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59" r:id="rId6"/>
    <p:sldId id="260" r:id="rId7"/>
    <p:sldId id="261" r:id="rId8"/>
    <p:sldId id="258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4120"/>
    <a:srgbClr val="624120"/>
    <a:srgbClr val="774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1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3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0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CF49-FF96-47FA-8AEF-374F23A67646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7002" y="3828144"/>
            <a:ext cx="6096000" cy="2842984"/>
            <a:chOff x="-127002" y="3828144"/>
            <a:chExt cx="6096000" cy="284298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2" y="3828144"/>
              <a:ext cx="6096000" cy="2842984"/>
            </a:xfrm>
            <a:prstGeom prst="rect">
              <a:avLst/>
            </a:prstGeom>
            <a:noFill/>
            <a:ln>
              <a:noFill/>
            </a:ln>
            <a:effectLst>
              <a:outerShdw blurRad="76200" dist="254000" dir="2700000" algn="ctr" rotWithShape="0">
                <a:srgbClr val="7D4120">
                  <a:alpha val="9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71600" y="4213109"/>
              <a:ext cx="4329246" cy="92333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A CD of this message will be available (free of charge) immediately following today's message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389744" y="4161972"/>
              <a:ext cx="981856" cy="1100298"/>
              <a:chOff x="2093" y="1203"/>
              <a:chExt cx="1658" cy="1858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" name="Picture 13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19" y="5381172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5381172"/>
              <a:ext cx="43292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This message will be available via podcast later this week at calvaryokc.com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999" y="304800"/>
            <a:ext cx="5994402" cy="3307854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595554" y="336332"/>
            <a:ext cx="5105399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4B2215"/>
                </a:solidFill>
                <a:latin typeface="Mitzvah" pitchFamily="2" charset="0"/>
              </a:rPr>
              <a:t>Minor Prophets … Major Message:</a:t>
            </a:r>
          </a:p>
          <a:p>
            <a:pPr algn="ctr"/>
            <a:r>
              <a:rPr lang="en-US" sz="5400" dirty="0" smtClean="0">
                <a:solidFill>
                  <a:srgbClr val="4B2215"/>
                </a:solidFill>
                <a:latin typeface="Mitzvah" pitchFamily="2" charset="0"/>
              </a:rPr>
              <a:t>Zephaniah 1:1-3:20</a:t>
            </a:r>
            <a:endParaRPr lang="en-US" sz="54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Zephaniah 1:1-3:20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accord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literally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shoulder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666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Zephaniah 1:1-3:20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thy God in the midst of thee is mighty; He will save, He will rejoice over thee with joy; He will rest in his love, He will joy over thee with singing.</a:t>
            </a:r>
          </a:p>
        </p:txBody>
      </p:sp>
    </p:spTree>
    <p:extLst>
      <p:ext uri="{BB962C8B-B14F-4D97-AF65-F5344CB8AC3E}">
        <p14:creationId xmlns:p14="http://schemas.microsoft.com/office/powerpoint/2010/main" xmlns="" val="2061757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Zephaniah 1:1-3:20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H. Spurgeon ~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God sings, shall not we sing? He did not sing when he made the world. No; he looked upon it, and simply said that it was good. The angels sang, the sons of God shouted for joy: creation was very wonderful to them, but it was not much to God, who could have made thousands of worlds by his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1" y="1107996"/>
            <a:ext cx="8305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will. Creation could not make him sing . . . When all was done, and the Lord saw what became of it in the salvation of his redeemed, then he rejoiced after a divine manner.”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013381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Zephaniah 1:1-3:20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2743200"/>
            <a:ext cx="8229600" cy="1143000"/>
            <a:chOff x="457200" y="3505200"/>
            <a:chExt cx="8229600" cy="1143000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3505200"/>
              <a:ext cx="8229600" cy="1143000"/>
              <a:chOff x="457200" y="2514600"/>
              <a:chExt cx="5943600" cy="68974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57200" y="2514600"/>
                <a:ext cx="5943600" cy="685800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990600" y="2518541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7366" y="2518541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2860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774731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2004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6576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1148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5720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0292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4864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9436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654268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640BC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13034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630BC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9966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620BC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59166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610BC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23034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600BC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05298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590BC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36470" y="3171372"/>
            <a:ext cx="1906930" cy="7594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Zephaniah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1600" y="4495801"/>
            <a:ext cx="6707529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Jeremiah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4009572"/>
            <a:ext cx="1525929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Habakkuk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 flipV="1">
            <a:off x="990600" y="1550535"/>
            <a:ext cx="3897923" cy="1086659"/>
          </a:xfrm>
          <a:custGeom>
            <a:avLst/>
            <a:gdLst>
              <a:gd name="connsiteX0" fmla="*/ 0 w 3184635"/>
              <a:gd name="connsiteY0" fmla="*/ 0 h 1671144"/>
              <a:gd name="connsiteX1" fmla="*/ 3184635 w 3184635"/>
              <a:gd name="connsiteY1" fmla="*/ 31531 h 1671144"/>
              <a:gd name="connsiteX2" fmla="*/ 1876097 w 3184635"/>
              <a:gd name="connsiteY2" fmla="*/ 1671144 h 1671144"/>
              <a:gd name="connsiteX3" fmla="*/ 15766 w 3184635"/>
              <a:gd name="connsiteY3" fmla="*/ 63062 h 1671144"/>
              <a:gd name="connsiteX4" fmla="*/ 0 w 3184635"/>
              <a:gd name="connsiteY4" fmla="*/ 0 h 1671144"/>
              <a:gd name="connsiteX0" fmla="*/ 0 w 3184635"/>
              <a:gd name="connsiteY0" fmla="*/ 15765 h 1686909"/>
              <a:gd name="connsiteX1" fmla="*/ 3184635 w 3184635"/>
              <a:gd name="connsiteY1" fmla="*/ 0 h 1686909"/>
              <a:gd name="connsiteX2" fmla="*/ 1876097 w 3184635"/>
              <a:gd name="connsiteY2" fmla="*/ 1686909 h 1686909"/>
              <a:gd name="connsiteX3" fmla="*/ 15766 w 3184635"/>
              <a:gd name="connsiteY3" fmla="*/ 78827 h 1686909"/>
              <a:gd name="connsiteX4" fmla="*/ 0 w 3184635"/>
              <a:gd name="connsiteY4" fmla="*/ 15765 h 1686909"/>
              <a:gd name="connsiteX0" fmla="*/ 0 w 3184635"/>
              <a:gd name="connsiteY0" fmla="*/ 15765 h 1744089"/>
              <a:gd name="connsiteX1" fmla="*/ 3184635 w 3184635"/>
              <a:gd name="connsiteY1" fmla="*/ 0 h 1744089"/>
              <a:gd name="connsiteX2" fmla="*/ 174395 w 3184635"/>
              <a:gd name="connsiteY2" fmla="*/ 1744089 h 1744089"/>
              <a:gd name="connsiteX3" fmla="*/ 15766 w 3184635"/>
              <a:gd name="connsiteY3" fmla="*/ 78827 h 1744089"/>
              <a:gd name="connsiteX4" fmla="*/ 0 w 3184635"/>
              <a:gd name="connsiteY4" fmla="*/ 15765 h 1744089"/>
              <a:gd name="connsiteX0" fmla="*/ 0 w 3184635"/>
              <a:gd name="connsiteY0" fmla="*/ 15765 h 1744089"/>
              <a:gd name="connsiteX1" fmla="*/ 3184635 w 3184635"/>
              <a:gd name="connsiteY1" fmla="*/ 0 h 1744089"/>
              <a:gd name="connsiteX2" fmla="*/ 1383941 w 3184635"/>
              <a:gd name="connsiteY2" fmla="*/ 1744089 h 1744089"/>
              <a:gd name="connsiteX3" fmla="*/ 15766 w 3184635"/>
              <a:gd name="connsiteY3" fmla="*/ 78827 h 1744089"/>
              <a:gd name="connsiteX4" fmla="*/ 0 w 3184635"/>
              <a:gd name="connsiteY4" fmla="*/ 15765 h 174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4635" h="1744089">
                <a:moveTo>
                  <a:pt x="0" y="15765"/>
                </a:moveTo>
                <a:lnTo>
                  <a:pt x="3184635" y="0"/>
                </a:lnTo>
                <a:lnTo>
                  <a:pt x="1383941" y="1744089"/>
                </a:lnTo>
                <a:lnTo>
                  <a:pt x="15766" y="78827"/>
                </a:lnTo>
                <a:lnTo>
                  <a:pt x="0" y="15765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25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tx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992087" y="1066800"/>
            <a:ext cx="1269999" cy="40011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Josiah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18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Zephaniah 1:1-3:20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name means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Jehovah hides or treasures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331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Zephaniah 1:1-3:20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Idolatrous priests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chemarims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2" y="1715869"/>
            <a:ext cx="830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Milcom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another name for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Molech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794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Zephaniah 1:1-3:20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of 19 references to the Day of the Lord in Zephaniah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271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Zephaniah 1:1-3:20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1143000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Maktesh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NIV, market district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2209800"/>
            <a:ext cx="8305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 down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wiped out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Undone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(same as Is. 6:5)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676400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406400"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meaning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hollowed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871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Zephaniah 1:1-3:20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qaphaw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thicken or curdle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(usually translated congeal)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2" y="2162185"/>
            <a:ext cx="83057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 ~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punish the men that are settled on their lees: that say in their heart, The LORD will not do good, neither will he do </a:t>
            </a:r>
            <a:r>
              <a:rPr 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267200"/>
            <a:ext cx="83057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NIV ~  </a:t>
            </a:r>
            <a:r>
              <a:rPr lang="en-US" sz="3400" dirty="0">
                <a:solidFill>
                  <a:srgbClr val="FFFF00"/>
                </a:solidFill>
              </a:rPr>
              <a:t>and punish those who are complacent, who are like </a:t>
            </a:r>
            <a:r>
              <a:rPr lang="en-US" sz="3400" dirty="0" smtClean="0">
                <a:solidFill>
                  <a:srgbClr val="FFFF00"/>
                </a:solidFill>
              </a:rPr>
              <a:t>wine </a:t>
            </a:r>
            <a:r>
              <a:rPr lang="en-US" sz="3400" dirty="0">
                <a:solidFill>
                  <a:srgbClr val="FFFF00"/>
                </a:solidFill>
              </a:rPr>
              <a:t>left on its dregs, who think, </a:t>
            </a:r>
            <a:r>
              <a:rPr lang="en-US" sz="3400" dirty="0" smtClean="0">
                <a:solidFill>
                  <a:srgbClr val="FFFF00"/>
                </a:solidFill>
              </a:rPr>
              <a:t>“The </a:t>
            </a:r>
            <a:r>
              <a:rPr lang="en-US" sz="3400" dirty="0">
                <a:solidFill>
                  <a:srgbClr val="FFFF00"/>
                </a:solidFill>
              </a:rPr>
              <a:t>LORD </a:t>
            </a:r>
            <a:r>
              <a:rPr lang="en-US" sz="3400" dirty="0" smtClean="0">
                <a:solidFill>
                  <a:srgbClr val="FFFF00"/>
                </a:solidFill>
              </a:rPr>
              <a:t>will</a:t>
            </a:r>
          </a:p>
          <a:p>
            <a:r>
              <a:rPr lang="en-US" sz="3400" dirty="0" smtClean="0">
                <a:solidFill>
                  <a:srgbClr val="FFFF00"/>
                </a:solidFill>
              </a:rPr>
              <a:t>do </a:t>
            </a:r>
            <a:r>
              <a:rPr lang="en-US" sz="3400" dirty="0">
                <a:solidFill>
                  <a:srgbClr val="FFFF00"/>
                </a:solidFill>
              </a:rPr>
              <a:t>nothing, </a:t>
            </a:r>
            <a:r>
              <a:rPr lang="en-US" sz="3400" dirty="0" smtClean="0">
                <a:solidFill>
                  <a:srgbClr val="FFFF00"/>
                </a:solidFill>
              </a:rPr>
              <a:t>either </a:t>
            </a:r>
            <a:r>
              <a:rPr lang="en-US" sz="3400" dirty="0">
                <a:solidFill>
                  <a:srgbClr val="FFFF00"/>
                </a:solidFill>
              </a:rPr>
              <a:t>good or bad</a:t>
            </a:r>
            <a:r>
              <a:rPr lang="en-US" sz="3400" dirty="0" smtClean="0">
                <a:solidFill>
                  <a:srgbClr val="FFFF00"/>
                </a:solidFill>
              </a:rPr>
              <a:t>.”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617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  <p:bldP spid="5" grpId="2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" r="2425"/>
          <a:stretch/>
        </p:blipFill>
        <p:spPr bwMode="auto">
          <a:xfrm>
            <a:off x="1053936" y="2144856"/>
            <a:ext cx="6664037" cy="761008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1" y="1107996"/>
            <a:ext cx="830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3:16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then, because you are lukewarm, and neither cold nor hot, I will vomit you out of My mouth.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Zephaniah 1:1-3:20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780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6400800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7657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Zephaniah 1:1-3:20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Undesirable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better,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shameless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shameful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2" y="2249269"/>
            <a:ext cx="830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goy</a:t>
            </a:r>
          </a:p>
        </p:txBody>
      </p:sp>
    </p:spTree>
    <p:extLst>
      <p:ext uri="{BB962C8B-B14F-4D97-AF65-F5344CB8AC3E}">
        <p14:creationId xmlns:p14="http://schemas.microsoft.com/office/powerpoint/2010/main" xmlns="" val="3743998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</p:bldLst>
  </p:timing>
</p:sld>
</file>

<file path=ppt/theme/theme1.xml><?xml version="1.0" encoding="utf-8"?>
<a:theme xmlns:a="http://schemas.openxmlformats.org/drawingml/2006/main" name="Minor Prophets">
  <a:themeElements>
    <a:clrScheme name="Minor Prophet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or Prophets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Minor Prophets</Template>
  <TotalTime>1571</TotalTime>
  <Words>411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Minor Prophets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10</cp:revision>
  <dcterms:created xsi:type="dcterms:W3CDTF">2012-07-17T15:23:51Z</dcterms:created>
  <dcterms:modified xsi:type="dcterms:W3CDTF">2012-07-19T18:35:45Z</dcterms:modified>
</cp:coreProperties>
</file>