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5" r:id="rId4"/>
    <p:sldId id="268" r:id="rId5"/>
    <p:sldId id="269" r:id="rId6"/>
    <p:sldId id="270" r:id="rId7"/>
    <p:sldId id="257" r:id="rId8"/>
    <p:sldId id="266" r:id="rId9"/>
    <p:sldId id="271" r:id="rId10"/>
    <p:sldId id="276" r:id="rId11"/>
    <p:sldId id="272" r:id="rId12"/>
    <p:sldId id="273" r:id="rId13"/>
    <p:sldId id="274" r:id="rId14"/>
    <p:sldId id="275"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7D4120"/>
    <a:srgbClr val="624120"/>
    <a:srgbClr val="774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44" y="2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274918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2304910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82112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55CF49-FF96-47FA-8AEF-374F23A67646}"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3048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5CF49-FF96-47FA-8AEF-374F23A67646}"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67913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55CF49-FF96-47FA-8AEF-374F23A67646}"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361590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55CF49-FF96-47FA-8AEF-374F23A67646}" type="datetimeFigureOut">
              <a:rPr lang="en-US" smtClean="0"/>
              <a:pPr/>
              <a:t>9/18/2012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383859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55CF49-FF96-47FA-8AEF-374F23A67646}" type="datetimeFigureOut">
              <a:rPr lang="en-US" smtClean="0"/>
              <a:pPr/>
              <a:t>9/18/2012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314754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5CF49-FF96-47FA-8AEF-374F23A67646}" type="datetimeFigureOut">
              <a:rPr lang="en-US" smtClean="0"/>
              <a:pPr/>
              <a:t>9/18/2012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13947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43140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55CF49-FF96-47FA-8AEF-374F23A67646}"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4D09C-0FFB-4C4B-B07E-88D24BA69F7F}" type="slidenum">
              <a:rPr lang="en-US" smtClean="0"/>
              <a:pPr/>
              <a:t>‹#›</a:t>
            </a:fld>
            <a:endParaRPr lang="en-US"/>
          </a:p>
        </p:txBody>
      </p:sp>
    </p:spTree>
    <p:extLst>
      <p:ext uri="{BB962C8B-B14F-4D97-AF65-F5344CB8AC3E}">
        <p14:creationId xmlns:p14="http://schemas.microsoft.com/office/powerpoint/2010/main" val="38820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5CF49-FF96-47FA-8AEF-374F23A67646}" type="datetimeFigureOut">
              <a:rPr lang="en-US" smtClean="0"/>
              <a:pPr/>
              <a:t>9/18/2012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D09C-0FFB-4C4B-B07E-88D24BA69F7F}" type="slidenum">
              <a:rPr lang="en-US" smtClean="0"/>
              <a:pPr/>
              <a:t>‹#›</a:t>
            </a:fld>
            <a:endParaRPr lang="en-US"/>
          </a:p>
        </p:txBody>
      </p:sp>
    </p:spTree>
    <p:extLst>
      <p:ext uri="{BB962C8B-B14F-4D97-AF65-F5344CB8AC3E}">
        <p14:creationId xmlns:p14="http://schemas.microsoft.com/office/powerpoint/2010/main" val="173556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2" y="3828144"/>
            <a:ext cx="6096000" cy="2842984"/>
            <a:chOff x="-127002" y="3828144"/>
            <a:chExt cx="6096000" cy="2842984"/>
          </a:xfrm>
        </p:grpSpPr>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2" y="3828144"/>
              <a:ext cx="6096000" cy="284298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71600" y="4213109"/>
              <a:ext cx="4329246" cy="923330"/>
            </a:xfrm>
            <a:prstGeom prst="rect">
              <a:avLst/>
            </a:prstGeom>
            <a:noFill/>
            <a:ln>
              <a:noFill/>
            </a:ln>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A CD of this message will be available (free of charge) immediately following today's message</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nvGrpSpPr>
            <p:cNvPr id="13" name="Group 5"/>
            <p:cNvGrpSpPr>
              <a:grpSpLocks noChangeAspect="1"/>
            </p:cNvGrpSpPr>
            <p:nvPr/>
          </p:nvGrpSpPr>
          <p:grpSpPr bwMode="auto">
            <a:xfrm>
              <a:off x="389744" y="4161972"/>
              <a:ext cx="981856" cy="1100298"/>
              <a:chOff x="2093" y="1203"/>
              <a:chExt cx="1658" cy="1858"/>
            </a:xfrm>
          </p:grpSpPr>
          <p:sp>
            <p:nvSpPr>
              <p:cNvPr id="16"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descr="C:\Users\Ken\AppData\Local\Microsoft\Windows\Temporary Internet Files\Content.IE5\GHF7J5VO\MC900433832[1].png"/>
            <p:cNvPicPr>
              <a:picLocks noChangeAspect="1" noChangeArrowheads="1"/>
            </p:cNvPicPr>
            <p:nvPr/>
          </p:nvPicPr>
          <p:blipFill>
            <a:blip r:embed="rId4" cstate="print"/>
            <a:srcRect/>
            <a:stretch>
              <a:fillRect/>
            </a:stretch>
          </p:blipFill>
          <p:spPr bwMode="auto">
            <a:xfrm>
              <a:off x="333719" y="5381172"/>
              <a:ext cx="1190281" cy="1190281"/>
            </a:xfrm>
            <a:prstGeom prst="rect">
              <a:avLst/>
            </a:prstGeom>
            <a:noFill/>
            <a:effectLst>
              <a:softEdge rad="63500"/>
            </a:effectLst>
          </p:spPr>
        </p:pic>
        <p:sp>
          <p:nvSpPr>
            <p:cNvPr id="15" name="TextBox 14"/>
            <p:cNvSpPr txBox="1"/>
            <p:nvPr/>
          </p:nvSpPr>
          <p:spPr>
            <a:xfrm>
              <a:off x="1371600" y="5381172"/>
              <a:ext cx="4329246" cy="923330"/>
            </a:xfrm>
            <a:prstGeom prst="rect">
              <a:avLst/>
            </a:prstGeom>
            <a:noFill/>
            <a:effectLst>
              <a:softEdge rad="63500"/>
            </a:effectLst>
          </p:spPr>
          <p:txBody>
            <a:bodyPr wrap="square" rtlCol="0">
              <a:spAutoFit/>
            </a:bodyPr>
            <a:lstStyle/>
            <a:p>
              <a:r>
                <a:rPr lang="en-US" b="1" dirty="0" smtClean="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glow rad="381000">
                    <a:srgbClr val="4B2215">
                      <a:alpha val="40000"/>
                    </a:srgbClr>
                  </a:glow>
                  <a:outerShdw blurRad="50800" dist="38100" dir="2700000" algn="tl" rotWithShape="0">
                    <a:schemeClr val="bg1">
                      <a:alpha val="40000"/>
                    </a:schemeClr>
                  </a:outerShdw>
                </a:effectLst>
                <a:latin typeface="Arial" pitchFamily="34" charset="0"/>
                <a:cs typeface="Arial" pitchFamily="34" charset="0"/>
              </a:endParaRPr>
            </a:p>
          </p:txBody>
        </p:sp>
      </p:grpSp>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0999" y="304800"/>
            <a:ext cx="5994402" cy="3307854"/>
          </a:xfrm>
          <a:prstGeom prst="rect">
            <a:avLst/>
          </a:prstGeom>
          <a:noFill/>
          <a:ln>
            <a:noFill/>
          </a:ln>
          <a:effectLst>
            <a:outerShdw blurRad="76200" dist="254000" dir="2700000" algn="ctr" rotWithShape="0">
              <a:srgbClr val="7D4120">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3595554" y="336332"/>
            <a:ext cx="5105399" cy="3231654"/>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4800" dirty="0" smtClean="0">
                <a:solidFill>
                  <a:srgbClr val="4B2215"/>
                </a:solidFill>
                <a:latin typeface="Mitzvah" pitchFamily="2" charset="0"/>
              </a:rPr>
              <a:t>Minor Prophets … Major Message:</a:t>
            </a:r>
          </a:p>
          <a:p>
            <a:pPr algn="ctr"/>
            <a:r>
              <a:rPr lang="en-US" sz="5400" dirty="0" smtClean="0">
                <a:solidFill>
                  <a:srgbClr val="4B2215"/>
                </a:solidFill>
                <a:latin typeface="Mitzvah" pitchFamily="2" charset="0"/>
              </a:rPr>
              <a:t>Zechariah 12:1-13:7</a:t>
            </a:r>
            <a:endParaRPr lang="en-US" sz="5400" dirty="0">
              <a:solidFill>
                <a:srgbClr val="4B2215"/>
              </a:solidFill>
              <a:latin typeface="Mitzvah" pitchFamily="2" charset="0"/>
            </a:endParaRPr>
          </a:p>
        </p:txBody>
      </p:sp>
    </p:spTree>
    <p:extLst>
      <p:ext uri="{BB962C8B-B14F-4D97-AF65-F5344CB8AC3E}">
        <p14:creationId xmlns:p14="http://schemas.microsoft.com/office/powerpoint/2010/main" val="36246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3970318"/>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 H. Spurgeon ~ </a:t>
            </a:r>
            <a:r>
              <a:rPr lang="en-US" sz="3600" dirty="0">
                <a:effectLst>
                  <a:outerShdw blurRad="38100" dist="38100" dir="2700000" algn="tl">
                    <a:srgbClr val="000000">
                      <a:alpha val="43137"/>
                    </a:srgbClr>
                  </a:outerShdw>
                </a:effectLst>
              </a:rPr>
              <a:t>“It is a beautiful remark of an old divine, that eyes are made for two things at least; first, to look with, and next, to weep with. The eye which looks to the pierced One is the eye which weeps for him.”</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14170384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4524315"/>
          </a:xfrm>
          <a:prstGeom prst="rect">
            <a:avLst/>
          </a:prstGeom>
          <a:noFill/>
        </p:spPr>
        <p:txBody>
          <a:bodyPr wrap="square" rtlCol="0">
            <a:spAutoFit/>
          </a:bodyPr>
          <a:lstStyle/>
          <a:p>
            <a:r>
              <a:rPr lang="en-US" sz="3500" dirty="0">
                <a:effectLst>
                  <a:outerShdw blurRad="38100" dist="38100" dir="2700000" algn="tl">
                    <a:srgbClr val="000000">
                      <a:alpha val="43137"/>
                    </a:srgbClr>
                  </a:outerShdw>
                </a:effectLst>
              </a:rPr>
              <a:t>John 4:13-14 ~ </a:t>
            </a:r>
            <a:r>
              <a:rPr lang="en-US" sz="3500" baseline="30000" dirty="0">
                <a:effectLst>
                  <a:outerShdw blurRad="38100" dist="38100" dir="2700000" algn="tl">
                    <a:srgbClr val="000000">
                      <a:alpha val="43137"/>
                    </a:srgbClr>
                  </a:outerShdw>
                </a:effectLst>
              </a:rPr>
              <a:t>13</a:t>
            </a:r>
            <a:r>
              <a:rPr lang="en-US" sz="3500" dirty="0">
                <a:effectLst>
                  <a:outerShdw blurRad="38100" dist="38100" dir="2700000" algn="tl">
                    <a:srgbClr val="000000">
                      <a:alpha val="43137"/>
                    </a:srgbClr>
                  </a:outerShdw>
                </a:effectLst>
              </a:rPr>
              <a:t> </a:t>
            </a:r>
            <a:r>
              <a:rPr lang="en-US" sz="3500" dirty="0">
                <a:solidFill>
                  <a:srgbClr val="FFFF00"/>
                </a:solidFill>
                <a:effectLst>
                  <a:outerShdw blurRad="38100" dist="38100" dir="2700000" algn="tl">
                    <a:srgbClr val="000000">
                      <a:alpha val="43137"/>
                    </a:srgbClr>
                  </a:outerShdw>
                </a:effectLst>
              </a:rPr>
              <a:t>Jesus answered and said to her, "Whoever drinks of this water will thirst again, </a:t>
            </a:r>
            <a:r>
              <a:rPr lang="en-US" sz="3500" baseline="30000" dirty="0">
                <a:effectLst>
                  <a:outerShdw blurRad="38100" dist="38100" dir="2700000" algn="tl">
                    <a:srgbClr val="000000">
                      <a:alpha val="43137"/>
                    </a:srgbClr>
                  </a:outerShdw>
                </a:effectLst>
              </a:rPr>
              <a:t>14 </a:t>
            </a:r>
            <a:r>
              <a:rPr lang="en-US" sz="3500" dirty="0">
                <a:solidFill>
                  <a:srgbClr val="FFFF00"/>
                </a:solidFill>
                <a:effectLst>
                  <a:outerShdw blurRad="38100" dist="38100" dir="2700000" algn="tl">
                    <a:srgbClr val="000000">
                      <a:alpha val="43137"/>
                    </a:srgbClr>
                  </a:outerShdw>
                </a:effectLst>
              </a:rPr>
              <a:t>but whoever drinks of the water that I shall give him will never thirst. But the water that I shall give him will become in him a fountain of water springing up into everlasting life."</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
        <p:nvSpPr>
          <p:cNvPr id="8" name="TextBox 7"/>
          <p:cNvSpPr txBox="1"/>
          <p:nvPr/>
        </p:nvSpPr>
        <p:spPr>
          <a:xfrm>
            <a:off x="381000" y="5386450"/>
            <a:ext cx="8305799" cy="1169551"/>
          </a:xfrm>
          <a:prstGeom prst="rect">
            <a:avLst/>
          </a:prstGeom>
          <a:noFill/>
        </p:spPr>
        <p:txBody>
          <a:bodyPr wrap="square" rtlCol="0">
            <a:spAutoFit/>
          </a:bodyPr>
          <a:lstStyle/>
          <a:p>
            <a:r>
              <a:rPr lang="en-US" sz="3500" dirty="0">
                <a:solidFill>
                  <a:srgbClr val="FFFF00"/>
                </a:solidFill>
                <a:effectLst>
                  <a:outerShdw blurRad="38100" dist="38100" dir="2700000" algn="tl">
                    <a:srgbClr val="000000">
                      <a:alpha val="43137"/>
                    </a:srgbClr>
                  </a:outerShdw>
                </a:effectLst>
              </a:rPr>
              <a:t>In that day </a:t>
            </a:r>
            <a:r>
              <a:rPr lang="en-US" sz="3500" dirty="0">
                <a:effectLst>
                  <a:outerShdw blurRad="38100" dist="38100" dir="2700000" algn="tl">
                    <a:srgbClr val="000000">
                      <a:alpha val="43137"/>
                    </a:srgbClr>
                  </a:outerShdw>
                </a:effectLst>
              </a:rPr>
              <a:t>~ 10x in last </a:t>
            </a:r>
            <a:r>
              <a:rPr lang="en-US" sz="3500" dirty="0" smtClean="0">
                <a:effectLst>
                  <a:outerShdw blurRad="38100" dist="38100" dir="2700000" algn="tl">
                    <a:srgbClr val="000000">
                      <a:alpha val="43137"/>
                    </a:srgbClr>
                  </a:outerShdw>
                </a:effectLst>
              </a:rPr>
              <a:t>two</a:t>
            </a:r>
          </a:p>
          <a:p>
            <a:r>
              <a:rPr lang="en-US" sz="3500" dirty="0" smtClean="0">
                <a:effectLst>
                  <a:outerShdw blurRad="38100" dist="38100" dir="2700000" algn="tl">
                    <a:srgbClr val="000000">
                      <a:alpha val="43137"/>
                    </a:srgbClr>
                  </a:outerShdw>
                </a:effectLst>
              </a:rPr>
              <a:t>chapters</a:t>
            </a:r>
            <a:endParaRPr lang="en-US" sz="35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1346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5" fill="hold" grpId="1" nodeType="clickEffect">
                                  <p:stCondLst>
                                    <p:cond delay="0"/>
                                  </p:stCondLst>
                                  <p:childTnLst>
                                    <p:animEffect transition="out" filter="randombar(vertical)">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4" presetClass="exit" presetSubtype="5" fill="hold" grpId="1" nodeType="withEffect">
                                  <p:stCondLst>
                                    <p:cond delay="0"/>
                                  </p:stCondLst>
                                  <p:childTnLst>
                                    <p:animEffect transition="out" filter="randombar(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Thrust through </a:t>
            </a:r>
            <a:r>
              <a:rPr lang="en-US" sz="3600" dirty="0">
                <a:effectLst>
                  <a:outerShdw blurRad="38100" dist="38100" dir="2700000" algn="tl">
                    <a:srgbClr val="000000">
                      <a:alpha val="43137"/>
                    </a:srgbClr>
                  </a:outerShdw>
                </a:effectLst>
              </a:rPr>
              <a:t>~ NIV, </a:t>
            </a:r>
            <a:r>
              <a:rPr lang="en-US" sz="3600" dirty="0">
                <a:solidFill>
                  <a:srgbClr val="FFFF00"/>
                </a:solidFill>
                <a:effectLst>
                  <a:outerShdw blurRad="38100" dist="38100" dir="2700000" algn="tl">
                    <a:srgbClr val="000000">
                      <a:alpha val="43137"/>
                    </a:srgbClr>
                  </a:outerShdw>
                </a:effectLst>
              </a:rPr>
              <a:t>stab</a:t>
            </a:r>
            <a:endParaRPr lang="en-US" sz="3500" dirty="0">
              <a:solidFill>
                <a:srgbClr val="FFFF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3391637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2308324"/>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Lev. 19:28 ~ </a:t>
            </a:r>
            <a:r>
              <a:rPr lang="en-US" sz="3600" dirty="0">
                <a:solidFill>
                  <a:srgbClr val="FFFF00"/>
                </a:solidFill>
                <a:effectLst>
                  <a:outerShdw blurRad="38100" dist="38100" dir="2700000" algn="tl">
                    <a:srgbClr val="000000">
                      <a:alpha val="43137"/>
                    </a:srgbClr>
                  </a:outerShdw>
                </a:effectLst>
              </a:rPr>
              <a:t>You shall not make any cuttings in your flesh for the dead, nor tattoo any marks on you: I </a:t>
            </a:r>
            <a:r>
              <a:rPr lang="en-US" sz="3600" i="1" dirty="0">
                <a:solidFill>
                  <a:srgbClr val="FFFF00"/>
                </a:solidFill>
                <a:effectLst>
                  <a:outerShdw blurRad="38100" dist="38100" dir="2700000" algn="tl">
                    <a:srgbClr val="000000">
                      <a:alpha val="43137"/>
                    </a:srgbClr>
                  </a:outerShdw>
                </a:effectLst>
              </a:rPr>
              <a:t>am</a:t>
            </a:r>
            <a:r>
              <a:rPr lang="en-US" sz="3600" dirty="0">
                <a:solidFill>
                  <a:srgbClr val="FFFF00"/>
                </a:solidFill>
                <a:effectLst>
                  <a:outerShdw blurRad="38100" dist="38100" dir="2700000" algn="tl">
                    <a:srgbClr val="000000">
                      <a:alpha val="43137"/>
                    </a:srgbClr>
                  </a:outerShdw>
                </a:effectLst>
              </a:rPr>
              <a:t> the LORD.</a:t>
            </a:r>
            <a:endParaRPr lang="en-US" sz="3500" dirty="0">
              <a:solidFill>
                <a:srgbClr val="FFFF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
        <p:nvSpPr>
          <p:cNvPr id="5" name="TextBox 4"/>
          <p:cNvSpPr txBox="1"/>
          <p:nvPr/>
        </p:nvSpPr>
        <p:spPr>
          <a:xfrm>
            <a:off x="381000" y="3306726"/>
            <a:ext cx="8305799" cy="1200329"/>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NIV ~ </a:t>
            </a:r>
            <a:r>
              <a:rPr lang="en-US" sz="3600" dirty="0" smtClean="0">
                <a:solidFill>
                  <a:srgbClr val="FFFF00"/>
                </a:solidFill>
                <a:effectLst>
                  <a:outerShdw blurRad="38100" dist="38100" dir="2700000" algn="tl">
                    <a:srgbClr val="000000">
                      <a:alpha val="43137"/>
                    </a:srgbClr>
                  </a:outerShdw>
                </a:effectLst>
              </a:rPr>
              <a:t>What </a:t>
            </a:r>
            <a:r>
              <a:rPr lang="en-US" sz="3600" dirty="0">
                <a:solidFill>
                  <a:srgbClr val="FFFF00"/>
                </a:solidFill>
                <a:effectLst>
                  <a:outerShdw blurRad="38100" dist="38100" dir="2700000" algn="tl">
                    <a:srgbClr val="000000">
                      <a:alpha val="43137"/>
                    </a:srgbClr>
                  </a:outerShdw>
                </a:effectLst>
              </a:rPr>
              <a:t>are these wounds on your body?</a:t>
            </a:r>
            <a:endParaRPr lang="en-US" sz="350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380999" y="4419600"/>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KJV, </a:t>
            </a:r>
            <a:r>
              <a:rPr lang="en-US" sz="3600" dirty="0">
                <a:solidFill>
                  <a:srgbClr val="FFFF00"/>
                </a:solidFill>
                <a:effectLst>
                  <a:outerShdw blurRad="38100" dist="38100" dir="2700000" algn="tl">
                    <a:srgbClr val="000000">
                      <a:alpha val="43137"/>
                    </a:srgbClr>
                  </a:outerShdw>
                </a:effectLst>
              </a:rPr>
              <a:t>What are these wounds in </a:t>
            </a:r>
            <a:r>
              <a:rPr lang="en-US" sz="3600" dirty="0" err="1">
                <a:solidFill>
                  <a:srgbClr val="FFFF00"/>
                </a:solidFill>
                <a:effectLst>
                  <a:outerShdw blurRad="38100" dist="38100" dir="2700000" algn="tl">
                    <a:srgbClr val="000000">
                      <a:alpha val="43137"/>
                    </a:srgbClr>
                  </a:outerShdw>
                </a:effectLst>
              </a:rPr>
              <a:t>thine</a:t>
            </a:r>
            <a:r>
              <a:rPr lang="en-US" sz="3600" dirty="0">
                <a:solidFill>
                  <a:srgbClr val="FFFF00"/>
                </a:solidFill>
                <a:effectLst>
                  <a:outerShdw blurRad="38100" dist="38100" dir="2700000" algn="tl">
                    <a:srgbClr val="000000">
                      <a:alpha val="43137"/>
                    </a:srgbClr>
                  </a:outerShdw>
                </a:effectLst>
              </a:rPr>
              <a:t> hands?</a:t>
            </a:r>
          </a:p>
        </p:txBody>
      </p:sp>
    </p:spTree>
    <p:extLst>
      <p:ext uri="{BB962C8B-B14F-4D97-AF65-F5344CB8AC3E}">
        <p14:creationId xmlns:p14="http://schemas.microsoft.com/office/powerpoint/2010/main" val="23402442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vertical)">
                                      <p:cBhvr>
                                        <p:cTn id="21" dur="500"/>
                                        <p:tgtEl>
                                          <p:spTgt spid="8"/>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5" fill="hold" grpId="1" nodeType="clickEffect">
                                  <p:stCondLst>
                                    <p:cond delay="0"/>
                                  </p:stCondLst>
                                  <p:childTnLst>
                                    <p:animEffect transition="out" filter="randombar(vertic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5" fill="hold" grpId="1" nodeType="clickEffect">
                                  <p:stCondLst>
                                    <p:cond delay="0"/>
                                  </p:stCondLst>
                                  <p:childTnLst>
                                    <p:animEffect transition="out" filter="randombar(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4" presetClass="exit" presetSubtype="5" fill="hold" grpId="1" nodeType="clickEffect">
                                  <p:stCondLst>
                                    <p:cond delay="0"/>
                                  </p:stCondLst>
                                  <p:childTnLst>
                                    <p:animEffect transition="out" filter="randombar(vertical)">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5" grpId="0"/>
      <p:bldP spid="5" grpId="1"/>
      <p:bldP spid="5" grpId="2"/>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Companion</a:t>
            </a:r>
            <a:r>
              <a:rPr lang="en-US" sz="3600" dirty="0">
                <a:effectLst>
                  <a:outerShdw blurRad="38100" dist="38100" dir="2700000" algn="tl">
                    <a:srgbClr val="000000">
                      <a:alpha val="43137"/>
                    </a:srgbClr>
                  </a:outerShdw>
                </a:effectLst>
              </a:rPr>
              <a:t> – literally </a:t>
            </a:r>
            <a:r>
              <a:rPr lang="en-US" sz="3600" i="1" dirty="0">
                <a:effectLst>
                  <a:outerShdw blurRad="38100" dist="38100" dir="2700000" algn="tl">
                    <a:srgbClr val="000000">
                      <a:alpha val="43137"/>
                    </a:srgbClr>
                  </a:outerShdw>
                </a:effectLst>
              </a:rPr>
              <a:t>near relative</a:t>
            </a:r>
            <a:r>
              <a:rPr lang="en-US" sz="3600" dirty="0">
                <a:effectLst>
                  <a:outerShdw blurRad="38100" dist="38100" dir="2700000" algn="tl">
                    <a:srgbClr val="000000">
                      <a:alpha val="43137"/>
                    </a:srgbClr>
                  </a:outerShdw>
                </a:effectLst>
              </a:rPr>
              <a:t> or </a:t>
            </a:r>
            <a:r>
              <a:rPr lang="en-US" sz="3600" i="1" dirty="0">
                <a:effectLst>
                  <a:outerShdw blurRad="38100" dist="38100" dir="2700000" algn="tl">
                    <a:srgbClr val="000000">
                      <a:alpha val="43137"/>
                    </a:srgbClr>
                  </a:outerShdw>
                </a:effectLst>
              </a:rPr>
              <a:t>equal</a:t>
            </a:r>
            <a:endParaRPr lang="en-US" sz="3500" dirty="0">
              <a:solidFill>
                <a:srgbClr val="FFFF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13803290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550920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C. H. Spurgeon (sermon dated June 19, 1864) </a:t>
            </a:r>
            <a:r>
              <a:rPr lang="en-US" sz="3200" dirty="0">
                <a:effectLst>
                  <a:outerShdw blurRad="38100" dist="38100" dir="2700000" algn="tl">
                    <a:srgbClr val="000000">
                      <a:alpha val="43137"/>
                    </a:srgbClr>
                  </a:outerShdw>
                </a:effectLst>
              </a:rPr>
              <a:t>“We know of a surety, because God has said it, that the Jews will be restored to their own land, and that they shall inherit the goodly country which the Lord has given unto their fathers by a covenant of salt forever; but, better still, they shall be converted to the faith of our Lord Jesus Christ, and shall see in him the house of David restored to the </a:t>
            </a:r>
            <a:r>
              <a:rPr lang="en-US" sz="3200" dirty="0" smtClean="0">
                <a:effectLst>
                  <a:outerShdw blurRad="38100" dist="38100" dir="2700000" algn="tl">
                    <a:srgbClr val="000000">
                      <a:alpha val="43137"/>
                    </a:srgbClr>
                  </a:outerShdw>
                </a:effectLst>
              </a:rPr>
              <a:t>throne</a:t>
            </a:r>
          </a:p>
          <a:p>
            <a:r>
              <a:rPr lang="en-US" sz="3200" dirty="0" smtClean="0">
                <a:effectLst>
                  <a:outerShdw blurRad="38100" dist="38100" dir="2700000" algn="tl">
                    <a:srgbClr val="000000">
                      <a:alpha val="43137"/>
                    </a:srgbClr>
                  </a:outerShdw>
                </a:effectLst>
              </a:rPr>
              <a:t>of </a:t>
            </a:r>
            <a:r>
              <a:rPr lang="en-US" sz="3200" dirty="0">
                <a:effectLst>
                  <a:outerShdw blurRad="38100" dist="38100" dir="2700000" algn="tl">
                    <a:srgbClr val="000000">
                      <a:alpha val="43137"/>
                    </a:srgbClr>
                  </a:outerShdw>
                </a:effectLst>
              </a:rPr>
              <a:t>Israel.”</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5986435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754326"/>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1 Thess. 5:1 ~ </a:t>
            </a:r>
            <a:r>
              <a:rPr lang="en-US" sz="3600" dirty="0">
                <a:solidFill>
                  <a:srgbClr val="FFFF00"/>
                </a:solidFill>
                <a:effectLst>
                  <a:outerShdw blurRad="38100" dist="38100" dir="2700000" algn="tl">
                    <a:srgbClr val="000000">
                      <a:alpha val="43137"/>
                    </a:srgbClr>
                  </a:outerShdw>
                </a:effectLst>
              </a:rPr>
              <a:t>But concerning the times and the seasons, brethren, you have no need that I should write to you.</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23639531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Three types of Millennialism:</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2" y="1715869"/>
            <a:ext cx="8305798" cy="3970318"/>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Amillennialism: </a:t>
            </a:r>
            <a:r>
              <a:rPr lang="en-US" sz="3600" dirty="0">
                <a:effectLst>
                  <a:outerShdw blurRad="38100" dist="38100" dir="2700000" algn="tl">
                    <a:srgbClr val="000000">
                      <a:alpha val="43137"/>
                    </a:srgbClr>
                  </a:outerShdw>
                </a:effectLst>
              </a:rPr>
              <a:t>Belief there will be a continuous parallel of good and evil in the world between the 1st and 2nd Coming of Christ.  The Kingdom of God is now present in the world through the Word, His Spirit and His Church.</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2669794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Three types of Millennialism:</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2" y="1715869"/>
            <a:ext cx="8305798" cy="3970318"/>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Postmillennialism: </a:t>
            </a:r>
            <a:r>
              <a:rPr lang="en-US" sz="3600" dirty="0">
                <a:effectLst>
                  <a:outerShdw blurRad="38100" dist="38100" dir="2700000" algn="tl">
                    <a:srgbClr val="000000">
                      <a:alpha val="43137"/>
                    </a:srgbClr>
                  </a:outerShdw>
                </a:effectLst>
              </a:rPr>
              <a:t>Belief the Kingdom of God is now extended through teaching, preaching and evangelism. The world is to be Christianized resulting in a long period of peace and prosperity, followed by Christ’s return.</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34323981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Three types of Millennialism:</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2" y="1715869"/>
            <a:ext cx="8305798" cy="3970318"/>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Premillennialism: </a:t>
            </a:r>
            <a:r>
              <a:rPr lang="en-US" sz="3600" dirty="0">
                <a:effectLst>
                  <a:outerShdw blurRad="38100" dist="38100" dir="2700000" algn="tl">
                    <a:srgbClr val="000000">
                      <a:alpha val="43137"/>
                    </a:srgbClr>
                  </a:outerShdw>
                </a:effectLst>
              </a:rPr>
              <a:t>Belief in the concept of two-stages in the Coming of Christ. He will come </a:t>
            </a:r>
            <a:r>
              <a:rPr lang="en-US" sz="3600" i="1" dirty="0">
                <a:effectLst>
                  <a:outerShdw blurRad="38100" dist="38100" dir="2700000" algn="tl">
                    <a:srgbClr val="000000">
                      <a:alpha val="43137"/>
                    </a:srgbClr>
                  </a:outerShdw>
                </a:effectLst>
              </a:rPr>
              <a:t>for</a:t>
            </a:r>
            <a:r>
              <a:rPr lang="en-US" sz="3600" dirty="0">
                <a:effectLst>
                  <a:outerShdw blurRad="38100" dist="38100" dir="2700000" algn="tl">
                    <a:srgbClr val="000000">
                      <a:alpha val="43137"/>
                    </a:srgbClr>
                  </a:outerShdw>
                </a:effectLst>
              </a:rPr>
              <a:t> His Church (Rapture) and then </a:t>
            </a:r>
            <a:r>
              <a:rPr lang="en-US" sz="3600" i="1" dirty="0">
                <a:effectLst>
                  <a:outerShdw blurRad="38100" dist="38100" dir="2700000" algn="tl">
                    <a:srgbClr val="000000">
                      <a:alpha val="43137"/>
                    </a:srgbClr>
                  </a:outerShdw>
                </a:effectLst>
              </a:rPr>
              <a:t>with</a:t>
            </a:r>
            <a:r>
              <a:rPr lang="en-US" sz="3600" dirty="0">
                <a:effectLst>
                  <a:outerShdw blurRad="38100" dist="38100" dir="2700000" algn="tl">
                    <a:srgbClr val="000000">
                      <a:alpha val="43137"/>
                    </a:srgbClr>
                  </a:outerShdw>
                </a:effectLst>
              </a:rPr>
              <a:t> His Church (Revelation).  There is a consistent distinction between Israel and the Church throughout history.</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253280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grpId="1" nodeType="clickEffect">
                                  <p:stCondLst>
                                    <p:cond delay="0"/>
                                  </p:stCondLst>
                                  <p:childTnLst>
                                    <p:animEffect transition="out" filter="randombar(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4" presetClass="exit" presetSubtype="5" fill="hold" grpId="0" nodeType="withEffect">
                                  <p:stCondLst>
                                    <p:cond delay="0"/>
                                  </p:stCondLst>
                                  <p:childTnLst>
                                    <p:animEffect transition="out" filter="randombar(vertical)">
                                      <p:cBhvr>
                                        <p:cTn id="14" dur="500"/>
                                        <p:tgtEl>
                                          <p:spTgt spid="41"/>
                                        </p:tgtEl>
                                      </p:cBhvr>
                                    </p:animEffect>
                                    <p:set>
                                      <p:cBhvr>
                                        <p:cTn id="15"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120032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Preterism (from a Latin word, </a:t>
            </a:r>
            <a:r>
              <a:rPr lang="en-US" sz="3600" b="1" i="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praeter</a:t>
            </a:r>
            <a:r>
              <a:rPr lang="en-US" sz="3600" dirty="0">
                <a:effectLst>
                  <a:outerShdw blurRad="38100" dist="38100" dir="2700000" algn="tl">
                    <a:srgbClr val="000000">
                      <a:alpha val="43137"/>
                    </a:srgbClr>
                  </a:outerShdw>
                </a:effectLst>
              </a:rPr>
              <a:t>, for </a:t>
            </a:r>
            <a:r>
              <a:rPr lang="en-US" sz="3600" i="1" dirty="0">
                <a:effectLst>
                  <a:outerShdw blurRad="38100" dist="38100" dir="2700000" algn="tl">
                    <a:srgbClr val="000000">
                      <a:alpha val="43137"/>
                    </a:srgbClr>
                  </a:outerShdw>
                </a:effectLst>
              </a:rPr>
              <a:t>past</a:t>
            </a:r>
            <a:r>
              <a:rPr lang="en-US" sz="3600" dirty="0">
                <a:effectLst>
                  <a:outerShdw blurRad="38100" dist="38100" dir="2700000" algn="tl">
                    <a:srgbClr val="000000">
                      <a:alpha val="43137"/>
                    </a:srgbClr>
                  </a:outerShdw>
                </a:effectLst>
              </a:rPr>
              <a:t>):</a:t>
            </a:r>
            <a:endParaRPr lang="en-US" sz="36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381002" y="1664525"/>
            <a:ext cx="8305798" cy="5078313"/>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 Christian belief system in which some or all of the end-time events specified in the New </a:t>
            </a:r>
            <a:r>
              <a:rPr lang="en-US" sz="3600" dirty="0" err="1" smtClean="0">
                <a:effectLst>
                  <a:outerShdw blurRad="38100" dist="38100" dir="2700000" algn="tl">
                    <a:srgbClr val="000000">
                      <a:alpha val="43137"/>
                    </a:srgbClr>
                  </a:outerShdw>
                </a:effectLst>
              </a:rPr>
              <a:t>Testa</a:t>
            </a:r>
            <a:r>
              <a:rPr lang="en-US" sz="3600" dirty="0" err="1">
                <a:effectLst>
                  <a:outerShdw blurRad="38100" dist="38100" dir="2700000" algn="tl">
                    <a:srgbClr val="000000">
                      <a:alpha val="43137"/>
                    </a:srgbClr>
                  </a:outerShdw>
                </a:effectLst>
              </a:rPr>
              <a:t>-</a:t>
            </a:r>
            <a:r>
              <a:rPr lang="en-US" sz="3600" dirty="0" err="1" smtClean="0">
                <a:effectLst>
                  <a:outerShdw blurRad="38100" dist="38100" dir="2700000" algn="tl">
                    <a:srgbClr val="000000">
                      <a:alpha val="43137"/>
                    </a:srgbClr>
                  </a:outerShdw>
                </a:effectLst>
              </a:rPr>
              <a:t>ment</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(including the Apocalypse) are believed to have already been fulfilled. They were accomplished in the past, particularly during the Roman-Jewish war of AD 66 </a:t>
            </a:r>
            <a:r>
              <a:rPr lang="en-US" sz="3600" dirty="0" smtClean="0">
                <a:effectLst>
                  <a:outerShdw blurRad="38100" dist="38100" dir="2700000" algn="tl">
                    <a:srgbClr val="000000">
                      <a:alpha val="43137"/>
                    </a:srgbClr>
                  </a:outerShdw>
                </a:effectLst>
              </a:rPr>
              <a:t>to</a:t>
            </a:r>
          </a:p>
          <a:p>
            <a:r>
              <a:rPr lang="en-US" sz="3600" dirty="0" smtClean="0">
                <a:effectLst>
                  <a:outerShdw blurRad="38100" dist="38100" dir="2700000" algn="tl">
                    <a:srgbClr val="000000">
                      <a:alpha val="43137"/>
                    </a:srgbClr>
                  </a:outerShdw>
                </a:effectLst>
              </a:rPr>
              <a:t>AD73</a:t>
            </a:r>
            <a:r>
              <a:rPr lang="en-US" sz="3600" dirty="0">
                <a:effectLst>
                  <a:outerShdw blurRad="38100" dist="38100" dir="2700000" algn="tl">
                    <a:srgbClr val="000000">
                      <a:alpha val="43137"/>
                    </a:srgbClr>
                  </a:outerShdw>
                </a:effectLst>
              </a:rPr>
              <a:t>."</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Tree>
    <p:extLst>
      <p:ext uri="{BB962C8B-B14F-4D97-AF65-F5344CB8AC3E}">
        <p14:creationId xmlns:p14="http://schemas.microsoft.com/office/powerpoint/2010/main" val="811772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1"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5" fill="hold" grpId="1" nodeType="clickEffect">
                                  <p:stCondLst>
                                    <p:cond delay="0"/>
                                  </p:stCondLst>
                                  <p:childTnLst>
                                    <p:animEffect transition="out" filter="randombar(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4" presetClass="exit" presetSubtype="5" fill="hold" grpId="0" nodeType="withEffect">
                                  <p:stCondLst>
                                    <p:cond delay="0"/>
                                  </p:stCondLst>
                                  <p:childTnLst>
                                    <p:animEffect transition="out" filter="randombar(vertical)">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4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grpSp>
        <p:nvGrpSpPr>
          <p:cNvPr id="50" name="Group 49"/>
          <p:cNvGrpSpPr/>
          <p:nvPr/>
        </p:nvGrpSpPr>
        <p:grpSpPr>
          <a:xfrm>
            <a:off x="520521" y="2743200"/>
            <a:ext cx="8166279" cy="1136469"/>
            <a:chOff x="520521" y="2743200"/>
            <a:chExt cx="8166279" cy="1136469"/>
          </a:xfrm>
        </p:grpSpPr>
        <p:sp>
          <p:nvSpPr>
            <p:cNvPr id="34" name="Striped Right Arrow 33"/>
            <p:cNvSpPr/>
            <p:nvPr/>
          </p:nvSpPr>
          <p:spPr>
            <a:xfrm flipH="1">
              <a:off x="5486400"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riped Right Arrow 1"/>
            <p:cNvSpPr/>
            <p:nvPr/>
          </p:nvSpPr>
          <p:spPr>
            <a:xfrm>
              <a:off x="520521" y="2743200"/>
              <a:ext cx="3200400" cy="1136469"/>
            </a:xfrm>
            <a:prstGeom prst="stripedRightArrow">
              <a:avLst>
                <a:gd name="adj1" fmla="val 99859"/>
                <a:gd name="adj2" fmla="val 0"/>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66646" y="2743200"/>
              <a:ext cx="3710355" cy="1136469"/>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
        <p:nvSpPr>
          <p:cNvPr id="27" name="Rectangle 26"/>
          <p:cNvSpPr/>
          <p:nvPr/>
        </p:nvSpPr>
        <p:spPr>
          <a:xfrm>
            <a:off x="2963317" y="2934237"/>
            <a:ext cx="1440962"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latin typeface="Arial" pitchFamily="34" charset="0"/>
                <a:cs typeface="Arial" pitchFamily="34" charset="0"/>
              </a:rPr>
              <a:t>Rise of Antichrist</a:t>
            </a:r>
            <a:endParaRPr lang="en-US" sz="2000" b="1" dirty="0">
              <a:solidFill>
                <a:srgbClr val="000000"/>
              </a:solidFill>
              <a:latin typeface="Arial" pitchFamily="34" charset="0"/>
              <a:cs typeface="Arial" pitchFamily="34" charset="0"/>
            </a:endParaRPr>
          </a:p>
        </p:txBody>
      </p:sp>
      <p:sp>
        <p:nvSpPr>
          <p:cNvPr id="31" name="TextBox 30"/>
          <p:cNvSpPr txBox="1"/>
          <p:nvPr/>
        </p:nvSpPr>
        <p:spPr>
          <a:xfrm>
            <a:off x="520521" y="1066800"/>
            <a:ext cx="2046513"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Ezekiel War?</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6" name="Straight Connector 25"/>
          <p:cNvCxnSpPr/>
          <p:nvPr/>
        </p:nvCxnSpPr>
        <p:spPr>
          <a:xfrm>
            <a:off x="4610637" y="2743200"/>
            <a:ext cx="0" cy="1136469"/>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 name="Right Brace 2"/>
          <p:cNvSpPr/>
          <p:nvPr/>
        </p:nvSpPr>
        <p:spPr>
          <a:xfrm rot="5400000">
            <a:off x="4281026" y="2403021"/>
            <a:ext cx="647700" cy="3690257"/>
          </a:xfrm>
          <a:prstGeom prst="righ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 name="Straight Arrow Connector 4"/>
          <p:cNvCxnSpPr>
            <a:stCxn id="31" idx="2"/>
          </p:cNvCxnSpPr>
          <p:nvPr/>
        </p:nvCxnSpPr>
        <p:spPr>
          <a:xfrm>
            <a:off x="1543778" y="1466910"/>
            <a:ext cx="1222868" cy="1200090"/>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77887" y="1066800"/>
            <a:ext cx="1360713" cy="400110"/>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Rapture </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1" name="Straight Arrow Connector 40"/>
          <p:cNvCxnSpPr>
            <a:stCxn id="37" idx="2"/>
          </p:cNvCxnSpPr>
          <p:nvPr/>
        </p:nvCxnSpPr>
        <p:spPr>
          <a:xfrm flipH="1">
            <a:off x="2759747" y="1466910"/>
            <a:ext cx="598497" cy="1206738"/>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92287" y="1600200"/>
            <a:ext cx="2046513"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Abomination of Desolation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8" name="Straight Arrow Connector 37"/>
          <p:cNvCxnSpPr>
            <a:stCxn id="42" idx="2"/>
          </p:cNvCxnSpPr>
          <p:nvPr/>
        </p:nvCxnSpPr>
        <p:spPr>
          <a:xfrm flipH="1">
            <a:off x="4610637" y="2308086"/>
            <a:ext cx="4907" cy="35891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6553201" y="2794716"/>
            <a:ext cx="1828799" cy="1059195"/>
            <a:chOff x="6553201" y="2794716"/>
            <a:chExt cx="1828799" cy="1059195"/>
          </a:xfrm>
        </p:grpSpPr>
        <p:sp>
          <p:nvSpPr>
            <p:cNvPr id="44" name="Right Arrow 43"/>
            <p:cNvSpPr/>
            <p:nvPr/>
          </p:nvSpPr>
          <p:spPr>
            <a:xfrm>
              <a:off x="6553201" y="2794716"/>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629400" y="3105090"/>
              <a:ext cx="1524000"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Millennium</a:t>
              </a:r>
              <a:endParaRPr lang="en-US" sz="2000" b="1" dirty="0">
                <a:solidFill>
                  <a:srgbClr val="000000"/>
                </a:solidFill>
                <a:latin typeface="Arial" pitchFamily="34" charset="0"/>
                <a:cs typeface="Arial" pitchFamily="34" charset="0"/>
              </a:endParaRPr>
            </a:p>
          </p:txBody>
        </p:sp>
      </p:grpSp>
      <p:sp>
        <p:nvSpPr>
          <p:cNvPr id="47" name="TextBox 46"/>
          <p:cNvSpPr txBox="1"/>
          <p:nvPr/>
        </p:nvSpPr>
        <p:spPr>
          <a:xfrm>
            <a:off x="5764524" y="1600200"/>
            <a:ext cx="1398276"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Return of Christ</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8" name="Straight Arrow Connector 47"/>
          <p:cNvCxnSpPr/>
          <p:nvPr/>
        </p:nvCxnSpPr>
        <p:spPr>
          <a:xfrm rot="60000">
            <a:off x="6463662" y="2308086"/>
            <a:ext cx="13339" cy="365562"/>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11363" y="4648140"/>
            <a:ext cx="1598837" cy="707886"/>
          </a:xfrm>
          <a:prstGeom prst="rect">
            <a:avLst/>
          </a:prstGeom>
          <a:solidFill>
            <a:schemeClr val="tx2"/>
          </a:solidFill>
          <a:ln w="28575">
            <a:solidFill>
              <a:schemeClr val="bg1"/>
            </a:solidFill>
          </a:ln>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 year Tribulation</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3" name="Rectangle 52"/>
          <p:cNvSpPr/>
          <p:nvPr/>
        </p:nvSpPr>
        <p:spPr>
          <a:xfrm>
            <a:off x="4825446" y="2943225"/>
            <a:ext cx="1432479" cy="759408"/>
          </a:xfrm>
          <a:prstGeom prst="rect">
            <a:avLst/>
          </a:prstGeom>
          <a:solidFill>
            <a:srgbClr val="FFFFFF">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rgbClr val="000000"/>
                </a:solidFill>
                <a:latin typeface="Arial" pitchFamily="34" charset="0"/>
                <a:cs typeface="Arial" pitchFamily="34" charset="0"/>
              </a:rPr>
              <a:t>Time of Jacob’s Troubles</a:t>
            </a:r>
            <a:endParaRPr lang="en-US" sz="1700" b="1" dirty="0">
              <a:solidFill>
                <a:srgbClr val="000000"/>
              </a:solidFill>
              <a:latin typeface="Arial" pitchFamily="34" charset="0"/>
              <a:cs typeface="Arial" pitchFamily="34" charset="0"/>
            </a:endParaRPr>
          </a:p>
        </p:txBody>
      </p:sp>
      <p:grpSp>
        <p:nvGrpSpPr>
          <p:cNvPr id="51" name="Group 50"/>
          <p:cNvGrpSpPr/>
          <p:nvPr/>
        </p:nvGrpSpPr>
        <p:grpSpPr>
          <a:xfrm>
            <a:off x="838200" y="2800350"/>
            <a:ext cx="1828799" cy="1059195"/>
            <a:chOff x="838200" y="2800350"/>
            <a:chExt cx="1828799" cy="1059195"/>
          </a:xfrm>
        </p:grpSpPr>
        <p:sp>
          <p:nvSpPr>
            <p:cNvPr id="55" name="Right Arrow 54"/>
            <p:cNvSpPr/>
            <p:nvPr/>
          </p:nvSpPr>
          <p:spPr>
            <a:xfrm flipH="1">
              <a:off x="838200" y="2800350"/>
              <a:ext cx="1828799" cy="1059195"/>
            </a:xfrm>
            <a:prstGeom prst="rightArrow">
              <a:avLst>
                <a:gd name="adj1" fmla="val 73204"/>
                <a:gd name="adj2" fmla="val 51785"/>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90600" y="3110724"/>
              <a:ext cx="1652635" cy="400110"/>
            </a:xfrm>
            <a:prstGeom prst="rect">
              <a:avLst/>
            </a:prstGeom>
            <a:noFill/>
          </p:spPr>
          <p:txBody>
            <a:bodyPr wrap="square" rtlCol="0">
              <a:spAutoFit/>
            </a:bodyPr>
            <a:lstStyle/>
            <a:p>
              <a:r>
                <a:rPr lang="en-US" sz="2000" b="1" dirty="0" smtClean="0">
                  <a:solidFill>
                    <a:srgbClr val="000000"/>
                  </a:solidFill>
                  <a:latin typeface="Arial" pitchFamily="34" charset="0"/>
                  <a:cs typeface="Arial" pitchFamily="34" charset="0"/>
                </a:rPr>
                <a:t>Church Age</a:t>
              </a:r>
              <a:endParaRPr lang="en-US" sz="20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3150185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vertical)">
                                      <p:cBhvr>
                                        <p:cTn id="7" dur="500"/>
                                        <p:tgtEl>
                                          <p:spTgt spid="5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5"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vertical)">
                                      <p:cBhvr>
                                        <p:cTn id="16" dur="500"/>
                                        <p:tgtEl>
                                          <p:spTgt spid="31"/>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par>
                          <p:cTn id="21" fill="hold">
                            <p:stCondLst>
                              <p:cond delay="1000"/>
                            </p:stCondLst>
                            <p:childTnLst>
                              <p:par>
                                <p:cTn id="22" presetID="14" presetClass="entr" presetSubtype="5"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vertical)">
                                      <p:cBhvr>
                                        <p:cTn id="24" dur="500"/>
                                        <p:tgtEl>
                                          <p:spTgt spid="37"/>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cTn>
                              </p:par>
                            </p:childTnLst>
                          </p:cTn>
                        </p:par>
                        <p:par>
                          <p:cTn id="34" fill="hold">
                            <p:stCondLst>
                              <p:cond delay="500"/>
                            </p:stCondLst>
                            <p:childTnLst>
                              <p:par>
                                <p:cTn id="35" presetID="14" presetClass="entr" presetSubtype="5"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randombar(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vertic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vertical)">
                                      <p:cBhvr>
                                        <p:cTn id="52" dur="500"/>
                                        <p:tgtEl>
                                          <p:spTgt spid="42"/>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up)">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5"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randombar(vertical)">
                                      <p:cBhvr>
                                        <p:cTn id="61" dur="500"/>
                                        <p:tgtEl>
                                          <p:spTgt spid="53"/>
                                        </p:tgtEl>
                                      </p:cBhvr>
                                    </p:animEffect>
                                  </p:childTnLst>
                                </p:cTn>
                              </p:par>
                            </p:childTnLst>
                          </p:cTn>
                        </p:par>
                        <p:par>
                          <p:cTn id="62" fill="hold">
                            <p:stCondLst>
                              <p:cond delay="500"/>
                            </p:stCondLst>
                            <p:childTnLst>
                              <p:par>
                                <p:cTn id="63" presetID="14" presetClass="entr" presetSubtype="5"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randombar(vertical)">
                                      <p:cBhvr>
                                        <p:cTn id="65" dur="500"/>
                                        <p:tgtEl>
                                          <p:spTgt spid="47"/>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up)">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left)">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xit" presetSubtype="5" fill="hold" nodeType="clickEffect">
                                  <p:stCondLst>
                                    <p:cond delay="0"/>
                                  </p:stCondLst>
                                  <p:childTnLst>
                                    <p:animEffect transition="out" filter="randombar(vertical)">
                                      <p:cBhvr>
                                        <p:cTn id="78" dur="500"/>
                                        <p:tgtEl>
                                          <p:spTgt spid="50"/>
                                        </p:tgtEl>
                                      </p:cBhvr>
                                    </p:animEffect>
                                    <p:set>
                                      <p:cBhvr>
                                        <p:cTn id="79" dur="1" fill="hold">
                                          <p:stCondLst>
                                            <p:cond delay="499"/>
                                          </p:stCondLst>
                                        </p:cTn>
                                        <p:tgtEl>
                                          <p:spTgt spid="50"/>
                                        </p:tgtEl>
                                        <p:attrNameLst>
                                          <p:attrName>style.visibility</p:attrName>
                                        </p:attrNameLst>
                                      </p:cBhvr>
                                      <p:to>
                                        <p:strVal val="hidden"/>
                                      </p:to>
                                    </p:set>
                                  </p:childTnLst>
                                </p:cTn>
                              </p:par>
                              <p:par>
                                <p:cTn id="80" presetID="14" presetClass="exit" presetSubtype="5" fill="hold" nodeType="withEffect">
                                  <p:stCondLst>
                                    <p:cond delay="0"/>
                                  </p:stCondLst>
                                  <p:childTnLst>
                                    <p:animEffect transition="out" filter="randombar(vertical)">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par>
                                <p:cTn id="83" presetID="14" presetClass="exit" presetSubtype="5" fill="hold" grpId="1" nodeType="withEffect">
                                  <p:stCondLst>
                                    <p:cond delay="0"/>
                                  </p:stCondLst>
                                  <p:childTnLst>
                                    <p:animEffect transition="out" filter="randombar(vertical)">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4" presetClass="exit" presetSubtype="5" fill="hold" nodeType="withEffect">
                                  <p:stCondLst>
                                    <p:cond delay="0"/>
                                  </p:stCondLst>
                                  <p:childTnLst>
                                    <p:animEffect transition="out" filter="randombar(vertical)">
                                      <p:cBhvr>
                                        <p:cTn id="87" dur="500"/>
                                        <p:tgtEl>
                                          <p:spTgt spid="5"/>
                                        </p:tgtEl>
                                      </p:cBhvr>
                                    </p:animEffect>
                                    <p:set>
                                      <p:cBhvr>
                                        <p:cTn id="88" dur="1" fill="hold">
                                          <p:stCondLst>
                                            <p:cond delay="499"/>
                                          </p:stCondLst>
                                        </p:cTn>
                                        <p:tgtEl>
                                          <p:spTgt spid="5"/>
                                        </p:tgtEl>
                                        <p:attrNameLst>
                                          <p:attrName>style.visibility</p:attrName>
                                        </p:attrNameLst>
                                      </p:cBhvr>
                                      <p:to>
                                        <p:strVal val="hidden"/>
                                      </p:to>
                                    </p:set>
                                  </p:childTnLst>
                                </p:cTn>
                              </p:par>
                              <p:par>
                                <p:cTn id="89" presetID="14" presetClass="exit" presetSubtype="5" fill="hold" grpId="1" nodeType="withEffect">
                                  <p:stCondLst>
                                    <p:cond delay="0"/>
                                  </p:stCondLst>
                                  <p:childTnLst>
                                    <p:animEffect transition="out" filter="randombar(vertical)">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par>
                                <p:cTn id="92" presetID="14" presetClass="exit" presetSubtype="5" fill="hold" nodeType="withEffect">
                                  <p:stCondLst>
                                    <p:cond delay="0"/>
                                  </p:stCondLst>
                                  <p:childTnLst>
                                    <p:animEffect transition="out" filter="randombar(vertical)">
                                      <p:cBhvr>
                                        <p:cTn id="93" dur="500"/>
                                        <p:tgtEl>
                                          <p:spTgt spid="41"/>
                                        </p:tgtEl>
                                      </p:cBhvr>
                                    </p:animEffect>
                                    <p:set>
                                      <p:cBhvr>
                                        <p:cTn id="94" dur="1" fill="hold">
                                          <p:stCondLst>
                                            <p:cond delay="499"/>
                                          </p:stCondLst>
                                        </p:cTn>
                                        <p:tgtEl>
                                          <p:spTgt spid="41"/>
                                        </p:tgtEl>
                                        <p:attrNameLst>
                                          <p:attrName>style.visibility</p:attrName>
                                        </p:attrNameLst>
                                      </p:cBhvr>
                                      <p:to>
                                        <p:strVal val="hidden"/>
                                      </p:to>
                                    </p:set>
                                  </p:childTnLst>
                                </p:cTn>
                              </p:par>
                              <p:par>
                                <p:cTn id="95" presetID="14" presetClass="exit" presetSubtype="5" fill="hold" grpId="1" nodeType="withEffect">
                                  <p:stCondLst>
                                    <p:cond delay="0"/>
                                  </p:stCondLst>
                                  <p:childTnLst>
                                    <p:animEffect transition="out" filter="randombar(vertical)">
                                      <p:cBhvr>
                                        <p:cTn id="96" dur="500"/>
                                        <p:tgtEl>
                                          <p:spTgt spid="3"/>
                                        </p:tgtEl>
                                      </p:cBhvr>
                                    </p:animEffect>
                                    <p:set>
                                      <p:cBhvr>
                                        <p:cTn id="97" dur="1" fill="hold">
                                          <p:stCondLst>
                                            <p:cond delay="499"/>
                                          </p:stCondLst>
                                        </p:cTn>
                                        <p:tgtEl>
                                          <p:spTgt spid="3"/>
                                        </p:tgtEl>
                                        <p:attrNameLst>
                                          <p:attrName>style.visibility</p:attrName>
                                        </p:attrNameLst>
                                      </p:cBhvr>
                                      <p:to>
                                        <p:strVal val="hidden"/>
                                      </p:to>
                                    </p:set>
                                  </p:childTnLst>
                                </p:cTn>
                              </p:par>
                              <p:par>
                                <p:cTn id="98" presetID="14" presetClass="exit" presetSubtype="5" fill="hold" grpId="1" nodeType="withEffect">
                                  <p:stCondLst>
                                    <p:cond delay="0"/>
                                  </p:stCondLst>
                                  <p:childTnLst>
                                    <p:animEffect transition="out" filter="randombar(vertical)">
                                      <p:cBhvr>
                                        <p:cTn id="99" dur="500"/>
                                        <p:tgtEl>
                                          <p:spTgt spid="52"/>
                                        </p:tgtEl>
                                      </p:cBhvr>
                                    </p:animEffect>
                                    <p:set>
                                      <p:cBhvr>
                                        <p:cTn id="100" dur="1" fill="hold">
                                          <p:stCondLst>
                                            <p:cond delay="499"/>
                                          </p:stCondLst>
                                        </p:cTn>
                                        <p:tgtEl>
                                          <p:spTgt spid="52"/>
                                        </p:tgtEl>
                                        <p:attrNameLst>
                                          <p:attrName>style.visibility</p:attrName>
                                        </p:attrNameLst>
                                      </p:cBhvr>
                                      <p:to>
                                        <p:strVal val="hidden"/>
                                      </p:to>
                                    </p:set>
                                  </p:childTnLst>
                                </p:cTn>
                              </p:par>
                              <p:par>
                                <p:cTn id="101" presetID="14" presetClass="exit" presetSubtype="5" fill="hold" nodeType="withEffect">
                                  <p:stCondLst>
                                    <p:cond delay="0"/>
                                  </p:stCondLst>
                                  <p:childTnLst>
                                    <p:animEffect transition="out" filter="randombar(vertical)">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par>
                                <p:cTn id="104" presetID="14" presetClass="exit" presetSubtype="5" fill="hold" grpId="1" nodeType="withEffect">
                                  <p:stCondLst>
                                    <p:cond delay="0"/>
                                  </p:stCondLst>
                                  <p:childTnLst>
                                    <p:animEffect transition="out" filter="randombar(vertical)">
                                      <p:cBhvr>
                                        <p:cTn id="105" dur="500"/>
                                        <p:tgtEl>
                                          <p:spTgt spid="27"/>
                                        </p:tgtEl>
                                      </p:cBhvr>
                                    </p:animEffect>
                                    <p:set>
                                      <p:cBhvr>
                                        <p:cTn id="106" dur="1" fill="hold">
                                          <p:stCondLst>
                                            <p:cond delay="499"/>
                                          </p:stCondLst>
                                        </p:cTn>
                                        <p:tgtEl>
                                          <p:spTgt spid="27"/>
                                        </p:tgtEl>
                                        <p:attrNameLst>
                                          <p:attrName>style.visibility</p:attrName>
                                        </p:attrNameLst>
                                      </p:cBhvr>
                                      <p:to>
                                        <p:strVal val="hidden"/>
                                      </p:to>
                                    </p:set>
                                  </p:childTnLst>
                                </p:cTn>
                              </p:par>
                              <p:par>
                                <p:cTn id="107" presetID="14" presetClass="exit" presetSubtype="5" fill="hold" grpId="1" nodeType="withEffect">
                                  <p:stCondLst>
                                    <p:cond delay="0"/>
                                  </p:stCondLst>
                                  <p:childTnLst>
                                    <p:animEffect transition="out" filter="randombar(vertical)">
                                      <p:cBhvr>
                                        <p:cTn id="108" dur="500"/>
                                        <p:tgtEl>
                                          <p:spTgt spid="42"/>
                                        </p:tgtEl>
                                      </p:cBhvr>
                                    </p:animEffect>
                                    <p:set>
                                      <p:cBhvr>
                                        <p:cTn id="109" dur="1" fill="hold">
                                          <p:stCondLst>
                                            <p:cond delay="499"/>
                                          </p:stCondLst>
                                        </p:cTn>
                                        <p:tgtEl>
                                          <p:spTgt spid="42"/>
                                        </p:tgtEl>
                                        <p:attrNameLst>
                                          <p:attrName>style.visibility</p:attrName>
                                        </p:attrNameLst>
                                      </p:cBhvr>
                                      <p:to>
                                        <p:strVal val="hidden"/>
                                      </p:to>
                                    </p:set>
                                  </p:childTnLst>
                                </p:cTn>
                              </p:par>
                              <p:par>
                                <p:cTn id="110" presetID="14" presetClass="exit" presetSubtype="5" fill="hold" nodeType="withEffect">
                                  <p:stCondLst>
                                    <p:cond delay="0"/>
                                  </p:stCondLst>
                                  <p:childTnLst>
                                    <p:animEffect transition="out" filter="randombar(vertical)">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par>
                                <p:cTn id="113" presetID="14" presetClass="exit" presetSubtype="5" fill="hold" grpId="1" nodeType="withEffect">
                                  <p:stCondLst>
                                    <p:cond delay="0"/>
                                  </p:stCondLst>
                                  <p:childTnLst>
                                    <p:animEffect transition="out" filter="randombar(vertical)">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par>
                                <p:cTn id="116" presetID="14" presetClass="exit" presetSubtype="5" fill="hold" grpId="1" nodeType="withEffect">
                                  <p:stCondLst>
                                    <p:cond delay="0"/>
                                  </p:stCondLst>
                                  <p:childTnLst>
                                    <p:animEffect transition="out" filter="randombar(vertical)">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14" presetClass="exit" presetSubtype="5" fill="hold" nodeType="withEffect">
                                  <p:stCondLst>
                                    <p:cond delay="0"/>
                                  </p:stCondLst>
                                  <p:childTnLst>
                                    <p:animEffect transition="out" filter="randombar(vertical)">
                                      <p:cBhvr>
                                        <p:cTn id="120" dur="500"/>
                                        <p:tgtEl>
                                          <p:spTgt spid="48"/>
                                        </p:tgtEl>
                                      </p:cBhvr>
                                    </p:animEffect>
                                    <p:set>
                                      <p:cBhvr>
                                        <p:cTn id="121" dur="1" fill="hold">
                                          <p:stCondLst>
                                            <p:cond delay="499"/>
                                          </p:stCondLst>
                                        </p:cTn>
                                        <p:tgtEl>
                                          <p:spTgt spid="48"/>
                                        </p:tgtEl>
                                        <p:attrNameLst>
                                          <p:attrName>style.visibility</p:attrName>
                                        </p:attrNameLst>
                                      </p:cBhvr>
                                      <p:to>
                                        <p:strVal val="hidden"/>
                                      </p:to>
                                    </p:set>
                                  </p:childTnLst>
                                </p:cTn>
                              </p:par>
                              <p:par>
                                <p:cTn id="122" presetID="14" presetClass="exit" presetSubtype="5" fill="hold" nodeType="withEffect">
                                  <p:stCondLst>
                                    <p:cond delay="0"/>
                                  </p:stCondLst>
                                  <p:childTnLst>
                                    <p:animEffect transition="out" filter="randombar(vertical)">
                                      <p:cBhvr>
                                        <p:cTn id="123" dur="500"/>
                                        <p:tgtEl>
                                          <p:spTgt spid="45"/>
                                        </p:tgtEl>
                                      </p:cBhvr>
                                    </p:animEffect>
                                    <p:set>
                                      <p:cBhvr>
                                        <p:cTn id="124"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1" grpId="0" animBg="1"/>
      <p:bldP spid="31" grpId="1" animBg="1"/>
      <p:bldP spid="3" grpId="0" animBg="1"/>
      <p:bldP spid="3" grpId="1" animBg="1"/>
      <p:bldP spid="37" grpId="0" animBg="1"/>
      <p:bldP spid="37" grpId="1" animBg="1"/>
      <p:bldP spid="42" grpId="0" animBg="1"/>
      <p:bldP spid="42" grpId="1" animBg="1"/>
      <p:bldP spid="47" grpId="0" animBg="1"/>
      <p:bldP spid="47" grpId="1" animBg="1"/>
      <p:bldP spid="52" grpId="0" animBg="1"/>
      <p:bldP spid="52" grpId="1" animBg="1"/>
      <p:bldP spid="53" grpId="0" animBg="1"/>
      <p:bldP spid="5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381001" y="1107996"/>
            <a:ext cx="8305799"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May 14, 1948</a:t>
            </a:r>
            <a:endParaRPr lang="en-US" sz="3600" dirty="0">
              <a:solidFill>
                <a:srgbClr val="FFFF0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
        <p:nvSpPr>
          <p:cNvPr id="8" name="TextBox 7"/>
          <p:cNvSpPr txBox="1"/>
          <p:nvPr/>
        </p:nvSpPr>
        <p:spPr>
          <a:xfrm>
            <a:off x="381000" y="1687169"/>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1967 6-Day War</a:t>
            </a:r>
            <a:endParaRPr lang="en-US" sz="36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380999" y="2266342"/>
            <a:ext cx="8305799"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1973 Yom Kippur War</a:t>
            </a:r>
            <a:endParaRPr lang="en-US"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93315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9" presetClass="emph" presetSubtype="0" grpId="2" nodeType="afterEffect">
                                  <p:stCondLst>
                                    <p:cond delay="0"/>
                                  </p:stCondLst>
                                  <p:childTnLst>
                                    <p:set>
                                      <p:cBhvr rctx="PPT">
                                        <p:cTn id="15" dur="indefinite"/>
                                        <p:tgtEl>
                                          <p:spTgt spid="41"/>
                                        </p:tgtEl>
                                        <p:attrNameLst>
                                          <p:attrName>style.opacity</p:attrName>
                                        </p:attrNameLst>
                                      </p:cBhvr>
                                      <p:to>
                                        <p:strVal val="0.5"/>
                                      </p:to>
                                    </p:set>
                                    <p:animEffect filter="image" prLst="opacity: 0.5">
                                      <p:cBhvr rctx="IE">
                                        <p:cTn id="16" dur="indefinite"/>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500"/>
                            </p:stCondLst>
                            <p:childTnLst>
                              <p:par>
                                <p:cTn id="23" presetID="9" presetClass="emph" presetSubtype="0" grpId="2" nodeType="after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5" fill="hold" grpId="1" nodeType="clickEffect">
                                  <p:stCondLst>
                                    <p:cond delay="0"/>
                                  </p:stCondLst>
                                  <p:childTnLst>
                                    <p:animEffect transition="out" filter="randombar(vertical)">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14" presetClass="exit" presetSubtype="5" fill="hold" grpId="1" nodeType="withEffect">
                                  <p:stCondLst>
                                    <p:cond delay="0"/>
                                  </p:stCondLst>
                                  <p:childTnLst>
                                    <p:animEffect transition="out" filter="randombar(vertical)">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4" presetClass="exit" presetSubtype="5" fill="hold" grpId="1" nodeType="withEffect">
                                  <p:stCondLst>
                                    <p:cond delay="0"/>
                                  </p:stCondLst>
                                  <p:childTnLst>
                                    <p:animEffect transition="out" filter="randombar(vertic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8" grpId="0"/>
      <p:bldP spid="8" grpId="1"/>
      <p:bldP spid="8" grpId="2"/>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r="-3000" b="-5000"/>
          </a:stretch>
        </a:blip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print">
            <a:lum bright="20000" contrast="-40000"/>
            <a:extLst>
              <a:ext uri="{28A0092B-C50C-407E-A947-70E740481C1C}">
                <a14:useLocalDpi xmlns:a14="http://schemas.microsoft.com/office/drawing/2010/main" val="0"/>
              </a:ext>
            </a:extLst>
          </a:blip>
          <a:srcRect l="4253" r="2425"/>
          <a:stretch/>
        </p:blipFill>
        <p:spPr bwMode="auto">
          <a:xfrm>
            <a:off x="121725" y="4149362"/>
            <a:ext cx="7391400" cy="761008"/>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381001" y="1107996"/>
            <a:ext cx="8305799" cy="3754874"/>
          </a:xfrm>
          <a:prstGeom prst="rect">
            <a:avLst/>
          </a:prstGeom>
          <a:noFill/>
        </p:spPr>
        <p:txBody>
          <a:bodyPr wrap="square" rtlCol="0">
            <a:spAutoFit/>
          </a:bodyPr>
          <a:lstStyle/>
          <a:p>
            <a:r>
              <a:rPr lang="en-US" sz="3400" dirty="0">
                <a:effectLst>
                  <a:outerShdw blurRad="38100" dist="38100" dir="2700000" algn="tl">
                    <a:srgbClr val="000000">
                      <a:alpha val="43137"/>
                    </a:srgbClr>
                  </a:outerShdw>
                </a:effectLst>
              </a:rPr>
              <a:t>Rom. 11:25-26a ~ </a:t>
            </a:r>
            <a:r>
              <a:rPr lang="en-US" sz="3400" baseline="30000" dirty="0">
                <a:effectLst>
                  <a:outerShdw blurRad="38100" dist="38100" dir="2700000" algn="tl">
                    <a:srgbClr val="000000">
                      <a:alpha val="43137"/>
                    </a:srgbClr>
                  </a:outerShdw>
                </a:effectLst>
              </a:rPr>
              <a:t>25</a:t>
            </a:r>
            <a:r>
              <a:rPr lang="en-US" sz="3400" dirty="0">
                <a:effectLst>
                  <a:outerShdw blurRad="38100" dist="38100" dir="2700000" algn="tl">
                    <a:srgbClr val="000000">
                      <a:alpha val="43137"/>
                    </a:srgbClr>
                  </a:outerShdw>
                </a:effectLst>
              </a:rPr>
              <a:t> </a:t>
            </a:r>
            <a:r>
              <a:rPr lang="en-US" sz="3400" dirty="0">
                <a:solidFill>
                  <a:srgbClr val="FFFF00"/>
                </a:solidFill>
                <a:effectLst>
                  <a:outerShdw blurRad="38100" dist="38100" dir="2700000" algn="tl">
                    <a:srgbClr val="000000">
                      <a:alpha val="43137"/>
                    </a:srgbClr>
                  </a:outerShdw>
                </a:effectLst>
              </a:rPr>
              <a:t>For I do not desire, brethren, that you should be ignorant of this mystery, lest you should be wise in your own opinion, that blindness in part has happened to Israel until the fullness of the Gentiles has come in. </a:t>
            </a:r>
            <a:r>
              <a:rPr lang="en-US" sz="3400" baseline="30000" dirty="0">
                <a:effectLst>
                  <a:outerShdw blurRad="38100" dist="38100" dir="2700000" algn="tl">
                    <a:srgbClr val="000000">
                      <a:alpha val="43137"/>
                    </a:srgbClr>
                  </a:outerShdw>
                </a:effectLst>
              </a:rPr>
              <a:t>26a</a:t>
            </a:r>
            <a:r>
              <a:rPr lang="en-US" sz="3400" dirty="0">
                <a:effectLst>
                  <a:outerShdw blurRad="38100" dist="38100" dir="2700000" algn="tl">
                    <a:srgbClr val="000000">
                      <a:alpha val="43137"/>
                    </a:srgbClr>
                  </a:outerShdw>
                </a:effectLst>
              </a:rPr>
              <a:t> </a:t>
            </a:r>
            <a:r>
              <a:rPr lang="en-US" sz="3400" dirty="0">
                <a:solidFill>
                  <a:srgbClr val="FFFF00"/>
                </a:solidFill>
                <a:effectLst>
                  <a:outerShdw blurRad="38100" dist="38100" dir="2700000" algn="tl">
                    <a:srgbClr val="000000">
                      <a:alpha val="43137"/>
                    </a:srgbClr>
                  </a:outerShdw>
                </a:effectLst>
              </a:rPr>
              <a:t>And so all Israel will be saved …</a:t>
            </a:r>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4"/>
          <a:stretch/>
        </p:blipFill>
        <p:spPr bwMode="auto">
          <a:xfrm>
            <a:off x="-76200" y="0"/>
            <a:ext cx="6766034" cy="939463"/>
          </a:xfrm>
          <a:prstGeom prst="rect">
            <a:avLst/>
          </a:prstGeom>
          <a:noFill/>
          <a:ln>
            <a:noFill/>
          </a:ln>
          <a:effectLst>
            <a:outerShdw blurRad="50800" dist="215900" dir="2700000" algn="ctr" rotWithShape="0">
              <a:srgbClr val="513723">
                <a:alpha val="9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1601" y="-76200"/>
            <a:ext cx="6375399" cy="1015663"/>
          </a:xfrm>
          <a:prstGeom prst="rect">
            <a:avLst/>
          </a:prstGeom>
          <a:noFill/>
        </p:spPr>
        <p:txBody>
          <a:bodyPr wrap="square" rtlCol="0">
            <a:spAutoFit/>
            <a:scene3d>
              <a:camera prst="orthographicFront"/>
              <a:lightRig rig="threePt" dir="t">
                <a:rot lat="0" lon="0" rev="0"/>
              </a:lightRig>
            </a:scene3d>
            <a:sp3d extrusionH="165100" contourW="12700" prstMaterial="translucentPowder">
              <a:bevelT w="196850" h="127000" prst="angle"/>
              <a:extrusionClr>
                <a:srgbClr val="4F3D11"/>
              </a:extrusionClr>
              <a:contourClr>
                <a:srgbClr val="9C5608"/>
              </a:contourClr>
            </a:sp3d>
          </a:bodyPr>
          <a:lstStyle/>
          <a:p>
            <a:pPr algn="ctr"/>
            <a:r>
              <a:rPr lang="en-US" sz="6000" dirty="0" smtClean="0">
                <a:solidFill>
                  <a:srgbClr val="4B2215"/>
                </a:solidFill>
                <a:latin typeface="Mitzvah" pitchFamily="2" charset="0"/>
              </a:rPr>
              <a:t>Zechariah 12:1-13:7</a:t>
            </a:r>
            <a:endParaRPr lang="en-US" sz="6000" dirty="0">
              <a:solidFill>
                <a:srgbClr val="4B2215"/>
              </a:solidFill>
              <a:latin typeface="Mitzvah" pitchFamily="2" charset="0"/>
            </a:endParaRPr>
          </a:p>
        </p:txBody>
      </p:sp>
      <p:sp>
        <p:nvSpPr>
          <p:cNvPr id="8" name="TextBox 7"/>
          <p:cNvSpPr txBox="1"/>
          <p:nvPr/>
        </p:nvSpPr>
        <p:spPr>
          <a:xfrm>
            <a:off x="381000" y="4855726"/>
            <a:ext cx="8305799" cy="1138773"/>
          </a:xfrm>
          <a:prstGeom prst="rect">
            <a:avLst/>
          </a:prstGeom>
          <a:noFill/>
        </p:spPr>
        <p:txBody>
          <a:bodyPr wrap="square" rtlCol="0">
            <a:spAutoFit/>
          </a:bodyPr>
          <a:lstStyle/>
          <a:p>
            <a:r>
              <a:rPr lang="en-US" sz="3400" dirty="0">
                <a:solidFill>
                  <a:srgbClr val="FFFF00"/>
                </a:solidFill>
                <a:effectLst>
                  <a:outerShdw blurRad="38100" dist="38100" dir="2700000" algn="tl">
                    <a:srgbClr val="000000">
                      <a:alpha val="43137"/>
                    </a:srgbClr>
                  </a:outerShdw>
                </a:effectLst>
              </a:rPr>
              <a:t>Grieve </a:t>
            </a:r>
            <a:r>
              <a:rPr lang="en-US" sz="3400" dirty="0">
                <a:effectLst>
                  <a:outerShdw blurRad="38100" dist="38100" dir="2700000" algn="tl">
                    <a:srgbClr val="000000">
                      <a:alpha val="43137"/>
                    </a:srgbClr>
                  </a:outerShdw>
                </a:effectLst>
              </a:rPr>
              <a:t>~ NASB, </a:t>
            </a:r>
            <a:r>
              <a:rPr lang="en-US" sz="3400" dirty="0">
                <a:solidFill>
                  <a:srgbClr val="FFFF00"/>
                </a:solidFill>
                <a:effectLst>
                  <a:outerShdw blurRad="38100" dist="38100" dir="2700000" algn="tl">
                    <a:srgbClr val="000000">
                      <a:alpha val="43137"/>
                    </a:srgbClr>
                  </a:outerShdw>
                </a:effectLst>
              </a:rPr>
              <a:t>weep bitterly</a:t>
            </a:r>
            <a:r>
              <a:rPr lang="en-US" sz="3400" dirty="0">
                <a:effectLst>
                  <a:outerShdw blurRad="38100" dist="38100" dir="2700000" algn="tl">
                    <a:srgbClr val="000000">
                      <a:alpha val="43137"/>
                    </a:srgbClr>
                  </a:outerShdw>
                </a:effectLst>
              </a:rPr>
              <a:t>; NIV, </a:t>
            </a:r>
            <a:r>
              <a:rPr lang="en-US" sz="3400" dirty="0">
                <a:solidFill>
                  <a:srgbClr val="FFFF00"/>
                </a:solidFill>
                <a:effectLst>
                  <a:outerShdw blurRad="38100" dist="38100" dir="2700000" algn="tl">
                    <a:srgbClr val="000000">
                      <a:alpha val="43137"/>
                    </a:srgbClr>
                  </a:outerShdw>
                </a:effectLst>
              </a:rPr>
              <a:t>grieve bitterly</a:t>
            </a:r>
          </a:p>
        </p:txBody>
      </p:sp>
    </p:spTree>
    <p:extLst>
      <p:ext uri="{BB962C8B-B14F-4D97-AF65-F5344CB8AC3E}">
        <p14:creationId xmlns:p14="http://schemas.microsoft.com/office/powerpoint/2010/main" val="11128109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vertical)">
                                      <p:cBhvr>
                                        <p:cTn id="17" dur="500"/>
                                        <p:tgtEl>
                                          <p:spTgt spid="8"/>
                                        </p:tgtEl>
                                      </p:cBhvr>
                                    </p:animEffect>
                                  </p:childTnLst>
                                </p:cTn>
                              </p:par>
                            </p:childTnLst>
                          </p:cTn>
                        </p:par>
                        <p:par>
                          <p:cTn id="18" fill="hold">
                            <p:stCondLst>
                              <p:cond delay="500"/>
                            </p:stCondLst>
                            <p:childTnLst>
                              <p:par>
                                <p:cTn id="19" presetID="9" presetClass="emph" presetSubtype="0" grpId="2" nodeType="afterEffect">
                                  <p:stCondLst>
                                    <p:cond delay="0"/>
                                  </p:stCondLst>
                                  <p:childTnLst>
                                    <p:set>
                                      <p:cBhvr rctx="PPT">
                                        <p:cTn id="20" dur="indefinite"/>
                                        <p:tgtEl>
                                          <p:spTgt spid="41"/>
                                        </p:tgtEl>
                                        <p:attrNameLst>
                                          <p:attrName>style.opacity</p:attrName>
                                        </p:attrNameLst>
                                      </p:cBhvr>
                                      <p:to>
                                        <p:strVal val="0.5"/>
                                      </p:to>
                                    </p:set>
                                    <p:animEffect filter="image" prLst="opacity: 0.5">
                                      <p:cBhvr rctx="IE">
                                        <p:cTn id="21" dur="indefinite"/>
                                        <p:tgtEl>
                                          <p:spTgt spid="41"/>
                                        </p:tgtEl>
                                      </p:cBhvr>
                                    </p:animEffect>
                                  </p:childTnLst>
                                </p:cTn>
                              </p:par>
                              <p:par>
                                <p:cTn id="22" presetID="9" presetClass="emph" presetSubtype="0" nodeType="withEffect">
                                  <p:stCondLst>
                                    <p:cond delay="0"/>
                                  </p:stCondLst>
                                  <p:childTnLst>
                                    <p:set>
                                      <p:cBhvr rctx="PPT">
                                        <p:cTn id="23" dur="indefinite"/>
                                        <p:tgtEl>
                                          <p:spTgt spid="5"/>
                                        </p:tgtEl>
                                        <p:attrNameLst>
                                          <p:attrName>style.opacity</p:attrName>
                                        </p:attrNameLst>
                                      </p:cBhvr>
                                      <p:to>
                                        <p:strVal val="0.5"/>
                                      </p:to>
                                    </p:set>
                                    <p:animEffect filter="image" prLst="opacity: 0.5">
                                      <p:cBhvr rctx="IE">
                                        <p:cTn id="24"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2"/>
      <p:bldP spid="8" grpId="0"/>
    </p:bldLst>
  </p:timing>
</p:sld>
</file>

<file path=ppt/theme/theme1.xml><?xml version="1.0" encoding="utf-8"?>
<a:theme xmlns:a="http://schemas.openxmlformats.org/drawingml/2006/main" name="Minor Prophets">
  <a:themeElements>
    <a:clrScheme name="Minor Prophet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or Prophets">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Minor Prophets</Template>
  <TotalTime>1430</TotalTime>
  <Words>680</Words>
  <Application>Microsoft Office PowerPoint</Application>
  <PresentationFormat>On-screen Show (4:3)</PresentationFormat>
  <Paragraphs>53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Minor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17</cp:revision>
  <dcterms:created xsi:type="dcterms:W3CDTF">2012-09-18T23:09:55Z</dcterms:created>
  <dcterms:modified xsi:type="dcterms:W3CDTF">2012-09-19T23:00:28Z</dcterms:modified>
</cp:coreProperties>
</file>