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7" r:id="rId12"/>
    <p:sldId id="268" r:id="rId13"/>
    <p:sldId id="266" r:id="rId14"/>
    <p:sldId id="269" r:id="rId15"/>
    <p:sldId id="271" r:id="rId16"/>
    <p:sldId id="272" r:id="rId17"/>
    <p:sldId id="273" r:id="rId18"/>
    <p:sldId id="270" r:id="rId19"/>
    <p:sldId id="274" r:id="rId20"/>
    <p:sldId id="276" r:id="rId21"/>
    <p:sldId id="277" r:id="rId22"/>
    <p:sldId id="275" r:id="rId23"/>
    <p:sldId id="278" r:id="rId24"/>
    <p:sldId id="279" r:id="rId25"/>
    <p:sldId id="282" r:id="rId26"/>
    <p:sldId id="283" r:id="rId27"/>
    <p:sldId id="280" r:id="rId28"/>
    <p:sldId id="281" r:id="rId29"/>
  </p:sldIdLst>
  <p:sldSz cx="9144000" cy="6858000" type="screen4x3"/>
  <p:notesSz cx="6858000" cy="9144000"/>
  <p:embeddedFontLst>
    <p:embeddedFont>
      <p:font typeface="Castellar" panose="020A0402060406010301"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0" autoAdjust="0"/>
    <p:restoredTop sz="94660"/>
  </p:normalViewPr>
  <p:slideViewPr>
    <p:cSldViewPr>
      <p:cViewPr varScale="1">
        <p:scale>
          <a:sx n="113" d="100"/>
          <a:sy n="113" d="100"/>
        </p:scale>
        <p:origin x="-9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3/31/2014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Rom. 12:17 ~ </a:t>
            </a:r>
            <a:r>
              <a:rPr lang="en-US" sz="3200" b="1" dirty="0">
                <a:solidFill>
                  <a:srgbClr val="FFFF00"/>
                </a:solidFill>
                <a:effectLst>
                  <a:outerShdw blurRad="38100" dist="38100" dir="2700000" algn="tl">
                    <a:srgbClr val="000000">
                      <a:alpha val="43137"/>
                    </a:srgbClr>
                  </a:outerShdw>
                </a:effectLst>
              </a:rPr>
              <a:t>Repay no one evil for evil. Have regard for good things in the sight of men.</a:t>
            </a:r>
          </a:p>
        </p:txBody>
      </p:sp>
      <p:sp>
        <p:nvSpPr>
          <p:cNvPr id="6" name="TextBox 5"/>
          <p:cNvSpPr txBox="1"/>
          <p:nvPr/>
        </p:nvSpPr>
        <p:spPr>
          <a:xfrm>
            <a:off x="457200" y="243840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Cor. 13:5 ~ </a:t>
            </a:r>
            <a:r>
              <a:rPr lang="en-US" sz="3200" b="1" dirty="0">
                <a:solidFill>
                  <a:srgbClr val="FFFF00"/>
                </a:solidFill>
                <a:effectLst>
                  <a:outerShdw blurRad="38100" dist="38100" dir="2700000" algn="tl">
                    <a:srgbClr val="000000">
                      <a:alpha val="43137"/>
                    </a:srgbClr>
                  </a:outerShdw>
                </a:effectLst>
              </a:rPr>
              <a:t>(Love) does not behave rudely, does not seek its own, is not provoked,</a:t>
            </a:r>
          </a:p>
        </p:txBody>
      </p:sp>
    </p:spTree>
    <p:extLst>
      <p:ext uri="{BB962C8B-B14F-4D97-AF65-F5344CB8AC3E}">
        <p14:creationId xmlns:p14="http://schemas.microsoft.com/office/powerpoint/2010/main" val="243933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 5:37 ~ </a:t>
            </a:r>
            <a:r>
              <a:rPr lang="en-US" sz="3200" b="1" dirty="0">
                <a:solidFill>
                  <a:srgbClr val="FFFF00"/>
                </a:solidFill>
                <a:effectLst>
                  <a:outerShdw blurRad="38100" dist="38100" dir="2700000" algn="tl">
                    <a:srgbClr val="000000">
                      <a:alpha val="43137"/>
                    </a:srgbClr>
                  </a:outerShdw>
                </a:effectLst>
              </a:rPr>
              <a:t>But let your "Yes" be "Yes," and your "No," "No." For whatever is more than these is from the evil one.</a:t>
            </a:r>
          </a:p>
        </p:txBody>
      </p:sp>
      <p:sp>
        <p:nvSpPr>
          <p:cNvPr id="6" name="TextBox 5"/>
          <p:cNvSpPr txBox="1"/>
          <p:nvPr/>
        </p:nvSpPr>
        <p:spPr>
          <a:xfrm>
            <a:off x="457200" y="2438400"/>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Phil. 2:3 ~ </a:t>
            </a:r>
            <a:r>
              <a:rPr lang="en-US" sz="3200" b="1" i="1" dirty="0">
                <a:solidFill>
                  <a:srgbClr val="FFFF00"/>
                </a:solidFill>
                <a:effectLst>
                  <a:outerShdw blurRad="38100" dist="38100" dir="2700000" algn="tl">
                    <a:srgbClr val="000000">
                      <a:alpha val="43137"/>
                    </a:srgbClr>
                  </a:outerShdw>
                </a:effectLst>
              </a:rPr>
              <a:t>Let</a:t>
            </a:r>
            <a:r>
              <a:rPr lang="en-US" sz="3200" b="1" dirty="0">
                <a:solidFill>
                  <a:srgbClr val="FFFF00"/>
                </a:solidFill>
                <a:effectLst>
                  <a:outerShdw blurRad="38100" dist="38100" dir="2700000" algn="tl">
                    <a:srgbClr val="000000">
                      <a:alpha val="43137"/>
                    </a:srgbClr>
                  </a:outerShdw>
                </a:effectLst>
              </a:rPr>
              <a:t> nothing </a:t>
            </a:r>
            <a:r>
              <a:rPr lang="en-US" sz="3200" b="1" i="1" dirty="0">
                <a:solidFill>
                  <a:srgbClr val="FFFF00"/>
                </a:solidFill>
                <a:effectLst>
                  <a:outerShdw blurRad="38100" dist="38100" dir="2700000" algn="tl">
                    <a:srgbClr val="000000">
                      <a:alpha val="43137"/>
                    </a:srgbClr>
                  </a:outerShdw>
                </a:effectLst>
              </a:rPr>
              <a:t>be done</a:t>
            </a:r>
            <a:r>
              <a:rPr lang="en-US" sz="3200" b="1" dirty="0">
                <a:solidFill>
                  <a:srgbClr val="FFFF00"/>
                </a:solidFill>
                <a:effectLst>
                  <a:outerShdw blurRad="38100" dist="38100" dir="2700000" algn="tl">
                    <a:srgbClr val="000000">
                      <a:alpha val="43137"/>
                    </a:srgbClr>
                  </a:outerShdw>
                </a:effectLst>
              </a:rPr>
              <a:t> through selfish ambition or conceit, but in lowliness of mind let each esteem others better than himself.</a:t>
            </a:r>
          </a:p>
        </p:txBody>
      </p:sp>
    </p:spTree>
    <p:extLst>
      <p:ext uri="{BB962C8B-B14F-4D97-AF65-F5344CB8AC3E}">
        <p14:creationId xmlns:p14="http://schemas.microsoft.com/office/powerpoint/2010/main" val="370176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Phil. 1:9 ~ </a:t>
            </a:r>
            <a:r>
              <a:rPr lang="en-US" sz="3200" b="1" dirty="0">
                <a:solidFill>
                  <a:srgbClr val="FFFF00"/>
                </a:solidFill>
                <a:effectLst>
                  <a:outerShdw blurRad="38100" dist="38100" dir="2700000" algn="tl">
                    <a:srgbClr val="000000">
                      <a:alpha val="43137"/>
                    </a:srgbClr>
                  </a:outerShdw>
                </a:effectLst>
              </a:rPr>
              <a:t>And this I pray, that your love may abound still more and more in knowledge and all discernment.</a:t>
            </a:r>
          </a:p>
        </p:txBody>
      </p:sp>
    </p:spTree>
    <p:extLst>
      <p:ext uri="{BB962C8B-B14F-4D97-AF65-F5344CB8AC3E}">
        <p14:creationId xmlns:p14="http://schemas.microsoft.com/office/powerpoint/2010/main" val="39534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smtClean="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7577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2400657"/>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If </a:t>
            </a:r>
            <a:r>
              <a:rPr lang="en-US" sz="3200" b="1" dirty="0">
                <a:effectLst>
                  <a:outerShdw blurRad="38100" dist="38100" dir="2700000" algn="tl">
                    <a:srgbClr val="000000">
                      <a:alpha val="43137"/>
                    </a:srgbClr>
                  </a:outerShdw>
                </a:effectLst>
              </a:rPr>
              <a:t>the praise of men elates me his blame depresses me; if I cannot rest under misunderstanding without defending myself; if I have to be loved, </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57200" y="3259092"/>
            <a:ext cx="8305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I know nothing of Calvary love.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0408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2400657"/>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If</a:t>
            </a:r>
            <a:r>
              <a:rPr lang="en-US" sz="3200" b="1" dirty="0">
                <a:effectLst>
                  <a:outerShdw blurRad="38100" dist="38100" dir="2700000" algn="tl">
                    <a:srgbClr val="000000">
                      <a:alpha val="43137"/>
                    </a:srgbClr>
                  </a:outerShdw>
                </a:effectLst>
              </a:rPr>
              <a:t> I slip into the place that can be filled by Christ alone, making myself the first necessity to a soul instead of leading it to fasten upon Him, </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57200" y="3259092"/>
            <a:ext cx="8305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I know nothing of Calvary love.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6965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2400657"/>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rPr>
              <a:t>If</a:t>
            </a:r>
            <a:r>
              <a:rPr lang="en-US" sz="3200" b="1" dirty="0">
                <a:effectLst>
                  <a:outerShdw blurRad="38100" dist="38100" dir="2700000" algn="tl">
                    <a:srgbClr val="000000">
                      <a:alpha val="43137"/>
                    </a:srgbClr>
                  </a:outerShdw>
                </a:effectLst>
              </a:rPr>
              <a:t> I can hurt another by speaking faithfully without much preparation of spirit, and without hurting myself far more than I hurt that other, </a:t>
            </a:r>
            <a:endParaRPr lang="en-US" sz="3200" b="1"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457200" y="3259092"/>
            <a:ext cx="8305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Then I know nothing of Calvary love.</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507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262979"/>
          </a:xfrm>
          <a:prstGeom prst="rect">
            <a:avLst/>
          </a:prstGeom>
          <a:noFill/>
        </p:spPr>
        <p:txBody>
          <a:bodyPr wrap="square" rtlCol="0">
            <a:spAutoFit/>
          </a:bodyPr>
          <a:lstStyle/>
          <a:p>
            <a:r>
              <a:rPr lang="en-US" sz="2800" b="1" dirty="0">
                <a:solidFill>
                  <a:srgbClr val="FFFF00"/>
                </a:solidFill>
                <a:effectLst>
                  <a:outerShdw blurRad="38100" dist="38100" dir="2700000" algn="tl">
                    <a:srgbClr val="000000">
                      <a:alpha val="43137"/>
                    </a:srgbClr>
                  </a:outerShdw>
                </a:effectLst>
              </a:rPr>
              <a:t>C. S. Lewis, The Four Loves ~ </a:t>
            </a:r>
            <a:r>
              <a:rPr lang="en-US" sz="2800" b="1" dirty="0">
                <a:effectLst>
                  <a:outerShdw blurRad="38100" dist="38100" dir="2700000" algn="tl">
                    <a:srgbClr val="000000">
                      <a:alpha val="43137"/>
                    </a:srgbClr>
                  </a:outerShdw>
                </a:effectLst>
              </a:rPr>
              <a:t>"To love at all is to be vulnerable.  Love anything, and your heart will certainly be wrung and possibly be broken.  If you want to make sure of keeping it intact, you must give your heart to no one, not even to an animal.  Wrap it up carefully around your hobbies and little luxuries; avoid all entanglements; lock it up safe in the casket or coffin of your selfishness.  But in that casket – safe, dark, motionless airless – it will change.  It will not be broken; it will become unbreakable, impenetrable, irredeemable."</a:t>
            </a:r>
          </a:p>
        </p:txBody>
      </p:sp>
    </p:spTree>
    <p:extLst>
      <p:ext uri="{BB962C8B-B14F-4D97-AF65-F5344CB8AC3E}">
        <p14:creationId xmlns:p14="http://schemas.microsoft.com/office/powerpoint/2010/main" val="4712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smtClean="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37868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 G. </a:t>
            </a:r>
            <a:r>
              <a:rPr lang="en-US" sz="3200" b="1" dirty="0" err="1">
                <a:solidFill>
                  <a:srgbClr val="FFFF00"/>
                </a:solidFill>
                <a:effectLst>
                  <a:outerShdw blurRad="38100" dist="38100" dir="2700000" algn="tl">
                    <a:srgbClr val="000000">
                      <a:alpha val="43137"/>
                    </a:srgbClr>
                  </a:outerShdw>
                </a:effectLst>
              </a:rPr>
              <a:t>Barnhouse</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"Too often we alienate men by our inconsistency. </a:t>
            </a:r>
            <a:r>
              <a:rPr lang="en-US" sz="3200" b="1" dirty="0" smtClean="0">
                <a:effectLst>
                  <a:outerShdw blurRad="38100" dist="38100" dir="2700000" algn="tl">
                    <a:srgbClr val="000000">
                      <a:alpha val="43137"/>
                    </a:srgbClr>
                  </a:outerShdw>
                </a:effectLst>
              </a:rPr>
              <a:t>Instead </a:t>
            </a:r>
            <a:r>
              <a:rPr lang="en-US" sz="3200" b="1" dirty="0">
                <a:effectLst>
                  <a:outerShdw blurRad="38100" dist="38100" dir="2700000" algn="tl">
                    <a:srgbClr val="000000">
                      <a:alpha val="43137"/>
                    </a:srgbClr>
                  </a:outerShdw>
                </a:effectLst>
              </a:rPr>
              <a:t>of adorning the doctrine, as we read in Titus 2:10, we detract from it</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The gospel goes out into the world with two strikes against it. </a:t>
            </a:r>
            <a:r>
              <a:rPr lang="en-US" sz="3200" b="1" dirty="0" smtClean="0">
                <a:effectLst>
                  <a:outerShdw blurRad="38100" dist="38100" dir="2700000" algn="tl">
                    <a:srgbClr val="000000">
                      <a:alpha val="43137"/>
                    </a:srgbClr>
                  </a:outerShdw>
                </a:effectLst>
              </a:rPr>
              <a:t>God </a:t>
            </a:r>
            <a:r>
              <a:rPr lang="en-US" sz="3200" b="1" dirty="0">
                <a:effectLst>
                  <a:outerShdw blurRad="38100" dist="38100" dir="2700000" algn="tl">
                    <a:srgbClr val="000000">
                      <a:alpha val="43137"/>
                    </a:srgbClr>
                  </a:outerShdw>
                </a:effectLst>
              </a:rPr>
              <a:t>Himself speaks of the offense of the cross, and it is bad enough to have the offense of the cross without having the offense of the disciple</a:t>
            </a:r>
            <a:r>
              <a:rPr lang="en-US" sz="3200" b="1" dirty="0"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Be sure when someone is offended by Christianity, they are offended, </a:t>
            </a:r>
          </a:p>
        </p:txBody>
      </p:sp>
    </p:spTree>
    <p:extLst>
      <p:ext uri="{BB962C8B-B14F-4D97-AF65-F5344CB8AC3E}">
        <p14:creationId xmlns:p14="http://schemas.microsoft.com/office/powerpoint/2010/main" val="109105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smtClean="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 25:27 ~ </a:t>
            </a:r>
            <a:r>
              <a:rPr lang="en-US" sz="3200" b="1" dirty="0">
                <a:solidFill>
                  <a:srgbClr val="FFFF00"/>
                </a:solidFill>
                <a:effectLst>
                  <a:outerShdw blurRad="38100" dist="38100" dir="2700000" algn="tl">
                    <a:srgbClr val="000000">
                      <a:alpha val="43137"/>
                    </a:srgbClr>
                  </a:outerShdw>
                </a:effectLst>
              </a:rPr>
              <a:t>So you ought to have deposited my money with the bankers, and at my coming I would have received back my own with interest</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
        <p:nvSpPr>
          <p:cNvPr id="36" name="TextBox 35"/>
          <p:cNvSpPr txBox="1"/>
          <p:nvPr/>
        </p:nvSpPr>
        <p:spPr>
          <a:xfrm>
            <a:off x="685800" y="2960511"/>
            <a:ext cx="8001000" cy="584775"/>
          </a:xfrm>
          <a:prstGeom prst="rect">
            <a:avLst/>
          </a:prstGeom>
          <a:noFill/>
        </p:spPr>
        <p:txBody>
          <a:bodyPr wrap="square" rtlCol="0">
            <a:spAutoFit/>
          </a:bodyPr>
          <a:lstStyle/>
          <a:p>
            <a:pPr marL="347663" indent="-347663">
              <a:buFont typeface="Arial" pitchFamily="34" charset="0"/>
              <a:buChar char="•"/>
            </a:pPr>
            <a:r>
              <a:rPr lang="en-US" sz="3200" b="1" dirty="0">
                <a:effectLst>
                  <a:outerShdw blurRad="38100" dist="38100" dir="2700000" algn="tl">
                    <a:srgbClr val="000000">
                      <a:alpha val="43137"/>
                    </a:srgbClr>
                  </a:outerShdw>
                </a:effectLst>
              </a:rPr>
              <a:t>Our debt is to </a:t>
            </a:r>
            <a:r>
              <a:rPr lang="en-US" sz="3200" b="1" dirty="0">
                <a:solidFill>
                  <a:srgbClr val="FFFF00"/>
                </a:solidFill>
                <a:effectLst>
                  <a:outerShdw blurRad="38100" dist="38100" dir="2700000" algn="tl">
                    <a:srgbClr val="000000">
                      <a:alpha val="43137"/>
                    </a:srgbClr>
                  </a:outerShdw>
                </a:effectLst>
              </a:rPr>
              <a:t>love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agapaō</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914400" y="3510270"/>
            <a:ext cx="77724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Storgē</a:t>
            </a: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mj-lt"/>
                <a:cs typeface="Times New Roman" panose="02020603050405020304" pitchFamily="18" charset="0"/>
              </a:rPr>
              <a:t>– </a:t>
            </a:r>
            <a:r>
              <a:rPr lang="en-US" sz="3200" b="1" i="1" dirty="0" smtClean="0">
                <a:effectLst>
                  <a:outerShdw blurRad="38100" dist="38100" dir="2700000" algn="tl">
                    <a:srgbClr val="000000">
                      <a:alpha val="43137"/>
                    </a:srgbClr>
                  </a:outerShdw>
                </a:effectLst>
                <a:latin typeface="+mj-lt"/>
                <a:cs typeface="Times New Roman" panose="02020603050405020304" pitchFamily="18" charset="0"/>
              </a:rPr>
              <a:t>family love</a:t>
            </a:r>
            <a:endParaRPr lang="en-US" sz="3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6" name="TextBox 5"/>
          <p:cNvSpPr txBox="1"/>
          <p:nvPr/>
        </p:nvSpPr>
        <p:spPr>
          <a:xfrm>
            <a:off x="914400" y="4063425"/>
            <a:ext cx="77724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Eros</a:t>
            </a:r>
            <a:r>
              <a:rPr lang="en-US"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mj-lt"/>
                <a:cs typeface="Times New Roman" panose="02020603050405020304" pitchFamily="18" charset="0"/>
              </a:rPr>
              <a:t>– </a:t>
            </a:r>
            <a:r>
              <a:rPr lang="en-US" sz="3200" b="1" i="1" dirty="0" smtClean="0">
                <a:effectLst>
                  <a:outerShdw blurRad="38100" dist="38100" dir="2700000" algn="tl">
                    <a:srgbClr val="000000">
                      <a:alpha val="43137"/>
                    </a:srgbClr>
                  </a:outerShdw>
                </a:effectLst>
                <a:latin typeface="+mj-lt"/>
                <a:cs typeface="Times New Roman" panose="02020603050405020304" pitchFamily="18" charset="0"/>
              </a:rPr>
              <a:t>physical or sexual love</a:t>
            </a:r>
            <a:endParaRPr lang="en-US" sz="3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914400" y="4596825"/>
            <a:ext cx="77724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Philē</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mj-lt"/>
                <a:cs typeface="Times New Roman" panose="02020603050405020304" pitchFamily="18" charset="0"/>
              </a:rPr>
              <a:t>– </a:t>
            </a:r>
            <a:r>
              <a:rPr lang="en-US" sz="3200" b="1" i="1" dirty="0" smtClean="0">
                <a:effectLst>
                  <a:outerShdw blurRad="38100" dist="38100" dir="2700000" algn="tl">
                    <a:srgbClr val="000000">
                      <a:alpha val="43137"/>
                    </a:srgbClr>
                  </a:outerShdw>
                </a:effectLst>
                <a:latin typeface="+mj-lt"/>
                <a:cs typeface="Times New Roman" panose="02020603050405020304" pitchFamily="18" charset="0"/>
              </a:rPr>
              <a:t>friendship or brotherly love</a:t>
            </a:r>
            <a:endParaRPr lang="en-US" sz="3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8" name="TextBox 7"/>
          <p:cNvSpPr txBox="1"/>
          <p:nvPr/>
        </p:nvSpPr>
        <p:spPr>
          <a:xfrm>
            <a:off x="914400" y="5130225"/>
            <a:ext cx="7772400" cy="584775"/>
          </a:xfrm>
          <a:prstGeom prst="rect">
            <a:avLst/>
          </a:prstGeom>
          <a:noFill/>
        </p:spPr>
        <p:txBody>
          <a:bodyPr wrap="square" rtlCol="0">
            <a:spAutoFit/>
          </a:bodyPr>
          <a:lstStyle/>
          <a:p>
            <a:pPr marL="347663" indent="-347663">
              <a:buFont typeface="Arial" pitchFamily="34" charset="0"/>
              <a:buChar char="•"/>
            </a:pPr>
            <a:r>
              <a:rPr lang="en-US" sz="3200" b="1" dirty="0" smtClean="0">
                <a:effectLst>
                  <a:outerShdw blurRad="38100" dist="38100" dir="2700000" algn="tl">
                    <a:srgbClr val="000000">
                      <a:alpha val="43137"/>
                    </a:srgbClr>
                  </a:outerShdw>
                </a:effectLs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Agapē</a:t>
            </a:r>
            <a:r>
              <a:rPr lang="en-US" sz="3200" b="1" i="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effectLst>
                  <a:outerShdw blurRad="38100" dist="38100" dir="2700000" algn="tl">
                    <a:srgbClr val="000000">
                      <a:alpha val="43137"/>
                    </a:srgbClr>
                  </a:outerShdw>
                </a:effectLst>
                <a:latin typeface="+mj-lt"/>
                <a:cs typeface="Times New Roman" panose="02020603050405020304" pitchFamily="18" charset="0"/>
              </a:rPr>
              <a:t>– </a:t>
            </a:r>
            <a:r>
              <a:rPr lang="en-US" sz="3200" b="1" i="1" dirty="0" smtClean="0">
                <a:effectLst>
                  <a:outerShdw blurRad="38100" dist="38100" dir="2700000" algn="tl">
                    <a:srgbClr val="000000">
                      <a:alpha val="43137"/>
                    </a:srgbClr>
                  </a:outerShdw>
                </a:effectLst>
                <a:latin typeface="+mj-lt"/>
                <a:cs typeface="Times New Roman" panose="02020603050405020304" pitchFamily="18" charset="0"/>
              </a:rPr>
              <a:t>unconditional love</a:t>
            </a:r>
            <a:endParaRPr lang="en-US" sz="3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5"/>
                                        </p:tgtEl>
                                        <p:attrNameLst>
                                          <p:attrName>style.opacity</p:attrName>
                                        </p:attrNameLst>
                                      </p:cBhvr>
                                      <p:to>
                                        <p:strVal val="0.5"/>
                                      </p:to>
                                    </p:set>
                                    <p:animEffect filter="image" prLst="opacity: 0.5">
                                      <p:cBhvr rctx="IE">
                                        <p:cTn id="34" dur="indefinite"/>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500"/>
                            </p:stCondLst>
                            <p:childTnLst>
                              <p:par>
                                <p:cTn id="43" presetID="9" presetClass="emph" presetSubtype="0" grpId="1" nodeType="afterEffect">
                                  <p:stCondLst>
                                    <p:cond delay="0"/>
                                  </p:stCondLst>
                                  <p:childTnLst>
                                    <p:set>
                                      <p:cBhvr rctx="PPT">
                                        <p:cTn id="44" dur="indefinite"/>
                                        <p:tgtEl>
                                          <p:spTgt spid="6"/>
                                        </p:tgtEl>
                                        <p:attrNameLst>
                                          <p:attrName>style.opacity</p:attrName>
                                        </p:attrNameLst>
                                      </p:cBhvr>
                                      <p:to>
                                        <p:strVal val="0.5"/>
                                      </p:to>
                                    </p:set>
                                    <p:animEffect filter="image" prLst="opacity: 0.5">
                                      <p:cBhvr rctx="IE">
                                        <p:cTn id="45" dur="indefinite"/>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p:stCondLst>
                              <p:cond delay="500"/>
                            </p:stCondLst>
                            <p:childTnLst>
                              <p:par>
                                <p:cTn id="54" presetID="9" presetClass="emph" presetSubtype="0" grpId="1" nodeType="afterEffect">
                                  <p:stCondLst>
                                    <p:cond delay="0"/>
                                  </p:stCondLst>
                                  <p:childTnLst>
                                    <p:set>
                                      <p:cBhvr rctx="PPT">
                                        <p:cTn id="55" dur="indefinite"/>
                                        <p:tgtEl>
                                          <p:spTgt spid="7"/>
                                        </p:tgtEl>
                                        <p:attrNameLst>
                                          <p:attrName>style.opacity</p:attrName>
                                        </p:attrNameLst>
                                      </p:cBhvr>
                                      <p:to>
                                        <p:strVal val="0.5"/>
                                      </p:to>
                                    </p:set>
                                    <p:animEffect filter="image" prLst="opacity: 0.5">
                                      <p:cBhvr rctx="IE">
                                        <p:cTn id="56"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5" grpId="0"/>
      <p:bldP spid="5" grpId="1"/>
      <p:bldP spid="6" grpId="0"/>
      <p:bldP spid="6" grpId="1"/>
      <p:bldP spid="7" grpId="0"/>
      <p:bldP spid="7" grpId="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not by you, but by your doctrine. I can take it, I can stand it, if someone hates Christianity because of what Jesus</a:t>
            </a:r>
          </a:p>
          <a:p>
            <a:r>
              <a:rPr lang="en-US" sz="3200" b="1" dirty="0" smtClean="0">
                <a:effectLst>
                  <a:outerShdw blurRad="38100" dist="38100" dir="2700000" algn="tl">
                    <a:srgbClr val="000000">
                      <a:alpha val="43137"/>
                    </a:srgbClr>
                  </a:outerShdw>
                </a:effectLst>
              </a:rPr>
              <a:t>Christ did </a:t>
            </a:r>
            <a:r>
              <a:rPr lang="en-US" sz="3200" b="1" dirty="0">
                <a:effectLst>
                  <a:outerShdw blurRad="38100" dist="38100" dir="2700000" algn="tl">
                    <a:srgbClr val="000000">
                      <a:alpha val="43137"/>
                    </a:srgbClr>
                  </a:outerShdw>
                </a:effectLst>
              </a:rPr>
              <a:t>and because of what we preach. That we're to expect. What makes me tremble is that someone anyone should dislike Christianity because of me. Everyone should keep this in mind as we remember that the world looks at the disciple before it looks at the doctrines."</a:t>
            </a:r>
          </a:p>
        </p:txBody>
      </p:sp>
    </p:spTree>
    <p:extLst>
      <p:ext uri="{BB962C8B-B14F-4D97-AF65-F5344CB8AC3E}">
        <p14:creationId xmlns:p14="http://schemas.microsoft.com/office/powerpoint/2010/main" val="10665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Julian the </a:t>
            </a:r>
            <a:r>
              <a:rPr lang="en-US" sz="3200" b="1" dirty="0" smtClean="0">
                <a:solidFill>
                  <a:srgbClr val="FFFF00"/>
                </a:solidFill>
                <a:effectLst>
                  <a:outerShdw blurRad="38100" dist="38100" dir="2700000" algn="tl">
                    <a:srgbClr val="000000">
                      <a:alpha val="43137"/>
                    </a:srgbClr>
                  </a:outerShdw>
                </a:effectLst>
              </a:rPr>
              <a:t>Apostate </a:t>
            </a:r>
            <a:r>
              <a:rPr lang="en-US" sz="3200" b="1" dirty="0" smtClean="0">
                <a:effectLst>
                  <a:outerShdw blurRad="38100" dist="38100" dir="2700000" algn="tl">
                    <a:srgbClr val="000000">
                      <a:alpha val="43137"/>
                    </a:srgbClr>
                  </a:outerShdw>
                </a:effectLst>
              </a:rPr>
              <a:t>(</a:t>
            </a:r>
            <a:r>
              <a:rPr lang="en-US" sz="3200" b="1" dirty="0">
                <a:effectLst>
                  <a:outerShdw blurRad="38100" dist="38100" dir="2700000" algn="tl">
                    <a:srgbClr val="000000">
                      <a:alpha val="43137"/>
                    </a:srgbClr>
                  </a:outerShdw>
                </a:effectLst>
              </a:rPr>
              <a:t>AD 332-363)</a:t>
            </a:r>
            <a:r>
              <a:rPr lang="en-US" sz="3200" b="1" dirty="0" smtClean="0">
                <a:solidFill>
                  <a:srgbClr val="FFFF00"/>
                </a:solidFill>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"Atheism [i.e. Christian faith] has been specially advanced through the loving service rendered to strangers, and through their care of the burial of the dead.  It is a scandal that there is not a single Jew who is a beggar, and that the godless Galileans care not only for their own poor but for ours as well; while those who belong to us look in vain for the help that we should render them."</a:t>
            </a:r>
          </a:p>
        </p:txBody>
      </p:sp>
    </p:spTree>
    <p:extLst>
      <p:ext uri="{BB962C8B-B14F-4D97-AF65-F5344CB8AC3E}">
        <p14:creationId xmlns:p14="http://schemas.microsoft.com/office/powerpoint/2010/main" val="28894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9314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night </a:t>
            </a:r>
            <a:r>
              <a:rPr lang="en-US" sz="3200" b="1" dirty="0" smtClean="0">
                <a:effectLst>
                  <a:outerShdw blurRad="38100" dist="38100" dir="2700000" algn="tl">
                    <a:srgbClr val="000000">
                      <a:alpha val="43137"/>
                    </a:srgbClr>
                  </a:outerShdw>
                </a:effectLst>
              </a:rPr>
              <a:t>~ the </a:t>
            </a:r>
            <a:r>
              <a:rPr lang="en-US" sz="3200" b="1" dirty="0">
                <a:effectLst>
                  <a:outerShdw blurRad="38100" dist="38100" dir="2700000" algn="tl">
                    <a:srgbClr val="000000">
                      <a:alpha val="43137"/>
                    </a:srgbClr>
                  </a:outerShdw>
                </a:effectLst>
              </a:rPr>
              <a:t>world ruled by the god of this world</a:t>
            </a:r>
          </a:p>
        </p:txBody>
      </p:sp>
      <p:sp>
        <p:nvSpPr>
          <p:cNvPr id="6" name="TextBox 5"/>
          <p:cNvSpPr txBox="1"/>
          <p:nvPr/>
        </p:nvSpPr>
        <p:spPr>
          <a:xfrm>
            <a:off x="457200" y="1905000"/>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The </a:t>
            </a:r>
            <a:r>
              <a:rPr lang="en-US" sz="3200" b="1" dirty="0" smtClean="0">
                <a:solidFill>
                  <a:srgbClr val="FFFF00"/>
                </a:solidFill>
                <a:effectLst>
                  <a:outerShdw blurRad="38100" dist="38100" dir="2700000" algn="tl">
                    <a:srgbClr val="000000">
                      <a:alpha val="43137"/>
                    </a:srgbClr>
                  </a:outerShdw>
                </a:effectLst>
              </a:rPr>
              <a:t>day </a:t>
            </a:r>
            <a:r>
              <a:rPr lang="en-US" sz="3200" b="1" dirty="0" smtClean="0">
                <a:effectLst>
                  <a:outerShdw blurRad="38100" dist="38100" dir="2700000" algn="tl">
                    <a:srgbClr val="000000">
                      <a:alpha val="43137"/>
                    </a:srgbClr>
                  </a:outerShdw>
                </a:effectLst>
              </a:rPr>
              <a:t>~ the </a:t>
            </a:r>
            <a:r>
              <a:rPr lang="en-US" sz="3200" b="1" dirty="0">
                <a:effectLst>
                  <a:outerShdw blurRad="38100" dist="38100" dir="2700000" algn="tl">
                    <a:srgbClr val="000000">
                      <a:alpha val="43137"/>
                    </a:srgbClr>
                  </a:outerShdw>
                </a:effectLst>
              </a:rPr>
              <a:t>world ruled by the </a:t>
            </a:r>
            <a:r>
              <a:rPr lang="en-US" sz="3200" b="1" dirty="0" smtClean="0">
                <a:effectLst>
                  <a:outerShdw blurRad="38100" dist="38100" dir="2700000" algn="tl">
                    <a:srgbClr val="000000">
                      <a:alpha val="43137"/>
                    </a:srgbClr>
                  </a:outerShdw>
                </a:effectLst>
              </a:rPr>
              <a:t>Creator of </a:t>
            </a:r>
            <a:r>
              <a:rPr lang="en-US" sz="3200" b="1" dirty="0">
                <a:effectLst>
                  <a:outerShdw blurRad="38100" dist="38100" dir="2700000" algn="tl">
                    <a:srgbClr val="000000">
                      <a:alpha val="43137"/>
                    </a:srgbClr>
                  </a:outerShdw>
                </a:effectLst>
              </a:rPr>
              <a:t>this world</a:t>
            </a:r>
          </a:p>
        </p:txBody>
      </p:sp>
      <p:sp>
        <p:nvSpPr>
          <p:cNvPr id="7" name="TextBox 6"/>
          <p:cNvSpPr txBox="1"/>
          <p:nvPr/>
        </p:nvSpPr>
        <p:spPr>
          <a:xfrm>
            <a:off x="685800" y="2914484"/>
            <a:ext cx="8001000" cy="584775"/>
          </a:xfrm>
          <a:prstGeom prst="rect">
            <a:avLst/>
          </a:prstGeom>
          <a:noFill/>
        </p:spPr>
        <p:txBody>
          <a:bodyPr wrap="square" rtlCol="0">
            <a:spAutoFit/>
          </a:bodyPr>
          <a:lstStyle/>
          <a:p>
            <a:pPr marL="225425" indent="-225425">
              <a:buFont typeface="Arial" pitchFamily="34" charset="0"/>
              <a:buChar char="•"/>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At </a:t>
            </a:r>
            <a:r>
              <a:rPr lang="en-US" sz="3200" b="1" dirty="0">
                <a:solidFill>
                  <a:srgbClr val="FFFF00"/>
                </a:solidFill>
                <a:effectLst>
                  <a:outerShdw blurRad="38100" dist="38100" dir="2700000" algn="tl">
                    <a:srgbClr val="000000">
                      <a:alpha val="43137"/>
                    </a:srgbClr>
                  </a:outerShdw>
                </a:effectLst>
              </a:rPr>
              <a:t>hand </a:t>
            </a:r>
            <a:r>
              <a:rPr lang="en-US" sz="3200" b="1" dirty="0">
                <a:effectLst>
                  <a:outerShdw blurRad="38100" dist="38100" dir="2700000" algn="tl">
                    <a:srgbClr val="000000">
                      <a:alpha val="43137"/>
                    </a:srgbClr>
                  </a:outerShdw>
                </a:effectLst>
              </a:rPr>
              <a:t>~ </a:t>
            </a:r>
            <a:r>
              <a:rPr lang="en-US" sz="3200" b="1" i="1" dirty="0" smtClean="0">
                <a:effectLst>
                  <a:outerShdw blurRad="38100" dist="38100" dir="2700000" algn="tl">
                    <a:srgbClr val="000000">
                      <a:alpha val="43137"/>
                    </a:srgbClr>
                  </a:outerShdw>
                </a:effectLst>
              </a:rPr>
              <a:t>imminent</a:t>
            </a:r>
            <a:endPar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49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8978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9" name="Freeform 8"/>
          <p:cNvSpPr/>
          <p:nvPr/>
        </p:nvSpPr>
        <p:spPr>
          <a:xfrm>
            <a:off x="395111" y="1817511"/>
            <a:ext cx="6739467" cy="5192889"/>
          </a:xfrm>
          <a:custGeom>
            <a:avLst/>
            <a:gdLst>
              <a:gd name="connsiteX0" fmla="*/ 237067 w 6739467"/>
              <a:gd name="connsiteY0" fmla="*/ 383823 h 5192889"/>
              <a:gd name="connsiteX1" fmla="*/ 959556 w 6739467"/>
              <a:gd name="connsiteY1" fmla="*/ 158045 h 5192889"/>
              <a:gd name="connsiteX2" fmla="*/ 2302933 w 6739467"/>
              <a:gd name="connsiteY2" fmla="*/ 237067 h 5192889"/>
              <a:gd name="connsiteX3" fmla="*/ 3917245 w 6739467"/>
              <a:gd name="connsiteY3" fmla="*/ 146756 h 5192889"/>
              <a:gd name="connsiteX4" fmla="*/ 4007556 w 6739467"/>
              <a:gd name="connsiteY4" fmla="*/ 79023 h 5192889"/>
              <a:gd name="connsiteX5" fmla="*/ 4041422 w 6739467"/>
              <a:gd name="connsiteY5" fmla="*/ 56445 h 5192889"/>
              <a:gd name="connsiteX6" fmla="*/ 4075289 w 6739467"/>
              <a:gd name="connsiteY6" fmla="*/ 45156 h 5192889"/>
              <a:gd name="connsiteX7" fmla="*/ 4109156 w 6739467"/>
              <a:gd name="connsiteY7" fmla="*/ 0 h 5192889"/>
              <a:gd name="connsiteX8" fmla="*/ 5238045 w 6739467"/>
              <a:gd name="connsiteY8" fmla="*/ 11289 h 5192889"/>
              <a:gd name="connsiteX9" fmla="*/ 5418667 w 6739467"/>
              <a:gd name="connsiteY9" fmla="*/ 112889 h 5192889"/>
              <a:gd name="connsiteX10" fmla="*/ 5486400 w 6739467"/>
              <a:gd name="connsiteY10" fmla="*/ 124178 h 5192889"/>
              <a:gd name="connsiteX11" fmla="*/ 5542845 w 6739467"/>
              <a:gd name="connsiteY11" fmla="*/ 124178 h 5192889"/>
              <a:gd name="connsiteX12" fmla="*/ 6581422 w 6739467"/>
              <a:gd name="connsiteY12" fmla="*/ 846667 h 5192889"/>
              <a:gd name="connsiteX13" fmla="*/ 6739467 w 6739467"/>
              <a:gd name="connsiteY13" fmla="*/ 2009423 h 5192889"/>
              <a:gd name="connsiteX14" fmla="*/ 6479822 w 6739467"/>
              <a:gd name="connsiteY14" fmla="*/ 3172178 h 5192889"/>
              <a:gd name="connsiteX15" fmla="*/ 6050845 w 6739467"/>
              <a:gd name="connsiteY15" fmla="*/ 4199467 h 5192889"/>
              <a:gd name="connsiteX16" fmla="*/ 6028267 w 6739467"/>
              <a:gd name="connsiteY16" fmla="*/ 4628445 h 5192889"/>
              <a:gd name="connsiteX17" fmla="*/ 5971822 w 6739467"/>
              <a:gd name="connsiteY17" fmla="*/ 4718756 h 5192889"/>
              <a:gd name="connsiteX18" fmla="*/ 5305778 w 6739467"/>
              <a:gd name="connsiteY18" fmla="*/ 5091289 h 5192889"/>
              <a:gd name="connsiteX19" fmla="*/ 4334933 w 6739467"/>
              <a:gd name="connsiteY19" fmla="*/ 5023556 h 5192889"/>
              <a:gd name="connsiteX20" fmla="*/ 3239911 w 6739467"/>
              <a:gd name="connsiteY20" fmla="*/ 5080000 h 5192889"/>
              <a:gd name="connsiteX21" fmla="*/ 3104445 w 6739467"/>
              <a:gd name="connsiteY21" fmla="*/ 5125156 h 5192889"/>
              <a:gd name="connsiteX22" fmla="*/ 2393245 w 6739467"/>
              <a:gd name="connsiteY22" fmla="*/ 5192889 h 5192889"/>
              <a:gd name="connsiteX23" fmla="*/ 1738489 w 6739467"/>
              <a:gd name="connsiteY23" fmla="*/ 4978400 h 5192889"/>
              <a:gd name="connsiteX24" fmla="*/ 598311 w 6739467"/>
              <a:gd name="connsiteY24" fmla="*/ 5125156 h 5192889"/>
              <a:gd name="connsiteX25" fmla="*/ 0 w 6739467"/>
              <a:gd name="connsiteY25" fmla="*/ 3996267 h 5192889"/>
              <a:gd name="connsiteX26" fmla="*/ 282222 w 6739467"/>
              <a:gd name="connsiteY26" fmla="*/ 3160889 h 5192889"/>
              <a:gd name="connsiteX27" fmla="*/ 316089 w 6739467"/>
              <a:gd name="connsiteY27" fmla="*/ 2991556 h 5192889"/>
              <a:gd name="connsiteX28" fmla="*/ 259645 w 6739467"/>
              <a:gd name="connsiteY28" fmla="*/ 2314223 h 5192889"/>
              <a:gd name="connsiteX29" fmla="*/ 169333 w 6739467"/>
              <a:gd name="connsiteY29" fmla="*/ 1614311 h 5192889"/>
              <a:gd name="connsiteX30" fmla="*/ 259645 w 6739467"/>
              <a:gd name="connsiteY30" fmla="*/ 1512711 h 5192889"/>
              <a:gd name="connsiteX31" fmla="*/ 259645 w 6739467"/>
              <a:gd name="connsiteY31" fmla="*/ 1490134 h 5192889"/>
              <a:gd name="connsiteX32" fmla="*/ 203200 w 6739467"/>
              <a:gd name="connsiteY32" fmla="*/ 959556 h 5192889"/>
              <a:gd name="connsiteX33" fmla="*/ 304800 w 6739467"/>
              <a:gd name="connsiteY33" fmla="*/ 417689 h 5192889"/>
              <a:gd name="connsiteX34" fmla="*/ 451556 w 6739467"/>
              <a:gd name="connsiteY34" fmla="*/ 282223 h 5192889"/>
              <a:gd name="connsiteX35" fmla="*/ 451556 w 6739467"/>
              <a:gd name="connsiteY35" fmla="*/ 282223 h 519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39467" h="5192889">
                <a:moveTo>
                  <a:pt x="237067" y="383823"/>
                </a:moveTo>
                <a:lnTo>
                  <a:pt x="959556" y="158045"/>
                </a:lnTo>
                <a:lnTo>
                  <a:pt x="2302933" y="237067"/>
                </a:lnTo>
                <a:lnTo>
                  <a:pt x="3917245" y="146756"/>
                </a:lnTo>
                <a:cubicBezTo>
                  <a:pt x="3947349" y="124178"/>
                  <a:pt x="3977124" y="101156"/>
                  <a:pt x="4007556" y="79023"/>
                </a:cubicBezTo>
                <a:cubicBezTo>
                  <a:pt x="4018528" y="71043"/>
                  <a:pt x="4029287" y="62513"/>
                  <a:pt x="4041422" y="56445"/>
                </a:cubicBezTo>
                <a:cubicBezTo>
                  <a:pt x="4052065" y="51123"/>
                  <a:pt x="4064000" y="48919"/>
                  <a:pt x="4075289" y="45156"/>
                </a:cubicBezTo>
                <a:cubicBezTo>
                  <a:pt x="4100819" y="6861"/>
                  <a:pt x="4088273" y="20883"/>
                  <a:pt x="4109156" y="0"/>
                </a:cubicBezTo>
                <a:lnTo>
                  <a:pt x="5238045" y="11289"/>
                </a:lnTo>
                <a:cubicBezTo>
                  <a:pt x="5274404" y="33664"/>
                  <a:pt x="5355279" y="98803"/>
                  <a:pt x="5418667" y="112889"/>
                </a:cubicBezTo>
                <a:cubicBezTo>
                  <a:pt x="5441011" y="117854"/>
                  <a:pt x="5463605" y="122106"/>
                  <a:pt x="5486400" y="124178"/>
                </a:cubicBezTo>
                <a:cubicBezTo>
                  <a:pt x="5505138" y="125881"/>
                  <a:pt x="5524030" y="124178"/>
                  <a:pt x="5542845" y="124178"/>
                </a:cubicBezTo>
                <a:lnTo>
                  <a:pt x="6581422" y="846667"/>
                </a:lnTo>
                <a:lnTo>
                  <a:pt x="6739467" y="2009423"/>
                </a:lnTo>
                <a:lnTo>
                  <a:pt x="6479822" y="3172178"/>
                </a:lnTo>
                <a:lnTo>
                  <a:pt x="6050845" y="4199467"/>
                </a:lnTo>
                <a:lnTo>
                  <a:pt x="6028267" y="4628445"/>
                </a:lnTo>
                <a:lnTo>
                  <a:pt x="5971822" y="4718756"/>
                </a:lnTo>
                <a:lnTo>
                  <a:pt x="5305778" y="5091289"/>
                </a:lnTo>
                <a:lnTo>
                  <a:pt x="4334933" y="5023556"/>
                </a:lnTo>
                <a:lnTo>
                  <a:pt x="3239911" y="5080000"/>
                </a:lnTo>
                <a:lnTo>
                  <a:pt x="3104445" y="5125156"/>
                </a:lnTo>
                <a:lnTo>
                  <a:pt x="2393245" y="5192889"/>
                </a:lnTo>
                <a:lnTo>
                  <a:pt x="1738489" y="4978400"/>
                </a:lnTo>
                <a:lnTo>
                  <a:pt x="598311" y="5125156"/>
                </a:lnTo>
                <a:lnTo>
                  <a:pt x="0" y="3996267"/>
                </a:lnTo>
                <a:lnTo>
                  <a:pt x="282222" y="3160889"/>
                </a:lnTo>
                <a:cubicBezTo>
                  <a:pt x="321495" y="3029979"/>
                  <a:pt x="316089" y="3087287"/>
                  <a:pt x="316089" y="2991556"/>
                </a:cubicBezTo>
                <a:lnTo>
                  <a:pt x="259645" y="2314223"/>
                </a:lnTo>
                <a:lnTo>
                  <a:pt x="169333" y="1614311"/>
                </a:lnTo>
                <a:cubicBezTo>
                  <a:pt x="226062" y="1565687"/>
                  <a:pt x="248131" y="1570280"/>
                  <a:pt x="259645" y="1512711"/>
                </a:cubicBezTo>
                <a:cubicBezTo>
                  <a:pt x="261121" y="1505331"/>
                  <a:pt x="259645" y="1497660"/>
                  <a:pt x="259645" y="1490134"/>
                </a:cubicBezTo>
                <a:lnTo>
                  <a:pt x="203200" y="959556"/>
                </a:lnTo>
                <a:lnTo>
                  <a:pt x="304800" y="417689"/>
                </a:lnTo>
                <a:lnTo>
                  <a:pt x="451556" y="282223"/>
                </a:lnTo>
                <a:lnTo>
                  <a:pt x="451556" y="282223"/>
                </a:lnTo>
              </a:path>
            </a:pathLst>
          </a:custGeom>
          <a:solidFill>
            <a:schemeClr val="tx1">
              <a:lumMod val="9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Gal. 5:17a ~ </a:t>
            </a:r>
            <a:r>
              <a:rPr lang="en-US" sz="3200" b="1" dirty="0">
                <a:solidFill>
                  <a:srgbClr val="FFFF00"/>
                </a:solidFill>
                <a:effectLst>
                  <a:outerShdw blurRad="38100" dist="38100" dir="2700000" algn="tl">
                    <a:srgbClr val="000000">
                      <a:alpha val="43137"/>
                    </a:srgbClr>
                  </a:outerShdw>
                </a:effectLst>
              </a:rPr>
              <a:t>For the flesh lusts against the Spirit, and the Spirit against the flesh;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224" t="10417"/>
          <a:stretch/>
        </p:blipFill>
        <p:spPr>
          <a:xfrm flipH="1">
            <a:off x="1447800" y="2819400"/>
            <a:ext cx="2133600" cy="3276600"/>
          </a:xfrm>
          <a:prstGeom prst="rect">
            <a:avLst/>
          </a:prstGeom>
          <a:effectLst>
            <a:softEdge rad="1270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823" t="10417" r="13084"/>
          <a:stretch/>
        </p:blipFill>
        <p:spPr>
          <a:xfrm>
            <a:off x="3733800" y="2819400"/>
            <a:ext cx="1828800" cy="3276600"/>
          </a:xfrm>
          <a:prstGeom prst="rect">
            <a:avLst/>
          </a:prstGeom>
          <a:effectLst>
            <a:softEdge rad="127000"/>
          </a:effectLst>
        </p:spPr>
      </p:pic>
      <p:sp>
        <p:nvSpPr>
          <p:cNvPr id="10" name="TextBox 9"/>
          <p:cNvSpPr txBox="1"/>
          <p:nvPr/>
        </p:nvSpPr>
        <p:spPr>
          <a:xfrm>
            <a:off x="1752600" y="4063425"/>
            <a:ext cx="1447800" cy="584775"/>
          </a:xfrm>
          <a:prstGeom prst="rect">
            <a:avLst/>
          </a:prstGeom>
          <a:solidFill>
            <a:schemeClr val="tx1">
              <a:lumMod val="95000"/>
            </a:schemeClr>
          </a:solidFill>
          <a:ln>
            <a:solidFill>
              <a:srgbClr val="000000"/>
            </a:solidFill>
          </a:ln>
          <a:scene3d>
            <a:camera prst="isometricOffAxis1Right"/>
            <a:lightRig rig="threePt" dir="t"/>
          </a:scene3d>
        </p:spPr>
        <p:txBody>
          <a:bodyPr wrap="square" rtlCol="0">
            <a:spAutoFit/>
            <a:scene3d>
              <a:camera prst="isometricOffAxis2Left"/>
              <a:lightRig rig="threePt" dir="t"/>
            </a:scene3d>
          </a:bodyPr>
          <a:lstStyle/>
          <a:p>
            <a:r>
              <a:rPr lang="en-US" sz="3200" b="1" dirty="0" smtClean="0">
                <a:solidFill>
                  <a:srgbClr val="000000"/>
                </a:solidFill>
                <a:latin typeface="Arial" pitchFamily="34" charset="0"/>
                <a:cs typeface="Arial" pitchFamily="34" charset="0"/>
              </a:rPr>
              <a:t>Flesh</a:t>
            </a:r>
            <a:endParaRPr lang="en-US" sz="3200" b="1" dirty="0">
              <a:solidFill>
                <a:srgbClr val="000000"/>
              </a:solidFill>
              <a:latin typeface="Arial" pitchFamily="34" charset="0"/>
              <a:cs typeface="Arial" pitchFamily="34" charset="0"/>
            </a:endParaRPr>
          </a:p>
        </p:txBody>
      </p:sp>
      <p:sp>
        <p:nvSpPr>
          <p:cNvPr id="12" name="TextBox 11"/>
          <p:cNvSpPr txBox="1"/>
          <p:nvPr/>
        </p:nvSpPr>
        <p:spPr>
          <a:xfrm>
            <a:off x="4114800" y="4038600"/>
            <a:ext cx="1447800" cy="584775"/>
          </a:xfrm>
          <a:prstGeom prst="rect">
            <a:avLst/>
          </a:prstGeom>
          <a:solidFill>
            <a:schemeClr val="tx1">
              <a:lumMod val="95000"/>
            </a:schemeClr>
          </a:solidFill>
          <a:ln>
            <a:solidFill>
              <a:srgbClr val="000000"/>
            </a:solidFill>
          </a:ln>
          <a:scene3d>
            <a:camera prst="isometricOffAxis2Left"/>
            <a:lightRig rig="threePt" dir="t"/>
          </a:scene3d>
        </p:spPr>
        <p:txBody>
          <a:bodyPr wrap="square" rtlCol="0">
            <a:spAutoFit/>
            <a:scene3d>
              <a:camera prst="isometricOffAxis2Left"/>
              <a:lightRig rig="threePt" dir="t"/>
            </a:scene3d>
          </a:bodyPr>
          <a:lstStyle/>
          <a:p>
            <a:r>
              <a:rPr lang="en-US" sz="3200" b="1" dirty="0" smtClean="0">
                <a:solidFill>
                  <a:srgbClr val="000000"/>
                </a:solidFill>
                <a:latin typeface="Arial" pitchFamily="34" charset="0"/>
                <a:cs typeface="Arial" pitchFamily="34" charset="0"/>
              </a:rPr>
              <a:t>Spirit</a:t>
            </a:r>
            <a:endParaRPr lang="en-US" sz="3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8486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500" fill="hold"/>
                                        <p:tgtEl>
                                          <p:spTgt spid="8"/>
                                        </p:tgtEl>
                                      </p:cBhvr>
                                      <p:by x="150000" y="150000"/>
                                    </p:animScale>
                                  </p:childTnLst>
                                </p:cTn>
                              </p:par>
                              <p:par>
                                <p:cTn id="41" presetID="6" presetClass="emph" presetSubtype="0" fill="hold" grpId="1" nodeType="withEffect">
                                  <p:stCondLst>
                                    <p:cond delay="0"/>
                                  </p:stCondLst>
                                  <p:childTnLst>
                                    <p:animScale>
                                      <p:cBhvr>
                                        <p:cTn id="42" dur="500" fill="hold"/>
                                        <p:tgtEl>
                                          <p:spTgt spid="10"/>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3"/>
                                        </p:tgtEl>
                                      </p:cBhvr>
                                      <p:by x="150000" y="150000"/>
                                    </p:animScale>
                                  </p:childTnLst>
                                </p:cTn>
                              </p:par>
                              <p:par>
                                <p:cTn id="47" presetID="6" presetClass="emph" presetSubtype="0" fill="hold" grpId="1" nodeType="withEffect">
                                  <p:stCondLst>
                                    <p:cond delay="0"/>
                                  </p:stCondLst>
                                  <p:childTnLst>
                                    <p:animScale>
                                      <p:cBhvr>
                                        <p:cTn id="48" dur="500" fill="hold"/>
                                        <p:tgtEl>
                                          <p:spTgt spid="12"/>
                                        </p:tgtEl>
                                      </p:cBhvr>
                                      <p:by x="150000" y="150000"/>
                                    </p:animScale>
                                  </p:childTnLst>
                                </p:cTn>
                              </p:par>
                              <p:par>
                                <p:cTn id="49" presetID="6" presetClass="emph" presetSubtype="0" fill="hold" nodeType="withEffect">
                                  <p:stCondLst>
                                    <p:cond delay="0"/>
                                  </p:stCondLst>
                                  <p:childTnLst>
                                    <p:animScale>
                                      <p:cBhvr>
                                        <p:cTn id="50" dur="500" fill="hold"/>
                                        <p:tgtEl>
                                          <p:spTgt spid="8"/>
                                        </p:tgtEl>
                                      </p:cBhvr>
                                      <p:by x="50000" y="50000"/>
                                    </p:animScale>
                                  </p:childTnLst>
                                </p:cTn>
                              </p:par>
                              <p:par>
                                <p:cTn id="51" presetID="6" presetClass="emph" presetSubtype="0" fill="hold" grpId="2" nodeType="withEffect">
                                  <p:stCondLst>
                                    <p:cond delay="0"/>
                                  </p:stCondLst>
                                  <p:childTnLst>
                                    <p:animScale>
                                      <p:cBhvr>
                                        <p:cTn id="52" dur="5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0" grpId="0" animBg="1"/>
      <p:bldP spid="10" grpId="1" animBg="1"/>
      <p:bldP spid="10" grpId="2"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4583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Damien Kyle (CC Modesto) ~ </a:t>
            </a:r>
            <a:r>
              <a:rPr lang="en-US" sz="3200" b="1" dirty="0">
                <a:effectLst>
                  <a:outerShdw blurRad="38100" dist="38100" dir="2700000" algn="tl">
                    <a:srgbClr val="000000">
                      <a:alpha val="43137"/>
                    </a:srgbClr>
                  </a:outerShdw>
                </a:effectLst>
              </a:rPr>
              <a:t>"My flesh can live on a saltine cracker."</a:t>
            </a:r>
          </a:p>
        </p:txBody>
      </p:sp>
      <p:sp>
        <p:nvSpPr>
          <p:cNvPr id="6" name="TextBox 5"/>
          <p:cNvSpPr txBox="1"/>
          <p:nvPr/>
        </p:nvSpPr>
        <p:spPr>
          <a:xfrm>
            <a:off x="457200" y="196513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 B. Phillips ~ </a:t>
            </a:r>
            <a:r>
              <a:rPr lang="en-US" sz="3200" b="1" dirty="0">
                <a:solidFill>
                  <a:srgbClr val="FFFF00"/>
                </a:solidFill>
                <a:effectLst>
                  <a:outerShdw blurRad="38100" dist="38100" dir="2700000" algn="tl">
                    <a:srgbClr val="000000">
                      <a:alpha val="43137"/>
                    </a:srgbClr>
                  </a:outerShdw>
                </a:effectLst>
              </a:rPr>
              <a:t>Let us be Christ's men from head to foot, and give no chances to the flesh to have its fling.</a:t>
            </a:r>
          </a:p>
        </p:txBody>
      </p:sp>
      <p:sp>
        <p:nvSpPr>
          <p:cNvPr id="8" name="TextBox 7"/>
          <p:cNvSpPr txBox="1"/>
          <p:nvPr/>
        </p:nvSpPr>
        <p:spPr>
          <a:xfrm>
            <a:off x="457200" y="3493407"/>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David Guzik (CC Santa Barbara) ~ </a:t>
            </a:r>
            <a:r>
              <a:rPr lang="en-US" sz="3200" b="1" dirty="0">
                <a:effectLst>
                  <a:outerShdw blurRad="38100" dist="38100" dir="2700000" algn="tl">
                    <a:srgbClr val="000000">
                      <a:alpha val="43137"/>
                    </a:srgbClr>
                  </a:outerShdw>
                </a:effectLst>
              </a:rPr>
              <a:t>"It isn’t as if Jesus does it </a:t>
            </a:r>
            <a:r>
              <a:rPr lang="en-US" sz="3200" b="1" i="1" dirty="0">
                <a:effectLst>
                  <a:outerShdw blurRad="38100" dist="38100" dir="2700000" algn="tl">
                    <a:srgbClr val="000000">
                      <a:alpha val="43137"/>
                    </a:srgbClr>
                  </a:outerShdw>
                </a:effectLst>
              </a:rPr>
              <a:t>for</a:t>
            </a:r>
            <a:r>
              <a:rPr lang="en-US" sz="3200" b="1" dirty="0">
                <a:effectLst>
                  <a:outerShdw blurRad="38100" dist="38100" dir="2700000" algn="tl">
                    <a:srgbClr val="000000">
                      <a:alpha val="43137"/>
                    </a:srgbClr>
                  </a:outerShdw>
                </a:effectLst>
              </a:rPr>
              <a:t> us as we sit back; instead, He does it </a:t>
            </a:r>
            <a:r>
              <a:rPr lang="en-US" sz="3200" b="1" i="1" dirty="0">
                <a:effectLst>
                  <a:outerShdw blurRad="38100" dist="38100" dir="2700000" algn="tl">
                    <a:srgbClr val="000000">
                      <a:alpha val="43137"/>
                    </a:srgbClr>
                  </a:outerShdw>
                </a:effectLst>
              </a:rPr>
              <a:t>through</a:t>
            </a:r>
            <a:r>
              <a:rPr lang="en-US" sz="3200" b="1" dirty="0">
                <a:effectLst>
                  <a:outerShdw blurRad="38100" dist="38100" dir="2700000" algn="tl">
                    <a:srgbClr val="000000">
                      <a:alpha val="43137"/>
                    </a:srgbClr>
                  </a:outerShdw>
                </a:effectLst>
              </a:rPr>
              <a:t> us as we willingly and actively partner with Him."</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568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6"/>
                                        </p:tgtEl>
                                        <p:attrNameLst>
                                          <p:attrName>style.opacity</p:attrName>
                                        </p:attrNameLst>
                                      </p:cBhvr>
                                      <p:to>
                                        <p:strVal val="0.5"/>
                                      </p:to>
                                    </p:set>
                                    <p:animEffect filter="image" prLst="opacity: 0.5">
                                      <p:cBhvr rctx="IE">
                                        <p:cTn id="31"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smtClean="0">
                <a:solidFill>
                  <a:schemeClr val="bg1"/>
                </a:solidFill>
                <a:effectLst>
                  <a:outerShdw blurRad="38100" dist="38100" dir="2700000" algn="tl">
                    <a:srgbClr val="000000">
                      <a:alpha val="43137"/>
                    </a:srgbClr>
                  </a:outerShdw>
                </a:effectLst>
                <a:latin typeface="Castellar" pitchFamily="18" charset="0"/>
              </a:rPr>
              <a:t>Romans </a:t>
            </a:r>
            <a:r>
              <a:rPr lang="en-US" sz="440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08078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smtClean="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Larry Norman ~ </a:t>
            </a:r>
            <a:r>
              <a:rPr lang="en-US" sz="3200" b="1" dirty="0">
                <a:effectLst>
                  <a:outerShdw blurRad="38100" dist="38100" dir="2700000" algn="tl">
                    <a:srgbClr val="000000">
                      <a:alpha val="43137"/>
                    </a:srgbClr>
                  </a:outerShdw>
                </a:effectLst>
              </a:rPr>
              <a:t>"The Beatles said, 'All you need is love,' and then they broke up."</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33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a:t>
            </a:r>
            <a:r>
              <a:rPr lang="en-US" sz="4400" dirty="0" smtClean="0">
                <a:solidFill>
                  <a:schemeClr val="bg1"/>
                </a:solidFill>
                <a:effectLst>
                  <a:outerShdw blurRad="38100" dist="38100" dir="2700000" algn="tl">
                    <a:srgbClr val="000000">
                      <a:alpha val="43137"/>
                    </a:srgbClr>
                  </a:outerShdw>
                </a:effectLst>
                <a:latin typeface="Castellar" pitchFamily="18" charset="0"/>
              </a:rPr>
              <a:t>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5544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553998"/>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Rom. 12:9a ~ </a:t>
            </a:r>
            <a:r>
              <a:rPr lang="en-US" sz="3000" b="1" dirty="0">
                <a:solidFill>
                  <a:srgbClr val="FFFF00"/>
                </a:solidFill>
                <a:effectLst>
                  <a:outerShdw blurRad="38100" dist="38100" dir="2700000" algn="tl">
                    <a:srgbClr val="000000">
                      <a:alpha val="43137"/>
                    </a:srgbClr>
                  </a:outerShdw>
                </a:effectLst>
              </a:rPr>
              <a:t>Let love be without hypocrisy</a:t>
            </a:r>
          </a:p>
        </p:txBody>
      </p:sp>
      <p:sp>
        <p:nvSpPr>
          <p:cNvPr id="6" name="TextBox 5"/>
          <p:cNvSpPr txBox="1"/>
          <p:nvPr/>
        </p:nvSpPr>
        <p:spPr>
          <a:xfrm>
            <a:off x="457200" y="1436511"/>
            <a:ext cx="8229600" cy="5170646"/>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James 3:9-12 ~ </a:t>
            </a:r>
            <a:r>
              <a:rPr lang="en-US" sz="3000" b="1" baseline="30000" dirty="0">
                <a:effectLst>
                  <a:outerShdw blurRad="38100" dist="38100" dir="2700000" algn="tl">
                    <a:srgbClr val="000000">
                      <a:alpha val="43137"/>
                    </a:srgbClr>
                  </a:outerShdw>
                </a:effectLst>
              </a:rPr>
              <a:t>9 </a:t>
            </a:r>
            <a:r>
              <a:rPr lang="en-US" sz="3000" b="1" dirty="0">
                <a:solidFill>
                  <a:srgbClr val="FFFF00"/>
                </a:solidFill>
                <a:effectLst>
                  <a:outerShdw blurRad="38100" dist="38100" dir="2700000" algn="tl">
                    <a:srgbClr val="000000">
                      <a:alpha val="43137"/>
                    </a:srgbClr>
                  </a:outerShdw>
                </a:effectLst>
              </a:rPr>
              <a:t>With (the tongue) we bless our God and Father, and with it we curse men, who have been made in the similitude of God. </a:t>
            </a:r>
            <a:r>
              <a:rPr lang="en-US" sz="3000" b="1" baseline="30000" dirty="0">
                <a:effectLst>
                  <a:outerShdw blurRad="38100" dist="38100" dir="2700000" algn="tl">
                    <a:srgbClr val="000000">
                      <a:alpha val="43137"/>
                    </a:srgbClr>
                  </a:outerShdw>
                </a:effectLst>
              </a:rPr>
              <a:t>10</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Out of the same mouth proceed blessing and cursing. My brethren, these things ought not to be so. </a:t>
            </a:r>
            <a:r>
              <a:rPr lang="en-US" sz="3000" b="1" baseline="30000" dirty="0">
                <a:effectLst>
                  <a:outerShdw blurRad="38100" dist="38100" dir="2700000" algn="tl">
                    <a:srgbClr val="000000">
                      <a:alpha val="43137"/>
                    </a:srgbClr>
                  </a:outerShdw>
                </a:effectLst>
              </a:rPr>
              <a:t>11</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Does a spring send forth fresh </a:t>
            </a:r>
            <a:r>
              <a:rPr lang="en-US" sz="3000" b="1" i="1" dirty="0">
                <a:solidFill>
                  <a:srgbClr val="FFFF00"/>
                </a:solidFill>
                <a:effectLst>
                  <a:outerShdw blurRad="38100" dist="38100" dir="2700000" algn="tl">
                    <a:srgbClr val="000000">
                      <a:alpha val="43137"/>
                    </a:srgbClr>
                  </a:outerShdw>
                </a:effectLst>
              </a:rPr>
              <a:t>water</a:t>
            </a:r>
            <a:r>
              <a:rPr lang="en-US" sz="3000" b="1" dirty="0">
                <a:solidFill>
                  <a:srgbClr val="FFFF00"/>
                </a:solidFill>
                <a:effectLst>
                  <a:outerShdw blurRad="38100" dist="38100" dir="2700000" algn="tl">
                    <a:srgbClr val="000000">
                      <a:alpha val="43137"/>
                    </a:srgbClr>
                  </a:outerShdw>
                </a:effectLst>
              </a:rPr>
              <a:t> and bitter from the same opening? </a:t>
            </a:r>
            <a:r>
              <a:rPr lang="en-US" sz="3000" b="1" baseline="30000" dirty="0">
                <a:effectLst>
                  <a:outerShdw blurRad="38100" dist="38100" dir="2700000" algn="tl">
                    <a:srgbClr val="000000">
                      <a:alpha val="43137"/>
                    </a:srgbClr>
                  </a:outerShdw>
                </a:effectLst>
              </a:rPr>
              <a:t>12</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Can a fig tree, my brethren, bear olives, or a grapevine bear figs? Thus no spring yields both </a:t>
            </a:r>
            <a:r>
              <a:rPr lang="en-US" sz="3000" b="1" dirty="0" smtClean="0">
                <a:solidFill>
                  <a:srgbClr val="FFFF00"/>
                </a:solidFill>
                <a:effectLst>
                  <a:outerShdw blurRad="38100" dist="38100" dir="2700000" algn="tl">
                    <a:srgbClr val="000000">
                      <a:alpha val="43137"/>
                    </a:srgbClr>
                  </a:outerShdw>
                </a:effectLst>
              </a:rPr>
              <a:t>salt</a:t>
            </a:r>
          </a:p>
          <a:p>
            <a:r>
              <a:rPr lang="en-US" sz="3000" b="1" dirty="0" smtClean="0">
                <a:solidFill>
                  <a:srgbClr val="FFFF00"/>
                </a:solidFill>
                <a:effectLst>
                  <a:outerShdw blurRad="38100" dist="38100" dir="2700000" algn="tl">
                    <a:srgbClr val="000000">
                      <a:alpha val="43137"/>
                    </a:srgbClr>
                  </a:outerShdw>
                </a:effectLst>
              </a:rPr>
              <a:t>water </a:t>
            </a:r>
            <a:r>
              <a:rPr lang="en-US" sz="3000" b="1" dirty="0">
                <a:solidFill>
                  <a:srgbClr val="FFFF00"/>
                </a:solidFill>
                <a:effectLst>
                  <a:outerShdw blurRad="38100" dist="38100" dir="2700000" algn="tl">
                    <a:srgbClr val="000000">
                      <a:alpha val="43137"/>
                    </a:srgbClr>
                  </a:outerShdw>
                </a:effectLst>
              </a:rPr>
              <a:t>and fresh.</a:t>
            </a:r>
          </a:p>
        </p:txBody>
      </p:sp>
    </p:spTree>
    <p:extLst>
      <p:ext uri="{BB962C8B-B14F-4D97-AF65-F5344CB8AC3E}">
        <p14:creationId xmlns:p14="http://schemas.microsoft.com/office/powerpoint/2010/main" val="40962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Eph. 4:31 ~ </a:t>
            </a:r>
            <a:r>
              <a:rPr lang="en-US" sz="3200" b="1" dirty="0">
                <a:solidFill>
                  <a:srgbClr val="FFFF00"/>
                </a:solidFill>
                <a:effectLst>
                  <a:outerShdw blurRad="38100" dist="38100" dir="2700000" algn="tl">
                    <a:srgbClr val="000000">
                      <a:alpha val="43137"/>
                    </a:srgbClr>
                  </a:outerShdw>
                </a:effectLst>
              </a:rPr>
              <a:t>Let all bitterness, wrath, anger, clamor, and evil speaking be put away from you, with all malice.</a:t>
            </a:r>
            <a:endParaRPr lang="en-US" sz="30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57200" y="2432754"/>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 18:15 ~ </a:t>
            </a:r>
            <a:r>
              <a:rPr lang="en-US" sz="3200" b="1" dirty="0">
                <a:solidFill>
                  <a:srgbClr val="FFFF00"/>
                </a:solidFill>
                <a:effectLst>
                  <a:outerShdw blurRad="38100" dist="38100" dir="2700000" algn="tl">
                    <a:srgbClr val="000000">
                      <a:alpha val="43137"/>
                    </a:srgbClr>
                  </a:outerShdw>
                </a:effectLst>
              </a:rPr>
              <a:t>Moreover if your brother sins against you, go and tell him his fault between you and him alone. If he hears you, you have gained your brother,</a:t>
            </a:r>
          </a:p>
        </p:txBody>
      </p:sp>
    </p:spTree>
    <p:extLst>
      <p:ext uri="{BB962C8B-B14F-4D97-AF65-F5344CB8AC3E}">
        <p14:creationId xmlns:p14="http://schemas.microsoft.com/office/powerpoint/2010/main" val="319130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Matt. 5:23-24 ~ </a:t>
            </a:r>
            <a:r>
              <a:rPr lang="en-US" sz="3200" b="1" baseline="30000" dirty="0">
                <a:effectLst>
                  <a:outerShdw blurRad="38100" dist="38100" dir="2700000" algn="tl">
                    <a:srgbClr val="000000">
                      <a:alpha val="43137"/>
                    </a:srgbClr>
                  </a:outerShdw>
                </a:effectLst>
              </a:rPr>
              <a:t>23</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if you bring your gift to the altar, and there remember that your brother has something against you, </a:t>
            </a:r>
            <a:r>
              <a:rPr lang="en-US" sz="3200" b="1" baseline="30000" dirty="0">
                <a:effectLst>
                  <a:outerShdw blurRad="38100" dist="38100" dir="2700000" algn="tl">
                    <a:srgbClr val="000000">
                      <a:alpha val="43137"/>
                    </a:srgbClr>
                  </a:outerShdw>
                </a:effectLst>
              </a:rPr>
              <a:t>24</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leave your gift there before the altar, and go your way. First be reconciled to your brother, and then come and offer your gift.</a:t>
            </a:r>
          </a:p>
        </p:txBody>
      </p:sp>
      <p:sp>
        <p:nvSpPr>
          <p:cNvPr id="6" name="TextBox 5"/>
          <p:cNvSpPr txBox="1"/>
          <p:nvPr/>
        </p:nvSpPr>
        <p:spPr>
          <a:xfrm>
            <a:off x="457200" y="4374444"/>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John 3:18 ~ </a:t>
            </a:r>
            <a:r>
              <a:rPr lang="en-US" sz="3200" b="1" dirty="0">
                <a:solidFill>
                  <a:srgbClr val="FFFF00"/>
                </a:solidFill>
                <a:effectLst>
                  <a:outerShdw blurRad="38100" dist="38100" dir="2700000" algn="tl">
                    <a:srgbClr val="000000">
                      <a:alpha val="43137"/>
                    </a:srgbClr>
                  </a:outerShdw>
                </a:effectLst>
              </a:rPr>
              <a:t>My little children, let us not love in word or in tongue, but in deed and in truth.</a:t>
            </a:r>
          </a:p>
        </p:txBody>
      </p:sp>
    </p:spTree>
    <p:extLst>
      <p:ext uri="{BB962C8B-B14F-4D97-AF65-F5344CB8AC3E}">
        <p14:creationId xmlns:p14="http://schemas.microsoft.com/office/powerpoint/2010/main" val="47102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14:8-14</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7925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3668</TotalTime>
  <Words>1119</Words>
  <Application>Microsoft Office PowerPoint</Application>
  <PresentationFormat>On-screen Show (4:3)</PresentationFormat>
  <Paragraphs>70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Castellar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Christian</cp:lastModifiedBy>
  <cp:revision>20</cp:revision>
  <dcterms:created xsi:type="dcterms:W3CDTF">2014-03-27T22:27:17Z</dcterms:created>
  <dcterms:modified xsi:type="dcterms:W3CDTF">2014-03-31T18:04:30Z</dcterms:modified>
</cp:coreProperties>
</file>