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91" r:id="rId4"/>
    <p:sldId id="268" r:id="rId5"/>
    <p:sldId id="257" r:id="rId6"/>
    <p:sldId id="286" r:id="rId7"/>
    <p:sldId id="264" r:id="rId8"/>
    <p:sldId id="263" r:id="rId9"/>
    <p:sldId id="265" r:id="rId10"/>
    <p:sldId id="266" r:id="rId11"/>
    <p:sldId id="258" r:id="rId12"/>
    <p:sldId id="261" r:id="rId13"/>
    <p:sldId id="262" r:id="rId14"/>
    <p:sldId id="271" r:id="rId15"/>
    <p:sldId id="292" r:id="rId16"/>
    <p:sldId id="273" r:id="rId17"/>
    <p:sldId id="272" r:id="rId18"/>
    <p:sldId id="290" r:id="rId19"/>
    <p:sldId id="269" r:id="rId20"/>
    <p:sldId id="270" r:id="rId21"/>
    <p:sldId id="274" r:id="rId22"/>
    <p:sldId id="275" r:id="rId23"/>
    <p:sldId id="276" r:id="rId24"/>
    <p:sldId id="277" r:id="rId25"/>
    <p:sldId id="278" r:id="rId26"/>
    <p:sldId id="287" r:id="rId27"/>
    <p:sldId id="279" r:id="rId28"/>
    <p:sldId id="280" r:id="rId29"/>
    <p:sldId id="281" r:id="rId30"/>
    <p:sldId id="282" r:id="rId31"/>
    <p:sldId id="283" r:id="rId32"/>
    <p:sldId id="284" r:id="rId33"/>
    <p:sldId id="285" r:id="rId34"/>
    <p:sldId id="288" r:id="rId35"/>
    <p:sldId id="289" r:id="rId36"/>
  </p:sldIdLst>
  <p:sldSz cx="9144000" cy="6858000" type="screen4x3"/>
  <p:notesSz cx="6858000" cy="9144000"/>
  <p:embeddedFontLst>
    <p:embeddedFont>
      <p:font typeface="Castellar" panose="020A0402060406010301" pitchFamily="18" charset="0"/>
      <p:regular r:id="rId37"/>
    </p:embeddedFont>
    <p:embeddedFont>
      <p:font typeface="Eras Demi ITC" panose="020B0805030504020804"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EBCCE"/>
    <a:srgbClr val="BAC6D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7" d="100"/>
          <a:sy n="87" d="100"/>
        </p:scale>
        <p:origin x="797"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3/8/2014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a:off x="-116610" y="3101682"/>
            <a:ext cx="4944335" cy="3712588"/>
            <a:chOff x="4809265" y="2785533"/>
            <a:chExt cx="4944335" cy="3712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265" y="2785533"/>
              <a:ext cx="4944335" cy="3712588"/>
            </a:xfrm>
            <a:prstGeom prst="rect">
              <a:avLst/>
            </a:prstGeom>
            <a:effectLst>
              <a:softEdge rad="127000"/>
            </a:effectLst>
          </p:spPr>
        </p:pic>
        <p:sp>
          <p:nvSpPr>
            <p:cNvPr id="7" name="Rectangle 6"/>
            <p:cNvSpPr/>
            <p:nvPr/>
          </p:nvSpPr>
          <p:spPr>
            <a:xfrm>
              <a:off x="5266465" y="4641827"/>
              <a:ext cx="3886200" cy="615973"/>
            </a:xfrm>
            <a:prstGeom prst="rec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70680" y="609600"/>
            <a:ext cx="4917440" cy="3688080"/>
            <a:chOff x="4170680" y="609600"/>
            <a:chExt cx="4917440" cy="368808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680" y="609600"/>
              <a:ext cx="4917440" cy="3688080"/>
            </a:xfrm>
            <a:prstGeom prst="rect">
              <a:avLst/>
            </a:prstGeom>
            <a:effectLst>
              <a:softEdge rad="127000"/>
            </a:effectLst>
          </p:spPr>
        </p:pic>
        <p:sp>
          <p:nvSpPr>
            <p:cNvPr id="9" name="Rectangle 8"/>
            <p:cNvSpPr/>
            <p:nvPr/>
          </p:nvSpPr>
          <p:spPr>
            <a:xfrm>
              <a:off x="5486400" y="224222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83153" y="256973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2" name="Rectangle 11"/>
            <p:cNvSpPr/>
            <p:nvPr/>
          </p:nvSpPr>
          <p:spPr>
            <a:xfrm>
              <a:off x="5488018" y="289560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3" name="Rectangle 12"/>
            <p:cNvSpPr/>
            <p:nvPr/>
          </p:nvSpPr>
          <p:spPr>
            <a:xfrm>
              <a:off x="5484771" y="32231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4" name="Rectangle 13"/>
            <p:cNvSpPr/>
            <p:nvPr/>
          </p:nvSpPr>
          <p:spPr>
            <a:xfrm>
              <a:off x="5471795" y="3545750"/>
              <a:ext cx="2767533" cy="330740"/>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622735" y="4399070"/>
            <a:ext cx="3547619" cy="584775"/>
          </a:xfrm>
          <a:prstGeom prst="rect">
            <a:avLst/>
          </a:prstGeom>
          <a:noFill/>
        </p:spPr>
        <p:txBody>
          <a:bodyPr wrap="square" rtlCol="0">
            <a:spAutoFit/>
          </a:bodyPr>
          <a:lstStyle/>
          <a:p>
            <a:pPr algn="ctr"/>
            <a:r>
              <a:rPr lang="en-US" sz="3200" b="1" dirty="0" smtClean="0">
                <a:solidFill>
                  <a:srgbClr val="000000"/>
                </a:solidFill>
              </a:rPr>
              <a:t># 306 – WHAT</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340591" y="5157107"/>
            <a:ext cx="3841112" cy="584775"/>
          </a:xfrm>
          <a:prstGeom prst="rect">
            <a:avLst/>
          </a:prstGeom>
          <a:noFill/>
        </p:spPr>
        <p:txBody>
          <a:bodyPr wrap="square" rtlCol="0">
            <a:spAutoFit/>
          </a:bodyPr>
          <a:lstStyle/>
          <a:p>
            <a:pPr algn="ctr"/>
            <a:r>
              <a:rPr lang="en-US" sz="3200" b="1" dirty="0" smtClean="0">
                <a:solidFill>
                  <a:srgbClr val="000000"/>
                </a:solidFill>
              </a:rPr>
              <a:t>FRIEND WE HAVE</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640567" y="5868430"/>
            <a:ext cx="3547619" cy="584775"/>
          </a:xfrm>
          <a:prstGeom prst="rect">
            <a:avLst/>
          </a:prstGeom>
          <a:noFill/>
        </p:spPr>
        <p:txBody>
          <a:bodyPr wrap="square" rtlCol="0">
            <a:spAutoFit/>
          </a:bodyPr>
          <a:lstStyle/>
          <a:p>
            <a:pPr algn="ctr"/>
            <a:r>
              <a:rPr lang="en-US" sz="3200" b="1" dirty="0" smtClean="0">
                <a:solidFill>
                  <a:srgbClr val="000000"/>
                </a:solidFill>
              </a:rPr>
              <a:t>IN JESUS</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5551250" y="2837244"/>
            <a:ext cx="2665378" cy="461665"/>
          </a:xfrm>
          <a:prstGeom prst="rect">
            <a:avLst/>
          </a:prstGeom>
          <a:noFill/>
        </p:spPr>
        <p:txBody>
          <a:bodyPr wrap="square" rtlCol="0">
            <a:spAutoFit/>
          </a:bodyPr>
          <a:lstStyle/>
          <a:p>
            <a:pPr algn="ctr"/>
            <a:r>
              <a:rPr lang="en-US" sz="2300" b="1" dirty="0" smtClean="0">
                <a:solidFill>
                  <a:srgbClr val="000000"/>
                </a:solidFill>
              </a:rPr>
              <a:t>OUR PASTOR'S</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5397187" y="2519471"/>
            <a:ext cx="2834853" cy="446276"/>
          </a:xfrm>
          <a:prstGeom prst="rect">
            <a:avLst/>
          </a:prstGeom>
          <a:noFill/>
        </p:spPr>
        <p:txBody>
          <a:bodyPr wrap="square" rtlCol="0">
            <a:spAutoFit/>
          </a:bodyPr>
          <a:lstStyle/>
          <a:p>
            <a:pPr algn="ctr"/>
            <a:r>
              <a:rPr lang="en-US" sz="2300" b="1" dirty="0" smtClean="0">
                <a:solidFill>
                  <a:srgbClr val="000000"/>
                </a:solidFill>
              </a:rPr>
              <a:t>COME AND HEAR</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a:off x="5509432" y="3166971"/>
            <a:ext cx="2665378" cy="461665"/>
          </a:xfrm>
          <a:prstGeom prst="rect">
            <a:avLst/>
          </a:prstGeom>
          <a:noFill/>
        </p:spPr>
        <p:txBody>
          <a:bodyPr wrap="square" rtlCol="0">
            <a:spAutoFit/>
          </a:bodyPr>
          <a:lstStyle/>
          <a:p>
            <a:pPr algn="ctr"/>
            <a:r>
              <a:rPr lang="en-US" sz="2300" b="1" dirty="0" smtClean="0">
                <a:solidFill>
                  <a:srgbClr val="000000"/>
                </a:solidFill>
              </a:rPr>
              <a:t>LAST SERMON</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599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Soberly</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sōphroneō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sōzō</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rPr>
              <a:t>to save</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make whole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phrēn</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(diaphragm) </a:t>
            </a:r>
            <a:r>
              <a:rPr lang="en-US" sz="3200" b="1" i="1" dirty="0">
                <a:effectLst>
                  <a:outerShdw blurRad="38100" dist="38100" dir="2700000" algn="tl">
                    <a:srgbClr val="000000">
                      <a:alpha val="43137"/>
                    </a:srgbClr>
                  </a:outerShdw>
                </a:effectLst>
              </a:rPr>
              <a:t>understanding</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80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071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Cor. 12:14-22 ~ </a:t>
            </a:r>
            <a:r>
              <a:rPr lang="en-US" sz="3200" b="1" baseline="30000" dirty="0">
                <a:effectLst>
                  <a:outerShdw blurRad="38100" dist="38100" dir="2700000" algn="tl">
                    <a:srgbClr val="000000">
                      <a:alpha val="43137"/>
                    </a:srgbClr>
                  </a:outerShdw>
                </a:effectLst>
              </a:rPr>
              <a:t>14 </a:t>
            </a:r>
            <a:r>
              <a:rPr lang="en-US" sz="3200" b="1" dirty="0">
                <a:solidFill>
                  <a:srgbClr val="FFFF00"/>
                </a:solidFill>
                <a:effectLst>
                  <a:outerShdw blurRad="38100" dist="38100" dir="2700000" algn="tl">
                    <a:srgbClr val="000000">
                      <a:alpha val="43137"/>
                    </a:srgbClr>
                  </a:outerShdw>
                </a:effectLst>
              </a:rPr>
              <a:t>For in fact the body is not one member but many. </a:t>
            </a:r>
          </a:p>
          <a:p>
            <a:r>
              <a:rPr lang="en-US" sz="3200" b="1" baseline="30000" dirty="0">
                <a:effectLst>
                  <a:outerShdw blurRad="38100" dist="38100" dir="2700000" algn="tl">
                    <a:srgbClr val="000000">
                      <a:alpha val="43137"/>
                    </a:srgbClr>
                  </a:outerShdw>
                </a:effectLst>
              </a:rPr>
              <a:t>15 </a:t>
            </a:r>
            <a:r>
              <a:rPr lang="en-US" sz="3200" b="1" dirty="0">
                <a:solidFill>
                  <a:srgbClr val="FFFF00"/>
                </a:solidFill>
                <a:effectLst>
                  <a:outerShdw blurRad="38100" dist="38100" dir="2700000" algn="tl">
                    <a:srgbClr val="000000">
                      <a:alpha val="43137"/>
                    </a:srgbClr>
                  </a:outerShdw>
                </a:effectLst>
              </a:rPr>
              <a:t>If the foot should say, "Because I am not a hand, I am not of the body," is it therefore not of the body? </a:t>
            </a:r>
            <a:r>
              <a:rPr lang="en-US" sz="3200" b="1" baseline="30000" dirty="0">
                <a:effectLst>
                  <a:outerShdw blurRad="38100" dist="38100" dir="2700000" algn="tl">
                    <a:srgbClr val="000000">
                      <a:alpha val="43137"/>
                    </a:srgbClr>
                  </a:outerShdw>
                </a:effectLst>
              </a:rPr>
              <a:t>16 </a:t>
            </a:r>
            <a:r>
              <a:rPr lang="en-US" sz="3200" b="1" dirty="0">
                <a:solidFill>
                  <a:srgbClr val="FFFF00"/>
                </a:solidFill>
                <a:effectLst>
                  <a:outerShdw blurRad="38100" dist="38100" dir="2700000" algn="tl">
                    <a:srgbClr val="000000">
                      <a:alpha val="43137"/>
                    </a:srgbClr>
                  </a:outerShdw>
                </a:effectLst>
              </a:rPr>
              <a:t>And if the ear should say, "Because I am not an eye, I am not of the body," is it therefore not of the body? </a:t>
            </a:r>
            <a:r>
              <a:rPr lang="en-US" sz="3200" b="1" baseline="30000" dirty="0">
                <a:effectLst>
                  <a:outerShdw blurRad="38100" dist="38100" dir="2700000" algn="tl">
                    <a:srgbClr val="000000">
                      <a:alpha val="43137"/>
                    </a:srgbClr>
                  </a:outerShdw>
                </a:effectLst>
              </a:rPr>
              <a:t>17 </a:t>
            </a:r>
            <a:r>
              <a:rPr lang="en-US" sz="3200" b="1" dirty="0">
                <a:solidFill>
                  <a:srgbClr val="FFFF00"/>
                </a:solidFill>
                <a:effectLst>
                  <a:outerShdw blurRad="38100" dist="38100" dir="2700000" algn="tl">
                    <a:srgbClr val="000000">
                      <a:alpha val="43137"/>
                    </a:srgbClr>
                  </a:outerShdw>
                </a:effectLst>
              </a:rPr>
              <a:t>If the whole body </a:t>
            </a:r>
            <a:r>
              <a:rPr lang="en-US" sz="3200" b="1" i="1" dirty="0">
                <a:solidFill>
                  <a:srgbClr val="FFFF00"/>
                </a:solidFill>
                <a:effectLst>
                  <a:outerShdw blurRad="38100" dist="38100" dir="2700000" algn="tl">
                    <a:srgbClr val="000000">
                      <a:alpha val="43137"/>
                    </a:srgbClr>
                  </a:outerShdw>
                </a:effectLst>
              </a:rPr>
              <a:t>were</a:t>
            </a:r>
            <a:r>
              <a:rPr lang="en-US" sz="3200" b="1" dirty="0">
                <a:solidFill>
                  <a:srgbClr val="FFFF00"/>
                </a:solidFill>
                <a:effectLst>
                  <a:outerShdw blurRad="38100" dist="38100" dir="2700000" algn="tl">
                    <a:srgbClr val="000000">
                      <a:alpha val="43137"/>
                    </a:srgbClr>
                  </a:outerShdw>
                </a:effectLst>
              </a:rPr>
              <a:t> an eye, where </a:t>
            </a:r>
            <a:r>
              <a:rPr lang="en-US" sz="3200" b="1" i="1" dirty="0">
                <a:solidFill>
                  <a:srgbClr val="FFFF00"/>
                </a:solidFill>
                <a:effectLst>
                  <a:outerShdw blurRad="38100" dist="38100" dir="2700000" algn="tl">
                    <a:srgbClr val="000000">
                      <a:alpha val="43137"/>
                    </a:srgbClr>
                  </a:outerShdw>
                </a:effectLst>
              </a:rPr>
              <a:t>would be</a:t>
            </a:r>
            <a:r>
              <a:rPr lang="en-US" sz="3200" b="1" dirty="0">
                <a:solidFill>
                  <a:srgbClr val="FFFF00"/>
                </a:solidFill>
                <a:effectLst>
                  <a:outerShdw blurRad="38100" dist="38100" dir="2700000" algn="tl">
                    <a:srgbClr val="000000">
                      <a:alpha val="43137"/>
                    </a:srgbClr>
                  </a:outerShdw>
                </a:effectLst>
              </a:rPr>
              <a:t> the hearing? If the whole </a:t>
            </a:r>
            <a:r>
              <a:rPr lang="en-US" sz="3200" b="1" i="1" dirty="0">
                <a:solidFill>
                  <a:srgbClr val="FFFF00"/>
                </a:solidFill>
                <a:effectLst>
                  <a:outerShdw blurRad="38100" dist="38100" dir="2700000" algn="tl">
                    <a:srgbClr val="000000">
                      <a:alpha val="43137"/>
                    </a:srgbClr>
                  </a:outerShdw>
                </a:effectLst>
              </a:rPr>
              <a:t>were</a:t>
            </a:r>
            <a:r>
              <a:rPr lang="en-US" sz="3200" b="1" dirty="0">
                <a:solidFill>
                  <a:srgbClr val="FFFF00"/>
                </a:solidFill>
                <a:effectLst>
                  <a:outerShdw blurRad="38100" dist="38100" dir="2700000" algn="tl">
                    <a:srgbClr val="000000">
                      <a:alpha val="43137"/>
                    </a:srgbClr>
                  </a:outerShdw>
                </a:effectLst>
              </a:rPr>
              <a:t> hearing, where </a:t>
            </a:r>
            <a:r>
              <a:rPr lang="en-US" sz="3200" b="1" i="1" dirty="0">
                <a:solidFill>
                  <a:srgbClr val="FFFF00"/>
                </a:solidFill>
                <a:effectLst>
                  <a:outerShdw blurRad="38100" dist="38100" dir="2700000" algn="tl">
                    <a:srgbClr val="000000">
                      <a:alpha val="43137"/>
                    </a:srgbClr>
                  </a:outerShdw>
                </a:effectLst>
              </a:rPr>
              <a:t>would be</a:t>
            </a:r>
            <a:r>
              <a:rPr lang="en-US" sz="3200" b="1" dirty="0">
                <a:solidFill>
                  <a:srgbClr val="FFFF00"/>
                </a:solidFill>
                <a:effectLst>
                  <a:outerShdw blurRad="38100" dist="38100" dir="2700000" algn="tl">
                    <a:srgbClr val="000000">
                      <a:alpha val="43137"/>
                    </a:srgbClr>
                  </a:outerShdw>
                </a:effectLst>
              </a:rPr>
              <a:t> the smelling?</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18 </a:t>
            </a:r>
            <a:r>
              <a:rPr lang="en-US" sz="3200" b="1" dirty="0">
                <a:solidFill>
                  <a:srgbClr val="FFFF00"/>
                </a:solidFill>
                <a:effectLst>
                  <a:outerShdw blurRad="38100" dist="38100" dir="2700000" algn="tl">
                    <a:srgbClr val="000000">
                      <a:alpha val="43137"/>
                    </a:srgbClr>
                  </a:outerShdw>
                </a:effectLst>
              </a:rPr>
              <a:t>But now God </a:t>
            </a:r>
            <a:r>
              <a:rPr lang="en-US" sz="3200" b="1" dirty="0" smtClean="0">
                <a:solidFill>
                  <a:srgbClr val="FFFF00"/>
                </a:solidFill>
                <a:effectLst>
                  <a:outerShdw blurRad="38100" dist="38100" dir="2700000" algn="tl">
                    <a:srgbClr val="000000">
                      <a:alpha val="43137"/>
                    </a:srgbClr>
                  </a:outerShdw>
                </a:effectLst>
              </a:rPr>
              <a:t>has</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1554" y="914400"/>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set the members, each one of them, in the body just as He pleased. </a:t>
            </a:r>
            <a:r>
              <a:rPr lang="en-US" sz="3200" b="1" baseline="30000" dirty="0">
                <a:effectLst>
                  <a:outerShdw blurRad="38100" dist="38100" dir="2700000" algn="tl">
                    <a:srgbClr val="000000">
                      <a:alpha val="43137"/>
                    </a:srgbClr>
                  </a:outerShdw>
                </a:effectLst>
              </a:rPr>
              <a:t>19 </a:t>
            </a:r>
            <a:r>
              <a:rPr lang="en-US" sz="3200" b="1" dirty="0">
                <a:solidFill>
                  <a:srgbClr val="FFFF00"/>
                </a:solidFill>
                <a:effectLst>
                  <a:outerShdw blurRad="38100" dist="38100" dir="2700000" algn="tl">
                    <a:srgbClr val="000000">
                      <a:alpha val="43137"/>
                    </a:srgbClr>
                  </a:outerShdw>
                </a:effectLst>
              </a:rPr>
              <a:t>And if they </a:t>
            </a:r>
            <a:r>
              <a:rPr lang="en-US" sz="3200" b="1" i="1" dirty="0">
                <a:solidFill>
                  <a:srgbClr val="FFFF00"/>
                </a:solidFill>
                <a:effectLst>
                  <a:outerShdw blurRad="38100" dist="38100" dir="2700000" algn="tl">
                    <a:srgbClr val="000000">
                      <a:alpha val="43137"/>
                    </a:srgbClr>
                  </a:outerShdw>
                </a:effectLst>
              </a:rPr>
              <a:t>were</a:t>
            </a:r>
            <a:r>
              <a:rPr lang="en-US" sz="3200" b="1" dirty="0">
                <a:solidFill>
                  <a:srgbClr val="FFFF00"/>
                </a:solidFill>
                <a:effectLst>
                  <a:outerShdw blurRad="38100" dist="38100" dir="2700000" algn="tl">
                    <a:srgbClr val="000000">
                      <a:alpha val="43137"/>
                    </a:srgbClr>
                  </a:outerShdw>
                </a:effectLst>
              </a:rPr>
              <a:t> all one member, where </a:t>
            </a:r>
            <a:r>
              <a:rPr lang="en-US" sz="3200" b="1" i="1" dirty="0">
                <a:solidFill>
                  <a:srgbClr val="FFFF00"/>
                </a:solidFill>
                <a:effectLst>
                  <a:outerShdw blurRad="38100" dist="38100" dir="2700000" algn="tl">
                    <a:srgbClr val="000000">
                      <a:alpha val="43137"/>
                    </a:srgbClr>
                  </a:outerShdw>
                </a:effectLst>
              </a:rPr>
              <a:t>would</a:t>
            </a:r>
            <a:r>
              <a:rPr lang="en-US" sz="3200" b="1" dirty="0">
                <a:solidFill>
                  <a:srgbClr val="FFFF00"/>
                </a:solidFill>
                <a:effectLst>
                  <a:outerShdw blurRad="38100" dist="38100" dir="2700000" algn="tl">
                    <a:srgbClr val="000000">
                      <a:alpha val="43137"/>
                    </a:srgbClr>
                  </a:outerShdw>
                </a:effectLst>
              </a:rPr>
              <a:t> the body </a:t>
            </a:r>
            <a:r>
              <a:rPr lang="en-US" sz="3200" b="1" i="1" dirty="0">
                <a:solidFill>
                  <a:srgbClr val="FFFF00"/>
                </a:solidFill>
                <a:effectLst>
                  <a:outerShdw blurRad="38100" dist="38100" dir="2700000" algn="tl">
                    <a:srgbClr val="000000">
                      <a:alpha val="43137"/>
                    </a:srgbClr>
                  </a:outerShdw>
                </a:effectLst>
              </a:rPr>
              <a:t>be?</a:t>
            </a:r>
            <a:r>
              <a:rPr lang="en-US" sz="3200" b="1" dirty="0">
                <a:solidFill>
                  <a:srgbClr val="FFFF00"/>
                </a:solidFill>
                <a:effectLst>
                  <a:outerShdw blurRad="38100" dist="38100" dir="2700000" algn="tl">
                    <a:srgbClr val="000000">
                      <a:alpha val="43137"/>
                    </a:srgbClr>
                  </a:outerShdw>
                </a:effectLst>
              </a:rPr>
              <a:t> </a:t>
            </a:r>
          </a:p>
          <a:p>
            <a:r>
              <a:rPr lang="en-US" sz="3200" b="1" baseline="30000" dirty="0">
                <a:effectLst>
                  <a:outerShdw blurRad="38100" dist="38100" dir="2700000" algn="tl">
                    <a:srgbClr val="000000">
                      <a:alpha val="43137"/>
                    </a:srgbClr>
                  </a:outerShdw>
                </a:effectLst>
              </a:rPr>
              <a:t>20 </a:t>
            </a:r>
            <a:r>
              <a:rPr lang="en-US" sz="3200" b="1" dirty="0">
                <a:solidFill>
                  <a:srgbClr val="FFFF00"/>
                </a:solidFill>
                <a:effectLst>
                  <a:outerShdw blurRad="38100" dist="38100" dir="2700000" algn="tl">
                    <a:srgbClr val="000000">
                      <a:alpha val="43137"/>
                    </a:srgbClr>
                  </a:outerShdw>
                </a:effectLst>
              </a:rPr>
              <a:t>But now indeed </a:t>
            </a:r>
            <a:r>
              <a:rPr lang="en-US" sz="3200" b="1" i="1" dirty="0">
                <a:solidFill>
                  <a:srgbClr val="FFFF00"/>
                </a:solidFill>
                <a:effectLst>
                  <a:outerShdw blurRad="38100" dist="38100" dir="2700000" algn="tl">
                    <a:srgbClr val="000000">
                      <a:alpha val="43137"/>
                    </a:srgbClr>
                  </a:outerShdw>
                </a:effectLst>
              </a:rPr>
              <a:t>there are</a:t>
            </a:r>
            <a:r>
              <a:rPr lang="en-US" sz="3200" b="1" dirty="0">
                <a:solidFill>
                  <a:srgbClr val="FFFF00"/>
                </a:solidFill>
                <a:effectLst>
                  <a:outerShdw blurRad="38100" dist="38100" dir="2700000" algn="tl">
                    <a:srgbClr val="000000">
                      <a:alpha val="43137"/>
                    </a:srgbClr>
                  </a:outerShdw>
                </a:effectLst>
              </a:rPr>
              <a:t> many members, yet one body. </a:t>
            </a:r>
            <a:r>
              <a:rPr lang="en-US" sz="3200" b="1" baseline="30000" dirty="0">
                <a:effectLst>
                  <a:outerShdw blurRad="38100" dist="38100" dir="2700000" algn="tl">
                    <a:srgbClr val="000000">
                      <a:alpha val="43137"/>
                    </a:srgbClr>
                  </a:outerShdw>
                </a:effectLst>
              </a:rPr>
              <a:t>21 </a:t>
            </a:r>
            <a:r>
              <a:rPr lang="en-US" sz="3200" b="1" dirty="0">
                <a:solidFill>
                  <a:srgbClr val="FFFF00"/>
                </a:solidFill>
                <a:effectLst>
                  <a:outerShdw blurRad="38100" dist="38100" dir="2700000" algn="tl">
                    <a:srgbClr val="000000">
                      <a:alpha val="43137"/>
                    </a:srgbClr>
                  </a:outerShdw>
                </a:effectLst>
              </a:rPr>
              <a:t>And the eye cannot say to the hand, "I have no need of you"; nor again the head to the feet, "I have no need of you." </a:t>
            </a:r>
            <a:r>
              <a:rPr lang="en-US" sz="3200" b="1" baseline="30000" dirty="0">
                <a:effectLst>
                  <a:outerShdw blurRad="38100" dist="38100" dir="2700000" algn="tl">
                    <a:srgbClr val="000000">
                      <a:alpha val="43137"/>
                    </a:srgbClr>
                  </a:outerShdw>
                </a:effectLst>
              </a:rPr>
              <a:t>22 </a:t>
            </a:r>
            <a:r>
              <a:rPr lang="en-US" sz="3200" b="1" dirty="0">
                <a:solidFill>
                  <a:srgbClr val="FFFF00"/>
                </a:solidFill>
                <a:effectLst>
                  <a:outerShdw blurRad="38100" dist="38100" dir="2700000" algn="tl">
                    <a:srgbClr val="000000">
                      <a:alpha val="43137"/>
                    </a:srgbClr>
                  </a:outerShdw>
                </a:effectLst>
              </a:rPr>
              <a:t>No, much rather, those members of the body which seem to be weaker are necessary. </a:t>
            </a:r>
          </a:p>
        </p:txBody>
      </p:sp>
    </p:spTree>
    <p:extLst>
      <p:ext uri="{BB962C8B-B14F-4D97-AF65-F5344CB8AC3E}">
        <p14:creationId xmlns:p14="http://schemas.microsoft.com/office/powerpoint/2010/main" val="10060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513177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Eph. 4:11–16 ~ </a:t>
            </a:r>
            <a:r>
              <a:rPr lang="en-US" sz="3200" b="1" baseline="30000" dirty="0">
                <a:effectLst>
                  <a:outerShdw blurRad="38100" dist="38100" dir="2700000" algn="tl">
                    <a:srgbClr val="000000">
                      <a:alpha val="43137"/>
                    </a:srgbClr>
                  </a:outerShdw>
                </a:effectLst>
              </a:rPr>
              <a:t>11 </a:t>
            </a:r>
            <a:r>
              <a:rPr lang="en-US" sz="3200" b="1" dirty="0">
                <a:solidFill>
                  <a:srgbClr val="FFFF00"/>
                </a:solidFill>
                <a:effectLst>
                  <a:outerShdw blurRad="38100" dist="38100" dir="2700000" algn="tl">
                    <a:srgbClr val="000000">
                      <a:alpha val="43137"/>
                    </a:srgbClr>
                  </a:outerShdw>
                </a:effectLst>
              </a:rPr>
              <a:t>And He Himself gave some </a:t>
            </a:r>
            <a:r>
              <a:rPr lang="en-US" sz="3200" b="1" i="1" dirty="0">
                <a:solidFill>
                  <a:srgbClr val="FFFF00"/>
                </a:solidFill>
                <a:effectLst>
                  <a:outerShdw blurRad="38100" dist="38100" dir="2700000" algn="tl">
                    <a:srgbClr val="000000">
                      <a:alpha val="43137"/>
                    </a:srgbClr>
                  </a:outerShdw>
                </a:effectLst>
              </a:rPr>
              <a:t>to be</a:t>
            </a:r>
            <a:r>
              <a:rPr lang="en-US" sz="3200" b="1" dirty="0">
                <a:solidFill>
                  <a:srgbClr val="FFFF00"/>
                </a:solidFill>
                <a:effectLst>
                  <a:outerShdw blurRad="38100" dist="38100" dir="2700000" algn="tl">
                    <a:srgbClr val="000000">
                      <a:alpha val="43137"/>
                    </a:srgbClr>
                  </a:outerShdw>
                </a:effectLst>
              </a:rPr>
              <a:t> apostles, some prophets, some evangelists, and some pastors and teachers,</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12</a:t>
            </a:r>
            <a:r>
              <a:rPr lang="en-US" sz="3200" b="1" baseline="30000" dirty="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the equipping of the saints for the work of ministry, for the edifying of the body of Christ, </a:t>
            </a:r>
            <a:r>
              <a:rPr lang="en-US" sz="3200" b="1" baseline="30000" dirty="0">
                <a:effectLst>
                  <a:outerShdw blurRad="38100" dist="38100" dir="2700000" algn="tl">
                    <a:srgbClr val="000000">
                      <a:alpha val="43137"/>
                    </a:srgbClr>
                  </a:outerShdw>
                </a:effectLst>
              </a:rPr>
              <a:t>13 </a:t>
            </a:r>
            <a:r>
              <a:rPr lang="en-US" sz="3200" b="1" dirty="0">
                <a:solidFill>
                  <a:srgbClr val="FFFF00"/>
                </a:solidFill>
                <a:effectLst>
                  <a:outerShdw blurRad="38100" dist="38100" dir="2700000" algn="tl">
                    <a:srgbClr val="000000">
                      <a:alpha val="43137"/>
                    </a:srgbClr>
                  </a:outerShdw>
                </a:effectLst>
              </a:rPr>
              <a:t>till we all come to the unity of the faith and of the knowledge of the Son of God, to a perfect man, to the measure of the stature of the fullness of Christ; </a:t>
            </a:r>
            <a:r>
              <a:rPr lang="en-US" sz="3200" b="1" baseline="30000" dirty="0">
                <a:effectLst>
                  <a:outerShdw blurRad="38100" dist="38100" dir="2700000" algn="tl">
                    <a:srgbClr val="000000">
                      <a:alpha val="43137"/>
                    </a:srgbClr>
                  </a:outerShdw>
                </a:effectLst>
              </a:rPr>
              <a:t>14 </a:t>
            </a:r>
            <a:r>
              <a:rPr lang="en-US" sz="3200" b="1" dirty="0">
                <a:solidFill>
                  <a:srgbClr val="FFFF00"/>
                </a:solidFill>
                <a:effectLst>
                  <a:outerShdw blurRad="38100" dist="38100" dir="2700000" algn="tl">
                    <a:srgbClr val="000000">
                      <a:alpha val="43137"/>
                    </a:srgbClr>
                  </a:outerShdw>
                </a:effectLst>
              </a:rPr>
              <a:t>that we should no longer be children, tossed to </a:t>
            </a:r>
            <a:r>
              <a:rPr lang="en-US" sz="3200" b="1" dirty="0" smtClean="0">
                <a:solidFill>
                  <a:srgbClr val="FFFF00"/>
                </a:solidFill>
                <a:effectLst>
                  <a:outerShdw blurRad="38100" dist="38100" dir="2700000" algn="tl">
                    <a:srgbClr val="000000">
                      <a:alpha val="43137"/>
                    </a:srgbClr>
                  </a:outerShdw>
                </a:effectLst>
              </a:rPr>
              <a:t>and</a:t>
            </a:r>
            <a:endParaRPr lang="en-US" sz="3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914400"/>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fro and carried about with every wind of doctrine, by the trickery of men, in the cunning craftiness of deceitful plotting, </a:t>
            </a:r>
            <a:r>
              <a:rPr lang="en-US" sz="3200" b="1" baseline="30000" dirty="0">
                <a:effectLst>
                  <a:outerShdw blurRad="38100" dist="38100" dir="2700000" algn="tl">
                    <a:srgbClr val="000000">
                      <a:alpha val="43137"/>
                    </a:srgbClr>
                  </a:outerShdw>
                </a:effectLst>
              </a:rPr>
              <a:t>15 </a:t>
            </a:r>
            <a:r>
              <a:rPr lang="en-US" sz="3200" b="1" dirty="0">
                <a:solidFill>
                  <a:srgbClr val="FFFF00"/>
                </a:solidFill>
                <a:effectLst>
                  <a:outerShdw blurRad="38100" dist="38100" dir="2700000" algn="tl">
                    <a:srgbClr val="000000">
                      <a:alpha val="43137"/>
                    </a:srgbClr>
                  </a:outerShdw>
                </a:effectLst>
              </a:rPr>
              <a:t>but, speaking the truth in love, may grow up in all things into Him who is the head—Christ—</a:t>
            </a:r>
            <a:r>
              <a:rPr lang="en-US" sz="3200" b="1" baseline="30000" dirty="0">
                <a:effectLst>
                  <a:outerShdw blurRad="38100" dist="38100" dir="2700000" algn="tl">
                    <a:srgbClr val="000000">
                      <a:alpha val="43137"/>
                    </a:srgbClr>
                  </a:outerShdw>
                </a:effectLst>
              </a:rPr>
              <a:t>16 </a:t>
            </a:r>
            <a:r>
              <a:rPr lang="en-US" sz="3200" b="1" dirty="0">
                <a:solidFill>
                  <a:srgbClr val="FFFF00"/>
                </a:solidFill>
                <a:effectLst>
                  <a:outerShdw blurRad="38100" dist="38100" dir="2700000" algn="tl">
                    <a:srgbClr val="000000">
                      <a:alpha val="43137"/>
                    </a:srgbClr>
                  </a:outerShdw>
                </a:effectLst>
              </a:rPr>
              <a:t>from whom the whole body, joined and knit together by what every joint supplies, according to the effective working by which every part does its share, causes growth of the body for the edifying of itself in love. </a:t>
            </a:r>
          </a:p>
        </p:txBody>
      </p:sp>
    </p:spTree>
    <p:extLst>
      <p:ext uri="{BB962C8B-B14F-4D97-AF65-F5344CB8AC3E}">
        <p14:creationId xmlns:p14="http://schemas.microsoft.com/office/powerpoint/2010/main" val="19853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11194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Football ~ </a:t>
            </a:r>
            <a:r>
              <a:rPr lang="en-US" sz="3200" b="1" dirty="0">
                <a:effectLst>
                  <a:outerShdw blurRad="38100" dist="38100" dir="2700000" algn="tl">
                    <a:srgbClr val="000000">
                      <a:alpha val="43137"/>
                    </a:srgbClr>
                  </a:outerShdw>
                </a:effectLst>
              </a:rPr>
              <a:t>"22 men on the field in desperate need of rest, being cheered on or put down by 60,000 fans in the stands desperately in need of exercise."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312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Gifts</a:t>
            </a:r>
            <a:r>
              <a:rPr lang="en-US" sz="3200" b="1" dirty="0">
                <a:effectLst>
                  <a:outerShdw blurRad="38100" dist="38100" dir="2700000" algn="tl">
                    <a:srgbClr val="000000">
                      <a:alpha val="43137"/>
                    </a:srgbClr>
                  </a:outerShdw>
                </a:effectLst>
              </a:rPr>
              <a:t> ~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charisma</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used 17x in New Testament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905000"/>
            <a:ext cx="8001000" cy="1077218"/>
          </a:xfrm>
          <a:prstGeom prst="rect">
            <a:avLst/>
          </a:prstGeom>
          <a:noFill/>
        </p:spPr>
        <p:txBody>
          <a:bodyPr wrap="square" rtlCol="0">
            <a:spAutoFit/>
          </a:bodyPr>
          <a:lstStyle/>
          <a:p>
            <a:pPr marL="347663" indent="-347663">
              <a:buFont typeface="Arial" panose="020B0604020202020204" pitchFamily="34" charset="0"/>
              <a:buChar char="•"/>
            </a:pPr>
            <a:r>
              <a:rPr lang="en-US" sz="3200" b="1" dirty="0">
                <a:effectLst>
                  <a:outerShdw blurRad="38100" dist="38100" dir="2700000" algn="tl">
                    <a:srgbClr val="000000">
                      <a:alpha val="43137"/>
                    </a:srgbClr>
                  </a:outerShdw>
                </a:effectLst>
              </a:rPr>
              <a:t>2 categories: speaking and ministering</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854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Sandy Adams ~</a:t>
            </a: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"God is almighty …</a:t>
            </a:r>
            <a:endParaRPr lang="en-US" sz="3200" b="1" dirty="0">
              <a:effectLst>
                <a:outerShdw blurRad="38100" dist="38100" dir="2700000" algn="tl">
                  <a:srgbClr val="000000">
                    <a:alpha val="43137"/>
                  </a:srgbClr>
                </a:outerShdw>
              </a:effectLst>
            </a:endParaRPr>
          </a:p>
        </p:txBody>
      </p:sp>
      <p:sp>
        <p:nvSpPr>
          <p:cNvPr id="5" name="TextBox 4"/>
          <p:cNvSpPr txBox="1"/>
          <p:nvPr/>
        </p:nvSpPr>
        <p:spPr>
          <a:xfrm>
            <a:off x="457200" y="914400"/>
            <a:ext cx="8229600"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                                                               a</a:t>
            </a:r>
            <a:r>
              <a:rPr lang="en-US" sz="3200" b="1" dirty="0" smtClean="0">
                <a:solidFill>
                  <a:schemeClr val="bg1"/>
                </a:solidFill>
                <a:effectLst>
                  <a:outerShdw blurRad="38100" dist="38100" dir="2700000" algn="tl">
                    <a:srgbClr val="000000">
                      <a:alpha val="43137"/>
                    </a:srgbClr>
                  </a:outerShdw>
                </a:effectLst>
              </a:rPr>
              <a:t>nd I am the widow's mite."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33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108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100" b="1" dirty="0" smtClean="0">
                <a:solidFill>
                  <a:schemeClr val="bg1"/>
                </a:solidFill>
                <a:effectLst>
                  <a:outerShdw blurRad="38100" dist="38100" dir="2700000" algn="tl">
                    <a:srgbClr val="000000">
                      <a:alpha val="43137"/>
                    </a:srgbClr>
                  </a:outerShdw>
                </a:effectLst>
              </a:rPr>
              <a:t>4 kinds:</a:t>
            </a:r>
            <a:endParaRPr lang="en-US"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24650"/>
            <a:ext cx="8001000" cy="584775"/>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1. I don't do windows</a:t>
            </a:r>
            <a:endParaRPr lang="en-US" sz="31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925000"/>
            <a:ext cx="8001000" cy="584775"/>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2. I'll do anything you ask</a:t>
            </a:r>
            <a:endParaRPr lang="en-US" sz="31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85800" y="2373775"/>
            <a:ext cx="8001000" cy="584775"/>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3. The "Olive-Garden church </a:t>
            </a:r>
            <a:r>
              <a:rPr lang="en-US" sz="3100" b="1" dirty="0" smtClean="0">
                <a:effectLst>
                  <a:outerShdw blurRad="38100" dist="38100" dir="2700000" algn="tl">
                    <a:srgbClr val="000000">
                      <a:alpha val="43137"/>
                    </a:srgbClr>
                  </a:outerShdw>
                </a:effectLst>
              </a:rPr>
              <a:t>worker"</a:t>
            </a:r>
            <a:endParaRPr lang="en-US" sz="31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685800" y="2895600"/>
            <a:ext cx="8001000" cy="584775"/>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rPr>
              <a:t>4. I'll look for ways to serve</a:t>
            </a:r>
            <a:endParaRPr lang="en-US" sz="31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457200" y="3406862"/>
            <a:ext cx="8229600" cy="3046988"/>
          </a:xfrm>
          <a:prstGeom prst="rect">
            <a:avLst/>
          </a:prstGeom>
          <a:noFill/>
        </p:spPr>
        <p:txBody>
          <a:bodyPr wrap="square" rtlCol="0">
            <a:spAutoFit/>
          </a:bodyPr>
          <a:lstStyle/>
          <a:p>
            <a:r>
              <a:rPr lang="en-US" sz="3100" b="1" dirty="0">
                <a:solidFill>
                  <a:srgbClr val="FFFF00"/>
                </a:solidFill>
                <a:effectLst>
                  <a:outerShdw blurRad="38100" dist="38100" dir="2700000" algn="tl">
                    <a:srgbClr val="000000">
                      <a:alpha val="43137"/>
                    </a:srgbClr>
                  </a:outerShdw>
                </a:effectLst>
              </a:rPr>
              <a:t>Christina Aguilera ~ </a:t>
            </a:r>
            <a:r>
              <a:rPr lang="en-US" sz="3100" b="1" dirty="0">
                <a:effectLst>
                  <a:outerShdw blurRad="38100" dist="38100" dir="2700000" algn="tl">
                    <a:srgbClr val="000000">
                      <a:alpha val="43137"/>
                    </a:srgbClr>
                  </a:outerShdw>
                </a:effectLst>
              </a:rPr>
              <a:t>"I'm not really religious but very </a:t>
            </a:r>
            <a:r>
              <a:rPr lang="en-US" sz="3100" b="1" i="1" dirty="0">
                <a:effectLst>
                  <a:outerShdw blurRad="38100" dist="38100" dir="2700000" algn="tl">
                    <a:srgbClr val="000000">
                      <a:alpha val="43137"/>
                    </a:srgbClr>
                  </a:outerShdw>
                </a:effectLst>
              </a:rPr>
              <a:t>spiritual</a:t>
            </a:r>
            <a:r>
              <a:rPr lang="en-US" sz="3100" b="1" dirty="0">
                <a:effectLst>
                  <a:outerShdw blurRad="38100" dist="38100" dir="2700000" algn="tl">
                    <a:srgbClr val="000000">
                      <a:alpha val="43137"/>
                    </a:srgbClr>
                  </a:outerShdw>
                </a:effectLst>
              </a:rPr>
              <a:t>. I give money to this company that manufactures hearing aids on a regular basis. More people should really hear me sing. I have a </a:t>
            </a:r>
            <a:r>
              <a:rPr lang="en-US" sz="3100" b="1" i="1" dirty="0">
                <a:effectLst>
                  <a:outerShdw blurRad="38100" dist="38100" dir="2700000" algn="tl">
                    <a:srgbClr val="000000">
                      <a:alpha val="43137"/>
                    </a:srgbClr>
                  </a:outerShdw>
                </a:effectLst>
              </a:rPr>
              <a:t>gift</a:t>
            </a:r>
            <a:r>
              <a:rPr lang="en-US" sz="3100" b="1" dirty="0">
                <a:effectLst>
                  <a:outerShdw blurRad="38100" dist="38100" dir="2700000" algn="tl">
                    <a:srgbClr val="000000">
                      <a:alpha val="43137"/>
                    </a:srgbClr>
                  </a:outerShdw>
                </a:effectLst>
              </a:rPr>
              <a:t> from God."</a:t>
            </a:r>
          </a:p>
        </p:txBody>
      </p:sp>
    </p:spTree>
    <p:extLst>
      <p:ext uri="{BB962C8B-B14F-4D97-AF65-F5344CB8AC3E}">
        <p14:creationId xmlns:p14="http://schemas.microsoft.com/office/powerpoint/2010/main" val="324145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7"/>
                                        </p:tgtEl>
                                        <p:attrNameLst>
                                          <p:attrName>style.opacity</p:attrName>
                                        </p:attrNameLst>
                                      </p:cBhvr>
                                      <p:to>
                                        <p:strVal val="0.5"/>
                                      </p:to>
                                    </p:set>
                                    <p:animEffect filter="image" prLst="opacity: 0.5">
                                      <p:cBhvr rctx="IE">
                                        <p:cTn id="49" dur="indefinite"/>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8"/>
                                        </p:tgtEl>
                                        <p:attrNameLst>
                                          <p:attrName>style.opacity</p:attrName>
                                        </p:attrNameLst>
                                      </p:cBhvr>
                                      <p:to>
                                        <p:strVal val="0.5"/>
                                      </p:to>
                                    </p:set>
                                    <p:animEffect filter="image" prLst="opacity: 0.5">
                                      <p:cBhvr rctx="IE">
                                        <p:cTn id="60"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P spid="6" grpId="1"/>
      <p:bldP spid="7" grpId="0"/>
      <p:bldP spid="7" grpId="1"/>
      <p:bldP spid="8" grpId="0"/>
      <p:bldP spid="8"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64628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Prophecy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prophēteia</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speak forth</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47800"/>
            <a:ext cx="8001000" cy="1077218"/>
          </a:xfrm>
          <a:prstGeom prst="rect">
            <a:avLst/>
          </a:prstGeom>
          <a:noFill/>
        </p:spPr>
        <p:txBody>
          <a:bodyPr wrap="square" rtlCol="0">
            <a:spAutoFit/>
          </a:bodyPr>
          <a:lstStyle/>
          <a:p>
            <a:pPr marL="347663" indent="-347663">
              <a:buFont typeface="Arial" panose="020B0604020202020204" pitchFamily="34" charset="0"/>
              <a:buChar char="•"/>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Calvin</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"The peculiar gift of explaining revelation."</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2468940"/>
            <a:ext cx="8001000"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dirty="0">
                <a:effectLst>
                  <a:outerShdw blurRad="38100" dist="38100" dir="2700000" algn="tl">
                    <a:srgbClr val="000000">
                      <a:alpha val="43137"/>
                    </a:srgbClr>
                  </a:outerShdw>
                </a:effectLst>
              </a:rPr>
              <a:t>1 Cor. 14:3 ~ </a:t>
            </a:r>
            <a:r>
              <a:rPr lang="en-US" sz="3200" b="1" dirty="0">
                <a:solidFill>
                  <a:srgbClr val="FFFF00"/>
                </a:solidFill>
                <a:effectLst>
                  <a:outerShdw blurRad="38100" dist="38100" dir="2700000" algn="tl">
                    <a:srgbClr val="000000">
                      <a:alpha val="43137"/>
                    </a:srgbClr>
                  </a:outerShdw>
                </a:effectLst>
              </a:rPr>
              <a:t>But he who prophesies speaks ﻿﻿edification and ﻿﻿exhortation and comfort to men.</a:t>
            </a:r>
          </a:p>
        </p:txBody>
      </p:sp>
    </p:spTree>
    <p:extLst>
      <p:ext uri="{BB962C8B-B14F-4D97-AF65-F5344CB8AC3E}">
        <p14:creationId xmlns:p14="http://schemas.microsoft.com/office/powerpoint/2010/main" val="10259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818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Ministering</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diakonia</a:t>
            </a:r>
            <a:r>
              <a:rPr lang="en-US" sz="3200" b="1" i="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(deacon) </a:t>
            </a:r>
            <a:r>
              <a:rPr lang="en-US" sz="3200" b="1" i="1" dirty="0">
                <a:effectLst>
                  <a:outerShdw blurRad="38100" dist="38100" dir="2700000" algn="tl">
                    <a:srgbClr val="000000">
                      <a:alpha val="43137"/>
                    </a:srgbClr>
                  </a:outerShdw>
                </a:effectLst>
              </a:rPr>
              <a:t>service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6049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685"/>
          <a:stretch/>
        </p:blipFill>
        <p:spPr>
          <a:xfrm>
            <a:off x="359934" y="666334"/>
            <a:ext cx="8098266" cy="5582066"/>
          </a:xfrm>
          <a:prstGeom prst="rect">
            <a:avLst/>
          </a:prstGeom>
          <a:effectLst>
            <a:softEdge rad="127000"/>
          </a:effectLst>
        </p:spPr>
      </p:pic>
      <p:sp>
        <p:nvSpPr>
          <p:cNvPr id="6" name="Freeform 5"/>
          <p:cNvSpPr/>
          <p:nvPr/>
        </p:nvSpPr>
        <p:spPr>
          <a:xfrm>
            <a:off x="2430221" y="2215686"/>
            <a:ext cx="3614445" cy="2106336"/>
          </a:xfrm>
          <a:custGeom>
            <a:avLst/>
            <a:gdLst>
              <a:gd name="connsiteX0" fmla="*/ 5542 w 2599113"/>
              <a:gd name="connsiteY0" fmla="*/ 0 h 1307869"/>
              <a:gd name="connsiteX1" fmla="*/ 2599113 w 2599113"/>
              <a:gd name="connsiteY1" fmla="*/ 0 h 1307869"/>
              <a:gd name="connsiteX2" fmla="*/ 2576946 w 2599113"/>
              <a:gd name="connsiteY2" fmla="*/ 1307869 h 1307869"/>
              <a:gd name="connsiteX3" fmla="*/ 0 w 2599113"/>
              <a:gd name="connsiteY3" fmla="*/ 1197032 h 1307869"/>
              <a:gd name="connsiteX4" fmla="*/ 5542 w 2599113"/>
              <a:gd name="connsiteY4" fmla="*/ 0 h 130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113" h="1307869">
                <a:moveTo>
                  <a:pt x="5542" y="0"/>
                </a:moveTo>
                <a:lnTo>
                  <a:pt x="2599113" y="0"/>
                </a:lnTo>
                <a:lnTo>
                  <a:pt x="2576946" y="1307869"/>
                </a:lnTo>
                <a:lnTo>
                  <a:pt x="0" y="1197032"/>
                </a:lnTo>
                <a:cubicBezTo>
                  <a:pt x="1847" y="798021"/>
                  <a:pt x="3695" y="399011"/>
                  <a:pt x="5542" y="0"/>
                </a:cubicBezTo>
                <a:close/>
              </a:path>
            </a:pathLst>
          </a:custGeom>
          <a:solidFill>
            <a:schemeClr val="bg2">
              <a:lumMod val="9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b="17714"/>
          <a:stretch/>
        </p:blipFill>
        <p:spPr>
          <a:xfrm>
            <a:off x="3277316" y="2336800"/>
            <a:ext cx="1473600" cy="1334999"/>
          </a:xfrm>
          <a:prstGeom prst="rect">
            <a:avLst/>
          </a:prstGeom>
          <a:scene3d>
            <a:camera prst="orthographicFront"/>
            <a:lightRig rig="threePt" dir="t"/>
          </a:scene3d>
          <a:sp3d>
            <a:bevelT/>
          </a:sp3d>
        </p:spPr>
      </p:pic>
      <p:sp>
        <p:nvSpPr>
          <p:cNvPr id="8" name="TextBox 7"/>
          <p:cNvSpPr txBox="1"/>
          <p:nvPr/>
        </p:nvSpPr>
        <p:spPr>
          <a:xfrm>
            <a:off x="2514600" y="2298169"/>
            <a:ext cx="904672" cy="830997"/>
          </a:xfrm>
          <a:prstGeom prst="rect">
            <a:avLst/>
          </a:prstGeom>
          <a:noFill/>
          <a:scene3d>
            <a:camera prst="perspectiveContrastingLeftFacing">
              <a:rot lat="0" lon="0" rev="21594000"/>
            </a:camera>
            <a:lightRig rig="threePt" dir="t"/>
          </a:scene3d>
        </p:spPr>
        <p:txBody>
          <a:bodyPr wrap="square" rtlCol="0">
            <a:spAutoFit/>
          </a:bodyPr>
          <a:lstStyle/>
          <a:p>
            <a:pPr algn="ctr"/>
            <a:r>
              <a:rPr lang="en-US" sz="2400" dirty="0" smtClean="0">
                <a:solidFill>
                  <a:srgbClr val="000000"/>
                </a:solidFill>
                <a:latin typeface="Eras Demi ITC" pitchFamily="34" charset="0"/>
              </a:rPr>
              <a:t>The First</a:t>
            </a:r>
          </a:p>
        </p:txBody>
      </p:sp>
      <p:sp>
        <p:nvSpPr>
          <p:cNvPr id="9" name="TextBox 8"/>
          <p:cNvSpPr txBox="1"/>
          <p:nvPr/>
        </p:nvSpPr>
        <p:spPr>
          <a:xfrm>
            <a:off x="4532551" y="2333835"/>
            <a:ext cx="1487249" cy="830997"/>
          </a:xfrm>
          <a:prstGeom prst="rect">
            <a:avLst/>
          </a:prstGeom>
          <a:noFill/>
          <a:scene3d>
            <a:camera prst="perspectiveContrastingLeftFacing">
              <a:rot lat="0" lon="0" rev="21594000"/>
            </a:camera>
            <a:lightRig rig="threePt" dir="t"/>
          </a:scene3d>
        </p:spPr>
        <p:txBody>
          <a:bodyPr wrap="square" rtlCol="0">
            <a:spAutoFit/>
          </a:bodyPr>
          <a:lstStyle/>
          <a:p>
            <a:pPr algn="ctr"/>
            <a:r>
              <a:rPr lang="en-US" sz="2400" dirty="0" smtClean="0">
                <a:solidFill>
                  <a:srgbClr val="000000"/>
                </a:solidFill>
                <a:latin typeface="Eras Demi ITC" pitchFamily="34" charset="0"/>
              </a:rPr>
              <a:t>Church</a:t>
            </a:r>
          </a:p>
          <a:p>
            <a:r>
              <a:rPr lang="en-US" sz="2400" dirty="0">
                <a:solidFill>
                  <a:srgbClr val="000000"/>
                </a:solidFill>
                <a:latin typeface="Eras Demi ITC" pitchFamily="34" charset="0"/>
              </a:rPr>
              <a:t> </a:t>
            </a:r>
            <a:r>
              <a:rPr lang="en-US" sz="2400" dirty="0" smtClean="0">
                <a:solidFill>
                  <a:srgbClr val="000000"/>
                </a:solidFill>
                <a:latin typeface="Eras Demi ITC" pitchFamily="34" charset="0"/>
              </a:rPr>
              <a:t>    of the</a:t>
            </a:r>
          </a:p>
        </p:txBody>
      </p:sp>
      <p:sp>
        <p:nvSpPr>
          <p:cNvPr id="10" name="TextBox 9"/>
          <p:cNvSpPr txBox="1"/>
          <p:nvPr/>
        </p:nvSpPr>
        <p:spPr>
          <a:xfrm>
            <a:off x="2427049" y="3562805"/>
            <a:ext cx="3549521" cy="369332"/>
          </a:xfrm>
          <a:prstGeom prst="rect">
            <a:avLst/>
          </a:prstGeom>
          <a:noFill/>
        </p:spPr>
        <p:txBody>
          <a:bodyPr wrap="square" rtlCol="0">
            <a:spAutoFit/>
            <a:scene3d>
              <a:camera prst="perspectiveContrastingLeftFacing" fov="1200000">
                <a:rot lat="0" lon="0" rev="21474000"/>
              </a:camera>
              <a:lightRig rig="threePt" dir="t"/>
            </a:scene3d>
          </a:bodyPr>
          <a:lstStyle/>
          <a:p>
            <a:pPr algn="ctr"/>
            <a:r>
              <a:rPr lang="en-US" dirty="0" err="1" smtClean="0">
                <a:solidFill>
                  <a:srgbClr val="000000"/>
                </a:solidFill>
                <a:latin typeface="Eras Demi ITC" pitchFamily="34" charset="0"/>
              </a:rPr>
              <a:t>baptismoftheHolySpiritwiththe</a:t>
            </a:r>
            <a:endParaRPr lang="en-US" dirty="0" smtClean="0">
              <a:solidFill>
                <a:srgbClr val="000000"/>
              </a:solidFill>
              <a:latin typeface="Eras Demi ITC"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0100" y="2349500"/>
            <a:ext cx="1371600" cy="1234440"/>
          </a:xfrm>
          <a:prstGeom prst="rect">
            <a:avLst/>
          </a:prstGeom>
          <a:effectLst>
            <a:softEdge rad="63500"/>
          </a:effectLst>
          <a:scene3d>
            <a:camera prst="orthographicFront"/>
            <a:lightRig rig="threePt" dir="t"/>
          </a:scene3d>
          <a:sp3d>
            <a:bevelT/>
          </a:sp3d>
        </p:spPr>
      </p:pic>
      <p:sp>
        <p:nvSpPr>
          <p:cNvPr id="11" name="TextBox 10"/>
          <p:cNvSpPr txBox="1"/>
          <p:nvPr/>
        </p:nvSpPr>
        <p:spPr>
          <a:xfrm>
            <a:off x="2438400" y="3810000"/>
            <a:ext cx="3549521" cy="369332"/>
          </a:xfrm>
          <a:prstGeom prst="rect">
            <a:avLst/>
          </a:prstGeom>
          <a:noFill/>
        </p:spPr>
        <p:txBody>
          <a:bodyPr wrap="square" rtlCol="0">
            <a:spAutoFit/>
            <a:scene3d>
              <a:camera prst="perspectiveContrastingLeftFacing" fov="1200000">
                <a:rot lat="0" lon="0" rev="21474000"/>
              </a:camera>
              <a:lightRig rig="threePt" dir="t"/>
            </a:scene3d>
          </a:bodyPr>
          <a:lstStyle/>
          <a:p>
            <a:pPr algn="ctr"/>
            <a:r>
              <a:rPr lang="en-US" dirty="0" err="1" smtClean="0">
                <a:solidFill>
                  <a:srgbClr val="000000"/>
                </a:solidFill>
                <a:latin typeface="Eras Demi ITC" pitchFamily="34" charset="0"/>
              </a:rPr>
              <a:t>evidenceofspeakingintongues</a:t>
            </a:r>
            <a:endParaRPr lang="en-US" dirty="0" smtClean="0">
              <a:solidFill>
                <a:srgbClr val="000000"/>
              </a:solidFill>
              <a:latin typeface="Eras Demi ITC" pitchFamily="34" charset="0"/>
            </a:endParaRPr>
          </a:p>
        </p:txBody>
      </p:sp>
      <p:sp>
        <p:nvSpPr>
          <p:cNvPr id="12" name="TextBox 11"/>
          <p:cNvSpPr txBox="1"/>
          <p:nvPr/>
        </p:nvSpPr>
        <p:spPr>
          <a:xfrm>
            <a:off x="2247900" y="3803650"/>
            <a:ext cx="3549521" cy="369332"/>
          </a:xfrm>
          <a:prstGeom prst="rect">
            <a:avLst/>
          </a:prstGeom>
          <a:noFill/>
        </p:spPr>
        <p:txBody>
          <a:bodyPr wrap="square" rtlCol="0">
            <a:spAutoFit/>
            <a:scene3d>
              <a:camera prst="perspectiveContrastingLeftFacing" fov="1200000">
                <a:rot lat="0" lon="0" rev="21474000"/>
              </a:camera>
              <a:lightRig rig="threePt" dir="t"/>
            </a:scene3d>
          </a:bodyPr>
          <a:lstStyle/>
          <a:p>
            <a:pPr algn="ctr"/>
            <a:r>
              <a:rPr lang="en-US" dirty="0" err="1">
                <a:solidFill>
                  <a:srgbClr val="000000"/>
                </a:solidFill>
                <a:latin typeface="Eras Demi ITC" pitchFamily="34" charset="0"/>
              </a:rPr>
              <a:t>e</a:t>
            </a:r>
            <a:r>
              <a:rPr lang="en-US" dirty="0" err="1" smtClean="0">
                <a:solidFill>
                  <a:srgbClr val="000000"/>
                </a:solidFill>
                <a:latin typeface="Eras Demi ITC" pitchFamily="34" charset="0"/>
              </a:rPr>
              <a:t>videnceofthegiftofservice</a:t>
            </a:r>
            <a:endParaRPr lang="en-US" dirty="0" smtClean="0">
              <a:solidFill>
                <a:srgbClr val="000000"/>
              </a:solidFill>
              <a:latin typeface="Eras Demi ITC" pitchFamily="34" charset="0"/>
            </a:endParaRPr>
          </a:p>
        </p:txBody>
      </p:sp>
    </p:spTree>
    <p:extLst>
      <p:ext uri="{BB962C8B-B14F-4D97-AF65-F5344CB8AC3E}">
        <p14:creationId xmlns:p14="http://schemas.microsoft.com/office/powerpoint/2010/main" val="6472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5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2200"/>
                            </p:stCondLst>
                            <p:childTnLst>
                              <p:par>
                                <p:cTn id="17" presetID="53" presetClass="entr" presetSubtype="16" fill="hold" grpId="0" nodeType="after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3350"/>
                            </p:stCondLst>
                            <p:childTnLst>
                              <p:par>
                                <p:cTn id="23" presetID="19" presetClass="emph" presetSubtype="0" fill="hold" grpId="1" nodeType="afterEffect">
                                  <p:stCondLst>
                                    <p:cond delay="0"/>
                                  </p:stCondLst>
                                  <p:iterate type="lt">
                                    <p:tmPct val="0"/>
                                  </p:iterate>
                                  <p:childTnLst>
                                    <p:animClr clrSpc="rgb" dir="cw">
                                      <p:cBhvr override="childStyle">
                                        <p:cTn id="24" dur="500" fill="hold"/>
                                        <p:tgtEl>
                                          <p:spTgt spid="10"/>
                                        </p:tgtEl>
                                        <p:attrNameLst>
                                          <p:attrName>style.color</p:attrName>
                                        </p:attrNameLst>
                                      </p:cBhvr>
                                      <p:to>
                                        <a:schemeClr val="accent2"/>
                                      </p:to>
                                    </p:animClr>
                                    <p:animClr clrSpc="rgb" dir="cw">
                                      <p:cBhvr>
                                        <p:cTn id="25" dur="500" fill="hold"/>
                                        <p:tgtEl>
                                          <p:spTgt spid="10"/>
                                        </p:tgtEl>
                                        <p:attrNameLst>
                                          <p:attrName>fillcolor</p:attrName>
                                        </p:attrNameLst>
                                      </p:cBhvr>
                                      <p:to>
                                        <a:schemeClr val="accent2"/>
                                      </p:to>
                                    </p:animClr>
                                    <p:set>
                                      <p:cBhvr>
                                        <p:cTn id="26" dur="500" fill="hold"/>
                                        <p:tgtEl>
                                          <p:spTgt spid="10"/>
                                        </p:tgtEl>
                                        <p:attrNameLst>
                                          <p:attrName>fill.type</p:attrName>
                                        </p:attrNameLst>
                                      </p:cBhvr>
                                      <p:to>
                                        <p:strVal val="solid"/>
                                      </p:to>
                                    </p:set>
                                    <p:set>
                                      <p:cBhvr>
                                        <p:cTn id="27" dur="500" fill="hold"/>
                                        <p:tgtEl>
                                          <p:spTgt spid="10"/>
                                        </p:tgtEl>
                                        <p:attrNameLst>
                                          <p:attrName>fill.on</p:attrName>
                                        </p:attrNameLst>
                                      </p:cBhvr>
                                      <p:to>
                                        <p:strVal val="true"/>
                                      </p:to>
                                    </p:set>
                                  </p:childTnLst>
                                </p:cTn>
                              </p:par>
                            </p:childTnLst>
                          </p:cTn>
                        </p:par>
                        <p:par>
                          <p:cTn id="28" fill="hold">
                            <p:stCondLst>
                              <p:cond delay="3850"/>
                            </p:stCondLst>
                            <p:childTnLst>
                              <p:par>
                                <p:cTn id="29" presetID="27" presetClass="emph" presetSubtype="0" fill="remove" grpId="2" nodeType="afterEffect">
                                  <p:stCondLst>
                                    <p:cond delay="0"/>
                                  </p:stCondLst>
                                  <p:iterate type="lt">
                                    <p:tmPct val="0"/>
                                  </p:iterate>
                                  <p:childTnLst>
                                    <p:animClr clrSpc="rgb" dir="cw">
                                      <p:cBhvr override="childStyle">
                                        <p:cTn id="30" dur="250" autoRev="1" fill="remove"/>
                                        <p:tgtEl>
                                          <p:spTgt spid="10"/>
                                        </p:tgtEl>
                                        <p:attrNameLst>
                                          <p:attrName>style.color</p:attrName>
                                        </p:attrNameLst>
                                      </p:cBhvr>
                                      <p:to>
                                        <a:srgbClr val="000000"/>
                                      </p:to>
                                    </p:animClr>
                                    <p:animClr clrSpc="rgb" dir="cw">
                                      <p:cBhvr>
                                        <p:cTn id="31" dur="250" autoRev="1" fill="remove"/>
                                        <p:tgtEl>
                                          <p:spTgt spid="10"/>
                                        </p:tgtEl>
                                        <p:attrNameLst>
                                          <p:attrName>fillcolor</p:attrName>
                                        </p:attrNameLst>
                                      </p:cBhvr>
                                      <p:to>
                                        <a:srgbClr val="000000"/>
                                      </p:to>
                                    </p:animClr>
                                    <p:set>
                                      <p:cBhvr>
                                        <p:cTn id="32" dur="250" autoRev="1" fill="remove"/>
                                        <p:tgtEl>
                                          <p:spTgt spid="10"/>
                                        </p:tgtEl>
                                        <p:attrNameLst>
                                          <p:attrName>fill.type</p:attrName>
                                        </p:attrNameLst>
                                      </p:cBhvr>
                                      <p:to>
                                        <p:strVal val="solid"/>
                                      </p:to>
                                    </p:set>
                                    <p:set>
                                      <p:cBhvr>
                                        <p:cTn id="33" dur="250" autoRev="1" fill="remove"/>
                                        <p:tgtEl>
                                          <p:spTgt spid="10"/>
                                        </p:tgtEl>
                                        <p:attrNameLst>
                                          <p:attrName>fill.on</p:attrName>
                                        </p:attrNameLst>
                                      </p:cBhvr>
                                      <p:to>
                                        <p:strVal val="true"/>
                                      </p:to>
                                    </p:set>
                                  </p:childTnLst>
                                </p:cTn>
                              </p:par>
                            </p:childTnLst>
                          </p:cTn>
                        </p:par>
                        <p:par>
                          <p:cTn id="34" fill="hold">
                            <p:stCondLst>
                              <p:cond delay="4350"/>
                            </p:stCondLst>
                            <p:childTnLst>
                              <p:par>
                                <p:cTn id="35" presetID="19" presetClass="emph" presetSubtype="0" fill="hold" grpId="1" nodeType="afterEffect">
                                  <p:stCondLst>
                                    <p:cond delay="0"/>
                                  </p:stCondLst>
                                  <p:iterate type="lt">
                                    <p:tmPct val="0"/>
                                  </p:iterate>
                                  <p:childTnLst>
                                    <p:animClr clrSpc="rgb" dir="cw">
                                      <p:cBhvr override="childStyle">
                                        <p:cTn id="36" dur="500" fill="hold"/>
                                        <p:tgtEl>
                                          <p:spTgt spid="11"/>
                                        </p:tgtEl>
                                        <p:attrNameLst>
                                          <p:attrName>style.color</p:attrName>
                                        </p:attrNameLst>
                                      </p:cBhvr>
                                      <p:to>
                                        <a:schemeClr val="accent2"/>
                                      </p:to>
                                    </p:animClr>
                                    <p:animClr clrSpc="rgb" dir="cw">
                                      <p:cBhvr>
                                        <p:cTn id="37" dur="500" fill="hold"/>
                                        <p:tgtEl>
                                          <p:spTgt spid="11"/>
                                        </p:tgtEl>
                                        <p:attrNameLst>
                                          <p:attrName>fillcolor</p:attrName>
                                        </p:attrNameLst>
                                      </p:cBhvr>
                                      <p:to>
                                        <a:schemeClr val="accent2"/>
                                      </p:to>
                                    </p:animClr>
                                    <p:set>
                                      <p:cBhvr>
                                        <p:cTn id="38" dur="500" fill="hold"/>
                                        <p:tgtEl>
                                          <p:spTgt spid="11"/>
                                        </p:tgtEl>
                                        <p:attrNameLst>
                                          <p:attrName>fill.type</p:attrName>
                                        </p:attrNameLst>
                                      </p:cBhvr>
                                      <p:to>
                                        <p:strVal val="solid"/>
                                      </p:to>
                                    </p:set>
                                    <p:set>
                                      <p:cBhvr>
                                        <p:cTn id="39" dur="500" fill="hold"/>
                                        <p:tgtEl>
                                          <p:spTgt spid="11"/>
                                        </p:tgtEl>
                                        <p:attrNameLst>
                                          <p:attrName>fill.on</p:attrName>
                                        </p:attrNameLst>
                                      </p:cBhvr>
                                      <p:to>
                                        <p:strVal val="true"/>
                                      </p:to>
                                    </p:set>
                                  </p:childTnLst>
                                </p:cTn>
                              </p:par>
                            </p:childTnLst>
                          </p:cTn>
                        </p:par>
                        <p:par>
                          <p:cTn id="40" fill="hold">
                            <p:stCondLst>
                              <p:cond delay="4850"/>
                            </p:stCondLst>
                            <p:childTnLst>
                              <p:par>
                                <p:cTn id="41" presetID="27" presetClass="emph" presetSubtype="0" fill="remove" grpId="2" nodeType="afterEffect">
                                  <p:stCondLst>
                                    <p:cond delay="0"/>
                                  </p:stCondLst>
                                  <p:iterate type="lt">
                                    <p:tmPct val="0"/>
                                  </p:iterate>
                                  <p:childTnLst>
                                    <p:animClr clrSpc="rgb" dir="cw">
                                      <p:cBhvr override="childStyle">
                                        <p:cTn id="42" dur="250" autoRev="1" fill="remove"/>
                                        <p:tgtEl>
                                          <p:spTgt spid="11"/>
                                        </p:tgtEl>
                                        <p:attrNameLst>
                                          <p:attrName>style.color</p:attrName>
                                        </p:attrNameLst>
                                      </p:cBhvr>
                                      <p:to>
                                        <a:srgbClr val="000000"/>
                                      </p:to>
                                    </p:animClr>
                                    <p:animClr clrSpc="rgb" dir="cw">
                                      <p:cBhvr>
                                        <p:cTn id="43" dur="250" autoRev="1" fill="remove"/>
                                        <p:tgtEl>
                                          <p:spTgt spid="11"/>
                                        </p:tgtEl>
                                        <p:attrNameLst>
                                          <p:attrName>fillcolor</p:attrName>
                                        </p:attrNameLst>
                                      </p:cBhvr>
                                      <p:to>
                                        <a:srgbClr val="000000"/>
                                      </p:to>
                                    </p:animClr>
                                    <p:set>
                                      <p:cBhvr>
                                        <p:cTn id="44" dur="250" autoRev="1" fill="remove"/>
                                        <p:tgtEl>
                                          <p:spTgt spid="11"/>
                                        </p:tgtEl>
                                        <p:attrNameLst>
                                          <p:attrName>fill.type</p:attrName>
                                        </p:attrNameLst>
                                      </p:cBhvr>
                                      <p:to>
                                        <p:strVal val="solid"/>
                                      </p:to>
                                    </p:set>
                                    <p:set>
                                      <p:cBhvr>
                                        <p:cTn id="45" dur="250" autoRev="1" fill="remove"/>
                                        <p:tgtEl>
                                          <p:spTgt spid="11"/>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49" presetClass="exit" presetSubtype="0" accel="100000" fill="hold" nodeType="clickEffect">
                                  <p:stCondLst>
                                    <p:cond delay="0"/>
                                  </p:stCondLst>
                                  <p:childTnLst>
                                    <p:anim calcmode="lin" valueType="num">
                                      <p:cBhvr>
                                        <p:cTn id="49" dur="500"/>
                                        <p:tgtEl>
                                          <p:spTgt spid="7"/>
                                        </p:tgtEl>
                                        <p:attrNameLst>
                                          <p:attrName>ppt_w</p:attrName>
                                        </p:attrNameLst>
                                      </p:cBhvr>
                                      <p:tavLst>
                                        <p:tav tm="0">
                                          <p:val>
                                            <p:strVal val="ppt_w"/>
                                          </p:val>
                                        </p:tav>
                                        <p:tav tm="100000">
                                          <p:val>
                                            <p:fltVal val="0"/>
                                          </p:val>
                                        </p:tav>
                                      </p:tavLst>
                                    </p:anim>
                                    <p:anim calcmode="lin" valueType="num">
                                      <p:cBhvr>
                                        <p:cTn id="50" dur="500"/>
                                        <p:tgtEl>
                                          <p:spTgt spid="7"/>
                                        </p:tgtEl>
                                        <p:attrNameLst>
                                          <p:attrName>ppt_h</p:attrName>
                                        </p:attrNameLst>
                                      </p:cBhvr>
                                      <p:tavLst>
                                        <p:tav tm="0">
                                          <p:val>
                                            <p:strVal val="ppt_h"/>
                                          </p:val>
                                        </p:tav>
                                        <p:tav tm="100000">
                                          <p:val>
                                            <p:fltVal val="0"/>
                                          </p:val>
                                        </p:tav>
                                      </p:tavLst>
                                    </p:anim>
                                    <p:anim calcmode="lin" valueType="num">
                                      <p:cBhvr>
                                        <p:cTn id="51" dur="500"/>
                                        <p:tgtEl>
                                          <p:spTgt spid="7"/>
                                        </p:tgtEl>
                                        <p:attrNameLst>
                                          <p:attrName>style.rotation</p:attrName>
                                        </p:attrNameLst>
                                      </p:cBhvr>
                                      <p:tavLst>
                                        <p:tav tm="0">
                                          <p:val>
                                            <p:fltVal val="0"/>
                                          </p:val>
                                        </p:tav>
                                        <p:tav tm="100000">
                                          <p:val>
                                            <p:fltVal val="360"/>
                                          </p:val>
                                        </p:tav>
                                      </p:tavLst>
                                    </p:anim>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par>
                          <p:cTn id="54" fill="hold">
                            <p:stCondLst>
                              <p:cond delay="500"/>
                            </p:stCondLst>
                            <p:childTnLst>
                              <p:par>
                                <p:cTn id="55" presetID="49" presetClass="entr" presetSubtype="0" decel="10000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 calcmode="lin" valueType="num">
                                      <p:cBhvr>
                                        <p:cTn id="59" dur="500" fill="hold"/>
                                        <p:tgtEl>
                                          <p:spTgt spid="3"/>
                                        </p:tgtEl>
                                        <p:attrNameLst>
                                          <p:attrName>style.rotation</p:attrName>
                                        </p:attrNameLst>
                                      </p:cBhvr>
                                      <p:tavLst>
                                        <p:tav tm="0">
                                          <p:val>
                                            <p:fltVal val="360"/>
                                          </p:val>
                                        </p:tav>
                                        <p:tav tm="100000">
                                          <p:val>
                                            <p:fltVal val="0"/>
                                          </p:val>
                                        </p:tav>
                                      </p:tavLst>
                                    </p:anim>
                                    <p:animEffect transition="in" filter="fade">
                                      <p:cBhvr>
                                        <p:cTn id="60" dur="500"/>
                                        <p:tgtEl>
                                          <p:spTgt spid="3"/>
                                        </p:tgtEl>
                                      </p:cBhvr>
                                    </p:animEffect>
                                  </p:childTnLst>
                                </p:cTn>
                              </p:par>
                            </p:childTnLst>
                          </p:cTn>
                        </p:par>
                        <p:par>
                          <p:cTn id="61" fill="hold">
                            <p:stCondLst>
                              <p:cond delay="1000"/>
                            </p:stCondLst>
                            <p:childTnLst>
                              <p:par>
                                <p:cTn id="62" presetID="22" presetClass="exit" presetSubtype="2" fill="hold" grpId="3" nodeType="afterEffect">
                                  <p:stCondLst>
                                    <p:cond delay="0"/>
                                  </p:stCondLst>
                                  <p:iterate type="lt">
                                    <p:tmPct val="0"/>
                                  </p:iterate>
                                  <p:childTnLst>
                                    <p:animEffect transition="out" filter="wipe(right)">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par>
                          <p:cTn id="65" fill="hold">
                            <p:stCondLst>
                              <p:cond delay="1500"/>
                            </p:stCondLst>
                            <p:childTnLst>
                              <p:par>
                                <p:cTn id="66" presetID="53" presetClass="entr" presetSubtype="16" fill="hold" grpId="0" nodeType="afterEffect">
                                  <p:stCondLst>
                                    <p:cond delay="0"/>
                                  </p:stCondLst>
                                  <p:iterate type="lt">
                                    <p:tmPct val="5000"/>
                                  </p:iterate>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2625"/>
                            </p:stCondLst>
                            <p:childTnLst>
                              <p:par>
                                <p:cTn id="72" presetID="19" presetClass="emph" presetSubtype="0" fill="hold" grpId="1" nodeType="afterEffect">
                                  <p:stCondLst>
                                    <p:cond delay="0"/>
                                  </p:stCondLst>
                                  <p:iterate type="lt">
                                    <p:tmPct val="0"/>
                                  </p:iterate>
                                  <p:childTnLst>
                                    <p:animClr clrSpc="rgb" dir="cw">
                                      <p:cBhvr override="childStyle">
                                        <p:cTn id="73" dur="500" fill="hold"/>
                                        <p:tgtEl>
                                          <p:spTgt spid="12"/>
                                        </p:tgtEl>
                                        <p:attrNameLst>
                                          <p:attrName>style.color</p:attrName>
                                        </p:attrNameLst>
                                      </p:cBhvr>
                                      <p:to>
                                        <a:schemeClr val="accent2"/>
                                      </p:to>
                                    </p:animClr>
                                    <p:animClr clrSpc="rgb" dir="cw">
                                      <p:cBhvr>
                                        <p:cTn id="74" dur="500" fill="hold"/>
                                        <p:tgtEl>
                                          <p:spTgt spid="12"/>
                                        </p:tgtEl>
                                        <p:attrNameLst>
                                          <p:attrName>fillcolor</p:attrName>
                                        </p:attrNameLst>
                                      </p:cBhvr>
                                      <p:to>
                                        <a:schemeClr val="accent2"/>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childTnLst>
                          </p:cTn>
                        </p:par>
                        <p:par>
                          <p:cTn id="77" fill="hold">
                            <p:stCondLst>
                              <p:cond delay="3125"/>
                            </p:stCondLst>
                            <p:childTnLst>
                              <p:par>
                                <p:cTn id="78" presetID="27" presetClass="emph" presetSubtype="0" fill="remove" grpId="2" nodeType="afterEffect">
                                  <p:stCondLst>
                                    <p:cond delay="0"/>
                                  </p:stCondLst>
                                  <p:iterate type="lt">
                                    <p:tmPct val="0"/>
                                  </p:iterate>
                                  <p:childTnLst>
                                    <p:animClr clrSpc="rgb" dir="cw">
                                      <p:cBhvr override="childStyle">
                                        <p:cTn id="79" dur="250" autoRev="1" fill="remove"/>
                                        <p:tgtEl>
                                          <p:spTgt spid="12"/>
                                        </p:tgtEl>
                                        <p:attrNameLst>
                                          <p:attrName>style.color</p:attrName>
                                        </p:attrNameLst>
                                      </p:cBhvr>
                                      <p:to>
                                        <a:srgbClr val="000000"/>
                                      </p:to>
                                    </p:animClr>
                                    <p:animClr clrSpc="rgb" dir="cw">
                                      <p:cBhvr>
                                        <p:cTn id="80" dur="250" autoRev="1" fill="remove"/>
                                        <p:tgtEl>
                                          <p:spTgt spid="12"/>
                                        </p:tgtEl>
                                        <p:attrNameLst>
                                          <p:attrName>fillcolor</p:attrName>
                                        </p:attrNameLst>
                                      </p:cBhvr>
                                      <p:to>
                                        <a:srgbClr val="000000"/>
                                      </p:to>
                                    </p:animClr>
                                    <p:set>
                                      <p:cBhvr>
                                        <p:cTn id="81" dur="250" autoRev="1" fill="remove"/>
                                        <p:tgtEl>
                                          <p:spTgt spid="12"/>
                                        </p:tgtEl>
                                        <p:attrNameLst>
                                          <p:attrName>fill.type</p:attrName>
                                        </p:attrNameLst>
                                      </p:cBhvr>
                                      <p:to>
                                        <p:strVal val="solid"/>
                                      </p:to>
                                    </p:set>
                                    <p:set>
                                      <p:cBhvr>
                                        <p:cTn id="82"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P spid="11" grpId="2"/>
      <p:bldP spid="11" grpId="3"/>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3519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Exhorts</a:t>
            </a:r>
            <a:r>
              <a:rPr lang="en-US" sz="3200" b="1" dirty="0">
                <a:effectLst>
                  <a:outerShdw blurRad="38100" dist="38100" dir="2700000" algn="tl">
                    <a:srgbClr val="000000">
                      <a:alpha val="43137"/>
                    </a:srgbClr>
                  </a:outerShdw>
                </a:effectLst>
              </a:rPr>
              <a:t> ~ same as vs. 1 (</a:t>
            </a:r>
            <a:r>
              <a:rPr lang="en-US" sz="3200" b="1" dirty="0">
                <a:solidFill>
                  <a:srgbClr val="FFFF00"/>
                </a:solidFill>
                <a:effectLst>
                  <a:outerShdw blurRad="38100" dist="38100" dir="2700000" algn="tl">
                    <a:srgbClr val="000000">
                      <a:alpha val="43137"/>
                    </a:srgbClr>
                  </a:outerShdw>
                </a:effectLst>
              </a:rPr>
              <a:t>beseech</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parakaleō</a:t>
            </a:r>
            <a:r>
              <a:rPr lang="en-US" sz="3200" b="1" i="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rPr>
              <a:t>called alongside</a:t>
            </a:r>
            <a:r>
              <a:rPr lang="en-US" sz="3200" b="1" dirty="0">
                <a:effectLst>
                  <a:outerShdw blurRad="38100" dist="38100" dir="2700000" algn="tl">
                    <a:srgbClr val="000000">
                      <a:alpha val="43137"/>
                    </a:srgbClr>
                  </a:outerShdw>
                </a:effectLst>
              </a:rPr>
              <a:t>)</a:t>
            </a:r>
          </a:p>
        </p:txBody>
      </p:sp>
      <p:sp>
        <p:nvSpPr>
          <p:cNvPr id="5" name="TextBox 4"/>
          <p:cNvSpPr txBox="1"/>
          <p:nvPr/>
        </p:nvSpPr>
        <p:spPr>
          <a:xfrm>
            <a:off x="685800" y="1928150"/>
            <a:ext cx="8001000" cy="1077218"/>
          </a:xfrm>
          <a:prstGeom prst="rect">
            <a:avLst/>
          </a:prstGeom>
          <a:noFill/>
        </p:spPr>
        <p:txBody>
          <a:bodyPr wrap="square" rtlCol="0">
            <a:spAutoFit/>
          </a:bodyPr>
          <a:lstStyle/>
          <a:p>
            <a:pPr marL="347663" indent="-347663">
              <a:buFont typeface="Arial" panose="020B0604020202020204" pitchFamily="34" charset="0"/>
              <a:buChar char="•"/>
            </a:pPr>
            <a:r>
              <a:rPr lang="en-US" sz="3200" b="1" i="1" dirty="0">
                <a:effectLst>
                  <a:outerShdw blurRad="38100" dist="38100" dir="2700000" algn="tl">
                    <a:srgbClr val="000000">
                      <a:alpha val="43137"/>
                    </a:srgbClr>
                  </a:outerShdw>
                </a:effectLst>
              </a:rPr>
              <a:t>To give that which is needed or </a:t>
            </a:r>
            <a:r>
              <a:rPr lang="en-US" sz="3200" b="1" i="1" dirty="0" smtClean="0">
                <a:effectLst>
                  <a:outerShdw blurRad="38100" dist="38100" dir="2700000" algn="tl">
                    <a:srgbClr val="000000">
                      <a:alpha val="43137"/>
                    </a:srgbClr>
                  </a:outerShdw>
                </a:effectLst>
              </a:rPr>
              <a:t>lacking</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082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324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403187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 W. </a:t>
            </a:r>
            <a:r>
              <a:rPr lang="en-US" sz="3200" b="1" dirty="0" err="1">
                <a:solidFill>
                  <a:srgbClr val="FFFF00"/>
                </a:solidFill>
                <a:effectLst>
                  <a:outerShdw blurRad="38100" dist="38100" dir="2700000" algn="tl">
                    <a:srgbClr val="000000">
                      <a:alpha val="43137"/>
                    </a:srgbClr>
                  </a:outerShdw>
                </a:effectLst>
              </a:rPr>
              <a:t>Tozer</a:t>
            </a:r>
            <a:r>
              <a:rPr lang="en-US" sz="3200" b="1" dirty="0">
                <a:solidFill>
                  <a:srgbClr val="FFFF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"Religion today is not transforming people; rather it is being transformed by the people.  It is not raising the moral level of society; it is descending to society's own level, and congratulating itself that it has scored a victory because society is smilingly accepting its surrender."</a:t>
            </a:r>
          </a:p>
        </p:txBody>
      </p:sp>
    </p:spTree>
    <p:extLst>
      <p:ext uri="{BB962C8B-B14F-4D97-AF65-F5344CB8AC3E}">
        <p14:creationId xmlns:p14="http://schemas.microsoft.com/office/powerpoint/2010/main" val="278748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rPr>
              <a:t>Liberality</a:t>
            </a:r>
            <a:r>
              <a:rPr lang="en-US" sz="3200" b="1" dirty="0"/>
              <a:t> ~ </a:t>
            </a:r>
            <a:r>
              <a:rPr lang="en-US" sz="3200" b="1" dirty="0" smtClean="0"/>
              <a:t>KJV, </a:t>
            </a:r>
            <a:r>
              <a:rPr lang="en-US" sz="3200" b="1" dirty="0" smtClean="0">
                <a:solidFill>
                  <a:srgbClr val="FFFF00"/>
                </a:solidFill>
              </a:rPr>
              <a:t>simplicity</a:t>
            </a:r>
            <a:r>
              <a:rPr lang="en-US" sz="3200" b="1" dirty="0" smtClean="0"/>
              <a:t>;  NIV, NASB, </a:t>
            </a:r>
            <a:r>
              <a:rPr lang="en-US" sz="3200" b="1" dirty="0" smtClean="0">
                <a:solidFill>
                  <a:srgbClr val="FFFF00"/>
                </a:solidFill>
              </a:rPr>
              <a:t>generously</a:t>
            </a:r>
            <a:endParaRPr lang="en-US" sz="3200" b="1" dirty="0">
              <a:solidFill>
                <a:srgbClr val="FFFF00"/>
              </a:solidFill>
            </a:endParaRPr>
          </a:p>
        </p:txBody>
      </p:sp>
      <p:sp>
        <p:nvSpPr>
          <p:cNvPr id="5" name="TextBox 4"/>
          <p:cNvSpPr txBox="1"/>
          <p:nvPr/>
        </p:nvSpPr>
        <p:spPr>
          <a:xfrm>
            <a:off x="685800" y="1928150"/>
            <a:ext cx="80010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haplotēs</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literally, </a:t>
            </a:r>
            <a:r>
              <a:rPr lang="en-US" sz="3200" b="1" i="1" dirty="0">
                <a:effectLst>
                  <a:outerShdw blurRad="38100" dist="38100" dir="2700000" algn="tl">
                    <a:srgbClr val="000000">
                      <a:alpha val="43137"/>
                    </a:srgbClr>
                  </a:outerShdw>
                </a:effectLst>
              </a:rPr>
              <a:t>without braids</a:t>
            </a:r>
            <a:r>
              <a:rPr lang="en-US" sz="32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7585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8857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Cheerfulness</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hilarotēs</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994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29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Tim Keller ~ </a:t>
            </a:r>
            <a:r>
              <a:rPr lang="en-US" sz="3200" b="1" dirty="0">
                <a:effectLst>
                  <a:outerShdw blurRad="38100" dist="38100" dir="2700000" algn="tl">
                    <a:srgbClr val="000000">
                      <a:alpha val="43137"/>
                    </a:srgbClr>
                  </a:outerShdw>
                </a:effectLst>
              </a:rPr>
              <a:t>"The thing we would remember from meeting a truly gospel-humble person is how much the seemed to be totally interested in us. Because the essence of gospel-humility is not thinking more of myself or less of myself, it is thinking of myself less."</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26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2226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7644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Rounded Rectangle 1"/>
          <p:cNvSpPr/>
          <p:nvPr/>
        </p:nvSpPr>
        <p:spPr>
          <a:xfrm>
            <a:off x="609600" y="1600200"/>
            <a:ext cx="7772400" cy="2438400"/>
          </a:xfrm>
          <a:prstGeom prst="round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95721"/>
            <a:ext cx="2286782" cy="165955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981200"/>
            <a:ext cx="2286782" cy="165955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178" y="1981200"/>
            <a:ext cx="2286782" cy="1659552"/>
          </a:xfrm>
          <a:prstGeom prst="rect">
            <a:avLst/>
          </a:prstGeom>
        </p:spPr>
      </p:pic>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22"/>
                                        </p:tgtEl>
                                        <p:attrNameLst>
                                          <p:attrName>style.opacity</p:attrName>
                                        </p:attrNameLst>
                                      </p:cBhvr>
                                      <p:to>
                                        <p:strVal val="0.5"/>
                                      </p:to>
                                    </p:set>
                                    <p:animEffect filter="image" prLst="opacity: 0.5">
                                      <p:cBhvr rctx="IE">
                                        <p:cTn id="32" dur="indefinite"/>
                                        <p:tgtEl>
                                          <p:spTgt spid="22"/>
                                        </p:tgtEl>
                                      </p:cBhvr>
                                    </p:animEffect>
                                  </p:childTnLst>
                                </p:cTn>
                              </p:par>
                              <p:par>
                                <p:cTn id="33" presetID="9" presetClass="emph" presetSubtype="0" nodeType="withEffect">
                                  <p:stCondLst>
                                    <p:cond delay="0"/>
                                  </p:stCondLst>
                                  <p:childTnLst>
                                    <p:set>
                                      <p:cBhvr rctx="PPT">
                                        <p:cTn id="34" dur="indefinite"/>
                                        <p:tgtEl>
                                          <p:spTgt spid="24"/>
                                        </p:tgtEl>
                                        <p:attrNameLst>
                                          <p:attrName>style.opacity</p:attrName>
                                        </p:attrNameLst>
                                      </p:cBhvr>
                                      <p:to>
                                        <p:strVal val="0.5"/>
                                      </p:to>
                                    </p:set>
                                    <p:animEffect filter="image" prLst="opacity: 0.5">
                                      <p:cBhvr rctx="IE">
                                        <p:cTn id="35" dur="indefinite"/>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22"/>
                                        </p:tgtEl>
                                        <p:attrNameLst>
                                          <p:attrName>style.opacity</p:attrName>
                                        </p:attrNameLst>
                                      </p:cBhvr>
                                      <p:to>
                                        <p:strVal val="1"/>
                                      </p:to>
                                    </p:set>
                                    <p:animEffect filter="image" prLst="opacity: 1">
                                      <p:cBhvr rctx="IE">
                                        <p:cTn id="40" dur="indefinite"/>
                                        <p:tgtEl>
                                          <p:spTgt spid="22"/>
                                        </p:tgtEl>
                                      </p:cBhvr>
                                    </p:animEffect>
                                  </p:childTnLst>
                                </p:cTn>
                              </p:par>
                            </p:childTnLst>
                          </p:cTn>
                        </p:par>
                        <p:par>
                          <p:cTn id="41" fill="hold">
                            <p:stCondLst>
                              <p:cond delay="0"/>
                            </p:stCondLst>
                            <p:childTnLst>
                              <p:par>
                                <p:cTn id="42" presetID="9" presetClass="emph" presetSubtype="0" nodeType="afterEffect">
                                  <p:stCondLst>
                                    <p:cond delay="0"/>
                                  </p:stCondLst>
                                  <p:childTnLst>
                                    <p:set>
                                      <p:cBhvr rctx="PPT">
                                        <p:cTn id="43" dur="indefinite"/>
                                        <p:tgtEl>
                                          <p:spTgt spid="23"/>
                                        </p:tgtEl>
                                        <p:attrNameLst>
                                          <p:attrName>style.opacity</p:attrName>
                                        </p:attrNameLst>
                                      </p:cBhvr>
                                      <p:to>
                                        <p:strVal val="0.5"/>
                                      </p:to>
                                    </p:set>
                                    <p:animEffect filter="image" prLst="opacity: 0.5">
                                      <p:cBhvr rctx="IE">
                                        <p:cTn id="44" dur="indefinite"/>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24"/>
                                        </p:tgtEl>
                                        <p:attrNameLst>
                                          <p:attrName>style.opacity</p:attrName>
                                        </p:attrNameLst>
                                      </p:cBhvr>
                                      <p:to>
                                        <p:strVal val="1"/>
                                      </p:to>
                                    </p:set>
                                    <p:animEffect filter="image" prLst="opacity: 1">
                                      <p:cBhvr rctx="IE">
                                        <p:cTn id="49" dur="indefinite"/>
                                        <p:tgtEl>
                                          <p:spTgt spid="24"/>
                                        </p:tgtEl>
                                      </p:cBhvr>
                                    </p:animEffect>
                                  </p:childTnLst>
                                </p:cTn>
                              </p:par>
                              <p:par>
                                <p:cTn id="50" presetID="9" presetClass="emph" presetSubtype="0" nodeType="withEffect">
                                  <p:stCondLst>
                                    <p:cond delay="0"/>
                                  </p:stCondLst>
                                  <p:childTnLst>
                                    <p:set>
                                      <p:cBhvr rctx="PPT">
                                        <p:cTn id="51" dur="indefinite"/>
                                        <p:tgtEl>
                                          <p:spTgt spid="22"/>
                                        </p:tgtEl>
                                        <p:attrNameLst>
                                          <p:attrName>style.opacity</p:attrName>
                                        </p:attrNameLst>
                                      </p:cBhvr>
                                      <p:to>
                                        <p:strVal val="0.5"/>
                                      </p:to>
                                    </p:set>
                                    <p:animEffect filter="image" prLst="opacity: 0.5">
                                      <p:cBhvr rctx="IE">
                                        <p:cTn id="52"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a:off x="-116610" y="3101682"/>
            <a:ext cx="4944335" cy="3712588"/>
            <a:chOff x="4809265" y="2785533"/>
            <a:chExt cx="4944335" cy="3712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265" y="2785533"/>
              <a:ext cx="4944335" cy="3712588"/>
            </a:xfrm>
            <a:prstGeom prst="rect">
              <a:avLst/>
            </a:prstGeom>
            <a:effectLst>
              <a:softEdge rad="127000"/>
            </a:effectLst>
          </p:spPr>
        </p:pic>
        <p:sp>
          <p:nvSpPr>
            <p:cNvPr id="7" name="Rectangle 6"/>
            <p:cNvSpPr/>
            <p:nvPr/>
          </p:nvSpPr>
          <p:spPr>
            <a:xfrm>
              <a:off x="5266465" y="4641827"/>
              <a:ext cx="3886200" cy="615973"/>
            </a:xfrm>
            <a:prstGeom prst="rec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70680" y="609600"/>
            <a:ext cx="4917440" cy="3688080"/>
            <a:chOff x="4170680" y="609600"/>
            <a:chExt cx="4917440" cy="368808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680" y="609600"/>
              <a:ext cx="4917440" cy="3688080"/>
            </a:xfrm>
            <a:prstGeom prst="rect">
              <a:avLst/>
            </a:prstGeom>
            <a:effectLst>
              <a:softEdge rad="127000"/>
            </a:effectLst>
          </p:spPr>
        </p:pic>
        <p:sp>
          <p:nvSpPr>
            <p:cNvPr id="9" name="Rectangle 8"/>
            <p:cNvSpPr/>
            <p:nvPr/>
          </p:nvSpPr>
          <p:spPr>
            <a:xfrm>
              <a:off x="5486400" y="224222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83153" y="256973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88018" y="289560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84771" y="32231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471795" y="3545750"/>
              <a:ext cx="2767533" cy="330740"/>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5539902" y="2519471"/>
            <a:ext cx="2665378" cy="461665"/>
          </a:xfrm>
          <a:prstGeom prst="rect">
            <a:avLst/>
          </a:prstGeom>
          <a:noFill/>
        </p:spPr>
        <p:txBody>
          <a:bodyPr wrap="square" rtlCol="0">
            <a:spAutoFit/>
          </a:bodyPr>
          <a:lstStyle/>
          <a:p>
            <a:pPr algn="ctr"/>
            <a:r>
              <a:rPr lang="en-US" sz="2300" b="1" dirty="0" smtClean="0">
                <a:solidFill>
                  <a:srgbClr val="000000"/>
                </a:solidFill>
              </a:rPr>
              <a:t>"DEDICATING</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5551250" y="2837244"/>
            <a:ext cx="2665378" cy="461665"/>
          </a:xfrm>
          <a:prstGeom prst="rect">
            <a:avLst/>
          </a:prstGeom>
          <a:noFill/>
        </p:spPr>
        <p:txBody>
          <a:bodyPr wrap="square" rtlCol="0">
            <a:spAutoFit/>
          </a:bodyPr>
          <a:lstStyle/>
          <a:p>
            <a:pPr algn="ctr"/>
            <a:r>
              <a:rPr lang="en-US" sz="2300" b="1" dirty="0" smtClean="0">
                <a:solidFill>
                  <a:srgbClr val="000000"/>
                </a:solidFill>
              </a:rPr>
              <a:t>YOURSELVES</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5557734" y="3164743"/>
            <a:ext cx="2665378" cy="461665"/>
          </a:xfrm>
          <a:prstGeom prst="rect">
            <a:avLst/>
          </a:prstGeom>
          <a:noFill/>
        </p:spPr>
        <p:txBody>
          <a:bodyPr wrap="square" rtlCol="0">
            <a:spAutoFit/>
          </a:bodyPr>
          <a:lstStyle/>
          <a:p>
            <a:pPr algn="ctr"/>
            <a:r>
              <a:rPr lang="en-US" sz="2300" b="1" dirty="0" smtClean="0">
                <a:solidFill>
                  <a:srgbClr val="000000"/>
                </a:solidFill>
              </a:rPr>
              <a:t>TO SERVICE"</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622735" y="4399070"/>
            <a:ext cx="3547619" cy="584775"/>
          </a:xfrm>
          <a:prstGeom prst="rect">
            <a:avLst/>
          </a:prstGeom>
          <a:noFill/>
        </p:spPr>
        <p:txBody>
          <a:bodyPr wrap="square" rtlCol="0">
            <a:spAutoFit/>
          </a:bodyPr>
          <a:lstStyle/>
          <a:p>
            <a:pPr algn="ctr"/>
            <a:r>
              <a:rPr lang="en-US" sz="3200" b="1" dirty="0" smtClean="0">
                <a:solidFill>
                  <a:srgbClr val="000000"/>
                </a:solidFill>
              </a:rPr>
              <a:t># 126 - I SHALL</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634083" y="5157107"/>
            <a:ext cx="3547619" cy="584775"/>
          </a:xfrm>
          <a:prstGeom prst="rect">
            <a:avLst/>
          </a:prstGeom>
          <a:noFill/>
        </p:spPr>
        <p:txBody>
          <a:bodyPr wrap="square" rtlCol="0">
            <a:spAutoFit/>
          </a:bodyPr>
          <a:lstStyle/>
          <a:p>
            <a:pPr algn="ctr"/>
            <a:r>
              <a:rPr lang="en-US" sz="3200" b="1" dirty="0" smtClean="0">
                <a:solidFill>
                  <a:srgbClr val="000000"/>
                </a:solidFill>
              </a:rPr>
              <a:t>NOT BE</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640567" y="5868430"/>
            <a:ext cx="3547619" cy="584775"/>
          </a:xfrm>
          <a:prstGeom prst="rect">
            <a:avLst/>
          </a:prstGeom>
          <a:noFill/>
        </p:spPr>
        <p:txBody>
          <a:bodyPr wrap="square" rtlCol="0">
            <a:spAutoFit/>
          </a:bodyPr>
          <a:lstStyle/>
          <a:p>
            <a:pPr algn="ctr"/>
            <a:r>
              <a:rPr lang="en-US" sz="3200" b="1" dirty="0" smtClean="0">
                <a:solidFill>
                  <a:srgbClr val="000000"/>
                </a:solidFill>
              </a:rPr>
              <a:t>MOVED</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112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a:off x="-116610" y="3101682"/>
            <a:ext cx="4944335" cy="3712588"/>
            <a:chOff x="4809265" y="2785533"/>
            <a:chExt cx="4944335" cy="3712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265" y="2785533"/>
              <a:ext cx="4944335" cy="3712588"/>
            </a:xfrm>
            <a:prstGeom prst="rect">
              <a:avLst/>
            </a:prstGeom>
            <a:effectLst>
              <a:softEdge rad="127000"/>
            </a:effectLst>
          </p:spPr>
        </p:pic>
        <p:sp>
          <p:nvSpPr>
            <p:cNvPr id="7" name="Rectangle 6"/>
            <p:cNvSpPr/>
            <p:nvPr/>
          </p:nvSpPr>
          <p:spPr>
            <a:xfrm>
              <a:off x="5266465" y="4641827"/>
              <a:ext cx="3886200" cy="615973"/>
            </a:xfrm>
            <a:prstGeom prst="rec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70680" y="609600"/>
            <a:ext cx="4917440" cy="3688080"/>
            <a:chOff x="4170680" y="609600"/>
            <a:chExt cx="4917440" cy="368808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680" y="609600"/>
              <a:ext cx="4917440" cy="3688080"/>
            </a:xfrm>
            <a:prstGeom prst="rect">
              <a:avLst/>
            </a:prstGeom>
            <a:effectLst>
              <a:softEdge rad="127000"/>
            </a:effectLst>
          </p:spPr>
        </p:pic>
        <p:sp>
          <p:nvSpPr>
            <p:cNvPr id="9" name="Rectangle 8"/>
            <p:cNvSpPr/>
            <p:nvPr/>
          </p:nvSpPr>
          <p:spPr>
            <a:xfrm>
              <a:off x="5486400" y="224222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83153" y="256973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88018" y="289560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84771" y="32231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471795" y="3545750"/>
              <a:ext cx="2767533" cy="330740"/>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5551250" y="2837244"/>
            <a:ext cx="2665378" cy="461665"/>
          </a:xfrm>
          <a:prstGeom prst="rect">
            <a:avLst/>
          </a:prstGeom>
          <a:noFill/>
        </p:spPr>
        <p:txBody>
          <a:bodyPr wrap="square" rtlCol="0">
            <a:spAutoFit/>
          </a:bodyPr>
          <a:lstStyle/>
          <a:p>
            <a:pPr algn="ctr"/>
            <a:r>
              <a:rPr lang="en-US" sz="2300" b="1" dirty="0" smtClean="0">
                <a:solidFill>
                  <a:srgbClr val="000000"/>
                </a:solidFill>
              </a:rPr>
              <a:t>"GIVING"</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622735" y="4399070"/>
            <a:ext cx="3547619" cy="584775"/>
          </a:xfrm>
          <a:prstGeom prst="rect">
            <a:avLst/>
          </a:prstGeom>
          <a:noFill/>
        </p:spPr>
        <p:txBody>
          <a:bodyPr wrap="square" rtlCol="0">
            <a:spAutoFit/>
          </a:bodyPr>
          <a:lstStyle/>
          <a:p>
            <a:pPr algn="ctr"/>
            <a:r>
              <a:rPr lang="en-US" sz="3200" b="1" dirty="0" smtClean="0">
                <a:solidFill>
                  <a:srgbClr val="000000"/>
                </a:solidFill>
              </a:rPr>
              <a:t># 47 - JESUS</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634083" y="5157107"/>
            <a:ext cx="3547619" cy="584775"/>
          </a:xfrm>
          <a:prstGeom prst="rect">
            <a:avLst/>
          </a:prstGeom>
          <a:noFill/>
        </p:spPr>
        <p:txBody>
          <a:bodyPr wrap="square" rtlCol="0">
            <a:spAutoFit/>
          </a:bodyPr>
          <a:lstStyle/>
          <a:p>
            <a:pPr algn="ctr"/>
            <a:r>
              <a:rPr lang="en-US" sz="3200" b="1" dirty="0" smtClean="0">
                <a:solidFill>
                  <a:srgbClr val="000000"/>
                </a:solidFill>
              </a:rPr>
              <a:t>PAID IT</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640567" y="5868430"/>
            <a:ext cx="3547619" cy="584775"/>
          </a:xfrm>
          <a:prstGeom prst="rect">
            <a:avLst/>
          </a:prstGeom>
          <a:noFill/>
        </p:spPr>
        <p:txBody>
          <a:bodyPr wrap="square" rtlCol="0">
            <a:spAutoFit/>
          </a:bodyPr>
          <a:lstStyle/>
          <a:p>
            <a:pPr algn="ctr"/>
            <a:r>
              <a:rPr lang="en-US" sz="3200" b="1" smtClean="0">
                <a:solidFill>
                  <a:srgbClr val="000000"/>
                </a:solidFill>
              </a:rPr>
              <a:t>ALL</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823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a:off x="-116610" y="3101682"/>
            <a:ext cx="4944335" cy="3712588"/>
            <a:chOff x="4809265" y="2785533"/>
            <a:chExt cx="4944335" cy="3712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265" y="2785533"/>
              <a:ext cx="4944335" cy="3712588"/>
            </a:xfrm>
            <a:prstGeom prst="rect">
              <a:avLst/>
            </a:prstGeom>
            <a:effectLst>
              <a:softEdge rad="127000"/>
            </a:effectLst>
          </p:spPr>
        </p:pic>
        <p:sp>
          <p:nvSpPr>
            <p:cNvPr id="7" name="Rectangle 6"/>
            <p:cNvSpPr/>
            <p:nvPr/>
          </p:nvSpPr>
          <p:spPr>
            <a:xfrm>
              <a:off x="5266465" y="4641827"/>
              <a:ext cx="3886200" cy="615973"/>
            </a:xfrm>
            <a:prstGeom prst="rec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70680" y="609600"/>
            <a:ext cx="4917440" cy="3688080"/>
            <a:chOff x="4170680" y="609600"/>
            <a:chExt cx="4917440" cy="368808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680" y="609600"/>
              <a:ext cx="4917440" cy="3688080"/>
            </a:xfrm>
            <a:prstGeom prst="rect">
              <a:avLst/>
            </a:prstGeom>
            <a:effectLst>
              <a:softEdge rad="127000"/>
            </a:effectLst>
          </p:spPr>
        </p:pic>
        <p:sp>
          <p:nvSpPr>
            <p:cNvPr id="9" name="Rectangle 8"/>
            <p:cNvSpPr/>
            <p:nvPr/>
          </p:nvSpPr>
          <p:spPr>
            <a:xfrm>
              <a:off x="5486400" y="224222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83153" y="25608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2" name="Rectangle 11"/>
            <p:cNvSpPr/>
            <p:nvPr/>
          </p:nvSpPr>
          <p:spPr>
            <a:xfrm>
              <a:off x="5488018" y="289560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84771" y="32231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4" name="Rectangle 13"/>
            <p:cNvSpPr/>
            <p:nvPr/>
          </p:nvSpPr>
          <p:spPr>
            <a:xfrm>
              <a:off x="5471795" y="3545750"/>
              <a:ext cx="2767533" cy="330740"/>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5551250" y="2837244"/>
            <a:ext cx="2665378" cy="461665"/>
          </a:xfrm>
          <a:prstGeom prst="rect">
            <a:avLst/>
          </a:prstGeom>
          <a:noFill/>
        </p:spPr>
        <p:txBody>
          <a:bodyPr wrap="square" rtlCol="0">
            <a:spAutoFit/>
          </a:bodyPr>
          <a:lstStyle/>
          <a:p>
            <a:pPr algn="ctr"/>
            <a:r>
              <a:rPr lang="en-US" sz="2300" b="1" dirty="0" smtClean="0">
                <a:solidFill>
                  <a:srgbClr val="000000"/>
                </a:solidFill>
              </a:rPr>
              <a:t>SIN OF</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622735" y="4399070"/>
            <a:ext cx="3547619" cy="584775"/>
          </a:xfrm>
          <a:prstGeom prst="rect">
            <a:avLst/>
          </a:prstGeom>
          <a:noFill/>
        </p:spPr>
        <p:txBody>
          <a:bodyPr wrap="square" rtlCol="0">
            <a:spAutoFit/>
          </a:bodyPr>
          <a:lstStyle/>
          <a:p>
            <a:pPr algn="ctr"/>
            <a:r>
              <a:rPr lang="en-US" sz="3200" b="1" dirty="0" smtClean="0">
                <a:solidFill>
                  <a:srgbClr val="000000"/>
                </a:solidFill>
              </a:rPr>
              <a:t># 211 – I LOVE</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634083" y="5157107"/>
            <a:ext cx="3547619" cy="584775"/>
          </a:xfrm>
          <a:prstGeom prst="rect">
            <a:avLst/>
          </a:prstGeom>
          <a:noFill/>
        </p:spPr>
        <p:txBody>
          <a:bodyPr wrap="square" rtlCol="0">
            <a:spAutoFit/>
          </a:bodyPr>
          <a:lstStyle/>
          <a:p>
            <a:pPr algn="ctr"/>
            <a:r>
              <a:rPr lang="en-US" sz="3200" b="1" dirty="0" smtClean="0">
                <a:solidFill>
                  <a:srgbClr val="000000"/>
                </a:solidFill>
              </a:rPr>
              <a:t>TO TELL</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640567" y="5868430"/>
            <a:ext cx="3547619" cy="584775"/>
          </a:xfrm>
          <a:prstGeom prst="rect">
            <a:avLst/>
          </a:prstGeom>
          <a:noFill/>
        </p:spPr>
        <p:txBody>
          <a:bodyPr wrap="square" rtlCol="0">
            <a:spAutoFit/>
          </a:bodyPr>
          <a:lstStyle/>
          <a:p>
            <a:pPr algn="ctr"/>
            <a:r>
              <a:rPr lang="en-US" sz="3200" b="1" dirty="0" smtClean="0">
                <a:solidFill>
                  <a:srgbClr val="000000"/>
                </a:solidFill>
              </a:rPr>
              <a:t>THE STORY</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5539902" y="2519471"/>
            <a:ext cx="2665378" cy="461665"/>
          </a:xfrm>
          <a:prstGeom prst="rect">
            <a:avLst/>
          </a:prstGeom>
          <a:noFill/>
        </p:spPr>
        <p:txBody>
          <a:bodyPr wrap="square" rtlCol="0">
            <a:spAutoFit/>
          </a:bodyPr>
          <a:lstStyle/>
          <a:p>
            <a:pPr algn="ctr"/>
            <a:r>
              <a:rPr lang="en-US" sz="2300" b="1" dirty="0" smtClean="0">
                <a:solidFill>
                  <a:srgbClr val="000000"/>
                </a:solidFill>
              </a:rPr>
              <a:t>"THE</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5509432" y="3166971"/>
            <a:ext cx="2665378" cy="461665"/>
          </a:xfrm>
          <a:prstGeom prst="rect">
            <a:avLst/>
          </a:prstGeom>
          <a:noFill/>
        </p:spPr>
        <p:txBody>
          <a:bodyPr wrap="square" rtlCol="0">
            <a:spAutoFit/>
          </a:bodyPr>
          <a:lstStyle/>
          <a:p>
            <a:pPr algn="ctr"/>
            <a:r>
              <a:rPr lang="en-US" sz="2300" b="1" dirty="0" smtClean="0">
                <a:solidFill>
                  <a:srgbClr val="000000"/>
                </a:solidFill>
              </a:rPr>
              <a:t>GOSSIPING"</a:t>
            </a:r>
            <a:endParaRPr lang="en-US" sz="23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7225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12:3-8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a:off x="-116610" y="3101682"/>
            <a:ext cx="4944335" cy="3712588"/>
            <a:chOff x="4809265" y="2785533"/>
            <a:chExt cx="4944335" cy="3712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265" y="2785533"/>
              <a:ext cx="4944335" cy="3712588"/>
            </a:xfrm>
            <a:prstGeom prst="rect">
              <a:avLst/>
            </a:prstGeom>
            <a:effectLst>
              <a:softEdge rad="127000"/>
            </a:effectLst>
          </p:spPr>
        </p:pic>
        <p:sp>
          <p:nvSpPr>
            <p:cNvPr id="7" name="Rectangle 6"/>
            <p:cNvSpPr/>
            <p:nvPr/>
          </p:nvSpPr>
          <p:spPr>
            <a:xfrm>
              <a:off x="5266465" y="4641827"/>
              <a:ext cx="3886200" cy="615973"/>
            </a:xfrm>
            <a:prstGeom prst="rec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70680" y="609600"/>
            <a:ext cx="4917440" cy="3688080"/>
            <a:chOff x="4170680" y="609600"/>
            <a:chExt cx="4917440" cy="368808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680" y="609600"/>
              <a:ext cx="4917440" cy="3688080"/>
            </a:xfrm>
            <a:prstGeom prst="rect">
              <a:avLst/>
            </a:prstGeom>
            <a:effectLst>
              <a:softEdge rad="127000"/>
            </a:effectLst>
          </p:spPr>
        </p:pic>
        <p:sp>
          <p:nvSpPr>
            <p:cNvPr id="9" name="Rectangle 8"/>
            <p:cNvSpPr/>
            <p:nvPr/>
          </p:nvSpPr>
          <p:spPr>
            <a:xfrm>
              <a:off x="5486400" y="224222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83153" y="256973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2" name="Rectangle 11"/>
            <p:cNvSpPr/>
            <p:nvPr/>
          </p:nvSpPr>
          <p:spPr>
            <a:xfrm>
              <a:off x="5488018" y="2895606"/>
              <a:ext cx="2718880"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84771" y="3223110"/>
              <a:ext cx="2722127" cy="277238"/>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rgbClr val="000000"/>
                </a:solidFill>
              </a:endParaRPr>
            </a:p>
          </p:txBody>
        </p:sp>
        <p:sp>
          <p:nvSpPr>
            <p:cNvPr id="14" name="Rectangle 13"/>
            <p:cNvSpPr/>
            <p:nvPr/>
          </p:nvSpPr>
          <p:spPr>
            <a:xfrm>
              <a:off x="5471795" y="3545750"/>
              <a:ext cx="2767533" cy="330740"/>
            </a:xfrm>
            <a:prstGeom prst="rect">
              <a:avLst/>
            </a:prstGeom>
            <a:solidFill>
              <a:srgbClr val="AEB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622735" y="4399070"/>
            <a:ext cx="3547619" cy="584775"/>
          </a:xfrm>
          <a:prstGeom prst="rect">
            <a:avLst/>
          </a:prstGeom>
          <a:noFill/>
        </p:spPr>
        <p:txBody>
          <a:bodyPr wrap="square" rtlCol="0">
            <a:spAutoFit/>
          </a:bodyPr>
          <a:lstStyle/>
          <a:p>
            <a:pPr algn="ctr"/>
            <a:r>
              <a:rPr lang="en-US" sz="3200" b="1" dirty="0" smtClean="0">
                <a:solidFill>
                  <a:srgbClr val="000000"/>
                </a:solidFill>
              </a:rPr>
              <a:t># 178 – WHY</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634083" y="5157107"/>
            <a:ext cx="3547619" cy="584775"/>
          </a:xfrm>
          <a:prstGeom prst="rect">
            <a:avLst/>
          </a:prstGeom>
          <a:noFill/>
        </p:spPr>
        <p:txBody>
          <a:bodyPr wrap="square" rtlCol="0">
            <a:spAutoFit/>
          </a:bodyPr>
          <a:lstStyle/>
          <a:p>
            <a:pPr algn="ctr"/>
            <a:r>
              <a:rPr lang="en-US" sz="3200" b="1" dirty="0" smtClean="0">
                <a:solidFill>
                  <a:srgbClr val="000000"/>
                </a:solidFill>
              </a:rPr>
              <a:t>NOT</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640567" y="5868430"/>
            <a:ext cx="3547619" cy="584775"/>
          </a:xfrm>
          <a:prstGeom prst="rect">
            <a:avLst/>
          </a:prstGeom>
          <a:noFill/>
        </p:spPr>
        <p:txBody>
          <a:bodyPr wrap="square" rtlCol="0">
            <a:spAutoFit/>
          </a:bodyPr>
          <a:lstStyle/>
          <a:p>
            <a:pPr algn="ctr"/>
            <a:r>
              <a:rPr lang="en-US" sz="3200" b="1" dirty="0" smtClean="0">
                <a:solidFill>
                  <a:srgbClr val="000000"/>
                </a:solidFill>
              </a:rPr>
              <a:t>TONIGHT?</a:t>
            </a:r>
            <a:endParaRPr lang="en-US" sz="32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9385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3503</TotalTime>
  <Words>534</Words>
  <Application>Microsoft Office PowerPoint</Application>
  <PresentationFormat>On-screen Show (4:3)</PresentationFormat>
  <Paragraphs>98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Castellar</vt:lpstr>
      <vt:lpstr>Times New Roman</vt:lpstr>
      <vt:lpstr>Eras Demi ITC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32</cp:revision>
  <dcterms:created xsi:type="dcterms:W3CDTF">2014-02-27T22:58:35Z</dcterms:created>
  <dcterms:modified xsi:type="dcterms:W3CDTF">2014-03-09T12:21:10Z</dcterms:modified>
</cp:coreProperties>
</file>