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4" r:id="rId6"/>
    <p:sldId id="275" r:id="rId7"/>
    <p:sldId id="260" r:id="rId8"/>
    <p:sldId id="263" r:id="rId9"/>
    <p:sldId id="264" r:id="rId10"/>
    <p:sldId id="265" r:id="rId11"/>
    <p:sldId id="266" r:id="rId12"/>
    <p:sldId id="276" r:id="rId13"/>
    <p:sldId id="277" r:id="rId14"/>
    <p:sldId id="261" r:id="rId15"/>
    <p:sldId id="267" r:id="rId16"/>
    <p:sldId id="262" r:id="rId17"/>
    <p:sldId id="272" r:id="rId18"/>
    <p:sldId id="273" r:id="rId19"/>
    <p:sldId id="268" r:id="rId20"/>
    <p:sldId id="269" r:id="rId21"/>
    <p:sldId id="270" r:id="rId22"/>
    <p:sldId id="271" r:id="rId23"/>
  </p:sldIdLst>
  <p:sldSz cx="9144000" cy="6858000" type="screen4x3"/>
  <p:notesSz cx="6858000" cy="9144000"/>
  <p:embeddedFontLst>
    <p:embeddedFont>
      <p:font typeface="Castellar" panose="020A0402060406010301" pitchFamily="18"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521B"/>
    <a:srgbClr val="800000"/>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9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60767"/>
            <a:ext cx="8229600" cy="1661993"/>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0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60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2514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Chapter 9</a:t>
            </a:r>
            <a:endParaRPr lang="en-US" sz="32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267200" y="914400"/>
            <a:ext cx="2514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Chapter 10</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57200" y="1472625"/>
            <a:ext cx="25146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National</a:t>
            </a:r>
            <a:endParaRPr lang="en-US" sz="3200"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4267200" y="1468196"/>
            <a:ext cx="25146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Individual</a:t>
            </a:r>
            <a:endParaRPr lang="en-US" sz="32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77349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83916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199" y="918829"/>
            <a:ext cx="8235387"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Saved</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sōtēria</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92964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48956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353943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Is. 64:6</a:t>
            </a:r>
            <a:r>
              <a:rPr lang="en-US" sz="3200" b="1" i="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But we are all like an unclean thing,</a:t>
            </a:r>
          </a:p>
          <a:p>
            <a:r>
              <a:rPr lang="en-US" sz="3200" b="1" dirty="0" smtClean="0">
                <a:solidFill>
                  <a:srgbClr val="FFFF00"/>
                </a:solidFill>
                <a:effectLst>
                  <a:outerShdw blurRad="38100" dist="38100" dir="2700000" algn="tl">
                    <a:srgbClr val="000000">
                      <a:alpha val="43137"/>
                    </a:srgbClr>
                  </a:outerShdw>
                </a:effectLst>
              </a:rPr>
              <a:t>And </a:t>
            </a:r>
            <a:r>
              <a:rPr lang="en-US" sz="3200" b="1" dirty="0">
                <a:solidFill>
                  <a:srgbClr val="FFFF00"/>
                </a:solidFill>
                <a:effectLst>
                  <a:outerShdw blurRad="38100" dist="38100" dir="2700000" algn="tl">
                    <a:srgbClr val="000000">
                      <a:alpha val="43137"/>
                    </a:srgbClr>
                  </a:outerShdw>
                </a:effectLst>
              </a:rPr>
              <a:t>all our righteousnesses </a:t>
            </a:r>
            <a:r>
              <a:rPr lang="en-US" sz="3200" b="1" i="1" dirty="0">
                <a:solidFill>
                  <a:srgbClr val="FFFF00"/>
                </a:solidFill>
                <a:effectLst>
                  <a:outerShdw blurRad="38100" dist="38100" dir="2700000" algn="tl">
                    <a:srgbClr val="000000">
                      <a:alpha val="43137"/>
                    </a:srgbClr>
                  </a:outerShdw>
                </a:effectLst>
              </a:rPr>
              <a:t>are</a:t>
            </a:r>
            <a:r>
              <a:rPr lang="en-US" sz="3200" b="1" dirty="0">
                <a:solidFill>
                  <a:srgbClr val="FFFF00"/>
                </a:solidFill>
                <a:effectLst>
                  <a:outerShdw blurRad="38100" dist="38100" dir="2700000" algn="tl">
                    <a:srgbClr val="000000">
                      <a:alpha val="43137"/>
                    </a:srgbClr>
                  </a:outerShdw>
                </a:effectLst>
              </a:rPr>
              <a:t> like filthy rags;</a:t>
            </a:r>
          </a:p>
          <a:p>
            <a:r>
              <a:rPr lang="en-US" sz="3200" b="1" dirty="0" smtClean="0">
                <a:solidFill>
                  <a:srgbClr val="FFFF00"/>
                </a:solidFill>
                <a:effectLst>
                  <a:outerShdw blurRad="38100" dist="38100" dir="2700000" algn="tl">
                    <a:srgbClr val="000000">
                      <a:alpha val="43137"/>
                    </a:srgbClr>
                  </a:outerShdw>
                </a:effectLst>
              </a:rPr>
              <a:t>We </a:t>
            </a:r>
            <a:r>
              <a:rPr lang="en-US" sz="3200" b="1" dirty="0">
                <a:solidFill>
                  <a:srgbClr val="FFFF00"/>
                </a:solidFill>
                <a:effectLst>
                  <a:outerShdw blurRad="38100" dist="38100" dir="2700000" algn="tl">
                    <a:srgbClr val="000000">
                      <a:alpha val="43137"/>
                    </a:srgbClr>
                  </a:outerShdw>
                </a:effectLst>
              </a:rPr>
              <a:t>all fade as a leaf,</a:t>
            </a:r>
          </a:p>
          <a:p>
            <a:r>
              <a:rPr lang="en-US" sz="3200" b="1" dirty="0" smtClean="0">
                <a:solidFill>
                  <a:srgbClr val="FFFF00"/>
                </a:solidFill>
                <a:effectLst>
                  <a:outerShdw blurRad="38100" dist="38100" dir="2700000" algn="tl">
                    <a:srgbClr val="000000">
                      <a:alpha val="43137"/>
                    </a:srgbClr>
                  </a:outerShdw>
                </a:effectLst>
              </a:rPr>
              <a:t>And </a:t>
            </a:r>
            <a:r>
              <a:rPr lang="en-US" sz="3200" b="1" dirty="0">
                <a:solidFill>
                  <a:srgbClr val="FFFF00"/>
                </a:solidFill>
                <a:effectLst>
                  <a:outerShdw blurRad="38100" dist="38100" dir="2700000" algn="tl">
                    <a:srgbClr val="000000">
                      <a:alpha val="43137"/>
                    </a:srgbClr>
                  </a:outerShdw>
                </a:effectLst>
              </a:rPr>
              <a:t>our iniquities, like the wind,</a:t>
            </a:r>
          </a:p>
          <a:p>
            <a:r>
              <a:rPr lang="en-US" sz="3200" b="1" dirty="0" smtClean="0">
                <a:solidFill>
                  <a:srgbClr val="FFFF00"/>
                </a:solidFill>
                <a:effectLst>
                  <a:outerShdw blurRad="38100" dist="38100" dir="2700000" algn="tl">
                    <a:srgbClr val="000000">
                      <a:alpha val="43137"/>
                    </a:srgbClr>
                  </a:outerShdw>
                </a:effectLst>
              </a:rPr>
              <a:t>Have </a:t>
            </a:r>
            <a:r>
              <a:rPr lang="en-US" sz="3200" b="1" dirty="0">
                <a:solidFill>
                  <a:srgbClr val="FFFF00"/>
                </a:solidFill>
                <a:effectLst>
                  <a:outerShdw blurRad="38100" dist="38100" dir="2700000" algn="tl">
                    <a:srgbClr val="000000">
                      <a:alpha val="43137"/>
                    </a:srgbClr>
                  </a:outerShdw>
                </a:effectLst>
              </a:rPr>
              <a:t>taken us away.</a:t>
            </a: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96064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Phil. 3:8-9 ~ </a:t>
            </a:r>
            <a:r>
              <a:rPr lang="en-US" sz="3200" b="1" baseline="30000" dirty="0" smtClean="0">
                <a:effectLst>
                  <a:outerShdw blurRad="38100" dist="38100" dir="2700000" algn="tl">
                    <a:srgbClr val="000000">
                      <a:alpha val="43137"/>
                    </a:srgbClr>
                  </a:outerShdw>
                </a:effectLst>
              </a:rPr>
              <a:t>8</a:t>
            </a:r>
            <a:r>
              <a:rPr lang="en-US" sz="3200" b="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Yet </a:t>
            </a:r>
            <a:r>
              <a:rPr lang="en-US" sz="3200" b="1" dirty="0">
                <a:solidFill>
                  <a:srgbClr val="FFFF00"/>
                </a:solidFill>
                <a:effectLst>
                  <a:outerShdw blurRad="38100" dist="38100" dir="2700000" algn="tl">
                    <a:srgbClr val="000000">
                      <a:alpha val="43137"/>
                    </a:srgbClr>
                  </a:outerShdw>
                </a:effectLst>
              </a:rPr>
              <a:t>indeed I also count all things loss for the excellence of the knowledge of Christ Jesus my Lord, for whom I have suffered the loss of all things, and count them as rubbish, that I may gain Christ</a:t>
            </a:r>
          </a:p>
        </p:txBody>
      </p:sp>
      <p:sp>
        <p:nvSpPr>
          <p:cNvPr id="5" name="TextBox 4"/>
          <p:cNvSpPr txBox="1"/>
          <p:nvPr/>
        </p:nvSpPr>
        <p:spPr>
          <a:xfrm>
            <a:off x="457200" y="3352800"/>
            <a:ext cx="8229600" cy="2554545"/>
          </a:xfrm>
          <a:prstGeom prst="rect">
            <a:avLst/>
          </a:prstGeom>
          <a:noFill/>
        </p:spPr>
        <p:txBody>
          <a:bodyPr wrap="square" rtlCol="0">
            <a:spAutoFit/>
          </a:bodyPr>
          <a:lstStyle/>
          <a:p>
            <a:r>
              <a:rPr lang="en-US" sz="3200" b="1" baseline="30000" dirty="0" smtClean="0">
                <a:effectLst>
                  <a:outerShdw blurRad="38100" dist="38100" dir="2700000" algn="tl">
                    <a:srgbClr val="000000">
                      <a:alpha val="43137"/>
                    </a:srgbClr>
                  </a:outerShdw>
                </a:effectLst>
              </a:rPr>
              <a:t>                                           9</a:t>
            </a:r>
            <a:r>
              <a:rPr lang="en-US" sz="3200" b="1" dirty="0" smtClean="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and be found in Him, not having my own righteousness, which is from the law, but that which is through faith in Christ, the righteousness which is from God through faith.</a:t>
            </a: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22436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68599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15390" y="2618609"/>
            <a:ext cx="2122441" cy="1304997"/>
            <a:chOff x="515390" y="2618609"/>
            <a:chExt cx="2122441" cy="1304997"/>
          </a:xfrm>
        </p:grpSpPr>
        <p:sp>
          <p:nvSpPr>
            <p:cNvPr id="9" name="Rectangle 8"/>
            <p:cNvSpPr/>
            <p:nvPr/>
          </p:nvSpPr>
          <p:spPr>
            <a:xfrm>
              <a:off x="515390" y="2618609"/>
              <a:ext cx="2122441" cy="1304997"/>
            </a:xfrm>
            <a:prstGeom prst="rect">
              <a:avLst/>
            </a:prstGeom>
            <a:solidFill>
              <a:schemeClr val="bg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25" y="2775977"/>
              <a:ext cx="1763688" cy="984237"/>
            </a:xfrm>
            <a:prstGeom prst="rect">
              <a:avLst/>
            </a:prstGeom>
          </p:spPr>
        </p:pic>
      </p:grpSp>
      <p:grpSp>
        <p:nvGrpSpPr>
          <p:cNvPr id="25" name="Group 24"/>
          <p:cNvGrpSpPr/>
          <p:nvPr/>
        </p:nvGrpSpPr>
        <p:grpSpPr>
          <a:xfrm>
            <a:off x="964277" y="1331796"/>
            <a:ext cx="1673897" cy="1392474"/>
            <a:chOff x="964277" y="1331796"/>
            <a:chExt cx="1673897" cy="1392474"/>
          </a:xfrm>
        </p:grpSpPr>
        <p:sp>
          <p:nvSpPr>
            <p:cNvPr id="6" name="Rectangle 5"/>
            <p:cNvSpPr/>
            <p:nvPr/>
          </p:nvSpPr>
          <p:spPr>
            <a:xfrm>
              <a:off x="964277" y="1331796"/>
              <a:ext cx="1673897" cy="1392474"/>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713" y="1538286"/>
              <a:ext cx="1323288" cy="1016772"/>
            </a:xfrm>
            <a:prstGeom prst="rect">
              <a:avLst/>
            </a:prstGeom>
          </p:spPr>
        </p:pic>
      </p:grpSp>
      <p:sp>
        <p:nvSpPr>
          <p:cNvPr id="11" name="TextBox 10"/>
          <p:cNvSpPr txBox="1"/>
          <p:nvPr/>
        </p:nvSpPr>
        <p:spPr>
          <a:xfrm>
            <a:off x="457200" y="918829"/>
            <a:ext cx="82296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613 Precepts ~ 365 negative/248 </a:t>
            </a:r>
            <a:r>
              <a:rPr lang="en-US" sz="3200" b="1" dirty="0" err="1" smtClean="0">
                <a:solidFill>
                  <a:schemeClr val="bg1"/>
                </a:solidFill>
                <a:effectLst>
                  <a:outerShdw blurRad="38100" dist="38100" dir="2700000" algn="tl">
                    <a:srgbClr val="000000">
                      <a:alpha val="43137"/>
                    </a:srgbClr>
                  </a:outerShdw>
                </a:effectLst>
              </a:rPr>
              <a:t>postive</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2590799" y="1737359"/>
            <a:ext cx="3849049" cy="584775"/>
          </a:xfrm>
          <a:prstGeom prst="rect">
            <a:avLst/>
          </a:prstGeom>
          <a:noFill/>
        </p:spPr>
        <p:txBody>
          <a:bodyPr wrap="square" rtlCol="0">
            <a:spAutoFit/>
          </a:bodyPr>
          <a:lstStyle/>
          <a:p>
            <a:r>
              <a:rPr lang="en-US" sz="3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Misnah</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 AD 200)</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2590799" y="2981384"/>
            <a:ext cx="4568501" cy="584775"/>
          </a:xfrm>
          <a:prstGeom prst="rect">
            <a:avLst/>
          </a:prstGeom>
          <a:noFill/>
        </p:spPr>
        <p:txBody>
          <a:bodyPr wrap="square" rtlCol="0">
            <a:spAutoFit/>
          </a:bodyPr>
          <a:lstStyle/>
          <a:p>
            <a:r>
              <a:rPr lang="en-US" sz="3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Gemara</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(AD 350-400)</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ight Brace 13"/>
          <p:cNvSpPr/>
          <p:nvPr/>
        </p:nvSpPr>
        <p:spPr>
          <a:xfrm>
            <a:off x="6762211" y="1889759"/>
            <a:ext cx="309860" cy="166254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152994" y="2394223"/>
            <a:ext cx="1755873"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Talmud</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1" name="Group 20"/>
          <p:cNvGrpSpPr/>
          <p:nvPr/>
        </p:nvGrpSpPr>
        <p:grpSpPr>
          <a:xfrm>
            <a:off x="166249" y="3801250"/>
            <a:ext cx="8686800" cy="1729354"/>
            <a:chOff x="55417" y="4043375"/>
            <a:chExt cx="8686800" cy="1729354"/>
          </a:xfrm>
        </p:grpSpPr>
        <p:sp>
          <p:nvSpPr>
            <p:cNvPr id="20" name="Rectangle 19"/>
            <p:cNvSpPr/>
            <p:nvPr/>
          </p:nvSpPr>
          <p:spPr>
            <a:xfrm>
              <a:off x="55417" y="4043375"/>
              <a:ext cx="8686800" cy="1729354"/>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03233" y="4250748"/>
              <a:ext cx="8194394" cy="1345298"/>
              <a:chOff x="704154" y="4455197"/>
              <a:chExt cx="5596881" cy="1010741"/>
            </a:xfrm>
          </p:grpSpPr>
          <p:pic>
            <p:nvPicPr>
              <p:cNvPr id="1026" name="Picture 2" descr="http://www.gemaramarkings.com/graphics/shas.jpg"/>
              <p:cNvPicPr>
                <a:picLocks noChangeAspect="1" noChangeArrowheads="1"/>
              </p:cNvPicPr>
              <p:nvPr/>
            </p:nvPicPr>
            <p:blipFill rotWithShape="1">
              <a:blip r:embed="rId5">
                <a:extLst>
                  <a:ext uri="{28A0092B-C50C-407E-A947-70E740481C1C}">
                    <a14:useLocalDpi xmlns:a14="http://schemas.microsoft.com/office/drawing/2010/main" val="0"/>
                  </a:ext>
                </a:extLst>
              </a:blip>
              <a:srcRect l="1742" t="4108" r="1607" b="4578"/>
              <a:stretch/>
            </p:blipFill>
            <p:spPr bwMode="auto">
              <a:xfrm>
                <a:off x="704154" y="4455197"/>
                <a:ext cx="1732021" cy="10045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gemaramarkings.com/graphics/shas.jpg"/>
              <p:cNvPicPr>
                <a:picLocks noChangeAspect="1" noChangeArrowheads="1"/>
              </p:cNvPicPr>
              <p:nvPr/>
            </p:nvPicPr>
            <p:blipFill rotWithShape="1">
              <a:blip r:embed="rId5">
                <a:extLst>
                  <a:ext uri="{28A0092B-C50C-407E-A947-70E740481C1C}">
                    <a14:useLocalDpi xmlns:a14="http://schemas.microsoft.com/office/drawing/2010/main" val="0"/>
                  </a:ext>
                </a:extLst>
              </a:blip>
              <a:srcRect l="1742" t="4108" r="1607" b="4578"/>
              <a:stretch/>
            </p:blipFill>
            <p:spPr bwMode="auto">
              <a:xfrm>
                <a:off x="2428452" y="4457612"/>
                <a:ext cx="1732021" cy="10045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gemaramarkings.com/graphics/shas.jpg"/>
              <p:cNvPicPr>
                <a:picLocks noChangeAspect="1" noChangeArrowheads="1"/>
              </p:cNvPicPr>
              <p:nvPr/>
            </p:nvPicPr>
            <p:blipFill rotWithShape="1">
              <a:blip r:embed="rId5">
                <a:extLst>
                  <a:ext uri="{28A0092B-C50C-407E-A947-70E740481C1C}">
                    <a14:useLocalDpi xmlns:a14="http://schemas.microsoft.com/office/drawing/2010/main" val="0"/>
                  </a:ext>
                </a:extLst>
              </a:blip>
              <a:srcRect l="1742" t="4108" r="1607" b="4578"/>
              <a:stretch/>
            </p:blipFill>
            <p:spPr bwMode="auto">
              <a:xfrm>
                <a:off x="4160370" y="4458464"/>
                <a:ext cx="1732021" cy="10045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gemaramarkings.com/graphics/shas.jpg"/>
              <p:cNvPicPr>
                <a:picLocks noChangeAspect="1" noChangeArrowheads="1"/>
              </p:cNvPicPr>
              <p:nvPr/>
            </p:nvPicPr>
            <p:blipFill rotWithShape="1">
              <a:blip r:embed="rId5">
                <a:extLst>
                  <a:ext uri="{28A0092B-C50C-407E-A947-70E740481C1C}">
                    <a14:useLocalDpi xmlns:a14="http://schemas.microsoft.com/office/drawing/2010/main" val="0"/>
                  </a:ext>
                </a:extLst>
              </a:blip>
              <a:srcRect l="1742" t="4108" r="75150" b="4578"/>
              <a:stretch/>
            </p:blipFill>
            <p:spPr bwMode="auto">
              <a:xfrm>
                <a:off x="5886943" y="4461432"/>
                <a:ext cx="414092" cy="100450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 name="Right Brace 21"/>
          <p:cNvSpPr/>
          <p:nvPr/>
        </p:nvSpPr>
        <p:spPr>
          <a:xfrm rot="5400000">
            <a:off x="4307250" y="1621074"/>
            <a:ext cx="447985" cy="8148086"/>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251208" y="5900780"/>
            <a:ext cx="25908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48 volumes</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TextBox 2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06412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3000"/>
                                        <p:tgtEl>
                                          <p:spTgt spid="21"/>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p:bldP spid="22"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17526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Confess</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homologeō</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 say the same thing</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14602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457200" y="955964"/>
            <a:ext cx="7412182" cy="2563090"/>
            <a:chOff x="38100" y="-162802"/>
            <a:chExt cx="8153400" cy="2819400"/>
          </a:xfrm>
          <a:solidFill>
            <a:srgbClr val="000000">
              <a:alpha val="50196"/>
            </a:srgbClr>
          </a:solidFill>
        </p:grpSpPr>
        <p:sp>
          <p:nvSpPr>
            <p:cNvPr id="10" name="Parallelogram 9"/>
            <p:cNvSpPr/>
            <p:nvPr/>
          </p:nvSpPr>
          <p:spPr>
            <a:xfrm rot="10800000">
              <a:off x="38100" y="-162802"/>
              <a:ext cx="8153400" cy="2819400"/>
            </a:xfrm>
            <a:prstGeom prst="parallelogram">
              <a:avLst>
                <a:gd name="adj" fmla="val 8084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56710" y="1719338"/>
              <a:ext cx="152399"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50870" y="1719338"/>
              <a:ext cx="152399"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7" name="Group 16"/>
          <p:cNvGrpSpPr/>
          <p:nvPr/>
        </p:nvGrpSpPr>
        <p:grpSpPr>
          <a:xfrm>
            <a:off x="512176" y="3332739"/>
            <a:ext cx="2555044" cy="3685988"/>
            <a:chOff x="1111385" y="3332739"/>
            <a:chExt cx="2555044" cy="3685988"/>
          </a:xfrm>
        </p:grpSpPr>
        <p:pic>
          <p:nvPicPr>
            <p:cNvPr id="18" name="Picture 3" descr="C:\Users\user\AppData\Local\Microsoft\Windows\Temporary Internet Files\Content.IE5\Y8HB235T\MC900013282[1].wmf"/>
            <p:cNvPicPr>
              <a:picLocks noChangeAspect="1" noChangeArrowheads="1"/>
            </p:cNvPicPr>
            <p:nvPr/>
          </p:nvPicPr>
          <p:blipFill>
            <a:blip r:embed="rId3" cstate="print"/>
            <a:srcRect/>
            <a:stretch>
              <a:fillRect/>
            </a:stretch>
          </p:blipFill>
          <p:spPr bwMode="auto">
            <a:xfrm rot="2135851">
              <a:off x="1347836" y="3332739"/>
              <a:ext cx="2318593" cy="3685988"/>
            </a:xfrm>
            <a:prstGeom prst="rect">
              <a:avLst/>
            </a:prstGeom>
            <a:noFill/>
          </p:spPr>
        </p:pic>
        <p:sp>
          <p:nvSpPr>
            <p:cNvPr id="19" name="TextBox 18"/>
            <p:cNvSpPr txBox="1"/>
            <p:nvPr/>
          </p:nvSpPr>
          <p:spPr>
            <a:xfrm rot="19500000">
              <a:off x="1111385" y="5113869"/>
              <a:ext cx="1712515" cy="954107"/>
            </a:xfrm>
            <a:prstGeom prst="rect">
              <a:avLst/>
            </a:prstGeom>
            <a:noFill/>
          </p:spPr>
          <p:txBody>
            <a:bodyPr wrap="square" rtlCol="0">
              <a:spAutoFit/>
            </a:bodyPr>
            <a:lstStyle/>
            <a:p>
              <a:pPr algn="ctr"/>
              <a:r>
                <a:rPr lang="en-US" sz="2800" b="1" dirty="0" smtClean="0">
                  <a:solidFill>
                    <a:srgbClr val="000000"/>
                  </a:solidFill>
                </a:rPr>
                <a:t>Man's</a:t>
              </a:r>
            </a:p>
            <a:p>
              <a:pPr algn="ctr"/>
              <a:r>
                <a:rPr lang="en-US" sz="2800" b="1" dirty="0" smtClean="0">
                  <a:solidFill>
                    <a:srgbClr val="000000"/>
                  </a:solidFill>
                </a:rPr>
                <a:t>Freewill</a:t>
              </a:r>
              <a:endParaRPr lang="en-US" sz="2800" b="1" dirty="0">
                <a:solidFill>
                  <a:srgbClr val="000000"/>
                </a:solidFill>
              </a:endParaRPr>
            </a:p>
          </p:txBody>
        </p:sp>
      </p:grpSp>
      <p:grpSp>
        <p:nvGrpSpPr>
          <p:cNvPr id="20" name="Group 19"/>
          <p:cNvGrpSpPr/>
          <p:nvPr/>
        </p:nvGrpSpPr>
        <p:grpSpPr>
          <a:xfrm>
            <a:off x="3880493" y="4000752"/>
            <a:ext cx="3884557" cy="2550452"/>
            <a:chOff x="4588327" y="4164174"/>
            <a:chExt cx="4273014" cy="2318593"/>
          </a:xfrm>
        </p:grpSpPr>
        <p:pic>
          <p:nvPicPr>
            <p:cNvPr id="21" name="Picture 3" descr="C:\Users\user\AppData\Local\Microsoft\Windows\Temporary Internet Files\Content.IE5\Y8HB235T\MC900013282[1].wmf"/>
            <p:cNvPicPr>
              <a:picLocks noChangeAspect="1" noChangeArrowheads="1"/>
            </p:cNvPicPr>
            <p:nvPr/>
          </p:nvPicPr>
          <p:blipFill>
            <a:blip r:embed="rId3" cstate="print"/>
            <a:srcRect/>
            <a:stretch>
              <a:fillRect/>
            </a:stretch>
          </p:blipFill>
          <p:spPr bwMode="auto">
            <a:xfrm rot="17215311">
              <a:off x="5565537" y="3186964"/>
              <a:ext cx="2318593" cy="4273014"/>
            </a:xfrm>
            <a:prstGeom prst="rect">
              <a:avLst/>
            </a:prstGeom>
            <a:noFill/>
          </p:spPr>
        </p:pic>
        <p:sp>
          <p:nvSpPr>
            <p:cNvPr id="22" name="TextBox 21"/>
            <p:cNvSpPr txBox="1"/>
            <p:nvPr/>
          </p:nvSpPr>
          <p:spPr>
            <a:xfrm rot="2220000">
              <a:off x="6354833" y="5205547"/>
              <a:ext cx="2000533" cy="783431"/>
            </a:xfrm>
            <a:prstGeom prst="rect">
              <a:avLst/>
            </a:prstGeom>
            <a:noFill/>
          </p:spPr>
          <p:txBody>
            <a:bodyPr wrap="square" rtlCol="0">
              <a:spAutoFit/>
            </a:bodyPr>
            <a:lstStyle/>
            <a:p>
              <a:pPr algn="ctr"/>
              <a:r>
                <a:rPr lang="en-US" sz="2800" b="1" dirty="0" smtClean="0">
                  <a:solidFill>
                    <a:srgbClr val="000000"/>
                  </a:solidFill>
                </a:rPr>
                <a:t>God's</a:t>
              </a:r>
            </a:p>
            <a:p>
              <a:pPr algn="ctr"/>
              <a:r>
                <a:rPr lang="en-US" sz="2200" b="1" dirty="0" smtClean="0">
                  <a:solidFill>
                    <a:srgbClr val="000000"/>
                  </a:solidFill>
                </a:rPr>
                <a:t>Sovereignty</a:t>
              </a:r>
              <a:endParaRPr lang="en-US" sz="2200" b="1" dirty="0">
                <a:solidFill>
                  <a:srgbClr val="000000"/>
                </a:solidFill>
              </a:endParaRPr>
            </a:p>
          </p:txBody>
        </p:sp>
      </p:grpSp>
      <p:cxnSp>
        <p:nvCxnSpPr>
          <p:cNvPr id="23" name="Straight Connector 22"/>
          <p:cNvCxnSpPr/>
          <p:nvPr/>
        </p:nvCxnSpPr>
        <p:spPr>
          <a:xfrm rot="5400000">
            <a:off x="1496291" y="4152900"/>
            <a:ext cx="3733800" cy="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410691" y="4076700"/>
            <a:ext cx="3733800" cy="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286991" y="1205345"/>
            <a:ext cx="1070578" cy="1385455"/>
            <a:chOff x="3810000" y="1143000"/>
            <a:chExt cx="1295400" cy="1676400"/>
          </a:xfrm>
        </p:grpSpPr>
        <p:sp>
          <p:nvSpPr>
            <p:cNvPr id="14" name="Oval 13"/>
            <p:cNvSpPr/>
            <p:nvPr/>
          </p:nvSpPr>
          <p:spPr>
            <a:xfrm>
              <a:off x="3810000" y="1524000"/>
              <a:ext cx="1295400" cy="12954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10800000">
              <a:off x="4267200" y="1143000"/>
              <a:ext cx="381000" cy="1219200"/>
            </a:xfrm>
            <a:prstGeom prst="round2DiagRect">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19600" y="2133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57200" y="942109"/>
            <a:ext cx="7412182" cy="2563091"/>
            <a:chOff x="685800" y="474408"/>
            <a:chExt cx="8153400" cy="2819400"/>
          </a:xfrm>
        </p:grpSpPr>
        <p:sp>
          <p:nvSpPr>
            <p:cNvPr id="6" name="Parallelogram 5"/>
            <p:cNvSpPr/>
            <p:nvPr/>
          </p:nvSpPr>
          <p:spPr>
            <a:xfrm rot="10800000">
              <a:off x="685800" y="474408"/>
              <a:ext cx="8153400" cy="2819400"/>
            </a:xfrm>
            <a:prstGeom prst="parallelogram">
              <a:avLst>
                <a:gd name="adj" fmla="val 8084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4410" y="2362200"/>
              <a:ext cx="152399" cy="152399"/>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0" y="2362200"/>
              <a:ext cx="152400" cy="1524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p:cNvCxnSpPr/>
          <p:nvPr/>
        </p:nvCxnSpPr>
        <p:spPr>
          <a:xfrm flipH="1">
            <a:off x="3363191" y="2756191"/>
            <a:ext cx="3464" cy="3222971"/>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274127" y="2751434"/>
            <a:ext cx="3464" cy="3222971"/>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5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1000"/>
                            </p:stCondLst>
                            <p:childTnLst>
                              <p:par>
                                <p:cTn id="26" presetID="53"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Effect transition="in" filter="fade">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22" presetClass="entr" presetSubtype="1"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par>
                                <p:cTn id="44" presetID="22" presetClass="entr" presetSubtype="1"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28878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Cor. 12:3 ~ </a:t>
            </a:r>
            <a:r>
              <a:rPr lang="en-US" sz="3200" b="1" dirty="0">
                <a:solidFill>
                  <a:srgbClr val="FFFF00"/>
                </a:solidFill>
                <a:effectLst>
                  <a:outerShdw blurRad="38100" dist="38100" dir="2700000" algn="tl">
                    <a:srgbClr val="000000">
                      <a:alpha val="43137"/>
                    </a:srgbClr>
                  </a:outerShdw>
                </a:effectLst>
              </a:rPr>
              <a:t>… no one speaking by the Spirit of God calls Jesus accursed, and no one can say that Jesus is Lord except by the Holy Spirit.</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3451898"/>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With the </a:t>
            </a:r>
            <a:r>
              <a:rPr lang="en-US" sz="3200" b="1" dirty="0" smtClean="0">
                <a:solidFill>
                  <a:srgbClr val="FFFF00"/>
                </a:solidFill>
                <a:effectLst>
                  <a:outerShdw blurRad="38100" dist="38100" dir="2700000" algn="tl">
                    <a:srgbClr val="000000">
                      <a:alpha val="43137"/>
                    </a:srgbClr>
                  </a:outerShdw>
                </a:effectLst>
              </a:rPr>
              <a:t>mouth </a:t>
            </a:r>
            <a:r>
              <a:rPr lang="en-US" sz="3200" b="1" dirty="0" smtClean="0">
                <a:effectLst>
                  <a:outerShdw blurRad="38100" dist="38100" dir="2700000" algn="tl">
                    <a:srgbClr val="000000">
                      <a:alpha val="43137"/>
                    </a:srgbClr>
                  </a:outerShdw>
                </a:effectLst>
              </a:rPr>
              <a:t>~ outward </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70700" y="2911602"/>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With the heart </a:t>
            </a:r>
            <a:r>
              <a:rPr lang="en-US" sz="3200" b="1" dirty="0">
                <a:effectLst>
                  <a:outerShdw blurRad="38100" dist="38100" dir="2700000" algn="tl">
                    <a:srgbClr val="000000">
                      <a:alpha val="43137"/>
                    </a:srgbClr>
                  </a:outerShdw>
                </a:effectLst>
              </a:rPr>
              <a:t>~ inward </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32367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35575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24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2338" b="22345"/>
          <a:stretch/>
        </p:blipFill>
        <p:spPr>
          <a:xfrm>
            <a:off x="570530" y="1050157"/>
            <a:ext cx="7222343" cy="4802504"/>
          </a:xfrm>
          <a:prstGeom prst="rect">
            <a:avLst/>
          </a:prstGeom>
          <a:effectLst>
            <a:softEdge rad="127000"/>
          </a:effectLst>
        </p:spPr>
      </p:pic>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09663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29362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Matt. 5:20 ~ </a:t>
            </a:r>
            <a:r>
              <a:rPr lang="en-US" sz="3200" b="1" dirty="0">
                <a:solidFill>
                  <a:srgbClr val="FFFF00"/>
                </a:solidFill>
                <a:effectLst>
                  <a:outerShdw blurRad="38100" dist="38100" dir="2700000" algn="tl">
                    <a:srgbClr val="000000">
                      <a:alpha val="43137"/>
                    </a:srgbClr>
                  </a:outerShdw>
                </a:effectLst>
              </a:rPr>
              <a:t>Unless your </a:t>
            </a:r>
            <a:r>
              <a:rPr lang="en-US" sz="3200" b="1" dirty="0" smtClean="0">
                <a:solidFill>
                  <a:srgbClr val="FFFF00"/>
                </a:solidFill>
                <a:effectLst>
                  <a:outerShdw blurRad="38100" dist="38100" dir="2700000" algn="tl">
                    <a:srgbClr val="000000">
                      <a:alpha val="43137"/>
                    </a:srgbClr>
                  </a:outerShdw>
                </a:effectLst>
              </a:rPr>
              <a:t>righteousness is greater than </a:t>
            </a:r>
            <a:r>
              <a:rPr lang="en-US" sz="3200" b="1" dirty="0">
                <a:solidFill>
                  <a:srgbClr val="FFFF00"/>
                </a:solidFill>
                <a:effectLst>
                  <a:outerShdw blurRad="38100" dist="38100" dir="2700000" algn="tl">
                    <a:srgbClr val="000000">
                      <a:alpha val="43137"/>
                    </a:srgbClr>
                  </a:outerShdw>
                </a:effectLst>
              </a:rPr>
              <a:t>that of the Pharisees, you're toast</a:t>
            </a:r>
            <a:r>
              <a:rPr lang="en-US" sz="3200" b="1" dirty="0">
                <a:effectLst>
                  <a:outerShdw blurRad="38100" dist="38100" dir="2700000" algn="tl">
                    <a:srgbClr val="000000">
                      <a:alpha val="43137"/>
                    </a:srgbClr>
                  </a:outerShdw>
                </a:effectLst>
              </a:rPr>
              <a:t> (Merrihew Standard Version)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9689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76952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1Cor 1:23 ~ </a:t>
            </a:r>
            <a:r>
              <a:rPr lang="en-US" sz="3200" b="1" dirty="0">
                <a:solidFill>
                  <a:srgbClr val="FFFF00"/>
                </a:solidFill>
                <a:effectLst>
                  <a:outerShdw blurRad="38100" dist="38100" dir="2700000" algn="tl">
                    <a:srgbClr val="000000">
                      <a:alpha val="43137"/>
                    </a:srgbClr>
                  </a:outerShdw>
                </a:effectLst>
              </a:rPr>
              <a:t>but we preach Christ crucified, to the Jews a stumbling block and to the Greeks foolishness …</a:t>
            </a: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24500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9:22-10:13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92387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extLst>
    <a:ext uri="{05A4C25C-085E-4340-85A3-A5531E510DB2}">
      <thm15:themeFamily xmlns:thm15="http://schemas.microsoft.com/office/thememl/2012/main" xmlns="" name="Presentation1" id="{F19A1ABF-49B5-4991-A313-9E979E23B7B7}" vid="{13C37AB8-BF00-42AC-B12B-D854D5491BA8}"/>
    </a:ext>
  </a:extLst>
</a:theme>
</file>

<file path=docProps/app.xml><?xml version="1.0" encoding="utf-8"?>
<Properties xmlns="http://schemas.openxmlformats.org/officeDocument/2006/extended-properties" xmlns:vt="http://schemas.openxmlformats.org/officeDocument/2006/docPropsVTypes">
  <Template>Romans</Template>
  <TotalTime>2303</TotalTime>
  <Words>330</Words>
  <Application>Microsoft Office PowerPoint</Application>
  <PresentationFormat>On-screen Show (4:3)</PresentationFormat>
  <Paragraphs>52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Castellar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25</cp:revision>
  <dcterms:created xsi:type="dcterms:W3CDTF">2014-01-23T17:19:26Z</dcterms:created>
  <dcterms:modified xsi:type="dcterms:W3CDTF">2014-01-27T19:50:19Z</dcterms:modified>
</cp:coreProperties>
</file>