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2" r:id="rId4"/>
    <p:sldId id="261" r:id="rId5"/>
    <p:sldId id="262" r:id="rId6"/>
    <p:sldId id="258" r:id="rId7"/>
    <p:sldId id="259" r:id="rId8"/>
    <p:sldId id="263" r:id="rId9"/>
    <p:sldId id="260" r:id="rId10"/>
    <p:sldId id="264" r:id="rId11"/>
    <p:sldId id="274" r:id="rId12"/>
    <p:sldId id="273" r:id="rId13"/>
    <p:sldId id="265" r:id="rId14"/>
    <p:sldId id="266" r:id="rId15"/>
    <p:sldId id="267" r:id="rId16"/>
    <p:sldId id="268" r:id="rId17"/>
    <p:sldId id="269" r:id="rId18"/>
    <p:sldId id="275" r:id="rId19"/>
    <p:sldId id="277" r:id="rId20"/>
    <p:sldId id="276" r:id="rId21"/>
  </p:sldIdLst>
  <p:sldSz cx="9144000" cy="6858000" type="screen4x3"/>
  <p:notesSz cx="6858000" cy="9144000"/>
  <p:embeddedFontLst>
    <p:embeddedFont>
      <p:font typeface="Castellar" panose="020A0402060406010301" pitchFamily="18"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521B"/>
    <a:srgbClr val="800000"/>
    <a:srgbClr val="8D5E1F"/>
    <a:srgbClr val="CC66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68" d="100"/>
          <a:sy n="68" d="100"/>
        </p:scale>
        <p:origin x="-2268" y="-1068"/>
      </p:cViewPr>
      <p:guideLst>
        <p:guide orient="horz" pos="2160"/>
        <p:guide pos="2880"/>
      </p:guideLst>
    </p:cSldViewPr>
  </p:slideViewPr>
  <p:notesTextViewPr>
    <p:cViewPr>
      <p:scale>
        <a:sx n="1" d="1"/>
        <a:sy n="1" d="1"/>
      </p:scale>
      <p:origin x="0" y="0"/>
    </p:cViewPr>
  </p:notesTextViewPr>
  <p:sorterViewPr>
    <p:cViewPr>
      <p:scale>
        <a:sx n="100" d="100"/>
        <a:sy n="100" d="100"/>
      </p:scale>
      <p:origin x="0" y="-10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64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4220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3023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576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t>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313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t>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935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t>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185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t>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10305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t>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796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648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7290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t>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t>‹#›</a:t>
            </a:fld>
            <a:endParaRPr lang="en-US"/>
          </a:p>
        </p:txBody>
      </p:sp>
    </p:spTree>
    <p:extLst>
      <p:ext uri="{BB962C8B-B14F-4D97-AF65-F5344CB8AC3E}">
        <p14:creationId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18829"/>
            <a:ext cx="8229600" cy="5693866"/>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Is. 11:6-8 ~ </a:t>
            </a:r>
            <a:r>
              <a:rPr lang="en-US" sz="2800" b="1" baseline="30000" dirty="0">
                <a:effectLst>
                  <a:outerShdw blurRad="38100" dist="38100" dir="2700000" algn="tl">
                    <a:srgbClr val="000000">
                      <a:alpha val="43137"/>
                    </a:srgbClr>
                  </a:outerShdw>
                </a:effectLst>
              </a:rPr>
              <a:t>6</a:t>
            </a:r>
            <a:r>
              <a:rPr lang="en-US" sz="2800" b="1"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The wolf also shall dwell with the lamb,</a:t>
            </a:r>
          </a:p>
          <a:p>
            <a:r>
              <a:rPr lang="en-US" sz="2800" b="1" dirty="0">
                <a:solidFill>
                  <a:srgbClr val="FFFF00"/>
                </a:solidFill>
                <a:effectLst>
                  <a:outerShdw blurRad="38100" dist="38100" dir="2700000" algn="tl">
                    <a:srgbClr val="000000">
                      <a:alpha val="43137"/>
                    </a:srgbClr>
                  </a:outerShdw>
                </a:effectLst>
              </a:rPr>
              <a:t>The leopard shall lie down with the young goat,</a:t>
            </a:r>
          </a:p>
          <a:p>
            <a:r>
              <a:rPr lang="en-US" sz="2800" b="1" dirty="0">
                <a:solidFill>
                  <a:srgbClr val="FFFF00"/>
                </a:solidFill>
                <a:effectLst>
                  <a:outerShdw blurRad="38100" dist="38100" dir="2700000" algn="tl">
                    <a:srgbClr val="000000">
                      <a:alpha val="43137"/>
                    </a:srgbClr>
                  </a:outerShdw>
                </a:effectLst>
              </a:rPr>
              <a:t>The calf and the young lion and the fatling together;</a:t>
            </a:r>
          </a:p>
          <a:p>
            <a:r>
              <a:rPr lang="en-US" sz="2800" b="1" dirty="0">
                <a:solidFill>
                  <a:srgbClr val="FFFF00"/>
                </a:solidFill>
                <a:effectLst>
                  <a:outerShdw blurRad="38100" dist="38100" dir="2700000" algn="tl">
                    <a:srgbClr val="000000">
                      <a:alpha val="43137"/>
                    </a:srgbClr>
                  </a:outerShdw>
                </a:effectLst>
              </a:rPr>
              <a:t>And a little child shall lead them.</a:t>
            </a:r>
          </a:p>
          <a:p>
            <a:r>
              <a:rPr lang="en-US" sz="2800" b="1" baseline="30000" dirty="0">
                <a:effectLst>
                  <a:outerShdw blurRad="38100" dist="38100" dir="2700000" algn="tl">
                    <a:srgbClr val="000000">
                      <a:alpha val="43137"/>
                    </a:srgbClr>
                  </a:outerShdw>
                </a:effectLst>
              </a:rPr>
              <a:t>7</a:t>
            </a:r>
            <a:r>
              <a:rPr lang="en-US" sz="2800" b="1"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The cow and the bear shall graze;</a:t>
            </a:r>
          </a:p>
          <a:p>
            <a:r>
              <a:rPr lang="en-US" sz="2800" b="1" dirty="0">
                <a:solidFill>
                  <a:srgbClr val="FFFF00"/>
                </a:solidFill>
                <a:effectLst>
                  <a:outerShdw blurRad="38100" dist="38100" dir="2700000" algn="tl">
                    <a:srgbClr val="000000">
                      <a:alpha val="43137"/>
                    </a:srgbClr>
                  </a:outerShdw>
                </a:effectLst>
              </a:rPr>
              <a:t>Their young ones shall lie down together;</a:t>
            </a:r>
          </a:p>
          <a:p>
            <a:r>
              <a:rPr lang="en-US" sz="2800" b="1" dirty="0">
                <a:solidFill>
                  <a:srgbClr val="FFFF00"/>
                </a:solidFill>
                <a:effectLst>
                  <a:outerShdw blurRad="38100" dist="38100" dir="2700000" algn="tl">
                    <a:srgbClr val="000000">
                      <a:alpha val="43137"/>
                    </a:srgbClr>
                  </a:outerShdw>
                </a:effectLst>
              </a:rPr>
              <a:t>And the lion shall eat straw like the ox.</a:t>
            </a:r>
          </a:p>
          <a:p>
            <a:r>
              <a:rPr lang="en-US" sz="2800" b="1" baseline="30000" dirty="0">
                <a:effectLst>
                  <a:outerShdw blurRad="38100" dist="38100" dir="2700000" algn="tl">
                    <a:srgbClr val="000000">
                      <a:alpha val="43137"/>
                    </a:srgbClr>
                  </a:outerShdw>
                </a:effectLst>
              </a:rPr>
              <a:t>8</a:t>
            </a:r>
            <a:r>
              <a:rPr lang="en-US" sz="2800" b="1"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The nursing child shall play by the cobra's hole,</a:t>
            </a:r>
          </a:p>
          <a:p>
            <a:r>
              <a:rPr lang="en-US" sz="2800" b="1" dirty="0">
                <a:solidFill>
                  <a:srgbClr val="FFFF00"/>
                </a:solidFill>
                <a:effectLst>
                  <a:outerShdw blurRad="38100" dist="38100" dir="2700000" algn="tl">
                    <a:srgbClr val="000000">
                      <a:alpha val="43137"/>
                    </a:srgbClr>
                  </a:outerShdw>
                </a:effectLst>
              </a:rPr>
              <a:t>And the weaned child shall put his hand </a:t>
            </a:r>
            <a:endParaRPr lang="en-US" sz="2800" b="1" dirty="0" smtClean="0">
              <a:solidFill>
                <a:srgbClr val="FFFF00"/>
              </a:solidFill>
              <a:effectLst>
                <a:outerShdw blurRad="38100" dist="38100" dir="2700000" algn="tl">
                  <a:srgbClr val="000000">
                    <a:alpha val="43137"/>
                  </a:srgbClr>
                </a:outerShdw>
              </a:effectLst>
            </a:endParaRPr>
          </a:p>
          <a:p>
            <a:r>
              <a:rPr lang="en-US" sz="2800" b="1" dirty="0" smtClean="0">
                <a:solidFill>
                  <a:srgbClr val="FFFF00"/>
                </a:solidFill>
                <a:effectLst>
                  <a:outerShdw blurRad="38100" dist="38100" dir="2700000" algn="tl">
                    <a:srgbClr val="000000">
                      <a:alpha val="43137"/>
                    </a:srgbClr>
                  </a:outerShdw>
                </a:effectLst>
              </a:rPr>
              <a:t>in </a:t>
            </a:r>
            <a:r>
              <a:rPr lang="en-US" sz="2800" b="1" dirty="0">
                <a:solidFill>
                  <a:srgbClr val="FFFF00"/>
                </a:solidFill>
                <a:effectLst>
                  <a:outerShdw blurRad="38100" dist="38100" dir="2700000" algn="tl">
                    <a:srgbClr val="000000">
                      <a:alpha val="43137"/>
                    </a:srgbClr>
                  </a:outerShdw>
                </a:effectLst>
              </a:rPr>
              <a:t>the viper's den.</a:t>
            </a: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76616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18829"/>
            <a:ext cx="8229600" cy="452431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Is. 35:5-6 ~ </a:t>
            </a:r>
            <a:r>
              <a:rPr lang="en-US" sz="3200" b="1" baseline="30000" dirty="0">
                <a:effectLst>
                  <a:outerShdw blurRad="38100" dist="38100" dir="2700000" algn="tl">
                    <a:srgbClr val="000000">
                      <a:alpha val="43137"/>
                    </a:srgbClr>
                  </a:outerShdw>
                </a:effectLst>
              </a:rPr>
              <a:t>5</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Then the eyes of the blind shall be opened,</a:t>
            </a:r>
          </a:p>
          <a:p>
            <a:r>
              <a:rPr lang="en-US" sz="3200" b="1" dirty="0">
                <a:solidFill>
                  <a:srgbClr val="FFFF00"/>
                </a:solidFill>
                <a:effectLst>
                  <a:outerShdw blurRad="38100" dist="38100" dir="2700000" algn="tl">
                    <a:srgbClr val="000000">
                      <a:alpha val="43137"/>
                    </a:srgbClr>
                  </a:outerShdw>
                </a:effectLst>
              </a:rPr>
              <a:t>And the ears of the deaf shall be unstopped.</a:t>
            </a:r>
          </a:p>
          <a:p>
            <a:r>
              <a:rPr lang="en-US" sz="3200" b="1" baseline="30000" dirty="0">
                <a:effectLst>
                  <a:outerShdw blurRad="38100" dist="38100" dir="2700000" algn="tl">
                    <a:srgbClr val="000000">
                      <a:alpha val="43137"/>
                    </a:srgbClr>
                  </a:outerShdw>
                </a:effectLst>
              </a:rPr>
              <a:t>6</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Then the lame shall leap like a deer,</a:t>
            </a:r>
          </a:p>
          <a:p>
            <a:r>
              <a:rPr lang="en-US" sz="3200" b="1" dirty="0">
                <a:solidFill>
                  <a:srgbClr val="FFFF00"/>
                </a:solidFill>
                <a:effectLst>
                  <a:outerShdw blurRad="38100" dist="38100" dir="2700000" algn="tl">
                    <a:srgbClr val="000000">
                      <a:alpha val="43137"/>
                    </a:srgbClr>
                  </a:outerShdw>
                </a:effectLst>
              </a:rPr>
              <a:t>And the tongue of the dumb sing.</a:t>
            </a:r>
          </a:p>
          <a:p>
            <a:r>
              <a:rPr lang="en-US" sz="3200" b="1" dirty="0">
                <a:solidFill>
                  <a:srgbClr val="FFFF00"/>
                </a:solidFill>
                <a:effectLst>
                  <a:outerShdw blurRad="38100" dist="38100" dir="2700000" algn="tl">
                    <a:srgbClr val="000000">
                      <a:alpha val="43137"/>
                    </a:srgbClr>
                  </a:outerShdw>
                </a:effectLst>
              </a:rPr>
              <a:t>For waters shall burst forth in the wilderness,</a:t>
            </a:r>
          </a:p>
          <a:p>
            <a:r>
              <a:rPr lang="en-US" sz="3200" b="1" dirty="0">
                <a:solidFill>
                  <a:srgbClr val="FFFF00"/>
                </a:solidFill>
                <a:effectLst>
                  <a:outerShdw blurRad="38100" dist="38100" dir="2700000" algn="tl">
                    <a:srgbClr val="000000">
                      <a:alpha val="43137"/>
                    </a:srgbClr>
                  </a:outerShdw>
                </a:effectLst>
              </a:rPr>
              <a:t>And streams in the desert.</a:t>
            </a: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0988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18829"/>
            <a:ext cx="8229600" cy="255454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Is. 55:12 ~ </a:t>
            </a:r>
            <a:r>
              <a:rPr lang="en-US" sz="3200" b="1" dirty="0">
                <a:solidFill>
                  <a:srgbClr val="FFFF00"/>
                </a:solidFill>
                <a:effectLst>
                  <a:outerShdw blurRad="38100" dist="38100" dir="2700000" algn="tl">
                    <a:srgbClr val="000000">
                      <a:alpha val="43137"/>
                    </a:srgbClr>
                  </a:outerShdw>
                </a:effectLst>
              </a:rPr>
              <a:t>For you shall go out with joy, and be led out with peace; the mountains and the hills shall break forth into singing before you, and all the trees of the field shall clap their hands.</a:t>
            </a: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85828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29444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18829"/>
            <a:ext cx="8229600" cy="255454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John 3:2 ~ </a:t>
            </a:r>
            <a:r>
              <a:rPr lang="en-US" sz="3200" b="1" dirty="0">
                <a:solidFill>
                  <a:srgbClr val="FFFF00"/>
                </a:solidFill>
                <a:effectLst>
                  <a:outerShdw blurRad="38100" dist="38100" dir="2700000" algn="tl">
                    <a:srgbClr val="000000">
                      <a:alpha val="43137"/>
                    </a:srgbClr>
                  </a:outerShdw>
                </a:effectLst>
              </a:rPr>
              <a:t>Beloved, now we are children of God; and it has not yet been revealed what we shall be, but we know that when He is revealed, we shall be like Him, for we shall see Him as He </a:t>
            </a:r>
            <a:r>
              <a:rPr lang="en-US" sz="3200" b="1" dirty="0" smtClean="0">
                <a:solidFill>
                  <a:srgbClr val="FFFF00"/>
                </a:solidFill>
                <a:effectLst>
                  <a:outerShdw blurRad="38100" dist="38100" dir="2700000" algn="tl">
                    <a:srgbClr val="000000">
                      <a:alpha val="43137"/>
                    </a:srgbClr>
                  </a:outerShdw>
                </a:effectLst>
              </a:rPr>
              <a:t>is..</a:t>
            </a:r>
            <a:endParaRPr lang="en-US" sz="32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9216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62408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15" name="TextBox 14"/>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rPr>
              <a:t>Spirit </a:t>
            </a:r>
            <a:r>
              <a:rPr lang="en-US" sz="3200" b="1" dirty="0"/>
              <a:t>~ </a:t>
            </a:r>
            <a:r>
              <a:rPr lang="en-US" sz="3200" b="1" i="1" dirty="0"/>
              <a:t>Comforter</a:t>
            </a:r>
            <a:endParaRPr lang="en-US" sz="3200" b="1" dirty="0">
              <a:solidFill>
                <a:srgbClr val="FFFF00"/>
              </a:solidFill>
              <a:effectLst>
                <a:outerShdw blurRad="38100" dist="38100" dir="2700000" algn="tl">
                  <a:srgbClr val="000000">
                    <a:alpha val="43137"/>
                  </a:srgbClr>
                </a:outerShdw>
              </a:effectLst>
            </a:endParaRPr>
          </a:p>
        </p:txBody>
      </p:sp>
      <p:sp>
        <p:nvSpPr>
          <p:cNvPr id="16" name="TextBox 15"/>
          <p:cNvSpPr txBox="1"/>
          <p:nvPr/>
        </p:nvSpPr>
        <p:spPr>
          <a:xfrm>
            <a:off x="685800" y="1447800"/>
            <a:ext cx="8001000" cy="1077218"/>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effectLst>
                  <a:outerShdw blurRad="38100" dist="38100" dir="2700000" algn="tl">
                    <a:srgbClr val="000000">
                      <a:alpha val="43137"/>
                    </a:srgbClr>
                  </a:outerShdw>
                </a:effectLst>
              </a:rPr>
              <a:t>Latin </a:t>
            </a:r>
            <a:r>
              <a:rPr lang="en-US" sz="3200" b="1"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confortare</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with</a:t>
            </a:r>
            <a:r>
              <a:rPr lang="en-US" sz="3200" b="1" dirty="0">
                <a:effectLst>
                  <a:outerShdw blurRad="38100" dist="38100" dir="2700000" algn="tl">
                    <a:srgbClr val="000000">
                      <a:alpha val="43137"/>
                    </a:srgbClr>
                  </a:outerShdw>
                </a:effectLst>
              </a:rPr>
              <a:t> and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fortis</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to strengthen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685800" y="2480733"/>
            <a:ext cx="80010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effectLst>
                  <a:outerShdw blurRad="38100" dist="38100" dir="2700000" algn="tl">
                    <a:srgbClr val="000000">
                      <a:alpha val="43137"/>
                    </a:srgbClr>
                  </a:outerShdw>
                </a:effectLst>
              </a:rPr>
              <a:t>Hence</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with strength</a:t>
            </a:r>
            <a:r>
              <a:rPr lang="en-US" sz="3200" b="1" dirty="0" smtClean="0">
                <a:effectLst>
                  <a:outerShdw blurRad="38100" dist="38100" dir="2700000" algn="tl">
                    <a:srgbClr val="000000">
                      <a:alpha val="43137"/>
                    </a:srgbClr>
                  </a:outerShdw>
                </a:effectLst>
              </a:rPr>
              <a:t> 	</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5754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16"/>
                                        </p:tgtEl>
                                        <p:attrNameLst>
                                          <p:attrName>style.opacity</p:attrName>
                                        </p:attrNameLst>
                                      </p:cBhvr>
                                      <p:to>
                                        <p:strVal val="0.5"/>
                                      </p:to>
                                    </p:set>
                                    <p:animEffect filter="image" prLst="opacity: 0.5">
                                      <p:cBhvr rctx="IE">
                                        <p:cTn id="2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7149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15" name="TextBox 14"/>
          <p:cNvSpPr txBox="1"/>
          <p:nvPr/>
        </p:nvSpPr>
        <p:spPr>
          <a:xfrm>
            <a:off x="457200" y="918829"/>
            <a:ext cx="8229600" cy="501675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Cor. 2:7-10 ~ </a:t>
            </a:r>
            <a:r>
              <a:rPr lang="en-US" sz="3200" b="1" baseline="30000" dirty="0">
                <a:effectLst>
                  <a:outerShdw blurRad="38100" dist="38100" dir="2700000" algn="tl">
                    <a:srgbClr val="000000">
                      <a:alpha val="43137"/>
                    </a:srgbClr>
                  </a:outerShdw>
                </a:effectLst>
              </a:rPr>
              <a:t>7</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But we speak the wisdom of God in a mystery, the hidden </a:t>
            </a:r>
            <a:r>
              <a:rPr lang="en-US" sz="3200" b="1" i="1" dirty="0">
                <a:solidFill>
                  <a:srgbClr val="FFFF00"/>
                </a:solidFill>
                <a:effectLst>
                  <a:outerShdw blurRad="38100" dist="38100" dir="2700000" algn="tl">
                    <a:srgbClr val="000000">
                      <a:alpha val="43137"/>
                    </a:srgbClr>
                  </a:outerShdw>
                </a:effectLst>
              </a:rPr>
              <a:t>wisdom</a:t>
            </a:r>
            <a:r>
              <a:rPr lang="en-US" sz="3200" b="1" dirty="0">
                <a:solidFill>
                  <a:srgbClr val="FFFF00"/>
                </a:solidFill>
                <a:effectLst>
                  <a:outerShdw blurRad="38100" dist="38100" dir="2700000" algn="tl">
                    <a:srgbClr val="000000">
                      <a:alpha val="43137"/>
                    </a:srgbClr>
                  </a:outerShdw>
                </a:effectLst>
              </a:rPr>
              <a:t> which God ordained before the ages for our glory, </a:t>
            </a:r>
            <a:r>
              <a:rPr lang="en-US" sz="3200" b="1" baseline="30000" dirty="0">
                <a:solidFill>
                  <a:srgbClr val="FFFF00"/>
                </a:solidFill>
                <a:effectLst>
                  <a:outerShdw blurRad="38100" dist="38100" dir="2700000" algn="tl">
                    <a:srgbClr val="000000">
                      <a:alpha val="43137"/>
                    </a:srgbClr>
                  </a:outerShdw>
                </a:effectLst>
              </a:rPr>
              <a:t>8</a:t>
            </a:r>
            <a:r>
              <a:rPr lang="en-US" sz="3200" b="1" dirty="0">
                <a:solidFill>
                  <a:srgbClr val="FFFF00"/>
                </a:solidFill>
                <a:effectLst>
                  <a:outerShdw blurRad="38100" dist="38100" dir="2700000" algn="tl">
                    <a:srgbClr val="000000">
                      <a:alpha val="43137"/>
                    </a:srgbClr>
                  </a:outerShdw>
                </a:effectLst>
              </a:rPr>
              <a:t> which none of the rulers of this age knew; for had they known, they would not have crucified the Lord of glory.</a:t>
            </a:r>
          </a:p>
          <a:p>
            <a:r>
              <a:rPr lang="en-US" sz="3200" b="1" baseline="30000" dirty="0">
                <a:effectLst>
                  <a:outerShdw blurRad="38100" dist="38100" dir="2700000" algn="tl">
                    <a:srgbClr val="000000">
                      <a:alpha val="43137"/>
                    </a:srgbClr>
                  </a:outerShdw>
                </a:effectLst>
              </a:rPr>
              <a:t>9</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But as it is written:</a:t>
            </a:r>
          </a:p>
          <a:p>
            <a:r>
              <a:rPr lang="en-US" sz="3200" b="1" dirty="0">
                <a:solidFill>
                  <a:srgbClr val="FFFF00"/>
                </a:solidFill>
                <a:effectLst>
                  <a:outerShdw blurRad="38100" dist="38100" dir="2700000" algn="tl">
                    <a:srgbClr val="000000">
                      <a:alpha val="43137"/>
                    </a:srgbClr>
                  </a:outerShdw>
                </a:effectLst>
              </a:rPr>
              <a:t>"Eye has not seen, nor ear heard,</a:t>
            </a:r>
          </a:p>
          <a:p>
            <a:r>
              <a:rPr lang="en-US" sz="3200" b="1" dirty="0">
                <a:solidFill>
                  <a:srgbClr val="FFFF00"/>
                </a:solidFill>
                <a:effectLst>
                  <a:outerShdw blurRad="38100" dist="38100" dir="2700000" algn="tl">
                    <a:srgbClr val="000000">
                      <a:alpha val="43137"/>
                    </a:srgbClr>
                  </a:outerShdw>
                </a:effectLst>
              </a:rPr>
              <a:t>Nor have entered into the heart of </a:t>
            </a:r>
            <a:r>
              <a:rPr lang="en-US" sz="3200" b="1" dirty="0" smtClean="0">
                <a:solidFill>
                  <a:srgbClr val="FFFF00"/>
                </a:solidFill>
                <a:effectLst>
                  <a:outerShdw blurRad="38100" dist="38100" dir="2700000" algn="tl">
                    <a:srgbClr val="000000">
                      <a:alpha val="43137"/>
                    </a:srgbClr>
                  </a:outerShdw>
                </a:effectLst>
              </a:rPr>
              <a:t>man</a:t>
            </a:r>
            <a:endParaRPr lang="en-US" sz="3200" b="1"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6" name="TextBox 5"/>
          <p:cNvSpPr txBox="1"/>
          <p:nvPr/>
        </p:nvSpPr>
        <p:spPr>
          <a:xfrm>
            <a:off x="457200" y="914400"/>
            <a:ext cx="8229600" cy="304698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 things which God has prepared for those who love Him."</a:t>
            </a:r>
          </a:p>
          <a:p>
            <a:r>
              <a:rPr lang="en-US" sz="3200" b="1" baseline="30000" dirty="0">
                <a:effectLst>
                  <a:outerShdw blurRad="38100" dist="38100" dir="2700000" algn="tl">
                    <a:srgbClr val="000000">
                      <a:alpha val="43137"/>
                    </a:srgbClr>
                  </a:outerShdw>
                </a:effectLst>
              </a:rPr>
              <a:t>10</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But God has revealed </a:t>
            </a:r>
            <a:r>
              <a:rPr lang="en-US" sz="3200" b="1" i="1" dirty="0">
                <a:solidFill>
                  <a:srgbClr val="FFFF00"/>
                </a:solidFill>
                <a:effectLst>
                  <a:outerShdw blurRad="38100" dist="38100" dir="2700000" algn="tl">
                    <a:srgbClr val="000000">
                      <a:alpha val="43137"/>
                    </a:srgbClr>
                  </a:outerShdw>
                </a:effectLst>
              </a:rPr>
              <a:t>them</a:t>
            </a:r>
            <a:r>
              <a:rPr lang="en-US" sz="3200" b="1" dirty="0">
                <a:solidFill>
                  <a:srgbClr val="FFFF00"/>
                </a:solidFill>
                <a:effectLst>
                  <a:outerShdw blurRad="38100" dist="38100" dir="2700000" algn="tl">
                    <a:srgbClr val="000000">
                      <a:alpha val="43137"/>
                    </a:srgbClr>
                  </a:outerShdw>
                </a:effectLst>
              </a:rPr>
              <a:t> to us through His Spirit. For the Spirit searches all things, yes, the deep things of God.</a:t>
            </a:r>
          </a:p>
        </p:txBody>
      </p:sp>
    </p:spTree>
    <p:extLst>
      <p:ext uri="{BB962C8B-B14F-4D97-AF65-F5344CB8AC3E}">
        <p14:creationId xmlns:p14="http://schemas.microsoft.com/office/powerpoint/2010/main" val="130786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5"/>
                                        </p:tgtEl>
                                        <p:attrNameLst>
                                          <p:attrName>ppt_w</p:attrName>
                                        </p:attrNameLst>
                                      </p:cBhvr>
                                      <p:tavLst>
                                        <p:tav tm="0">
                                          <p:val>
                                            <p:strVal val="ppt_w"/>
                                          </p:val>
                                        </p:tav>
                                        <p:tav tm="100000">
                                          <p:val>
                                            <p:fltVal val="0"/>
                                          </p:val>
                                        </p:tav>
                                      </p:tavLst>
                                    </p:anim>
                                    <p:anim calcmode="lin" valueType="num">
                                      <p:cBhvr>
                                        <p:cTn id="14" dur="500"/>
                                        <p:tgtEl>
                                          <p:spTgt spid="15"/>
                                        </p:tgtEl>
                                        <p:attrNameLst>
                                          <p:attrName>ppt_h</p:attrName>
                                        </p:attrNameLst>
                                      </p:cBhvr>
                                      <p:tavLst>
                                        <p:tav tm="0">
                                          <p:val>
                                            <p:strVal val="ppt_h"/>
                                          </p:val>
                                        </p:tav>
                                        <p:tav tm="100000">
                                          <p:val>
                                            <p:fltVal val="0"/>
                                          </p:val>
                                        </p:tav>
                                      </p:tavLst>
                                    </p:anim>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15" name="TextBox 14"/>
          <p:cNvSpPr txBox="1"/>
          <p:nvPr/>
        </p:nvSpPr>
        <p:spPr>
          <a:xfrm>
            <a:off x="457200" y="918829"/>
            <a:ext cx="8229600" cy="255454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Jer. 29:11 ~ </a:t>
            </a:r>
            <a:r>
              <a:rPr lang="en-US" sz="3200" b="1" dirty="0">
                <a:solidFill>
                  <a:srgbClr val="FFFF00"/>
                </a:solidFill>
                <a:effectLst>
                  <a:outerShdw blurRad="38100" dist="38100" dir="2700000" algn="tl">
                    <a:srgbClr val="000000">
                      <a:alpha val="43137"/>
                    </a:srgbClr>
                  </a:outerShdw>
                </a:effectLst>
              </a:rPr>
              <a:t>For I know the thoughts that I think toward you, says the </a:t>
            </a:r>
            <a:r>
              <a:rPr lang="en-US" sz="3200" b="1" cap="small" dirty="0">
                <a:solidFill>
                  <a:srgbClr val="FFFF00"/>
                </a:solidFill>
                <a:effectLst>
                  <a:outerShdw blurRad="38100" dist="38100" dir="2700000" algn="tl">
                    <a:srgbClr val="000000">
                      <a:alpha val="43137"/>
                    </a:srgbClr>
                  </a:outerShdw>
                </a:effectLst>
              </a:rPr>
              <a:t>Lord</a:t>
            </a:r>
            <a:r>
              <a:rPr lang="en-US" sz="3200" b="1" dirty="0">
                <a:solidFill>
                  <a:srgbClr val="FFFF00"/>
                </a:solidFill>
                <a:effectLst>
                  <a:outerShdw blurRad="38100" dist="38100" dir="2700000" algn="tl">
                    <a:srgbClr val="000000">
                      <a:alpha val="43137"/>
                    </a:srgbClr>
                  </a:outerShdw>
                </a:effectLst>
              </a:rPr>
              <a:t>, thoughts of peace and not of evil, to give you a future and a hope.</a:t>
            </a:r>
          </a:p>
          <a:p>
            <a:r>
              <a:rPr lang="en-US" sz="3200" b="1" dirty="0">
                <a:effectLst>
                  <a:outerShdw blurRad="38100" dist="38100" dir="2700000" algn="tl">
                    <a:srgbClr val="000000">
                      <a:alpha val="43137"/>
                    </a:srgbClr>
                  </a:outerShdw>
                </a:effectLst>
              </a:rPr>
              <a:t> </a:t>
            </a:r>
          </a:p>
        </p:txBody>
      </p:sp>
      <p:sp>
        <p:nvSpPr>
          <p:cNvPr id="9" name="TextBox 8"/>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21584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5693866"/>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2 Cor.11:25-28 ~ </a:t>
            </a:r>
            <a:r>
              <a:rPr lang="en-US" sz="2800" b="1" baseline="30000" dirty="0">
                <a:effectLst>
                  <a:outerShdw blurRad="38100" dist="38100" dir="2700000" algn="tl">
                    <a:srgbClr val="000000">
                      <a:alpha val="43137"/>
                    </a:srgbClr>
                  </a:outerShdw>
                </a:effectLst>
              </a:rPr>
              <a:t>25</a:t>
            </a:r>
            <a:r>
              <a:rPr lang="en-US" sz="2800" b="1"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Three times I was beaten with rods; once I was stoned; three times I was shipwrecked; a night and a day I have been in the deep;</a:t>
            </a:r>
            <a:r>
              <a:rPr lang="en-US" sz="2800" b="1" dirty="0">
                <a:effectLst>
                  <a:outerShdw blurRad="38100" dist="38100" dir="2700000" algn="tl">
                    <a:srgbClr val="000000">
                      <a:alpha val="43137"/>
                    </a:srgbClr>
                  </a:outerShdw>
                </a:effectLst>
              </a:rPr>
              <a:t> </a:t>
            </a:r>
            <a:r>
              <a:rPr lang="en-US" sz="2800" b="1" baseline="30000" dirty="0">
                <a:effectLst>
                  <a:outerShdw blurRad="38100" dist="38100" dir="2700000" algn="tl">
                    <a:srgbClr val="000000">
                      <a:alpha val="43137"/>
                    </a:srgbClr>
                  </a:outerShdw>
                </a:effectLst>
              </a:rPr>
              <a:t>26</a:t>
            </a:r>
            <a:r>
              <a:rPr lang="en-US" sz="2800" b="1"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in journeys often, in perils of waters, in perils of robbers, in perils of my own countrymen, in perils of the Gentiles, in perils in the city, in perils in the wilderness, in perils in the sea, in perils among false brethren; </a:t>
            </a:r>
            <a:r>
              <a:rPr lang="en-US" sz="2800" b="1" baseline="30000" dirty="0">
                <a:solidFill>
                  <a:srgbClr val="FFFF00"/>
                </a:solidFill>
                <a:effectLst>
                  <a:outerShdw blurRad="38100" dist="38100" dir="2700000" algn="tl">
                    <a:srgbClr val="000000">
                      <a:alpha val="43137"/>
                    </a:srgbClr>
                  </a:outerShdw>
                </a:effectLst>
              </a:rPr>
              <a:t>27</a:t>
            </a:r>
            <a:r>
              <a:rPr lang="en-US" sz="2800" b="1" dirty="0">
                <a:solidFill>
                  <a:srgbClr val="FFFF00"/>
                </a:solidFill>
                <a:effectLst>
                  <a:outerShdw blurRad="38100" dist="38100" dir="2700000" algn="tl">
                    <a:srgbClr val="000000">
                      <a:alpha val="43137"/>
                    </a:srgbClr>
                  </a:outerShdw>
                </a:effectLst>
              </a:rPr>
              <a:t> in weariness and toil, in sleeplessness often, in hunger and thirst, in fastings often, in cold and nakedness — </a:t>
            </a:r>
            <a:r>
              <a:rPr lang="en-US" sz="2800" b="1" baseline="30000" dirty="0">
                <a:effectLst>
                  <a:outerShdw blurRad="38100" dist="38100" dir="2700000" algn="tl">
                    <a:srgbClr val="000000">
                      <a:alpha val="43137"/>
                    </a:srgbClr>
                  </a:outerShdw>
                </a:effectLst>
              </a:rPr>
              <a:t>28</a:t>
            </a:r>
            <a:r>
              <a:rPr lang="en-US" sz="2800" b="1"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besides the other things, what comes upon me daily: my deep concern for all the churches.</a:t>
            </a:r>
          </a:p>
        </p:txBody>
      </p:sp>
    </p:spTree>
    <p:extLst>
      <p:ext uri="{BB962C8B-B14F-4D97-AF65-F5344CB8AC3E}">
        <p14:creationId xmlns:p14="http://schemas.microsoft.com/office/powerpoint/2010/main" val="22055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80205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Three kinds of sufferings</a:t>
            </a:r>
          </a:p>
        </p:txBody>
      </p:sp>
      <p:sp>
        <p:nvSpPr>
          <p:cNvPr id="6" name="TextBox 5"/>
          <p:cNvSpPr txBox="1"/>
          <p:nvPr/>
        </p:nvSpPr>
        <p:spPr>
          <a:xfrm>
            <a:off x="685800" y="1447800"/>
            <a:ext cx="80010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Suffering from our own failings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685800" y="1972158"/>
            <a:ext cx="8001000"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2</a:t>
            </a:r>
            <a:r>
              <a:rPr lang="en-US" sz="3200" b="1" dirty="0">
                <a:effectLst>
                  <a:outerShdw blurRad="38100" dist="38100" dir="2700000" algn="tl">
                    <a:srgbClr val="000000">
                      <a:alpha val="43137"/>
                    </a:srgbClr>
                  </a:outerShdw>
                </a:effectLst>
              </a:rPr>
              <a:t>) Suffering from things that happen to us (as a result of the Fall</a:t>
            </a:r>
            <a:r>
              <a:rPr lang="en-US" sz="3200" b="1" dirty="0" smtClean="0">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685800" y="2994378"/>
            <a:ext cx="80010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3) Suffering from placing all things in Christ's hands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5486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6"/>
                                        </p:tgtEl>
                                        <p:attrNameLst>
                                          <p:attrName>style.opacity</p:attrName>
                                        </p:attrNameLst>
                                      </p:cBhvr>
                                      <p:to>
                                        <p:strVal val="0.5"/>
                                      </p:to>
                                    </p:set>
                                    <p:animEffect filter="image" prLst="opacity: 0.5">
                                      <p:cBhvr rctx="IE">
                                        <p:cTn id="27" dur="indefinite"/>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7"/>
                                        </p:tgtEl>
                                        <p:attrNameLst>
                                          <p:attrName>style.opacity</p:attrName>
                                        </p:attrNameLst>
                                      </p:cBhvr>
                                      <p:to>
                                        <p:strVal val="0.5"/>
                                      </p:to>
                                    </p:set>
                                    <p:animEffect filter="image" prLst="opacity: 0.5">
                                      <p:cBhvr rctx="IE">
                                        <p:cTn id="38"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18829"/>
            <a:ext cx="8229600" cy="403187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2 Cor. 4:17-18 ~ </a:t>
            </a:r>
            <a:r>
              <a:rPr lang="en-US" sz="3200" b="1" baseline="30000" dirty="0">
                <a:effectLst>
                  <a:outerShdw blurRad="38100" dist="38100" dir="2700000" algn="tl">
                    <a:srgbClr val="000000">
                      <a:alpha val="43137"/>
                    </a:srgbClr>
                  </a:outerShdw>
                </a:effectLst>
              </a:rPr>
              <a:t>17</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For our light affliction, which is but for a moment, is working for us a far more exceeding </a:t>
            </a:r>
            <a:r>
              <a:rPr lang="en-US" sz="3200" b="1" i="1" dirty="0">
                <a:solidFill>
                  <a:srgbClr val="FFFF00"/>
                </a:solidFill>
                <a:effectLst>
                  <a:outerShdw blurRad="38100" dist="38100" dir="2700000" algn="tl">
                    <a:srgbClr val="000000">
                      <a:alpha val="43137"/>
                    </a:srgbClr>
                  </a:outerShdw>
                </a:effectLst>
              </a:rPr>
              <a:t>and</a:t>
            </a:r>
            <a:r>
              <a:rPr lang="en-US" sz="3200" b="1" dirty="0">
                <a:solidFill>
                  <a:srgbClr val="FFFF00"/>
                </a:solidFill>
                <a:effectLst>
                  <a:outerShdw blurRad="38100" dist="38100" dir="2700000" algn="tl">
                    <a:srgbClr val="000000">
                      <a:alpha val="43137"/>
                    </a:srgbClr>
                  </a:outerShdw>
                </a:effectLst>
              </a:rPr>
              <a:t> eternal weight of glory,</a:t>
            </a:r>
            <a:r>
              <a:rPr lang="en-US" sz="3200" b="1" dirty="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18</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while we do not look at the things which are seen, but at the things which are not seen. For the things which are seen are temporary, but the things which </a:t>
            </a:r>
            <a:r>
              <a:rPr lang="en-US" sz="3200" b="1" i="1" dirty="0">
                <a:solidFill>
                  <a:srgbClr val="FFFF00"/>
                </a:solidFill>
                <a:effectLst>
                  <a:outerShdw blurRad="38100" dist="38100" dir="2700000" algn="tl">
                    <a:srgbClr val="000000">
                      <a:alpha val="43137"/>
                    </a:srgbClr>
                  </a:outerShdw>
                </a:effectLst>
              </a:rPr>
              <a:t>are</a:t>
            </a:r>
            <a:r>
              <a:rPr lang="en-US" sz="3200" b="1" dirty="0">
                <a:solidFill>
                  <a:srgbClr val="FFFF00"/>
                </a:solidFill>
                <a:effectLst>
                  <a:outerShdw blurRad="38100" dist="38100" dir="2700000" algn="tl">
                    <a:srgbClr val="000000">
                      <a:alpha val="43137"/>
                    </a:srgbClr>
                  </a:outerShdw>
                </a:effectLst>
              </a:rPr>
              <a:t> not seen </a:t>
            </a:r>
            <a:r>
              <a:rPr lang="en-US" sz="3200" b="1" i="1" dirty="0">
                <a:solidFill>
                  <a:srgbClr val="FFFF00"/>
                </a:solidFill>
                <a:effectLst>
                  <a:outerShdw blurRad="38100" dist="38100" dir="2700000" algn="tl">
                    <a:srgbClr val="000000">
                      <a:alpha val="43137"/>
                    </a:srgbClr>
                  </a:outerShdw>
                </a:effectLst>
              </a:rPr>
              <a:t>are</a:t>
            </a:r>
            <a:r>
              <a:rPr lang="en-US" sz="3200" b="1" dirty="0">
                <a:solidFill>
                  <a:srgbClr val="FFFF00"/>
                </a:solidFill>
                <a:effectLst>
                  <a:outerShdw blurRad="38100" dist="38100" dir="2700000" algn="tl">
                    <a:srgbClr val="000000">
                      <a:alpha val="43137"/>
                    </a:srgbClr>
                  </a:outerShdw>
                </a:effectLst>
              </a:rPr>
              <a:t> eternal. </a:t>
            </a:r>
          </a:p>
        </p:txBody>
      </p:sp>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36366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In</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eis</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into</a:t>
            </a:r>
            <a:r>
              <a:rPr lang="en-US" sz="3200" b="1" dirty="0">
                <a:effectLst>
                  <a:outerShdw blurRad="38100" dist="38100" dir="2700000" algn="tl">
                    <a:srgbClr val="000000">
                      <a:alpha val="43137"/>
                    </a:srgbClr>
                  </a:outerShdw>
                </a:effectLst>
              </a:rPr>
              <a:t> </a:t>
            </a:r>
          </a:p>
        </p:txBody>
      </p:sp>
      <p:sp>
        <p:nvSpPr>
          <p:cNvPr id="6" name="TextBox 5"/>
          <p:cNvSpPr txBox="1"/>
          <p:nvPr/>
        </p:nvSpPr>
        <p:spPr>
          <a:xfrm>
            <a:off x="457200" y="1452870"/>
            <a:ext cx="8229600"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Leon Morris ~ </a:t>
            </a:r>
            <a:r>
              <a:rPr lang="en-US" sz="3200" b="1" dirty="0">
                <a:effectLst>
                  <a:outerShdw blurRad="38100" dist="38100" dir="2700000" algn="tl">
                    <a:srgbClr val="000000">
                      <a:alpha val="43137"/>
                    </a:srgbClr>
                  </a:outerShdw>
                </a:effectLst>
              </a:rPr>
              <a:t>"The glory will be </a:t>
            </a:r>
            <a:r>
              <a:rPr lang="en-US" sz="3200" b="1" i="1" dirty="0">
                <a:effectLst>
                  <a:outerShdw blurRad="38100" dist="38100" dir="2700000" algn="tl">
                    <a:srgbClr val="000000">
                      <a:alpha val="43137"/>
                    </a:srgbClr>
                  </a:outerShdw>
                </a:effectLst>
              </a:rPr>
              <a:t>revealed</a:t>
            </a:r>
            <a:r>
              <a:rPr lang="en-US" sz="3200" b="1" dirty="0">
                <a:effectLst>
                  <a:outerShdw blurRad="38100" dist="38100" dir="2700000" algn="tl">
                    <a:srgbClr val="000000">
                      <a:alpha val="43137"/>
                    </a:srgbClr>
                  </a:outerShdw>
                </a:effectLst>
              </a:rPr>
              <a:t>, not created. The implication is that it is already existent, but not apparent."</a:t>
            </a:r>
          </a:p>
        </p:txBody>
      </p:sp>
      <p:sp>
        <p:nvSpPr>
          <p:cNvPr id="7" name="TextBox 6"/>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887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246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18829"/>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KJV ~ </a:t>
            </a:r>
            <a:r>
              <a:rPr lang="en-US" sz="3200" b="1" dirty="0">
                <a:solidFill>
                  <a:srgbClr val="FFFF00"/>
                </a:solidFill>
                <a:effectLst>
                  <a:outerShdw blurRad="38100" dist="38100" dir="2700000" algn="tl">
                    <a:srgbClr val="000000">
                      <a:alpha val="43137"/>
                    </a:srgbClr>
                  </a:outerShdw>
                </a:effectLst>
              </a:rPr>
              <a:t>manifestation of the sons of God</a:t>
            </a:r>
          </a:p>
        </p:txBody>
      </p:sp>
      <p:sp>
        <p:nvSpPr>
          <p:cNvPr id="10" name="TextBox 9"/>
          <p:cNvSpPr txBox="1"/>
          <p:nvPr/>
        </p:nvSpPr>
        <p:spPr>
          <a:xfrm>
            <a:off x="685800" y="1447800"/>
            <a:ext cx="80010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a:effectLst>
                  <a:outerShdw blurRad="38100" dist="38100" dir="2700000" algn="tl">
                    <a:srgbClr val="000000">
                      <a:alpha val="43137"/>
                    </a:srgbClr>
                  </a:outerShdw>
                </a:effectLst>
              </a:rPr>
              <a:t>Joel’s Army</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685800" y="1986270"/>
            <a:ext cx="80010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effectLst>
                  <a:outerShdw blurRad="38100" dist="38100" dir="2700000" algn="tl">
                    <a:srgbClr val="000000">
                      <a:alpha val="43137"/>
                    </a:srgbClr>
                  </a:outerShdw>
                </a:effectLst>
              </a:rPr>
              <a:t>Dominion </a:t>
            </a:r>
            <a:r>
              <a:rPr lang="en-US" sz="3200" b="1" dirty="0">
                <a:effectLst>
                  <a:outerShdw blurRad="38100" dist="38100" dir="2700000" algn="tl">
                    <a:srgbClr val="000000">
                      <a:alpha val="43137"/>
                    </a:srgbClr>
                  </a:outerShdw>
                </a:effectLst>
              </a:rPr>
              <a:t>Theology</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685800" y="2519670"/>
            <a:ext cx="80010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effectLst>
                  <a:outerShdw blurRad="38100" dist="38100" dir="2700000" algn="tl">
                    <a:srgbClr val="000000">
                      <a:alpha val="43137"/>
                    </a:srgbClr>
                  </a:outerShdw>
                </a:effectLst>
              </a:rPr>
              <a:t>Latter Rain Movement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685800" y="3064359"/>
            <a:ext cx="8001000" cy="1077218"/>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effectLst>
                  <a:outerShdw blurRad="38100" dist="38100" dir="2700000" algn="tl">
                    <a:srgbClr val="000000">
                      <a:alpha val="43137"/>
                    </a:srgbClr>
                  </a:outerShdw>
                </a:effectLst>
              </a:rPr>
              <a:t>Restoration </a:t>
            </a:r>
            <a:r>
              <a:rPr lang="en-US" sz="3200" b="1" smtClean="0">
                <a:effectLst>
                  <a:outerShdw blurRad="38100" dist="38100" dir="2700000" algn="tl">
                    <a:srgbClr val="000000">
                      <a:alpha val="43137"/>
                    </a:srgbClr>
                  </a:outerShdw>
                </a:effectLst>
              </a:rPr>
              <a:t>Theology/</a:t>
            </a:r>
          </a:p>
          <a:p>
            <a:pPr marL="338138" indent="-338138">
              <a:buFont typeface="Arial" panose="020B0604020202020204" pitchFamily="34" charset="0"/>
              <a:buChar char="•"/>
            </a:pPr>
            <a:r>
              <a:rPr lang="en-US" sz="3200" b="1" smtClean="0">
                <a:effectLst>
                  <a:outerShdw blurRad="38100" dist="38100" dir="2700000" algn="tl">
                    <a:srgbClr val="000000">
                      <a:alpha val="43137"/>
                    </a:srgbClr>
                  </a:outerShdw>
                </a:effectLst>
              </a:rPr>
              <a:t>Reconstructionism</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685800" y="4097292"/>
            <a:ext cx="80010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effectLst>
                  <a:outerShdw blurRad="38100" dist="38100" dir="2700000" algn="tl">
                    <a:srgbClr val="000000">
                      <a:alpha val="43137"/>
                    </a:srgbClr>
                  </a:outerShdw>
                </a:effectLst>
              </a:rPr>
              <a:t>Kingdom Now Theology</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6905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15" name="TextBox 14"/>
          <p:cNvSpPr txBox="1"/>
          <p:nvPr/>
        </p:nvSpPr>
        <p:spPr>
          <a:xfrm>
            <a:off x="457200" y="918829"/>
            <a:ext cx="8229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Errors</a:t>
            </a:r>
            <a:endParaRPr lang="en-US" sz="3200" b="1" dirty="0">
              <a:solidFill>
                <a:srgbClr val="FFFF00"/>
              </a:solidFill>
              <a:effectLst>
                <a:outerShdw blurRad="38100" dist="38100" dir="2700000" algn="tl">
                  <a:srgbClr val="000000">
                    <a:alpha val="43137"/>
                  </a:srgbClr>
                </a:outerShdw>
              </a:effectLst>
            </a:endParaRPr>
          </a:p>
        </p:txBody>
      </p:sp>
      <p:sp>
        <p:nvSpPr>
          <p:cNvPr id="16" name="TextBox 15"/>
          <p:cNvSpPr txBox="1"/>
          <p:nvPr/>
        </p:nvSpPr>
        <p:spPr>
          <a:xfrm>
            <a:off x="685800" y="1447800"/>
            <a:ext cx="80010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a:effectLst>
                  <a:outerShdw blurRad="38100" dist="38100" dir="2700000" algn="tl">
                    <a:srgbClr val="000000">
                      <a:alpha val="43137"/>
                    </a:srgbClr>
                  </a:outerShdw>
                </a:effectLst>
              </a:rPr>
              <a:t>They are the man-child of Rev. 12</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685800" y="1986270"/>
            <a:ext cx="80010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a:effectLst>
                  <a:outerShdw blurRad="38100" dist="38100" dir="2700000" algn="tl">
                    <a:srgbClr val="000000">
                      <a:alpha val="43137"/>
                    </a:srgbClr>
                  </a:outerShdw>
                </a:effectLst>
              </a:rPr>
              <a:t>Take "Body of Christ" literally</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TextBox 17"/>
          <p:cNvSpPr txBox="1"/>
          <p:nvPr/>
        </p:nvSpPr>
        <p:spPr>
          <a:xfrm>
            <a:off x="685800" y="2519670"/>
            <a:ext cx="80010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effectLst>
                  <a:outerShdw blurRad="38100" dist="38100" dir="2700000" algn="tl">
                    <a:srgbClr val="000000">
                      <a:alpha val="43137"/>
                    </a:srgbClr>
                  </a:outerShdw>
                </a:effectLst>
              </a:rPr>
              <a:t>He </a:t>
            </a:r>
            <a:r>
              <a:rPr lang="en-US" sz="3200" b="1" dirty="0">
                <a:effectLst>
                  <a:outerShdw blurRad="38100" dist="38100" dir="2700000" algn="tl">
                    <a:srgbClr val="000000">
                      <a:alpha val="43137"/>
                    </a:srgbClr>
                  </a:outerShdw>
                </a:effectLst>
              </a:rPr>
              <a:t>is incomplete without us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TextBox 18"/>
          <p:cNvSpPr txBox="1"/>
          <p:nvPr/>
        </p:nvSpPr>
        <p:spPr>
          <a:xfrm>
            <a:off x="685800" y="3064359"/>
            <a:ext cx="80010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effectLst>
                  <a:outerShdw blurRad="38100" dist="38100" dir="2700000" algn="tl">
                    <a:srgbClr val="000000">
                      <a:alpha val="43137"/>
                    </a:srgbClr>
                  </a:outerShdw>
                </a:effectLst>
              </a:rPr>
              <a:t>Deny Rapture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TextBox 19"/>
          <p:cNvSpPr txBox="1"/>
          <p:nvPr/>
        </p:nvSpPr>
        <p:spPr>
          <a:xfrm>
            <a:off x="457200" y="3624604"/>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Earnest expectation </a:t>
            </a:r>
            <a:r>
              <a:rPr lang="en-US" sz="3200" b="1"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apokaradokia</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a straining of the neck</a:t>
            </a:r>
            <a:endParaRPr lang="en-US" sz="3200" b="1" dirty="0">
              <a:effectLst>
                <a:outerShdw blurRad="38100" dist="38100" dir="2700000" algn="tl">
                  <a:srgbClr val="000000">
                    <a:alpha val="43137"/>
                  </a:srgbClr>
                </a:outerShdw>
              </a:effectLst>
            </a:endParaRPr>
          </a:p>
        </p:txBody>
      </p:sp>
      <p:sp>
        <p:nvSpPr>
          <p:cNvPr id="9" name="TextBox 8"/>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10" name="TextBox 9"/>
          <p:cNvSpPr txBox="1"/>
          <p:nvPr/>
        </p:nvSpPr>
        <p:spPr>
          <a:xfrm>
            <a:off x="685800" y="4661736"/>
            <a:ext cx="8001000" cy="1077218"/>
          </a:xfrm>
          <a:prstGeom prst="rect">
            <a:avLst/>
          </a:prstGeom>
          <a:noFill/>
        </p:spPr>
        <p:txBody>
          <a:bodyPr wrap="square" rtlCol="0">
            <a:spAutoFit/>
          </a:bodyPr>
          <a:lstStyle/>
          <a:p>
            <a:pPr marL="338138" indent="-338138">
              <a:buFont typeface="Arial" panose="020B0604020202020204" pitchFamily="34" charset="0"/>
              <a:buChar char="•"/>
            </a:pPr>
            <a:r>
              <a:rPr lang="en-US" sz="3200" b="1" dirty="0">
                <a:effectLst>
                  <a:outerShdw blurRad="38100" dist="38100" dir="2700000" algn="tl">
                    <a:srgbClr val="000000">
                      <a:alpha val="43137"/>
                    </a:srgbClr>
                  </a:outerShdw>
                </a:effectLst>
              </a:rPr>
              <a:t>JB Phillips ~ </a:t>
            </a:r>
            <a:r>
              <a:rPr lang="en-US" sz="3200" b="1" dirty="0">
                <a:solidFill>
                  <a:srgbClr val="FFFF00"/>
                </a:solidFill>
                <a:effectLst>
                  <a:outerShdw blurRad="38100" dist="38100" dir="2700000" algn="tl">
                    <a:srgbClr val="000000">
                      <a:alpha val="43137"/>
                    </a:srgbClr>
                  </a:outerShdw>
                </a:effectLst>
              </a:rPr>
              <a:t>The whole creation is on tiptoe …</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082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16"/>
                                        </p:tgtEl>
                                        <p:attrNameLst>
                                          <p:attrName>style.opacity</p:attrName>
                                        </p:attrNameLst>
                                      </p:cBhvr>
                                      <p:to>
                                        <p:strVal val="0.5"/>
                                      </p:to>
                                    </p:set>
                                    <p:animEffect filter="image" prLst="opacity: 0.5">
                                      <p:cBhvr rctx="IE">
                                        <p:cTn id="27" dur="indefinite"/>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17"/>
                                        </p:tgtEl>
                                        <p:attrNameLst>
                                          <p:attrName>style.opacity</p:attrName>
                                        </p:attrNameLst>
                                      </p:cBhvr>
                                      <p:to>
                                        <p:strVal val="0.5"/>
                                      </p:to>
                                    </p:set>
                                    <p:animEffect filter="image" prLst="opacity: 0.5">
                                      <p:cBhvr rctx="IE">
                                        <p:cTn id="38" dur="indefinite"/>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18"/>
                                        </p:tgtEl>
                                        <p:attrNameLst>
                                          <p:attrName>style.opacity</p:attrName>
                                        </p:attrNameLst>
                                      </p:cBhvr>
                                      <p:to>
                                        <p:strVal val="0.5"/>
                                      </p:to>
                                    </p:set>
                                    <p:animEffect filter="image" prLst="opacity: 0.5">
                                      <p:cBhvr rctx="IE">
                                        <p:cTn id="49" dur="indefinite"/>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500"/>
                            </p:stCondLst>
                            <p:childTnLst>
                              <p:par>
                                <p:cTn id="58" presetID="9" presetClass="emph" presetSubtype="0" grpId="1" nodeType="afterEffect">
                                  <p:stCondLst>
                                    <p:cond delay="0"/>
                                  </p:stCondLst>
                                  <p:childTnLst>
                                    <p:set>
                                      <p:cBhvr rctx="PPT">
                                        <p:cTn id="59" dur="indefinite"/>
                                        <p:tgtEl>
                                          <p:spTgt spid="15"/>
                                        </p:tgtEl>
                                        <p:attrNameLst>
                                          <p:attrName>style.opacity</p:attrName>
                                        </p:attrNameLst>
                                      </p:cBhvr>
                                      <p:to>
                                        <p:strVal val="0.5"/>
                                      </p:to>
                                    </p:set>
                                    <p:animEffect filter="image" prLst="opacity: 0.5">
                                      <p:cBhvr rctx="IE">
                                        <p:cTn id="60" dur="indefinite"/>
                                        <p:tgtEl>
                                          <p:spTgt spid="15"/>
                                        </p:tgtEl>
                                      </p:cBhvr>
                                    </p:animEffect>
                                  </p:childTnLst>
                                </p:cTn>
                              </p:par>
                              <p:par>
                                <p:cTn id="61" presetID="9" presetClass="emph" presetSubtype="0" grpId="1" nodeType="withEffect">
                                  <p:stCondLst>
                                    <p:cond delay="0"/>
                                  </p:stCondLst>
                                  <p:childTnLst>
                                    <p:set>
                                      <p:cBhvr rctx="PPT">
                                        <p:cTn id="62" dur="indefinite"/>
                                        <p:tgtEl>
                                          <p:spTgt spid="19"/>
                                        </p:tgtEl>
                                        <p:attrNameLst>
                                          <p:attrName>style.opacity</p:attrName>
                                        </p:attrNameLst>
                                      </p:cBhvr>
                                      <p:to>
                                        <p:strVal val="0.5"/>
                                      </p:to>
                                    </p:set>
                                    <p:animEffect filter="image" prLst="opacity: 0.5">
                                      <p:cBhvr rctx="IE">
                                        <p:cTn id="63" dur="indefinite"/>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P spid="18" grpId="0"/>
      <p:bldP spid="18" grpId="1"/>
      <p:bldP spid="19" grpId="0"/>
      <p:bldP spid="19" grpId="1"/>
      <p:bldP spid="20"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8:18-26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37492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Romans</Template>
  <TotalTime>1570</TotalTime>
  <Words>829</Words>
  <Application>Microsoft Office PowerPoint</Application>
  <PresentationFormat>On-screen Show (4:3)</PresentationFormat>
  <Paragraphs>74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Castellar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12</cp:revision>
  <dcterms:created xsi:type="dcterms:W3CDTF">2013-12-29T12:36:07Z</dcterms:created>
  <dcterms:modified xsi:type="dcterms:W3CDTF">2014-01-06T16:22:30Z</dcterms:modified>
</cp:coreProperties>
</file>