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8" r:id="rId3"/>
    <p:sldId id="262" r:id="rId4"/>
    <p:sldId id="257" r:id="rId5"/>
    <p:sldId id="258" r:id="rId6"/>
    <p:sldId id="259" r:id="rId7"/>
    <p:sldId id="260" r:id="rId8"/>
    <p:sldId id="279" r:id="rId9"/>
    <p:sldId id="280" r:id="rId10"/>
    <p:sldId id="263" r:id="rId11"/>
    <p:sldId id="264" r:id="rId12"/>
    <p:sldId id="265" r:id="rId13"/>
    <p:sldId id="266" r:id="rId14"/>
    <p:sldId id="267" r:id="rId15"/>
    <p:sldId id="281" r:id="rId16"/>
    <p:sldId id="282" r:id="rId17"/>
    <p:sldId id="268" r:id="rId18"/>
  </p:sldIdLst>
  <p:sldSz cx="9144000" cy="6858000" type="screen4x3"/>
  <p:notesSz cx="6858000" cy="9144000"/>
  <p:embeddedFontLst>
    <p:embeddedFont>
      <p:font typeface="Castellar" panose="020A0402060406010301" pitchFamily="18"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521B"/>
    <a:srgbClr val="800000"/>
    <a:srgbClr val="8D5E1F"/>
    <a:srgbClr val="CC66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68" d="100"/>
          <a:sy n="68" d="100"/>
        </p:scale>
        <p:origin x="-2268" y="-1068"/>
      </p:cViewPr>
      <p:guideLst>
        <p:guide orient="horz" pos="2160"/>
        <p:guide pos="2880"/>
      </p:guideLst>
    </p:cSldViewPr>
  </p:slideViewPr>
  <p:notesTextViewPr>
    <p:cViewPr>
      <p:scale>
        <a:sx n="1" d="1"/>
        <a:sy n="1" d="1"/>
      </p:scale>
      <p:origin x="0" y="0"/>
    </p:cViewPr>
  </p:notesTextViewPr>
  <p:sorterViewPr>
    <p:cViewPr>
      <p:scale>
        <a:sx n="100" d="100"/>
        <a:sy n="100" d="100"/>
      </p:scale>
      <p:origin x="0" y="-2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64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4220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3023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576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t>12/30/2013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313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t>12/30/2013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935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t>12/30/2013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185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t>12/30/2013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10305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t>12/30/2013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796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12/30/2013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648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12/30/2013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7290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t>12/30/2013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t>‹#›</a:t>
            </a:fld>
            <a:endParaRPr lang="en-US"/>
          </a:p>
        </p:txBody>
      </p:sp>
    </p:spTree>
    <p:extLst>
      <p:ext uri="{BB962C8B-B14F-4D97-AF65-F5344CB8AC3E}">
        <p14:creationId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Led</a:t>
            </a:r>
            <a:r>
              <a:rPr lang="en-US" sz="3200" b="1" dirty="0">
                <a:effectLst>
                  <a:outerShdw blurRad="38100" dist="38100" dir="2700000" algn="tl">
                    <a:srgbClr val="000000">
                      <a:alpha val="43137"/>
                    </a:srgbClr>
                  </a:outerShdw>
                </a:effectLst>
              </a:rPr>
              <a:t> ~ passive voice (we yield to Him)</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457200" y="1450047"/>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Augustine ~</a:t>
            </a:r>
            <a:r>
              <a:rPr lang="en-US" sz="3200" b="1" dirty="0">
                <a:effectLst>
                  <a:outerShdw blurRad="38100" dist="38100" dir="2700000" algn="tl">
                    <a:srgbClr val="000000">
                      <a:alpha val="43137"/>
                    </a:srgbClr>
                  </a:outerShdw>
                </a:effectLst>
              </a:rPr>
              <a:t> "Love God and do what you want."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52964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85987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2 Tim. 1:7 ~ </a:t>
            </a:r>
            <a:r>
              <a:rPr lang="en-US" sz="3200" b="1" dirty="0">
                <a:solidFill>
                  <a:srgbClr val="FFFF00"/>
                </a:solidFill>
                <a:effectLst>
                  <a:outerShdw blurRad="38100" dist="38100" dir="2700000" algn="tl">
                    <a:srgbClr val="000000">
                      <a:alpha val="43137"/>
                    </a:srgbClr>
                  </a:outerShdw>
                </a:effectLst>
              </a:rPr>
              <a:t>For God has not given us a spirit of fear, but of power and of love and of a sound mind.</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6" name="TextBox 35"/>
          <p:cNvSpPr txBox="1"/>
          <p:nvPr/>
        </p:nvSpPr>
        <p:spPr>
          <a:xfrm>
            <a:off x="685800" y="3016956"/>
            <a:ext cx="8001000" cy="584775"/>
          </a:xfrm>
          <a:prstGeom prst="rect">
            <a:avLst/>
          </a:prstGeom>
          <a:noFill/>
        </p:spPr>
        <p:txBody>
          <a:bodyPr wrap="square" rtlCol="0">
            <a:spAutoFit/>
          </a:bodyPr>
          <a:lstStyle/>
          <a:p>
            <a:pPr marL="225425" indent="-225425">
              <a:buFont typeface="Arial" pitchFamily="34" charset="0"/>
              <a:buChar char="•"/>
            </a:pPr>
            <a:r>
              <a:rPr lang="en-US" sz="3200" b="1" dirty="0" smtClean="0">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huios</a:t>
            </a:r>
            <a:r>
              <a:rPr lang="en-US" sz="3200" b="1" dirty="0" smtClean="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son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85800" y="3541314"/>
            <a:ext cx="8001000" cy="584775"/>
          </a:xfrm>
          <a:prstGeom prst="rect">
            <a:avLst/>
          </a:prstGeom>
          <a:noFill/>
        </p:spPr>
        <p:txBody>
          <a:bodyPr wrap="square" rtlCol="0">
            <a:spAutoFit/>
          </a:bodyPr>
          <a:lstStyle/>
          <a:p>
            <a:pPr marL="225425" indent="-225425">
              <a:buFont typeface="Arial" pitchFamily="34" charset="0"/>
              <a:buChar char="•"/>
            </a:pPr>
            <a:r>
              <a:rPr lang="en-US" sz="3200" b="1" dirty="0" smtClean="0">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tithēmi</a:t>
            </a:r>
            <a:r>
              <a:rPr lang="en-US" sz="32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lay, put, lay down, appoint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4086003"/>
            <a:ext cx="8001000" cy="584775"/>
          </a:xfrm>
          <a:prstGeom prst="rect">
            <a:avLst/>
          </a:prstGeom>
          <a:noFill/>
        </p:spPr>
        <p:txBody>
          <a:bodyPr wrap="square" rtlCol="0">
            <a:spAutoFit/>
          </a:bodyPr>
          <a:lstStyle/>
          <a:p>
            <a:pPr marL="225425" indent="-225425">
              <a:buFont typeface="Arial" pitchFamily="34" charset="0"/>
              <a:buChar char="•"/>
            </a:pPr>
            <a:r>
              <a:rPr lang="en-US" sz="3200" b="1" dirty="0" smtClean="0">
                <a:effectLst>
                  <a:outerShdw blurRad="38100" dist="38100" dir="2700000" algn="tl">
                    <a:srgbClr val="000000">
                      <a:alpha val="43137"/>
                    </a:srgbClr>
                  </a:outerShdw>
                </a:effectLst>
              </a:rPr>
              <a:t> "Son-placement</a:t>
            </a:r>
            <a:r>
              <a:rPr lang="en-US" sz="3200" b="1" dirty="0">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457200" y="2409603"/>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Adoption</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huiothesia</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17525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6"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09348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353943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Marvin Vincent </a:t>
            </a:r>
            <a:r>
              <a:rPr lang="en-US" sz="3200" b="1" dirty="0" smtClean="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"The process of legal adoption by which the chosen heir became entitled not only to the reversion of the property but to the civil status, to the burdens as well as the rights of the adopter—became, as it were, his other self, one with him … "</a:t>
            </a:r>
            <a:endParaRPr lang="en-US" sz="3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2" name="TextBox 11"/>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15601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Roman adoption</a:t>
            </a:r>
            <a:endParaRPr lang="en-US" sz="3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36" name="TextBox 35"/>
          <p:cNvSpPr txBox="1"/>
          <p:nvPr/>
        </p:nvSpPr>
        <p:spPr>
          <a:xfrm>
            <a:off x="685800" y="1447800"/>
            <a:ext cx="38100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Lost all rights to former life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85800" y="2463225"/>
            <a:ext cx="38100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2) Became full heir</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3474156"/>
            <a:ext cx="38100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3) Past debts canceled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685800" y="4485382"/>
            <a:ext cx="38100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4) Absolutely son of the father</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4648200" y="1447800"/>
            <a:ext cx="38100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Reckon the old man dead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4648200" y="2463225"/>
            <a:ext cx="38100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2) Acknowledge </a:t>
            </a:r>
            <a:r>
              <a:rPr lang="en-US" sz="3200" b="1" dirty="0" smtClean="0">
                <a:effectLst>
                  <a:outerShdw blurRad="38100" dist="38100" dir="2700000" algn="tl">
                    <a:srgbClr val="000000">
                      <a:alpha val="43137"/>
                    </a:srgbClr>
                  </a:outerShdw>
                </a:effectLst>
              </a:rPr>
              <a:t>utter </a:t>
            </a:r>
            <a:r>
              <a:rPr lang="en-US" sz="3200" b="1" dirty="0">
                <a:effectLst>
                  <a:outerShdw blurRad="38100" dist="38100" dir="2700000" algn="tl">
                    <a:srgbClr val="000000">
                      <a:alpha val="43137"/>
                    </a:srgbClr>
                  </a:outerShdw>
                </a:effectLst>
              </a:rPr>
              <a:t>weakness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4648200" y="3460044"/>
            <a:ext cx="38100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3) </a:t>
            </a:r>
            <a:r>
              <a:rPr lang="en-US" sz="3200" b="1" dirty="0" smtClean="0">
                <a:effectLst>
                  <a:outerShdw blurRad="38100" dist="38100" dir="2700000" algn="tl">
                    <a:srgbClr val="000000">
                      <a:alpha val="43137"/>
                    </a:srgbClr>
                  </a:outerShdw>
                </a:effectLst>
              </a:rPr>
              <a:t>Recognize </a:t>
            </a:r>
            <a:r>
              <a:rPr lang="en-US" sz="3200" b="1" dirty="0">
                <a:effectLst>
                  <a:outerShdw blurRad="38100" dist="38100" dir="2700000" algn="tl">
                    <a:srgbClr val="000000">
                      <a:alpha val="43137"/>
                    </a:srgbClr>
                  </a:outerShdw>
                </a:effectLst>
              </a:rPr>
              <a:t>new position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4648200" y="4481688"/>
            <a:ext cx="38100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4) </a:t>
            </a:r>
            <a:r>
              <a:rPr lang="en-US" sz="3200" b="1" dirty="0" smtClean="0">
                <a:effectLst>
                  <a:outerShdw blurRad="38100" dist="38100" dir="2700000" algn="tl">
                    <a:srgbClr val="000000">
                      <a:alpha val="43137"/>
                    </a:srgbClr>
                  </a:outerShdw>
                </a:effectLst>
              </a:rPr>
              <a:t>Walk accordingly</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05354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5"/>
                                        </p:tgtEl>
                                        <p:attrNameLst>
                                          <p:attrName>style.opacity</p:attrName>
                                        </p:attrNameLst>
                                      </p:cBhvr>
                                      <p:to>
                                        <p:strVal val="0.5"/>
                                      </p:to>
                                    </p:set>
                                    <p:animEffect filter="image" prLst="opacity: 0.5">
                                      <p:cBhvr rctx="IE">
                                        <p:cTn id="38" dur="indefinite"/>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6"/>
                                        </p:tgtEl>
                                        <p:attrNameLst>
                                          <p:attrName>style.opacity</p:attrName>
                                        </p:attrNameLst>
                                      </p:cBhvr>
                                      <p:to>
                                        <p:strVal val="0.5"/>
                                      </p:to>
                                    </p:set>
                                    <p:animEffect filter="image" prLst="opacity: 0.5">
                                      <p:cBhvr rctx="IE">
                                        <p:cTn id="49" dur="indefinite"/>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9" presetClass="emph" presetSubtype="0" grpId="1" nodeType="afterEffect">
                                  <p:stCondLst>
                                    <p:cond delay="0"/>
                                  </p:stCondLst>
                                  <p:childTnLst>
                                    <p:set>
                                      <p:cBhvr rctx="PPT">
                                        <p:cTn id="59" dur="indefinite"/>
                                        <p:tgtEl>
                                          <p:spTgt spid="7"/>
                                        </p:tgtEl>
                                        <p:attrNameLst>
                                          <p:attrName>style.opacity</p:attrName>
                                        </p:attrNameLst>
                                      </p:cBhvr>
                                      <p:to>
                                        <p:strVal val="0.5"/>
                                      </p:to>
                                    </p:set>
                                    <p:animEffect filter="image" prLst="opacity: 0.5">
                                      <p:cBhvr rctx="IE">
                                        <p:cTn id="60" dur="indefinite"/>
                                        <p:tgtEl>
                                          <p:spTgt spid="7"/>
                                        </p:tgtEl>
                                      </p:cBhvr>
                                    </p:animEffect>
                                  </p:childTnLst>
                                </p:cTn>
                              </p:par>
                              <p:par>
                                <p:cTn id="61" presetID="9" presetClass="emph" presetSubtype="0" grpId="2" nodeType="withEffect">
                                  <p:stCondLst>
                                    <p:cond delay="0"/>
                                  </p:stCondLst>
                                  <p:childTnLst>
                                    <p:set>
                                      <p:cBhvr rctx="PPT">
                                        <p:cTn id="62" dur="indefinite"/>
                                        <p:tgtEl>
                                          <p:spTgt spid="36"/>
                                        </p:tgtEl>
                                        <p:attrNameLst>
                                          <p:attrName>style.opacity</p:attrName>
                                        </p:attrNameLst>
                                      </p:cBhvr>
                                      <p:to>
                                        <p:strVal val="1"/>
                                      </p:to>
                                    </p:set>
                                    <p:animEffect filter="image" prLst="opacity: 1">
                                      <p:cBhvr rctx="IE">
                                        <p:cTn id="63" dur="indefinite"/>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childTnLst>
                          </p:cTn>
                        </p:par>
                        <p:par>
                          <p:cTn id="71" fill="hold">
                            <p:stCondLst>
                              <p:cond delay="500"/>
                            </p:stCondLst>
                            <p:childTnLst>
                              <p:par>
                                <p:cTn id="72" presetID="9" presetClass="emph" presetSubtype="0" grpId="2" nodeType="afterEffect">
                                  <p:stCondLst>
                                    <p:cond delay="0"/>
                                  </p:stCondLst>
                                  <p:childTnLst>
                                    <p:set>
                                      <p:cBhvr rctx="PPT">
                                        <p:cTn id="73" dur="indefinite"/>
                                        <p:tgtEl>
                                          <p:spTgt spid="5"/>
                                        </p:tgtEl>
                                        <p:attrNameLst>
                                          <p:attrName>style.opacity</p:attrName>
                                        </p:attrNameLst>
                                      </p:cBhvr>
                                      <p:to>
                                        <p:strVal val="1"/>
                                      </p:to>
                                    </p:set>
                                    <p:animEffect filter="image" prLst="opacity: 1">
                                      <p:cBhvr rctx="IE">
                                        <p:cTn id="74" dur="indefinite"/>
                                        <p:tgtEl>
                                          <p:spTgt spid="5"/>
                                        </p:tgtEl>
                                      </p:cBhvr>
                                    </p:animEffect>
                                  </p:childTnLst>
                                </p:cTn>
                              </p:par>
                              <p:par>
                                <p:cTn id="75" presetID="9" presetClass="emph" presetSubtype="0" grpId="3" nodeType="withEffect">
                                  <p:stCondLst>
                                    <p:cond delay="0"/>
                                  </p:stCondLst>
                                  <p:childTnLst>
                                    <p:set>
                                      <p:cBhvr rctx="PPT">
                                        <p:cTn id="76" dur="indefinite"/>
                                        <p:tgtEl>
                                          <p:spTgt spid="36"/>
                                        </p:tgtEl>
                                        <p:attrNameLst>
                                          <p:attrName>style.opacity</p:attrName>
                                        </p:attrNameLst>
                                      </p:cBhvr>
                                      <p:to>
                                        <p:strVal val="0.5"/>
                                      </p:to>
                                    </p:set>
                                    <p:animEffect filter="image" prLst="opacity: 0.5">
                                      <p:cBhvr rctx="IE">
                                        <p:cTn id="77" dur="indefinite"/>
                                        <p:tgtEl>
                                          <p:spTgt spid="36"/>
                                        </p:tgtEl>
                                      </p:cBhvr>
                                    </p:animEffect>
                                  </p:childTnLst>
                                </p:cTn>
                              </p:par>
                              <p:par>
                                <p:cTn id="78" presetID="9" presetClass="emph" presetSubtype="0" grpId="1" nodeType="withEffect">
                                  <p:stCondLst>
                                    <p:cond delay="0"/>
                                  </p:stCondLst>
                                  <p:childTnLst>
                                    <p:set>
                                      <p:cBhvr rctx="PPT">
                                        <p:cTn id="79" dur="indefinite"/>
                                        <p:tgtEl>
                                          <p:spTgt spid="8"/>
                                        </p:tgtEl>
                                        <p:attrNameLst>
                                          <p:attrName>style.opacity</p:attrName>
                                        </p:attrNameLst>
                                      </p:cBhvr>
                                      <p:to>
                                        <p:strVal val="0.5"/>
                                      </p:to>
                                    </p:set>
                                    <p:animEffect filter="image" prLst="opacity: 0.5">
                                      <p:cBhvr rctx="IE">
                                        <p:cTn id="80" dur="indefinite"/>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childTnLst>
                                </p:cTn>
                              </p:par>
                            </p:childTnLst>
                          </p:cTn>
                        </p:par>
                        <p:par>
                          <p:cTn id="88" fill="hold">
                            <p:stCondLst>
                              <p:cond delay="500"/>
                            </p:stCondLst>
                            <p:childTnLst>
                              <p:par>
                                <p:cTn id="89" presetID="9" presetClass="emph" presetSubtype="0" grpId="2" nodeType="afterEffect">
                                  <p:stCondLst>
                                    <p:cond delay="0"/>
                                  </p:stCondLst>
                                  <p:childTnLst>
                                    <p:set>
                                      <p:cBhvr rctx="PPT">
                                        <p:cTn id="90" dur="indefinite"/>
                                        <p:tgtEl>
                                          <p:spTgt spid="6"/>
                                        </p:tgtEl>
                                        <p:attrNameLst>
                                          <p:attrName>style.opacity</p:attrName>
                                        </p:attrNameLst>
                                      </p:cBhvr>
                                      <p:to>
                                        <p:strVal val="1"/>
                                      </p:to>
                                    </p:set>
                                    <p:animEffect filter="image" prLst="opacity: 1">
                                      <p:cBhvr rctx="IE">
                                        <p:cTn id="91" dur="indefinite"/>
                                        <p:tgtEl>
                                          <p:spTgt spid="6"/>
                                        </p:tgtEl>
                                      </p:cBhvr>
                                    </p:animEffect>
                                  </p:childTnLst>
                                </p:cTn>
                              </p:par>
                              <p:par>
                                <p:cTn id="92" presetID="9" presetClass="emph" presetSubtype="0" grpId="3" nodeType="withEffect">
                                  <p:stCondLst>
                                    <p:cond delay="0"/>
                                  </p:stCondLst>
                                  <p:childTnLst>
                                    <p:set>
                                      <p:cBhvr rctx="PPT">
                                        <p:cTn id="93" dur="indefinite"/>
                                        <p:tgtEl>
                                          <p:spTgt spid="5"/>
                                        </p:tgtEl>
                                        <p:attrNameLst>
                                          <p:attrName>style.opacity</p:attrName>
                                        </p:attrNameLst>
                                      </p:cBhvr>
                                      <p:to>
                                        <p:strVal val="0.5"/>
                                      </p:to>
                                    </p:set>
                                    <p:animEffect filter="image" prLst="opacity: 0.5">
                                      <p:cBhvr rctx="IE">
                                        <p:cTn id="94" dur="indefinite"/>
                                        <p:tgtEl>
                                          <p:spTgt spid="5"/>
                                        </p:tgtEl>
                                      </p:cBhvr>
                                    </p:animEffect>
                                  </p:childTnLst>
                                </p:cTn>
                              </p:par>
                              <p:par>
                                <p:cTn id="95" presetID="9" presetClass="emph" presetSubtype="0" grpId="1" nodeType="withEffect">
                                  <p:stCondLst>
                                    <p:cond delay="0"/>
                                  </p:stCondLst>
                                  <p:childTnLst>
                                    <p:set>
                                      <p:cBhvr rctx="PPT">
                                        <p:cTn id="96" dur="indefinite"/>
                                        <p:tgtEl>
                                          <p:spTgt spid="9"/>
                                        </p:tgtEl>
                                        <p:attrNameLst>
                                          <p:attrName>style.opacity</p:attrName>
                                        </p:attrNameLst>
                                      </p:cBhvr>
                                      <p:to>
                                        <p:strVal val="0.5"/>
                                      </p:to>
                                    </p:set>
                                    <p:animEffect filter="image" prLst="opacity: 0.5">
                                      <p:cBhvr rctx="IE">
                                        <p:cTn id="97" dur="indefinite"/>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p:cTn id="102" dur="500" fill="hold"/>
                                        <p:tgtEl>
                                          <p:spTgt spid="11"/>
                                        </p:tgtEl>
                                        <p:attrNameLst>
                                          <p:attrName>ppt_w</p:attrName>
                                        </p:attrNameLst>
                                      </p:cBhvr>
                                      <p:tavLst>
                                        <p:tav tm="0">
                                          <p:val>
                                            <p:fltVal val="0"/>
                                          </p:val>
                                        </p:tav>
                                        <p:tav tm="100000">
                                          <p:val>
                                            <p:strVal val="#ppt_w"/>
                                          </p:val>
                                        </p:tav>
                                      </p:tavLst>
                                    </p:anim>
                                    <p:anim calcmode="lin" valueType="num">
                                      <p:cBhvr>
                                        <p:cTn id="103" dur="500" fill="hold"/>
                                        <p:tgtEl>
                                          <p:spTgt spid="11"/>
                                        </p:tgtEl>
                                        <p:attrNameLst>
                                          <p:attrName>ppt_h</p:attrName>
                                        </p:attrNameLst>
                                      </p:cBhvr>
                                      <p:tavLst>
                                        <p:tav tm="0">
                                          <p:val>
                                            <p:fltVal val="0"/>
                                          </p:val>
                                        </p:tav>
                                        <p:tav tm="100000">
                                          <p:val>
                                            <p:strVal val="#ppt_h"/>
                                          </p:val>
                                        </p:tav>
                                      </p:tavLst>
                                    </p:anim>
                                    <p:animEffect transition="in" filter="fade">
                                      <p:cBhvr>
                                        <p:cTn id="104" dur="500"/>
                                        <p:tgtEl>
                                          <p:spTgt spid="11"/>
                                        </p:tgtEl>
                                      </p:cBhvr>
                                    </p:animEffect>
                                  </p:childTnLst>
                                </p:cTn>
                              </p:par>
                            </p:childTnLst>
                          </p:cTn>
                        </p:par>
                        <p:par>
                          <p:cTn id="105" fill="hold">
                            <p:stCondLst>
                              <p:cond delay="500"/>
                            </p:stCondLst>
                            <p:childTnLst>
                              <p:par>
                                <p:cTn id="106" presetID="9" presetClass="emph" presetSubtype="0" grpId="2" nodeType="afterEffect">
                                  <p:stCondLst>
                                    <p:cond delay="0"/>
                                  </p:stCondLst>
                                  <p:childTnLst>
                                    <p:set>
                                      <p:cBhvr rctx="PPT">
                                        <p:cTn id="107" dur="indefinite"/>
                                        <p:tgtEl>
                                          <p:spTgt spid="7"/>
                                        </p:tgtEl>
                                        <p:attrNameLst>
                                          <p:attrName>style.opacity</p:attrName>
                                        </p:attrNameLst>
                                      </p:cBhvr>
                                      <p:to>
                                        <p:strVal val="1"/>
                                      </p:to>
                                    </p:set>
                                    <p:animEffect filter="image" prLst="opacity: 1">
                                      <p:cBhvr rctx="IE">
                                        <p:cTn id="108" dur="indefinite"/>
                                        <p:tgtEl>
                                          <p:spTgt spid="7"/>
                                        </p:tgtEl>
                                      </p:cBhvr>
                                    </p:animEffect>
                                  </p:childTnLst>
                                </p:cTn>
                              </p:par>
                              <p:par>
                                <p:cTn id="109" presetID="9" presetClass="emph" presetSubtype="0" grpId="3" nodeType="withEffect">
                                  <p:stCondLst>
                                    <p:cond delay="0"/>
                                  </p:stCondLst>
                                  <p:childTnLst>
                                    <p:set>
                                      <p:cBhvr rctx="PPT">
                                        <p:cTn id="110" dur="indefinite"/>
                                        <p:tgtEl>
                                          <p:spTgt spid="6"/>
                                        </p:tgtEl>
                                        <p:attrNameLst>
                                          <p:attrName>style.opacity</p:attrName>
                                        </p:attrNameLst>
                                      </p:cBhvr>
                                      <p:to>
                                        <p:strVal val="0.5"/>
                                      </p:to>
                                    </p:set>
                                    <p:animEffect filter="image" prLst="opacity: 0.5">
                                      <p:cBhvr rctx="IE">
                                        <p:cTn id="111" dur="indefinite"/>
                                        <p:tgtEl>
                                          <p:spTgt spid="6"/>
                                        </p:tgtEl>
                                      </p:cBhvr>
                                    </p:animEffect>
                                  </p:childTnLst>
                                </p:cTn>
                              </p:par>
                              <p:par>
                                <p:cTn id="112" presetID="9" presetClass="emph" presetSubtype="0" grpId="1" nodeType="withEffect">
                                  <p:stCondLst>
                                    <p:cond delay="0"/>
                                  </p:stCondLst>
                                  <p:childTnLst>
                                    <p:set>
                                      <p:cBhvr rctx="PPT">
                                        <p:cTn id="113" dur="indefinite"/>
                                        <p:tgtEl>
                                          <p:spTgt spid="10"/>
                                        </p:tgtEl>
                                        <p:attrNameLst>
                                          <p:attrName>style.opacity</p:attrName>
                                        </p:attrNameLst>
                                      </p:cBhvr>
                                      <p:to>
                                        <p:strVal val="0.5"/>
                                      </p:to>
                                    </p:set>
                                    <p:animEffect filter="image" prLst="opacity: 0.5">
                                      <p:cBhvr rctx="IE">
                                        <p:cTn id="114"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36" grpId="2"/>
      <p:bldP spid="36" grpId="3"/>
      <p:bldP spid="5" grpId="0"/>
      <p:bldP spid="5" grpId="1"/>
      <p:bldP spid="5" grpId="2"/>
      <p:bldP spid="5" grpId="3"/>
      <p:bldP spid="6" grpId="0"/>
      <p:bldP spid="6" grpId="1"/>
      <p:bldP spid="6" grpId="2"/>
      <p:bldP spid="6" grpId="3"/>
      <p:bldP spid="7" grpId="0"/>
      <p:bldP spid="7" grpId="1"/>
      <p:bldP spid="7" grpId="2"/>
      <p:bldP spid="8" grpId="0"/>
      <p:bldP spid="8" grpId="1"/>
      <p:bldP spid="9" grpId="0"/>
      <p:bldP spid="9" grpId="1"/>
      <p:bldP spid="10" grpId="0"/>
      <p:bldP spid="10" grpId="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304698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Romans 13:13–14 ~ </a:t>
            </a:r>
            <a:r>
              <a:rPr lang="en-US" sz="3200" b="1" baseline="30000" dirty="0">
                <a:effectLst>
                  <a:outerShdw blurRad="38100" dist="38100" dir="2700000" algn="tl">
                    <a:srgbClr val="000000">
                      <a:alpha val="43137"/>
                    </a:srgbClr>
                  </a:outerShdw>
                </a:effectLst>
              </a:rPr>
              <a:t>13 </a:t>
            </a:r>
            <a:r>
              <a:rPr lang="en-US" sz="3200" b="1" dirty="0">
                <a:solidFill>
                  <a:srgbClr val="FFFF00"/>
                </a:solidFill>
                <a:effectLst>
                  <a:outerShdw blurRad="38100" dist="38100" dir="2700000" algn="tl">
                    <a:srgbClr val="000000">
                      <a:alpha val="43137"/>
                    </a:srgbClr>
                  </a:outerShdw>
                </a:effectLst>
              </a:rPr>
              <a:t>Let us walk properly, as in the day, not in revelry and drunkenness, not in lewdness and lust, not in strife and envy. </a:t>
            </a:r>
            <a:r>
              <a:rPr lang="en-US" sz="3200" b="1" baseline="30000" dirty="0">
                <a:effectLst>
                  <a:outerShdw blurRad="38100" dist="38100" dir="2700000" algn="tl">
                    <a:srgbClr val="000000">
                      <a:alpha val="43137"/>
                    </a:srgbClr>
                  </a:outerShdw>
                </a:effectLst>
              </a:rPr>
              <a:t>14 </a:t>
            </a:r>
            <a:r>
              <a:rPr lang="en-US" sz="3200" b="1" dirty="0">
                <a:solidFill>
                  <a:srgbClr val="FFFF00"/>
                </a:solidFill>
                <a:effectLst>
                  <a:outerShdw blurRad="38100" dist="38100" dir="2700000" algn="tl">
                    <a:srgbClr val="000000">
                      <a:alpha val="43137"/>
                    </a:srgbClr>
                  </a:outerShdw>
                </a:effectLst>
              </a:rPr>
              <a:t>But put on the Lord Jesus Christ, and make no provision for the flesh, to </a:t>
            </a:r>
            <a:r>
              <a:rPr lang="en-US" sz="3200" b="1" i="1" dirty="0">
                <a:solidFill>
                  <a:srgbClr val="FFFF00"/>
                </a:solidFill>
                <a:effectLst>
                  <a:outerShdw blurRad="38100" dist="38100" dir="2700000" algn="tl">
                    <a:srgbClr val="000000">
                      <a:alpha val="43137"/>
                    </a:srgbClr>
                  </a:outerShdw>
                </a:effectLst>
              </a:rPr>
              <a:t>fulfill its</a:t>
            </a:r>
            <a:r>
              <a:rPr lang="en-US" sz="3200" b="1" dirty="0">
                <a:solidFill>
                  <a:srgbClr val="FFFF00"/>
                </a:solidFill>
                <a:effectLst>
                  <a:outerShdw blurRad="38100" dist="38100" dir="2700000" algn="tl">
                    <a:srgbClr val="000000">
                      <a:alpha val="43137"/>
                    </a:srgbClr>
                  </a:outerShdw>
                </a:effectLst>
              </a:rPr>
              <a:t> lusts. </a:t>
            </a:r>
          </a:p>
        </p:txBody>
      </p:sp>
      <p:sp>
        <p:nvSpPr>
          <p:cNvPr id="12" name="TextBox 11"/>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64334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17058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50995">
            <a:off x="633799" y="3110559"/>
            <a:ext cx="4496806" cy="3375862"/>
          </a:xfrm>
          <a:prstGeom prst="rect">
            <a:avLst/>
          </a:prstGeom>
          <a:effectLst>
            <a:softEdge rad="1270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18141">
            <a:off x="3923418" y="1672025"/>
            <a:ext cx="5161550" cy="3439888"/>
          </a:xfrm>
          <a:prstGeom prst="rect">
            <a:avLst/>
          </a:prstGeom>
          <a:effectLst>
            <a:softEdge rad="127000"/>
          </a:effectLst>
        </p:spPr>
      </p:pic>
      <p:sp>
        <p:nvSpPr>
          <p:cNvPr id="7" name="TextBox 6"/>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Rounded Rectangular Callout 1"/>
          <p:cNvSpPr/>
          <p:nvPr/>
        </p:nvSpPr>
        <p:spPr>
          <a:xfrm>
            <a:off x="1524000" y="1066800"/>
            <a:ext cx="3124200" cy="1824580"/>
          </a:xfrm>
          <a:prstGeom prst="wedgeRoundRectCallout">
            <a:avLst>
              <a:gd name="adj1" fmla="val -12278"/>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00200" y="1066800"/>
            <a:ext cx="30480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Steal human’s food</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1600200" y="1519535"/>
            <a:ext cx="30480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Kill their plants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1600200" y="1972270"/>
            <a:ext cx="30480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Annoying music</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1600200" y="2425005"/>
            <a:ext cx="30480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Love mischief</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2559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19277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Are we            of God?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2008133" y="914400"/>
            <a:ext cx="1308227" cy="668868"/>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heirs</a:t>
            </a:r>
          </a:p>
          <a:p>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1868560" y="914400"/>
            <a:ext cx="1454213" cy="608062"/>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errors</a:t>
            </a:r>
          </a:p>
          <a:p>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2055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2000"/>
                                        <p:tgtEl>
                                          <p:spTgt spid="36"/>
                                        </p:tgtEl>
                                      </p:cBhvr>
                                    </p:animEffect>
                                    <p:set>
                                      <p:cBhvr>
                                        <p:cTn id="19" dur="1" fill="hold">
                                          <p:stCondLst>
                                            <p:cond delay="1999"/>
                                          </p:stCondLst>
                                        </p:cTn>
                                        <p:tgtEl>
                                          <p:spTgt spid="36"/>
                                        </p:tgtEl>
                                        <p:attrNameLst>
                                          <p:attrName>style.visibility</p:attrName>
                                        </p:attrNameLst>
                                      </p:cBhvr>
                                      <p:to>
                                        <p:strVal val="hidden"/>
                                      </p:to>
                                    </p:set>
                                  </p:childTnLst>
                                </p:cTn>
                              </p:par>
                              <p:par>
                                <p:cTn id="20" presetID="9" presetClass="entr" presetSubtype="0" fill="hold" grpId="1"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246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353943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Warren Wiersbe ~ </a:t>
            </a:r>
            <a:r>
              <a:rPr lang="en-US" sz="3200" b="1" dirty="0">
                <a:effectLst>
                  <a:outerShdw blurRad="38100" dist="38100" dir="2700000" algn="tl">
                    <a:srgbClr val="000000">
                      <a:alpha val="43137"/>
                    </a:srgbClr>
                  </a:outerShdw>
                </a:effectLst>
              </a:rPr>
              <a:t>"It is not enough for us to have the Spirit; the Spirit must have us! Only then can He share with us the abundant, victorious life that can be ours in Christ. We have no obligation to the flesh, because the flesh has only brought trouble into our lives."</a:t>
            </a: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32047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3289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18829"/>
            <a:ext cx="8229600" cy="1077218"/>
          </a:xfrm>
          <a:prstGeom prst="rect">
            <a:avLst/>
          </a:prstGeom>
          <a:noFill/>
        </p:spPr>
        <p:txBody>
          <a:bodyPr wrap="square" rtlCol="0">
            <a:spAutoFit/>
          </a:bodyPr>
          <a:lstStyle/>
          <a:p>
            <a:r>
              <a:rPr lang="en-US" sz="3100" b="1" dirty="0">
                <a:solidFill>
                  <a:srgbClr val="FFFF00"/>
                </a:solidFill>
                <a:effectLst>
                  <a:outerShdw blurRad="38100" dist="38100" dir="2700000" algn="tl">
                    <a:srgbClr val="000000">
                      <a:alpha val="43137"/>
                    </a:srgbClr>
                  </a:outerShdw>
                </a:effectLst>
              </a:rPr>
              <a:t>Live</a:t>
            </a:r>
            <a:r>
              <a:rPr lang="en-US" sz="3100" b="1" dirty="0">
                <a:effectLst>
                  <a:outerShdw blurRad="38100" dist="38100" dir="2700000" algn="tl">
                    <a:srgbClr val="000000">
                      <a:alpha val="43137"/>
                    </a:srgbClr>
                  </a:outerShdw>
                </a:effectLst>
              </a:rPr>
              <a:t> ~ present tense – the idea of </a:t>
            </a:r>
            <a:r>
              <a:rPr lang="en-US" sz="3100" b="1" i="1" dirty="0">
                <a:effectLst>
                  <a:outerShdw blurRad="38100" dist="38100" dir="2700000" algn="tl">
                    <a:srgbClr val="000000">
                      <a:alpha val="43137"/>
                    </a:srgbClr>
                  </a:outerShdw>
                </a:effectLst>
              </a:rPr>
              <a:t>continually living</a:t>
            </a:r>
            <a:endParaRPr lang="en-US" sz="31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907247"/>
            <a:ext cx="8001000" cy="584775"/>
          </a:xfrm>
          <a:prstGeom prst="rect">
            <a:avLst/>
          </a:prstGeom>
          <a:noFill/>
        </p:spPr>
        <p:txBody>
          <a:bodyPr wrap="square" rtlCol="0">
            <a:spAutoFit/>
          </a:bodyPr>
          <a:lstStyle/>
          <a:p>
            <a:pPr marL="225425" indent="-225425">
              <a:buFont typeface="Arial" pitchFamily="34" charset="0"/>
              <a:buChar char="•"/>
            </a:pPr>
            <a:r>
              <a:rPr lang="en-US" sz="3100" b="1" dirty="0" smtClean="0">
                <a:effectLst>
                  <a:outerShdw blurRad="38100" dist="38100" dir="2700000" algn="tl">
                    <a:srgbClr val="000000">
                      <a:alpha val="43137"/>
                    </a:srgbClr>
                  </a:outerShdw>
                </a:effectLst>
              </a:rPr>
              <a:t> </a:t>
            </a:r>
            <a:r>
              <a:rPr lang="en-US" sz="3100" b="1" dirty="0" smtClean="0">
                <a:solidFill>
                  <a:srgbClr val="FFFF00"/>
                </a:solidFill>
                <a:effectLst>
                  <a:outerShdw blurRad="38100" dist="38100" dir="2700000" algn="tl">
                    <a:srgbClr val="000000">
                      <a:alpha val="43137"/>
                    </a:srgbClr>
                  </a:outerShdw>
                </a:effectLst>
              </a:rPr>
              <a:t>Put </a:t>
            </a:r>
            <a:r>
              <a:rPr lang="en-US" sz="3100" b="1" dirty="0">
                <a:solidFill>
                  <a:srgbClr val="FFFF00"/>
                </a:solidFill>
                <a:effectLst>
                  <a:outerShdw blurRad="38100" dist="38100" dir="2700000" algn="tl">
                    <a:srgbClr val="000000">
                      <a:alpha val="43137"/>
                    </a:srgbClr>
                  </a:outerShdw>
                </a:effectLst>
              </a:rPr>
              <a:t>to death </a:t>
            </a:r>
            <a:r>
              <a:rPr lang="en-US" sz="3100" b="1" dirty="0">
                <a:effectLst>
                  <a:outerShdw blurRad="38100" dist="38100" dir="2700000" algn="tl">
                    <a:srgbClr val="000000">
                      <a:alpha val="43137"/>
                    </a:srgbClr>
                  </a:outerShdw>
                </a:effectLst>
              </a:rPr>
              <a:t>~ </a:t>
            </a:r>
            <a:r>
              <a:rPr lang="en-US" sz="3100" b="1" cap="small" dirty="0">
                <a:effectLst>
                  <a:outerShdw blurRad="38100" dist="38100" dir="2700000" algn="tl">
                    <a:srgbClr val="000000">
                      <a:alpha val="43137"/>
                    </a:srgbClr>
                  </a:outerShdw>
                </a:effectLst>
              </a:rPr>
              <a:t>KJV</a:t>
            </a:r>
            <a:r>
              <a:rPr lang="en-US" sz="3100" b="1" dirty="0">
                <a:effectLst>
                  <a:outerShdw blurRad="38100" dist="38100" dir="2700000" algn="tl">
                    <a:srgbClr val="000000">
                      <a:alpha val="43137"/>
                    </a:srgbClr>
                  </a:outerShdw>
                </a:effectLst>
              </a:rPr>
              <a:t>, </a:t>
            </a:r>
            <a:r>
              <a:rPr lang="en-US" sz="3100" b="1" dirty="0">
                <a:solidFill>
                  <a:srgbClr val="FFFF00"/>
                </a:solidFill>
                <a:effectLst>
                  <a:outerShdw blurRad="38100" dist="38100" dir="2700000" algn="tl">
                    <a:srgbClr val="000000">
                      <a:alpha val="43137"/>
                    </a:srgbClr>
                  </a:outerShdw>
                </a:effectLst>
              </a:rPr>
              <a:t>mortify </a:t>
            </a:r>
            <a:endParaRPr lang="en-US" sz="31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457200" y="2438400"/>
            <a:ext cx="8229600" cy="4031873"/>
          </a:xfrm>
          <a:prstGeom prst="rect">
            <a:avLst/>
          </a:prstGeom>
          <a:noFill/>
        </p:spPr>
        <p:txBody>
          <a:bodyPr wrap="square" rtlCol="0">
            <a:spAutoFit/>
          </a:bodyPr>
          <a:lstStyle/>
          <a:p>
            <a:r>
              <a:rPr lang="en-US" sz="3100" b="1">
                <a:solidFill>
                  <a:srgbClr val="FFFF00"/>
                </a:solidFill>
                <a:effectLst>
                  <a:outerShdw blurRad="38100" dist="38100" dir="2700000" algn="tl">
                    <a:srgbClr val="000000">
                      <a:alpha val="43137"/>
                    </a:srgbClr>
                  </a:outerShdw>
                </a:effectLst>
              </a:rPr>
              <a:t>John Trapp ~ </a:t>
            </a:r>
            <a:r>
              <a:rPr lang="en-US" sz="3100" b="1">
                <a:effectLst>
                  <a:outerShdw blurRad="38100" dist="38100" dir="2700000" algn="tl">
                    <a:srgbClr val="000000">
                      <a:alpha val="43137"/>
                    </a:srgbClr>
                  </a:outerShdw>
                </a:effectLst>
              </a:rPr>
              <a:t>"We must not think to pass from the mire to heaven, to dance with the devil all day, and sup with Christ at night, to fly to heaven with pleasant wings. </a:t>
            </a:r>
            <a:r>
              <a:rPr lang="en-US" sz="3100" b="1" dirty="0">
                <a:effectLst>
                  <a:outerShdw blurRad="38100" dist="38100" dir="2700000" algn="tl">
                    <a:srgbClr val="000000">
                      <a:alpha val="43137"/>
                    </a:srgbClr>
                  </a:outerShdw>
                </a:effectLst>
              </a:rPr>
              <a:t>Beetles love dunghills better than ointments; and swine love mud better than a garden; so do swinish people their lusts, better than the lives of their souls."</a:t>
            </a:r>
            <a:endParaRPr lang="en-US" sz="31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5740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2"/>
                                        </p:tgtEl>
                                        <p:attrNameLst>
                                          <p:attrName>style.opacity</p:attrName>
                                        </p:attrNameLst>
                                      </p:cBhvr>
                                      <p:to>
                                        <p:strVal val="0.5"/>
                                      </p:to>
                                    </p:set>
                                    <p:animEffect filter="image" prLst="opacity: 0.5">
                                      <p:cBhvr rctx="IE">
                                        <p:cTn id="27" dur="indefinite"/>
                                        <p:tgtEl>
                                          <p:spTgt spid="2"/>
                                        </p:tgtEl>
                                      </p:cBhvr>
                                    </p:animEffect>
                                  </p:childTnLst>
                                </p:cTn>
                              </p:par>
                              <p:par>
                                <p:cTn id="28" presetID="9" presetClass="emph" presetSubtype="0" grpId="1" nodeType="withEffect">
                                  <p:stCondLst>
                                    <p:cond delay="0"/>
                                  </p:stCondLst>
                                  <p:childTnLst>
                                    <p:set>
                                      <p:cBhvr rctx="PPT">
                                        <p:cTn id="29" dur="indefinite"/>
                                        <p:tgtEl>
                                          <p:spTgt spid="36"/>
                                        </p:tgtEl>
                                        <p:attrNameLst>
                                          <p:attrName>style.opacity</p:attrName>
                                        </p:attrNameLst>
                                      </p:cBhvr>
                                      <p:to>
                                        <p:strVal val="0.5"/>
                                      </p:to>
                                    </p:set>
                                    <p:animEffect filter="image" prLst="opacity: 0.5">
                                      <p:cBhvr rctx="IE">
                                        <p:cTn id="30" dur="indefinite"/>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6" grpId="0"/>
      <p:bldP spid="36" grpId="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8:12-17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70602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Romans</Template>
  <TotalTime>1201</TotalTime>
  <Words>407</Words>
  <Application>Microsoft Office PowerPoint</Application>
  <PresentationFormat>On-screen Show (4:3)</PresentationFormat>
  <Paragraphs>49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Castellar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23</cp:revision>
  <dcterms:created xsi:type="dcterms:W3CDTF">2013-12-27T13:19:13Z</dcterms:created>
  <dcterms:modified xsi:type="dcterms:W3CDTF">2013-12-30T16:30:57Z</dcterms:modified>
</cp:coreProperties>
</file>