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1" r:id="rId4"/>
    <p:sldId id="272" r:id="rId5"/>
    <p:sldId id="273" r:id="rId6"/>
    <p:sldId id="258" r:id="rId7"/>
    <p:sldId id="259" r:id="rId8"/>
    <p:sldId id="260" r:id="rId9"/>
    <p:sldId id="261" r:id="rId10"/>
    <p:sldId id="262" r:id="rId11"/>
    <p:sldId id="263" r:id="rId12"/>
    <p:sldId id="274" r:id="rId13"/>
    <p:sldId id="264" r:id="rId14"/>
    <p:sldId id="265" r:id="rId15"/>
    <p:sldId id="276" r:id="rId16"/>
    <p:sldId id="275" r:id="rId17"/>
    <p:sldId id="266" r:id="rId18"/>
    <p:sldId id="267" r:id="rId19"/>
    <p:sldId id="268" r:id="rId20"/>
    <p:sldId id="269" r:id="rId21"/>
    <p:sldId id="270" r:id="rId22"/>
  </p:sldIdLst>
  <p:sldSz cx="9144000" cy="6858000" type="screen4x3"/>
  <p:notesSz cx="6858000" cy="9144000"/>
  <p:embeddedFontLst>
    <p:embeddedFont>
      <p:font typeface="Castellar" panose="020A0402060406010301"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228" autoAdjust="0"/>
  </p:normalViewPr>
  <p:slideViewPr>
    <p:cSldViewPr>
      <p:cViewPr>
        <p:scale>
          <a:sx n="87" d="100"/>
          <a:sy n="87" d="100"/>
        </p:scale>
        <p:origin x="-1698" y="-642"/>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12/17/2013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12/17/2013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12/17/2013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12/17/2013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CD7618.7EAF1AF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80849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304698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Matthew Poole ~ </a:t>
            </a:r>
            <a:r>
              <a:rPr lang="en-US" sz="3200" b="1" dirty="0">
                <a:effectLst>
                  <a:outerShdw blurRad="38100" dist="38100" dir="2700000" algn="tl">
                    <a:srgbClr val="000000">
                      <a:alpha val="43137"/>
                    </a:srgbClr>
                  </a:outerShdw>
                </a:effectLst>
              </a:rPr>
              <a:t>"The law is weak to us, because we are weak to it: the sun cannot give light to blind eye, not from any impotency in itself, but merely from the incapacity of the subject it shines upon."</a:t>
            </a:r>
          </a:p>
        </p:txBody>
      </p:sp>
    </p:spTree>
    <p:extLst>
      <p:ext uri="{BB962C8B-B14F-4D97-AF65-F5344CB8AC3E}">
        <p14:creationId xmlns:p14="http://schemas.microsoft.com/office/powerpoint/2010/main" val="120135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William Newell ~ </a:t>
            </a:r>
            <a:r>
              <a:rPr lang="en-US" sz="3200" b="1" dirty="0" smtClean="0">
                <a:effectLst>
                  <a:outerShdw blurRad="38100" dist="38100" dir="2700000" algn="tl">
                    <a:srgbClr val="000000">
                      <a:alpha val="43137"/>
                    </a:srgbClr>
                  </a:outerShdw>
                </a:effectLst>
              </a:rPr>
              <a:t>"To hope to do better is to fail to see yourself in Christ only."</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1943100"/>
            <a:ext cx="8001000" cy="1077218"/>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"To be disappointed in yourself means you believed in yourself."</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91443" y="3021183"/>
            <a:ext cx="80010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"To </a:t>
            </a:r>
            <a:r>
              <a:rPr lang="en-US" sz="3200" b="1" dirty="0">
                <a:effectLst>
                  <a:outerShdw blurRad="38100" dist="38100" dir="2700000" algn="tl">
                    <a:srgbClr val="000000">
                      <a:alpha val="43137"/>
                    </a:srgbClr>
                  </a:outerShdw>
                </a:effectLst>
              </a:rPr>
              <a:t>be discouraged is unbelief."</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797" y="3591276"/>
            <a:ext cx="8001000" cy="1077218"/>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The lack of divine blessing comes from unbelief, not lack of devotion."</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457200" y="4598158"/>
            <a:ext cx="8229597"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Flesh</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sarx</a:t>
            </a: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NIV, </a:t>
            </a:r>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sinful nature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80690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500"/>
                            </p:stCondLst>
                            <p:childTnLst>
                              <p:par>
                                <p:cTn id="39" presetID="9" presetClass="emph" presetSubtype="0" grpId="1" nodeType="afterEffect">
                                  <p:stCondLst>
                                    <p:cond delay="0"/>
                                  </p:stCondLst>
                                  <p:childTnLst>
                                    <p:set>
                                      <p:cBhvr rctx="PPT">
                                        <p:cTn id="40" dur="indefinite"/>
                                        <p:tgtEl>
                                          <p:spTgt spid="2"/>
                                        </p:tgtEl>
                                        <p:attrNameLst>
                                          <p:attrName>style.opacity</p:attrName>
                                        </p:attrNameLst>
                                      </p:cBhvr>
                                      <p:to>
                                        <p:strVal val="0.5"/>
                                      </p:to>
                                    </p:set>
                                    <p:animEffect filter="image" prLst="opacity: 0.5">
                                      <p:cBhvr rctx="IE">
                                        <p:cTn id="41" dur="indefinite"/>
                                        <p:tgtEl>
                                          <p:spTgt spid="2"/>
                                        </p:tgtEl>
                                      </p:cBhvr>
                                    </p:animEffect>
                                  </p:childTnLst>
                                </p:cTn>
                              </p:par>
                              <p:par>
                                <p:cTn id="42" presetID="9" presetClass="emph" presetSubtype="0" grpId="1" nodeType="withEffect">
                                  <p:stCondLst>
                                    <p:cond delay="0"/>
                                  </p:stCondLst>
                                  <p:childTnLst>
                                    <p:set>
                                      <p:cBhvr rctx="PPT">
                                        <p:cTn id="43" dur="indefinite"/>
                                        <p:tgtEl>
                                          <p:spTgt spid="36"/>
                                        </p:tgtEl>
                                        <p:attrNameLst>
                                          <p:attrName>style.opacity</p:attrName>
                                        </p:attrNameLst>
                                      </p:cBhvr>
                                      <p:to>
                                        <p:strVal val="0.5"/>
                                      </p:to>
                                    </p:set>
                                    <p:animEffect filter="image" prLst="opacity: 0.5">
                                      <p:cBhvr rctx="IE">
                                        <p:cTn id="44" dur="indefinite"/>
                                        <p:tgtEl>
                                          <p:spTgt spid="36"/>
                                        </p:tgtEl>
                                      </p:cBhvr>
                                    </p:animEffect>
                                  </p:childTnLst>
                                </p:cTn>
                              </p:par>
                              <p:par>
                                <p:cTn id="45" presetID="9" presetClass="emph" presetSubtype="0" grpId="1" nodeType="withEffect">
                                  <p:stCondLst>
                                    <p:cond delay="0"/>
                                  </p:stCondLst>
                                  <p:childTnLst>
                                    <p:set>
                                      <p:cBhvr rctx="PPT">
                                        <p:cTn id="46" dur="indefinite"/>
                                        <p:tgtEl>
                                          <p:spTgt spid="5"/>
                                        </p:tgtEl>
                                        <p:attrNameLst>
                                          <p:attrName>style.opacity</p:attrName>
                                        </p:attrNameLst>
                                      </p:cBhvr>
                                      <p:to>
                                        <p:strVal val="0.5"/>
                                      </p:to>
                                    </p:set>
                                    <p:animEffect filter="image" prLst="opacity: 0.5">
                                      <p:cBhvr rctx="IE">
                                        <p:cTn id="47" dur="indefinite"/>
                                        <p:tgtEl>
                                          <p:spTgt spid="5"/>
                                        </p:tgtEl>
                                      </p:cBhvr>
                                    </p:animEffect>
                                  </p:childTnLst>
                                </p:cTn>
                              </p:par>
                              <p:par>
                                <p:cTn id="48" presetID="9" presetClass="emph" presetSubtype="0" grpId="1" nodeType="withEffect">
                                  <p:stCondLst>
                                    <p:cond delay="0"/>
                                  </p:stCondLst>
                                  <p:childTnLst>
                                    <p:set>
                                      <p:cBhvr rctx="PPT">
                                        <p:cTn id="49" dur="indefinite"/>
                                        <p:tgtEl>
                                          <p:spTgt spid="6"/>
                                        </p:tgtEl>
                                        <p:attrNameLst>
                                          <p:attrName>style.opacity</p:attrName>
                                        </p:attrNameLst>
                                      </p:cBhvr>
                                      <p:to>
                                        <p:strVal val="0.5"/>
                                      </p:to>
                                    </p:set>
                                    <p:animEffect filter="image" prLst="opacity: 0.5">
                                      <p:cBhvr rctx="IE">
                                        <p:cTn id="50"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 grpId="0"/>
      <p:bldP spid="36" grpId="1"/>
      <p:bldP spid="5" grpId="0"/>
      <p:bldP spid="5" grpId="1"/>
      <p:bldP spid="6" grpId="0"/>
      <p:bldP spid="6"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42508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i="1" dirty="0">
                <a:solidFill>
                  <a:srgbClr val="FFFF00"/>
                </a:solidFill>
                <a:effectLst>
                  <a:outerShdw blurRad="38100" dist="38100" dir="2700000" algn="tl">
                    <a:srgbClr val="000000">
                      <a:alpha val="43137"/>
                    </a:srgbClr>
                  </a:outerShdw>
                </a:effectLst>
              </a:rPr>
              <a:t>Walk</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err="1">
                <a:solidFill>
                  <a:srgbClr val="FFFF00"/>
                </a:solidFill>
                <a:latin typeface="Times New Roman" panose="02020603050405020304" pitchFamily="18" charset="0"/>
                <a:cs typeface="Times New Roman" panose="02020603050405020304" pitchFamily="18" charset="0"/>
              </a:rPr>
              <a:t>peripateō</a:t>
            </a:r>
            <a:endParaRPr lang="en-US" sz="3200" b="1" dirty="0">
              <a:solidFill>
                <a:srgbClr val="FFFF00"/>
              </a:solidFill>
              <a:latin typeface="Times New Roman" panose="02020603050405020304" pitchFamily="18" charset="0"/>
              <a:cs typeface="Times New Roman" panose="02020603050405020304" pitchFamily="18" charset="0"/>
            </a:endParaRPr>
          </a:p>
          <a:p>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TextBox 35"/>
          <p:cNvSpPr txBox="1"/>
          <p:nvPr/>
        </p:nvSpPr>
        <p:spPr>
          <a:xfrm>
            <a:off x="685800" y="1446922"/>
            <a:ext cx="8001000" cy="584775"/>
          </a:xfrm>
          <a:prstGeom prst="rect">
            <a:avLst/>
          </a:prstGeom>
          <a:noFill/>
        </p:spPr>
        <p:txBody>
          <a:bodyPr wrap="square" rtlCol="0">
            <a:spAutoFit/>
          </a:bodyPr>
          <a:lstStyle/>
          <a:p>
            <a:pPr marL="347663" indent="-347663">
              <a:buFont typeface="Arial" pitchFamily="34" charset="0"/>
              <a:buChar char="•"/>
            </a:pPr>
            <a:r>
              <a:rPr lang="en-US" sz="3200" b="1" dirty="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a:t>
            </a:r>
            <a:r>
              <a:rPr lang="en-US" sz="3200" b="1" dirty="0" smtClean="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smtClean="0">
                <a:effectLst>
                  <a:outerShdw blurRad="38100" dist="38100" dir="2700000" algn="tl">
                    <a:srgbClr val="000000">
                      <a:alpha val="43137"/>
                    </a:srgbClr>
                  </a:outerShdw>
                </a:effectLst>
              </a:rPr>
              <a:t>around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691443" y="1998656"/>
            <a:ext cx="8001000" cy="584775"/>
          </a:xfrm>
          <a:prstGeom prst="rect">
            <a:avLst/>
          </a:prstGeom>
          <a:noFill/>
        </p:spPr>
        <p:txBody>
          <a:bodyPr wrap="square" rtlCol="0">
            <a:spAutoFit/>
          </a:bodyPr>
          <a:lstStyle/>
          <a:p>
            <a:pPr marL="347663" indent="-347663">
              <a:buFont typeface="Arial" pitchFamily="34" charset="0"/>
              <a:buChar char="•"/>
            </a:pPr>
            <a:r>
              <a:rPr lang="en-US" sz="3200" b="1" dirty="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pateō</a:t>
            </a:r>
            <a:r>
              <a:rPr lang="en-US" sz="3200" b="1" dirty="0" smtClean="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to tread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685797" y="2542648"/>
            <a:ext cx="8001000" cy="584775"/>
          </a:xfrm>
          <a:prstGeom prst="rect">
            <a:avLst/>
          </a:prstGeom>
          <a:noFill/>
        </p:spPr>
        <p:txBody>
          <a:bodyPr wrap="square" rtlCol="0">
            <a:spAutoFit/>
          </a:bodyPr>
          <a:lstStyle/>
          <a:p>
            <a:pPr marL="347663" indent="-347663">
              <a:buFont typeface="Arial" pitchFamily="34" charset="0"/>
              <a:buChar char="•"/>
            </a:pPr>
            <a:r>
              <a:rPr lang="en-US" sz="3200" b="1" i="1" dirty="0" smtClean="0">
                <a:effectLst>
                  <a:outerShdw blurRad="38100" dist="38100" dir="2700000" algn="tl">
                    <a:srgbClr val="000000">
                      <a:alpha val="43137"/>
                    </a:srgbClr>
                  </a:outerShdw>
                </a:effectLst>
              </a:rPr>
              <a:t>To </a:t>
            </a:r>
            <a:r>
              <a:rPr lang="en-US" sz="3200" b="1" i="1" dirty="0">
                <a:effectLst>
                  <a:outerShdw blurRad="38100" dist="38100" dir="2700000" algn="tl">
                    <a:srgbClr val="000000">
                      <a:alpha val="43137"/>
                    </a:srgbClr>
                  </a:outerShdw>
                </a:effectLst>
              </a:rPr>
              <a:t>walk around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685797" y="3088748"/>
            <a:ext cx="8001000" cy="584775"/>
          </a:xfrm>
          <a:prstGeom prst="rect">
            <a:avLst/>
          </a:prstGeom>
          <a:noFill/>
        </p:spPr>
        <p:txBody>
          <a:bodyPr wrap="square" rtlCol="0">
            <a:spAutoFit/>
          </a:bodyPr>
          <a:lstStyle/>
          <a:p>
            <a:pPr marL="347663" indent="-347663">
              <a:buFont typeface="Arial" pitchFamily="34" charset="0"/>
              <a:buChar char="•"/>
            </a:pPr>
            <a:r>
              <a:rPr lang="en-US" sz="3200" b="1" dirty="0">
                <a:effectLst>
                  <a:outerShdw blurRad="38100" dist="38100" dir="2700000" algn="tl">
                    <a:srgbClr val="000000">
                      <a:alpha val="43137"/>
                    </a:srgbClr>
                  </a:outerShdw>
                </a:effectLst>
              </a:rPr>
              <a:t>Present participle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0256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According to the flesh </a:t>
            </a:r>
            <a:r>
              <a:rPr lang="en-US" sz="3200" b="1" dirty="0">
                <a:effectLst>
                  <a:outerShdw blurRad="38100" dist="38100" dir="2700000" algn="tl">
                    <a:srgbClr val="000000">
                      <a:alpha val="43137"/>
                    </a:srgbClr>
                  </a:outerShdw>
                </a:effectLst>
              </a:rPr>
              <a:t>~ humanly speaking, the way of humans</a:t>
            </a:r>
          </a:p>
        </p:txBody>
      </p:sp>
      <p:sp>
        <p:nvSpPr>
          <p:cNvPr id="36" name="TextBox 35"/>
          <p:cNvSpPr txBox="1"/>
          <p:nvPr/>
        </p:nvSpPr>
        <p:spPr>
          <a:xfrm>
            <a:off x="457200" y="1943100"/>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According to the Spirit </a:t>
            </a:r>
            <a:r>
              <a:rPr lang="en-US" sz="3200" b="1" dirty="0">
                <a:effectLst>
                  <a:outerShdw blurRad="38100" dist="38100" dir="2700000" algn="tl">
                    <a:srgbClr val="000000">
                      <a:alpha val="43137"/>
                    </a:srgbClr>
                  </a:outerShdw>
                </a:effectLst>
              </a:rPr>
              <a:t>~ spiritually speaking, the way of the Spirit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5408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2"/>
                                        </p:tgtEl>
                                        <p:attrNameLst>
                                          <p:attrName>style.opacity</p:attrName>
                                        </p:attrNameLst>
                                      </p:cBhvr>
                                      <p:to>
                                        <p:strVal val="0.5"/>
                                      </p:to>
                                    </p:set>
                                    <p:animEffect filter="image" prLst="opacity: 0.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C. H. Spurgeon ~ </a:t>
            </a:r>
            <a:r>
              <a:rPr lang="en-US" sz="3200" b="1" dirty="0">
                <a:effectLst>
                  <a:outerShdw blurRad="38100" dist="38100" dir="2700000" algn="tl">
                    <a:srgbClr val="000000">
                      <a:alpha val="43137"/>
                    </a:srgbClr>
                  </a:outerShdw>
                </a:effectLst>
              </a:rPr>
              <a:t>"Observe carefully that the flesh is there: he does not walk after it, but it is there. It is there, striving and warring, vexing and grieving, and it will be there till he is taken up into heaven. It is there as an alien and detested force, and not there so as to have dominion over him. He does not walk after it, nor practically obey it. He does not accept it as his guide, nor allow it to drive him into rebellion."</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09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93203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Heb. 11:6 ~ </a:t>
            </a:r>
            <a:r>
              <a:rPr lang="en-US" sz="3200" b="1" dirty="0">
                <a:solidFill>
                  <a:srgbClr val="FFFF00"/>
                </a:solidFill>
                <a:effectLst>
                  <a:outerShdw blurRad="38100" dist="38100" dir="2700000" algn="tl">
                    <a:srgbClr val="000000">
                      <a:alpha val="43137"/>
                    </a:srgbClr>
                  </a:outerShdw>
                </a:effectLst>
              </a:rPr>
              <a:t>But without faith </a:t>
            </a:r>
            <a:r>
              <a:rPr lang="en-US" sz="3200" b="1" i="1" dirty="0">
                <a:solidFill>
                  <a:srgbClr val="FFFF00"/>
                </a:solidFill>
                <a:effectLst>
                  <a:outerShdw blurRad="38100" dist="38100" dir="2700000" algn="tl">
                    <a:srgbClr val="000000">
                      <a:alpha val="43137"/>
                    </a:srgbClr>
                  </a:outerShdw>
                </a:effectLst>
              </a:rPr>
              <a:t>it is</a:t>
            </a:r>
            <a:r>
              <a:rPr lang="en-US" sz="3200" b="1" dirty="0">
                <a:solidFill>
                  <a:srgbClr val="FFFF00"/>
                </a:solidFill>
                <a:effectLst>
                  <a:outerShdw blurRad="38100" dist="38100" dir="2700000" algn="tl">
                    <a:srgbClr val="000000">
                      <a:alpha val="43137"/>
                    </a:srgbClr>
                  </a:outerShdw>
                </a:effectLst>
              </a:rPr>
              <a:t> impossible to please </a:t>
            </a:r>
            <a:r>
              <a:rPr lang="en-US" sz="3200" b="1" i="1" dirty="0">
                <a:solidFill>
                  <a:srgbClr val="FFFF00"/>
                </a:solidFill>
                <a:effectLst>
                  <a:outerShdw blurRad="38100" dist="38100" dir="2700000" algn="tl">
                    <a:srgbClr val="000000">
                      <a:alpha val="43137"/>
                    </a:srgbClr>
                  </a:outerShdw>
                </a:effectLst>
              </a:rPr>
              <a:t>Him</a:t>
            </a:r>
            <a:r>
              <a:rPr lang="en-US" sz="3200" b="1" dirty="0">
                <a:solidFill>
                  <a:srgbClr val="FFFF00"/>
                </a:solidFill>
                <a:effectLst>
                  <a:outerShdw blurRad="38100" dist="38100" dir="2700000" algn="tl">
                    <a:srgbClr val="000000">
                      <a:alpha val="43137"/>
                    </a:srgbClr>
                  </a:outerShdw>
                </a:effectLst>
              </a:rPr>
              <a:t>, for he who comes to God must believe that He is, and </a:t>
            </a:r>
            <a:r>
              <a:rPr lang="en-US" sz="3200" b="1" i="1" dirty="0">
                <a:solidFill>
                  <a:srgbClr val="FFFF00"/>
                </a:solidFill>
                <a:effectLst>
                  <a:outerShdw blurRad="38100" dist="38100" dir="2700000" algn="tl">
                    <a:srgbClr val="000000">
                      <a:alpha val="43137"/>
                    </a:srgbClr>
                  </a:outerShdw>
                </a:effectLst>
              </a:rPr>
              <a:t>that </a:t>
            </a:r>
            <a:r>
              <a:rPr lang="en-US" sz="3200" b="1" dirty="0">
                <a:solidFill>
                  <a:srgbClr val="FFFF00"/>
                </a:solidFill>
                <a:effectLst>
                  <a:outerShdw blurRad="38100" dist="38100" dir="2700000" algn="tl">
                    <a:srgbClr val="000000">
                      <a:alpha val="43137"/>
                    </a:srgbClr>
                  </a:outerShdw>
                </a:effectLst>
              </a:rPr>
              <a:t>He is a rewarder of those who diligently seek Him.</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02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48581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954107"/>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Non-denominational guide to</a:t>
            </a:r>
          </a:p>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Worship Signals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457200" y="1893451"/>
            <a:ext cx="1753437"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Rookie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7"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3360" t="10831" r="58870" b="70762"/>
          <a:stretch/>
        </p:blipFill>
        <p:spPr bwMode="auto">
          <a:xfrm>
            <a:off x="685800" y="2666611"/>
            <a:ext cx="2280326" cy="197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39430" t="10077" r="31009" b="71163"/>
          <a:stretch/>
        </p:blipFill>
        <p:spPr bwMode="auto">
          <a:xfrm>
            <a:off x="3331212" y="2675122"/>
            <a:ext cx="2383788" cy="197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68921" t="10373" r="1869" b="71397"/>
          <a:stretch/>
        </p:blipFill>
        <p:spPr bwMode="auto">
          <a:xfrm>
            <a:off x="6097665" y="2685613"/>
            <a:ext cx="2398635" cy="195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500" fill="hold"/>
                                        <p:tgtEl>
                                          <p:spTgt spid="1027"/>
                                        </p:tgtEl>
                                        <p:attrNameLst>
                                          <p:attrName>ppt_w</p:attrName>
                                        </p:attrNameLst>
                                      </p:cBhvr>
                                      <p:tavLst>
                                        <p:tav tm="0">
                                          <p:val>
                                            <p:fltVal val="0"/>
                                          </p:val>
                                        </p:tav>
                                        <p:tav tm="100000">
                                          <p:val>
                                            <p:strVal val="#ppt_w"/>
                                          </p:val>
                                        </p:tav>
                                      </p:tavLst>
                                    </p:anim>
                                    <p:anim calcmode="lin" valueType="num">
                                      <p:cBhvr>
                                        <p:cTn id="22" dur="500" fill="hold"/>
                                        <p:tgtEl>
                                          <p:spTgt spid="1027"/>
                                        </p:tgtEl>
                                        <p:attrNameLst>
                                          <p:attrName>ppt_h</p:attrName>
                                        </p:attrNameLst>
                                      </p:cBhvr>
                                      <p:tavLst>
                                        <p:tav tm="0">
                                          <p:val>
                                            <p:fltVal val="0"/>
                                          </p:val>
                                        </p:tav>
                                        <p:tav tm="100000">
                                          <p:val>
                                            <p:strVal val="#ppt_h"/>
                                          </p:val>
                                        </p:tav>
                                      </p:tavLst>
                                    </p:anim>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500" fill="hold"/>
                                        <p:tgtEl>
                                          <p:spTgt spid="1028"/>
                                        </p:tgtEl>
                                        <p:attrNameLst>
                                          <p:attrName>ppt_w</p:attrName>
                                        </p:attrNameLst>
                                      </p:cBhvr>
                                      <p:tavLst>
                                        <p:tav tm="0">
                                          <p:val>
                                            <p:fltVal val="0"/>
                                          </p:val>
                                        </p:tav>
                                        <p:tav tm="100000">
                                          <p:val>
                                            <p:strVal val="#ppt_w"/>
                                          </p:val>
                                        </p:tav>
                                      </p:tavLst>
                                    </p:anim>
                                    <p:anim calcmode="lin" valueType="num">
                                      <p:cBhvr>
                                        <p:cTn id="29" dur="500" fill="hold"/>
                                        <p:tgtEl>
                                          <p:spTgt spid="1028"/>
                                        </p:tgtEl>
                                        <p:attrNameLst>
                                          <p:attrName>ppt_h</p:attrName>
                                        </p:attrNameLst>
                                      </p:cBhvr>
                                      <p:tavLst>
                                        <p:tav tm="0">
                                          <p:val>
                                            <p:fltVal val="0"/>
                                          </p:val>
                                        </p:tav>
                                        <p:tav tm="100000">
                                          <p:val>
                                            <p:strVal val="#ppt_h"/>
                                          </p:val>
                                        </p:tav>
                                      </p:tavLst>
                                    </p:anim>
                                    <p:animEffect transition="in" filter="fade">
                                      <p:cBhvr>
                                        <p:cTn id="30" dur="5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 calcmode="lin" valueType="num">
                                      <p:cBhvr>
                                        <p:cTn id="35" dur="500" fill="hold"/>
                                        <p:tgtEl>
                                          <p:spTgt spid="1029"/>
                                        </p:tgtEl>
                                        <p:attrNameLst>
                                          <p:attrName>ppt_w</p:attrName>
                                        </p:attrNameLst>
                                      </p:cBhvr>
                                      <p:tavLst>
                                        <p:tav tm="0">
                                          <p:val>
                                            <p:fltVal val="0"/>
                                          </p:val>
                                        </p:tav>
                                        <p:tav tm="100000">
                                          <p:val>
                                            <p:strVal val="#ppt_w"/>
                                          </p:val>
                                        </p:tav>
                                      </p:tavLst>
                                    </p:anim>
                                    <p:anim calcmode="lin" valueType="num">
                                      <p:cBhvr>
                                        <p:cTn id="36" dur="500" fill="hold"/>
                                        <p:tgtEl>
                                          <p:spTgt spid="1029"/>
                                        </p:tgtEl>
                                        <p:attrNameLst>
                                          <p:attrName>ppt_h</p:attrName>
                                        </p:attrNameLst>
                                      </p:cBhvr>
                                      <p:tavLst>
                                        <p:tav tm="0">
                                          <p:val>
                                            <p:fltVal val="0"/>
                                          </p:val>
                                        </p:tav>
                                        <p:tav tm="100000">
                                          <p:val>
                                            <p:strVal val="#ppt_h"/>
                                          </p:val>
                                        </p:tav>
                                      </p:tavLst>
                                    </p:anim>
                                    <p:animEffect transition="in" filter="fade">
                                      <p:cBhvr>
                                        <p:cTn id="3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Dwells</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oikeō</a:t>
            </a:r>
            <a:r>
              <a:rPr lang="en-US" sz="3200" b="1" i="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verb from of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oikos</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(literally </a:t>
            </a:r>
            <a:r>
              <a:rPr lang="en-US" sz="3200" b="1" i="1" dirty="0">
                <a:effectLst>
                  <a:outerShdw blurRad="38100" dist="38100" dir="2700000" algn="tl">
                    <a:srgbClr val="000000">
                      <a:alpha val="43137"/>
                    </a:srgbClr>
                  </a:outerShdw>
                </a:effectLst>
              </a:rPr>
              <a:t>is housing</a:t>
            </a:r>
            <a:r>
              <a:rPr lang="en-US" sz="3200" b="1" dirty="0">
                <a:effectLst>
                  <a:outerShdw blurRad="38100" dist="38100" dir="2700000" algn="tl">
                    <a:srgbClr val="000000">
                      <a:alpha val="43137"/>
                    </a:srgbClr>
                  </a:outerShdw>
                </a:effectLst>
              </a:rPr>
              <a:t> or </a:t>
            </a:r>
            <a:r>
              <a:rPr lang="en-US" sz="3200" b="1" i="1" dirty="0">
                <a:effectLst>
                  <a:outerShdw blurRad="38100" dist="38100" dir="2700000" algn="tl">
                    <a:srgbClr val="000000">
                      <a:alpha val="43137"/>
                    </a:srgbClr>
                  </a:outerShdw>
                </a:effectLst>
              </a:rPr>
              <a:t>homing</a:t>
            </a:r>
            <a:r>
              <a:rPr lang="en-US" sz="3200" b="1" dirty="0">
                <a:effectLst>
                  <a:outerShdw blurRad="38100" dist="38100" dir="2700000" algn="tl">
                    <a:srgbClr val="000000">
                      <a:alpha val="43137"/>
                    </a:srgbClr>
                  </a:outerShdw>
                </a:effectLst>
              </a:rPr>
              <a:t>)</a:t>
            </a:r>
          </a:p>
        </p:txBody>
      </p:sp>
      <p:sp>
        <p:nvSpPr>
          <p:cNvPr id="36" name="TextBox 35"/>
          <p:cNvSpPr txBox="1"/>
          <p:nvPr/>
        </p:nvSpPr>
        <p:spPr>
          <a:xfrm>
            <a:off x="685800" y="1999593"/>
            <a:ext cx="8001000" cy="1569660"/>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A. </a:t>
            </a:r>
            <a:r>
              <a:rPr lang="en-US" sz="3200" b="1" dirty="0">
                <a:solidFill>
                  <a:srgbClr val="FFFF00"/>
                </a:solidFill>
                <a:effectLst>
                  <a:outerShdw blurRad="38100" dist="38100" dir="2700000" algn="tl">
                    <a:srgbClr val="000000">
                      <a:alpha val="43137"/>
                    </a:srgbClr>
                  </a:outerShdw>
                </a:effectLst>
              </a:rPr>
              <a:t>W. </a:t>
            </a:r>
            <a:r>
              <a:rPr lang="en-US" sz="3200" b="1" dirty="0" err="1">
                <a:solidFill>
                  <a:srgbClr val="FFFF00"/>
                </a:solidFill>
                <a:effectLst>
                  <a:outerShdw blurRad="38100" dist="38100" dir="2700000" algn="tl">
                    <a:srgbClr val="000000">
                      <a:alpha val="43137"/>
                    </a:srgbClr>
                  </a:outerShdw>
                </a:effectLst>
              </a:rPr>
              <a:t>Tozer</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"Though we have the Holy Spirit, does the Holy have us?"</a:t>
            </a:r>
          </a:p>
          <a:p>
            <a:pPr marL="347663" indent="-347663">
              <a:buFont typeface="Arial" pitchFamily="34" charset="0"/>
              <a:buChar char="•"/>
            </a:pP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861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09527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954107"/>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Non-denominational guide to</a:t>
            </a:r>
          </a:p>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Worship Signals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457200" y="1893451"/>
            <a:ext cx="50673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Intermediate</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2907" t="29340" r="55165" b="49827"/>
          <a:stretch/>
        </p:blipFill>
        <p:spPr bwMode="auto">
          <a:xfrm>
            <a:off x="690753" y="2672109"/>
            <a:ext cx="2319147" cy="197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43108" t="29124" r="27002" b="49522"/>
          <a:stretch/>
        </p:blipFill>
        <p:spPr bwMode="auto">
          <a:xfrm>
            <a:off x="3472034" y="2638190"/>
            <a:ext cx="2166766" cy="20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71639" t="29123" r="1374" b="49523"/>
          <a:stretch/>
        </p:blipFill>
        <p:spPr bwMode="auto">
          <a:xfrm>
            <a:off x="6134100" y="2645244"/>
            <a:ext cx="1949562" cy="20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p:cTn id="28" dur="500" fill="hold"/>
                                        <p:tgtEl>
                                          <p:spTgt spid="2051"/>
                                        </p:tgtEl>
                                        <p:attrNameLst>
                                          <p:attrName>ppt_w</p:attrName>
                                        </p:attrNameLst>
                                      </p:cBhvr>
                                      <p:tavLst>
                                        <p:tav tm="0">
                                          <p:val>
                                            <p:fltVal val="0"/>
                                          </p:val>
                                        </p:tav>
                                        <p:tav tm="100000">
                                          <p:val>
                                            <p:strVal val="#ppt_w"/>
                                          </p:val>
                                        </p:tav>
                                      </p:tavLst>
                                    </p:anim>
                                    <p:anim calcmode="lin" valueType="num">
                                      <p:cBhvr>
                                        <p:cTn id="29" dur="500" fill="hold"/>
                                        <p:tgtEl>
                                          <p:spTgt spid="2051"/>
                                        </p:tgtEl>
                                        <p:attrNameLst>
                                          <p:attrName>ppt_h</p:attrName>
                                        </p:attrNameLst>
                                      </p:cBhvr>
                                      <p:tavLst>
                                        <p:tav tm="0">
                                          <p:val>
                                            <p:fltVal val="0"/>
                                          </p:val>
                                        </p:tav>
                                        <p:tav tm="100000">
                                          <p:val>
                                            <p:strVal val="#ppt_h"/>
                                          </p:val>
                                        </p:tav>
                                      </p:tavLst>
                                    </p:anim>
                                    <p:animEffect transition="in" filter="fade">
                                      <p:cBhvr>
                                        <p:cTn id="3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1863"/>
            <a:ext cx="8229600" cy="954107"/>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Non-denominational guide to</a:t>
            </a:r>
          </a:p>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Worship Signals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457200" y="1893451"/>
            <a:ext cx="50673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Pro</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2907" t="51563" r="57203" b="27604"/>
          <a:stretch/>
        </p:blipFill>
        <p:spPr bwMode="auto">
          <a:xfrm>
            <a:off x="681573" y="2669730"/>
            <a:ext cx="2186940" cy="19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42429" t="50998" r="29720" b="27648"/>
          <a:stretch/>
        </p:blipFill>
        <p:spPr bwMode="auto">
          <a:xfrm>
            <a:off x="3519526" y="2681326"/>
            <a:ext cx="2004974" cy="200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68920" t="51519" r="1189" b="27648"/>
          <a:stretch/>
        </p:blipFill>
        <p:spPr bwMode="auto">
          <a:xfrm>
            <a:off x="6182139" y="2685221"/>
            <a:ext cx="2199861" cy="199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31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p:cTn id="21" dur="500" fill="hold"/>
                                        <p:tgtEl>
                                          <p:spTgt spid="3075"/>
                                        </p:tgtEl>
                                        <p:attrNameLst>
                                          <p:attrName>ppt_w</p:attrName>
                                        </p:attrNameLst>
                                      </p:cBhvr>
                                      <p:tavLst>
                                        <p:tav tm="0">
                                          <p:val>
                                            <p:fltVal val="0"/>
                                          </p:val>
                                        </p:tav>
                                        <p:tav tm="100000">
                                          <p:val>
                                            <p:strVal val="#ppt_w"/>
                                          </p:val>
                                        </p:tav>
                                      </p:tavLst>
                                    </p:anim>
                                    <p:anim calcmode="lin" valueType="num">
                                      <p:cBhvr>
                                        <p:cTn id="22" dur="500" fill="hold"/>
                                        <p:tgtEl>
                                          <p:spTgt spid="3075"/>
                                        </p:tgtEl>
                                        <p:attrNameLst>
                                          <p:attrName>ppt_h</p:attrName>
                                        </p:attrNameLst>
                                      </p:cBhvr>
                                      <p:tavLst>
                                        <p:tav tm="0">
                                          <p:val>
                                            <p:fltVal val="0"/>
                                          </p:val>
                                        </p:tav>
                                        <p:tav tm="100000">
                                          <p:val>
                                            <p:strVal val="#ppt_h"/>
                                          </p:val>
                                        </p:tav>
                                      </p:tavLst>
                                    </p:anim>
                                    <p:animEffect transition="in" filter="fade">
                                      <p:cBhvr>
                                        <p:cTn id="23" dur="500"/>
                                        <p:tgtEl>
                                          <p:spTgt spid="307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 calcmode="lin" valueType="num">
                                      <p:cBhvr>
                                        <p:cTn id="28" dur="500" fill="hold"/>
                                        <p:tgtEl>
                                          <p:spTgt spid="3076"/>
                                        </p:tgtEl>
                                        <p:attrNameLst>
                                          <p:attrName>ppt_w</p:attrName>
                                        </p:attrNameLst>
                                      </p:cBhvr>
                                      <p:tavLst>
                                        <p:tav tm="0">
                                          <p:val>
                                            <p:fltVal val="0"/>
                                          </p:val>
                                        </p:tav>
                                        <p:tav tm="100000">
                                          <p:val>
                                            <p:strVal val="#ppt_w"/>
                                          </p:val>
                                        </p:tav>
                                      </p:tavLst>
                                    </p:anim>
                                    <p:anim calcmode="lin" valueType="num">
                                      <p:cBhvr>
                                        <p:cTn id="29" dur="500" fill="hold"/>
                                        <p:tgtEl>
                                          <p:spTgt spid="3076"/>
                                        </p:tgtEl>
                                        <p:attrNameLst>
                                          <p:attrName>ppt_h</p:attrName>
                                        </p:attrNameLst>
                                      </p:cBhvr>
                                      <p:tavLst>
                                        <p:tav tm="0">
                                          <p:val>
                                            <p:fltVal val="0"/>
                                          </p:val>
                                        </p:tav>
                                        <p:tav tm="100000">
                                          <p:val>
                                            <p:strVal val="#ppt_h"/>
                                          </p:val>
                                        </p:tav>
                                      </p:tavLst>
                                    </p:anim>
                                    <p:animEffect transition="in" filter="fade">
                                      <p:cBhvr>
                                        <p:cTn id="3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1863"/>
            <a:ext cx="8229600" cy="954107"/>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Non-denominational guide to</a:t>
            </a:r>
          </a:p>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Worship Signals</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457200" y="1893451"/>
            <a:ext cx="19812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Expert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5" name="Group 4"/>
          <p:cNvGrpSpPr/>
          <p:nvPr/>
        </p:nvGrpSpPr>
        <p:grpSpPr>
          <a:xfrm>
            <a:off x="681573" y="2687261"/>
            <a:ext cx="2366427" cy="1997834"/>
            <a:chOff x="166344" y="2129973"/>
            <a:chExt cx="2209800" cy="1915308"/>
          </a:xfrm>
        </p:grpSpPr>
        <p:pic>
          <p:nvPicPr>
            <p:cNvPr id="4098"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2539" t="72873" r="48061" b="944"/>
            <a:stretch/>
          </p:blipFill>
          <p:spPr bwMode="auto">
            <a:xfrm>
              <a:off x="166344" y="2129973"/>
              <a:ext cx="2209800" cy="19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85645" y="2595160"/>
              <a:ext cx="190499"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76300" y="5018782"/>
            <a:ext cx="4724400" cy="1077218"/>
            <a:chOff x="876300" y="5018782"/>
            <a:chExt cx="4724400" cy="1077218"/>
          </a:xfrm>
        </p:grpSpPr>
        <p:sp>
          <p:nvSpPr>
            <p:cNvPr id="8" name="Rectangle 7"/>
            <p:cNvSpPr/>
            <p:nvPr/>
          </p:nvSpPr>
          <p:spPr>
            <a:xfrm>
              <a:off x="876300" y="5018782"/>
              <a:ext cx="2057400" cy="1077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5266073"/>
              <a:ext cx="2057400" cy="584775"/>
            </a:xfrm>
            <a:prstGeom prst="rect">
              <a:avLst/>
            </a:prstGeom>
            <a:noFill/>
          </p:spPr>
          <p:txBody>
            <a:bodyPr wrap="square" rtlCol="0">
              <a:spAutoFit/>
            </a:bodyPr>
            <a:lstStyle/>
            <a:p>
              <a:r>
                <a:rPr lang="en-US" sz="3200" b="1" dirty="0" smtClean="0">
                  <a:solidFill>
                    <a:srgbClr val="000000"/>
                  </a:solidFill>
                  <a:latin typeface="Arial" pitchFamily="34" charset="0"/>
                  <a:cs typeface="Arial" pitchFamily="34" charset="0"/>
                </a:rPr>
                <a:t>Warning:</a:t>
              </a:r>
              <a:endParaRPr lang="en-US" sz="3200" b="1" dirty="0">
                <a:solidFill>
                  <a:srgbClr val="000000"/>
                </a:solidFill>
                <a:latin typeface="Arial" pitchFamily="34" charset="0"/>
                <a:cs typeface="Arial" pitchFamily="34" charset="0"/>
              </a:endParaRPr>
            </a:p>
          </p:txBody>
        </p:sp>
        <p:sp>
          <p:nvSpPr>
            <p:cNvPr id="7" name="TextBox 6"/>
            <p:cNvSpPr txBox="1"/>
            <p:nvPr/>
          </p:nvSpPr>
          <p:spPr>
            <a:xfrm>
              <a:off x="2933700" y="5018782"/>
              <a:ext cx="2667000" cy="1077218"/>
            </a:xfrm>
            <a:prstGeom prst="rect">
              <a:avLst/>
            </a:prstGeom>
            <a:solidFill>
              <a:srgbClr val="000000"/>
            </a:solid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Baptists - do not </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attempt</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1" name="Group 10"/>
          <p:cNvGrpSpPr/>
          <p:nvPr/>
        </p:nvGrpSpPr>
        <p:grpSpPr>
          <a:xfrm>
            <a:off x="3962400" y="2666999"/>
            <a:ext cx="1623975" cy="2029967"/>
            <a:chOff x="1995525" y="2666999"/>
            <a:chExt cx="1623975" cy="2029967"/>
          </a:xfrm>
        </p:grpSpPr>
        <p:pic>
          <p:nvPicPr>
            <p:cNvPr id="4099"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47424" t="72917" r="25404" b="1041"/>
            <a:stretch/>
          </p:blipFill>
          <p:spPr bwMode="auto">
            <a:xfrm>
              <a:off x="1995525" y="2666999"/>
              <a:ext cx="1623975" cy="20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995525" y="2771108"/>
              <a:ext cx="214275" cy="429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0" name="Picture 1" descr="cid:image001.png@01CD7618.7EAF1AF0"/>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72686" t="72395" r="1500" b="608"/>
          <a:stretch/>
        </p:blipFill>
        <p:spPr bwMode="auto">
          <a:xfrm>
            <a:off x="6460121" y="2635199"/>
            <a:ext cx="1502779" cy="204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5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100"/>
                                        </p:tgtEl>
                                        <p:attrNameLst>
                                          <p:attrName>style.visibility</p:attrName>
                                        </p:attrNameLst>
                                      </p:cBhvr>
                                      <p:to>
                                        <p:strVal val="visible"/>
                                      </p:to>
                                    </p:set>
                                    <p:anim calcmode="lin" valueType="num">
                                      <p:cBhvr>
                                        <p:cTn id="35" dur="500" fill="hold"/>
                                        <p:tgtEl>
                                          <p:spTgt spid="4100"/>
                                        </p:tgtEl>
                                        <p:attrNameLst>
                                          <p:attrName>ppt_w</p:attrName>
                                        </p:attrNameLst>
                                      </p:cBhvr>
                                      <p:tavLst>
                                        <p:tav tm="0">
                                          <p:val>
                                            <p:fltVal val="0"/>
                                          </p:val>
                                        </p:tav>
                                        <p:tav tm="100000">
                                          <p:val>
                                            <p:strVal val="#ppt_w"/>
                                          </p:val>
                                        </p:tav>
                                      </p:tavLst>
                                    </p:anim>
                                    <p:anim calcmode="lin" valueType="num">
                                      <p:cBhvr>
                                        <p:cTn id="36" dur="500" fill="hold"/>
                                        <p:tgtEl>
                                          <p:spTgt spid="4100"/>
                                        </p:tgtEl>
                                        <p:attrNameLst>
                                          <p:attrName>ppt_h</p:attrName>
                                        </p:attrNameLst>
                                      </p:cBhvr>
                                      <p:tavLst>
                                        <p:tav tm="0">
                                          <p:val>
                                            <p:fltVal val="0"/>
                                          </p:val>
                                        </p:tav>
                                        <p:tav tm="100000">
                                          <p:val>
                                            <p:strVal val="#ppt_h"/>
                                          </p:val>
                                        </p:tav>
                                      </p:tavLst>
                                    </p:anim>
                                    <p:animEffect transition="in" filter="fade">
                                      <p:cBhvr>
                                        <p:cTn id="3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grpSp>
        <p:nvGrpSpPr>
          <p:cNvPr id="11" name="Group 10"/>
          <p:cNvGrpSpPr/>
          <p:nvPr/>
        </p:nvGrpSpPr>
        <p:grpSpPr>
          <a:xfrm rot="407821">
            <a:off x="3381569" y="1721931"/>
            <a:ext cx="4987637" cy="4375428"/>
            <a:chOff x="3581400" y="2362200"/>
            <a:chExt cx="4987636" cy="4375428"/>
          </a:xfrm>
        </p:grpSpPr>
        <p:sp>
          <p:nvSpPr>
            <p:cNvPr id="10" name="Rounded Rectangle 9"/>
            <p:cNvSpPr/>
            <p:nvPr/>
          </p:nvSpPr>
          <p:spPr>
            <a:xfrm>
              <a:off x="3581400" y="2362200"/>
              <a:ext cx="4987636" cy="4375428"/>
            </a:xfrm>
            <a:prstGeom prst="round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www.livingdeeperministries.com/jscripts/tiny_mce/plugins/imagemanager/files/5001dcc60bf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54"/>
            <a:stretch/>
          </p:blipFill>
          <p:spPr bwMode="auto">
            <a:xfrm>
              <a:off x="3886200" y="2794573"/>
              <a:ext cx="4305300" cy="34981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9697" t="10248" r="18206" b="13561"/>
          <a:stretch/>
        </p:blipFill>
        <p:spPr>
          <a:xfrm>
            <a:off x="5570880" y="4878378"/>
            <a:ext cx="290243" cy="293978"/>
          </a:xfrm>
          <a:prstGeom prst="ellipse">
            <a:avLst/>
          </a:prstGeom>
        </p:spPr>
      </p:pic>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19697" t="10248" r="18206" b="13561"/>
          <a:stretch/>
        </p:blipFill>
        <p:spPr>
          <a:xfrm>
            <a:off x="4858502" y="4123803"/>
            <a:ext cx="1613725" cy="1634491"/>
          </a:xfrm>
          <a:prstGeom prst="ellipse">
            <a:avLst/>
          </a:prstGeom>
        </p:spPr>
      </p:pic>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6" name="TextBox 5"/>
          <p:cNvSpPr txBox="1"/>
          <p:nvPr/>
        </p:nvSpPr>
        <p:spPr>
          <a:xfrm>
            <a:off x="457200" y="990600"/>
            <a:ext cx="83058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Romans is the Crown of New Testament </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457200" y="1548825"/>
            <a:ext cx="3505200" cy="206210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Chapter 8 is the most brilliant jewel in the crown</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9697" t="10248" r="18206" b="13561"/>
          <a:stretch/>
        </p:blipFill>
        <p:spPr>
          <a:xfrm>
            <a:off x="4296802" y="3478979"/>
            <a:ext cx="2858814" cy="2895600"/>
          </a:xfrm>
          <a:prstGeom prst="ellipse">
            <a:avLst/>
          </a:prstGeom>
        </p:spPr>
      </p:pic>
      <p:sp>
        <p:nvSpPr>
          <p:cNvPr id="18" name="TextBox 17"/>
          <p:cNvSpPr txBox="1"/>
          <p:nvPr/>
        </p:nvSpPr>
        <p:spPr>
          <a:xfrm>
            <a:off x="503888" y="3609541"/>
            <a:ext cx="3186545" cy="156966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Verse 1 is the most brilliant facet in the jewel</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Oval 14"/>
          <p:cNvSpPr/>
          <p:nvPr/>
        </p:nvSpPr>
        <p:spPr>
          <a:xfrm>
            <a:off x="5659290" y="4204906"/>
            <a:ext cx="125770" cy="781006"/>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140000">
            <a:off x="5854722" y="4108558"/>
            <a:ext cx="125770" cy="945018"/>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rot="2880000">
            <a:off x="6001743" y="4380617"/>
            <a:ext cx="125770" cy="781006"/>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4440000">
            <a:off x="6163111" y="4470732"/>
            <a:ext cx="125770" cy="945018"/>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rot="5820000">
            <a:off x="6138006" y="4828849"/>
            <a:ext cx="125770" cy="781006"/>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7020000">
            <a:off x="6128985" y="4957422"/>
            <a:ext cx="125770" cy="945018"/>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rot="8700000">
            <a:off x="5854722" y="5147996"/>
            <a:ext cx="125770" cy="781006"/>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0800000">
            <a:off x="5646683" y="5228156"/>
            <a:ext cx="125770" cy="945018"/>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rot="12120000">
            <a:off x="5442348" y="5198198"/>
            <a:ext cx="125770" cy="781006"/>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3200000">
            <a:off x="5244583" y="5028660"/>
            <a:ext cx="125770" cy="945018"/>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rot="14640000">
            <a:off x="5196751" y="4836237"/>
            <a:ext cx="125770" cy="781006"/>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5960000">
            <a:off x="5075364" y="4573638"/>
            <a:ext cx="125770" cy="945018"/>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rot="17760000">
            <a:off x="5203924" y="4423857"/>
            <a:ext cx="125770" cy="781006"/>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320000">
            <a:off x="5430830" y="4055348"/>
            <a:ext cx="125770" cy="945018"/>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739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500"/>
                            </p:stCondLst>
                            <p:childTnLst>
                              <p:par>
                                <p:cTn id="28" presetID="9" presetClass="emph" presetSubtype="0" grpId="1" nodeType="afterEffect">
                                  <p:stCondLst>
                                    <p:cond delay="0"/>
                                  </p:stCondLst>
                                  <p:childTnLst>
                                    <p:set>
                                      <p:cBhvr rctx="PPT">
                                        <p:cTn id="29" dur="indefinite"/>
                                        <p:tgtEl>
                                          <p:spTgt spid="6"/>
                                        </p:tgtEl>
                                        <p:attrNameLst>
                                          <p:attrName>style.opacity</p:attrName>
                                        </p:attrNameLst>
                                      </p:cBhvr>
                                      <p:to>
                                        <p:strVal val="0.5"/>
                                      </p:to>
                                    </p:set>
                                    <p:animEffect filter="image" prLst="opacity: 0.5">
                                      <p:cBhvr rctx="IE">
                                        <p:cTn id="30" dur="indefinite"/>
                                        <p:tgtEl>
                                          <p:spTgt spid="6"/>
                                        </p:tgtEl>
                                      </p:cBhvr>
                                    </p:animEffect>
                                  </p:childTnLst>
                                </p:cTn>
                              </p:par>
                            </p:childTnLst>
                          </p:cTn>
                        </p:par>
                        <p:par>
                          <p:cTn id="31" fill="hold">
                            <p:stCondLst>
                              <p:cond delay="500"/>
                            </p:stCondLst>
                            <p:childTnLst>
                              <p:par>
                                <p:cTn id="32" presetID="31" presetClass="entr" presetSubtype="0"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 calcmode="lin" valueType="num">
                                      <p:cBhvr>
                                        <p:cTn id="36" dur="500" fill="hold"/>
                                        <p:tgtEl>
                                          <p:spTgt spid="33"/>
                                        </p:tgtEl>
                                        <p:attrNameLst>
                                          <p:attrName>style.rotation</p:attrName>
                                        </p:attrNameLst>
                                      </p:cBhvr>
                                      <p:tavLst>
                                        <p:tav tm="0">
                                          <p:val>
                                            <p:fltVal val="90"/>
                                          </p:val>
                                        </p:tav>
                                        <p:tav tm="100000">
                                          <p:val>
                                            <p:fltVal val="0"/>
                                          </p:val>
                                        </p:tav>
                                      </p:tavLst>
                                    </p:anim>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500"/>
                            </p:stCondLst>
                            <p:childTnLst>
                              <p:par>
                                <p:cTn id="46" presetID="9" presetClass="emph" presetSubtype="0" grpId="1" nodeType="afterEffect">
                                  <p:stCondLst>
                                    <p:cond delay="0"/>
                                  </p:stCondLst>
                                  <p:childTnLst>
                                    <p:set>
                                      <p:cBhvr rctx="PPT">
                                        <p:cTn id="47" dur="indefinite"/>
                                        <p:tgtEl>
                                          <p:spTgt spid="8"/>
                                        </p:tgtEl>
                                        <p:attrNameLst>
                                          <p:attrName>style.opacity</p:attrName>
                                        </p:attrNameLst>
                                      </p:cBhvr>
                                      <p:to>
                                        <p:strVal val="0.5"/>
                                      </p:to>
                                    </p:set>
                                    <p:animEffect filter="image" prLst="opacity: 0.5">
                                      <p:cBhvr rctx="IE">
                                        <p:cTn id="48" dur="indefinite"/>
                                        <p:tgtEl>
                                          <p:spTgt spid="8"/>
                                        </p:tgtEl>
                                      </p:cBhvr>
                                    </p:animEffect>
                                  </p:childTnLst>
                                </p:cTn>
                              </p:par>
                            </p:childTnLst>
                          </p:cTn>
                        </p:par>
                        <p:par>
                          <p:cTn id="49" fill="hold">
                            <p:stCondLst>
                              <p:cond delay="500"/>
                            </p:stCondLst>
                            <p:childTnLst>
                              <p:par>
                                <p:cTn id="50" presetID="31"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 calcmode="lin" valueType="num">
                                      <p:cBhvr>
                                        <p:cTn id="54" dur="500" fill="hold"/>
                                        <p:tgtEl>
                                          <p:spTgt spid="17"/>
                                        </p:tgtEl>
                                        <p:attrNameLst>
                                          <p:attrName>style.rotation</p:attrName>
                                        </p:attrNameLst>
                                      </p:cBhvr>
                                      <p:tavLst>
                                        <p:tav tm="0">
                                          <p:val>
                                            <p:fltVal val="90"/>
                                          </p:val>
                                        </p:tav>
                                        <p:tav tm="100000">
                                          <p:val>
                                            <p:fltVal val="0"/>
                                          </p:val>
                                        </p:tav>
                                      </p:tavLst>
                                    </p:anim>
                                    <p:animEffect transition="in" filter="fade">
                                      <p:cBhvr>
                                        <p:cTn id="55" dur="500"/>
                                        <p:tgtEl>
                                          <p:spTgt spid="17"/>
                                        </p:tgtEl>
                                      </p:cBhvr>
                                    </p:animEffect>
                                  </p:childTnLst>
                                </p:cTn>
                              </p:par>
                            </p:childTnLst>
                          </p:cTn>
                        </p:par>
                        <p:par>
                          <p:cTn id="56" fill="hold">
                            <p:stCondLst>
                              <p:cond delay="1000"/>
                            </p:stCondLst>
                            <p:childTnLst>
                              <p:par>
                                <p:cTn id="57" presetID="22" presetClass="entr" presetSubtype="4" repeatCount="500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par>
                                <p:cTn id="60" presetID="22" presetClass="entr" presetSubtype="4" repeatCount="500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par>
                                <p:cTn id="63" presetID="22" presetClass="entr" presetSubtype="4" repeatCount="500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22" presetClass="entr" presetSubtype="8" repeatCount="500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par>
                                <p:cTn id="69" presetID="22" presetClass="entr" presetSubtype="8" repeatCount="500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par>
                                <p:cTn id="72" presetID="22" presetClass="entr" presetSubtype="8" repeatCount="500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par>
                                <p:cTn id="75" presetID="22" presetClass="entr" presetSubtype="1" repeatCount="500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up)">
                                      <p:cBhvr>
                                        <p:cTn id="77" dur="500"/>
                                        <p:tgtEl>
                                          <p:spTgt spid="25"/>
                                        </p:tgtEl>
                                      </p:cBhvr>
                                    </p:animEffect>
                                  </p:childTnLst>
                                </p:cTn>
                              </p:par>
                              <p:par>
                                <p:cTn id="78" presetID="22" presetClass="entr" presetSubtype="1" repeatCount="500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par>
                                <p:cTn id="81" presetID="22" presetClass="entr" presetSubtype="1" repeatCount="500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up)">
                                      <p:cBhvr>
                                        <p:cTn id="83" dur="500"/>
                                        <p:tgtEl>
                                          <p:spTgt spid="27"/>
                                        </p:tgtEl>
                                      </p:cBhvr>
                                    </p:animEffect>
                                  </p:childTnLst>
                                </p:cTn>
                              </p:par>
                              <p:par>
                                <p:cTn id="84" presetID="22" presetClass="entr" presetSubtype="1" repeatCount="500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up)">
                                      <p:cBhvr>
                                        <p:cTn id="86" dur="500"/>
                                        <p:tgtEl>
                                          <p:spTgt spid="28"/>
                                        </p:tgtEl>
                                      </p:cBhvr>
                                    </p:animEffect>
                                  </p:childTnLst>
                                </p:cTn>
                              </p:par>
                              <p:par>
                                <p:cTn id="87" presetID="22" presetClass="entr" presetSubtype="2" repeatCount="500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right)">
                                      <p:cBhvr>
                                        <p:cTn id="89" dur="500"/>
                                        <p:tgtEl>
                                          <p:spTgt spid="29"/>
                                        </p:tgtEl>
                                      </p:cBhvr>
                                    </p:animEffect>
                                  </p:childTnLst>
                                </p:cTn>
                              </p:par>
                              <p:par>
                                <p:cTn id="90" presetID="22" presetClass="entr" presetSubtype="2" repeatCount="500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repeatCount="500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par>
                                <p:cTn id="96" presetID="22" presetClass="entr" presetSubtype="4" repeatCount="500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8" grpId="0"/>
      <p:bldP spid="15"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0891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8:1-11</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50920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Heb. 2:14-18 ~</a:t>
            </a:r>
            <a:r>
              <a:rPr lang="en-US" sz="3200" b="1" baseline="30000" dirty="0">
                <a:effectLst>
                  <a:outerShdw blurRad="38100" dist="38100" dir="2700000" algn="tl">
                    <a:srgbClr val="000000">
                      <a:alpha val="43137"/>
                    </a:srgbClr>
                  </a:outerShdw>
                </a:effectLst>
              </a:rPr>
              <a:t> 14</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Inasmuch then as the children have partaken of flesh and blood, He Himself likewise shared in the same, that through death He might destroy him who had the power of death, that is, the devil, </a:t>
            </a:r>
            <a:r>
              <a:rPr lang="en-US" sz="3200" b="1" baseline="30000" dirty="0">
                <a:effectLst>
                  <a:outerShdw blurRad="38100" dist="38100" dir="2700000" algn="tl">
                    <a:srgbClr val="000000">
                      <a:alpha val="43137"/>
                    </a:srgbClr>
                  </a:outerShdw>
                </a:effectLst>
              </a:rPr>
              <a:t>15</a:t>
            </a:r>
            <a:r>
              <a:rPr lang="en-US" sz="3200" b="1" dirty="0">
                <a:effectLst>
                  <a:outerShdw blurRad="38100" dist="38100" dir="2700000" algn="tl">
                    <a:srgbClr val="000000">
                      <a:alpha val="43137"/>
                    </a:srgbClr>
                  </a:outerShdw>
                </a:effectLst>
              </a:rPr>
              <a:t> a</a:t>
            </a:r>
            <a:r>
              <a:rPr lang="en-US" sz="3200" b="1" dirty="0">
                <a:solidFill>
                  <a:srgbClr val="FFFF00"/>
                </a:solidFill>
                <a:effectLst>
                  <a:outerShdw blurRad="38100" dist="38100" dir="2700000" algn="tl">
                    <a:srgbClr val="000000">
                      <a:alpha val="43137"/>
                    </a:srgbClr>
                  </a:outerShdw>
                </a:effectLst>
              </a:rPr>
              <a:t>nd release those who through fear of death were all their lifetime subject to bondage. </a:t>
            </a:r>
            <a:r>
              <a:rPr lang="en-US" sz="3200" b="1" baseline="30000" dirty="0">
                <a:solidFill>
                  <a:srgbClr val="FFFF00"/>
                </a:solidFill>
                <a:effectLst>
                  <a:outerShdw blurRad="38100" dist="38100" dir="2700000" algn="tl">
                    <a:srgbClr val="000000">
                      <a:alpha val="43137"/>
                    </a:srgbClr>
                  </a:outerShdw>
                </a:effectLst>
              </a:rPr>
              <a:t>16</a:t>
            </a:r>
            <a:r>
              <a:rPr lang="en-US" sz="3200" b="1" dirty="0">
                <a:solidFill>
                  <a:srgbClr val="FFFF00"/>
                </a:solidFill>
                <a:effectLst>
                  <a:outerShdw blurRad="38100" dist="38100" dir="2700000" algn="tl">
                    <a:srgbClr val="000000">
                      <a:alpha val="43137"/>
                    </a:srgbClr>
                  </a:outerShdw>
                </a:effectLst>
              </a:rPr>
              <a:t> For indeed He does not give aid to angels, but He does give aid to the seed of Abraham. </a:t>
            </a:r>
            <a:r>
              <a:rPr lang="en-US" sz="3200" b="1" baseline="30000" dirty="0">
                <a:effectLst>
                  <a:outerShdw blurRad="38100" dist="38100" dir="2700000" algn="tl">
                    <a:srgbClr val="000000">
                      <a:alpha val="43137"/>
                    </a:srgbClr>
                  </a:outerShdw>
                </a:effectLst>
              </a:rPr>
              <a:t>17</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Therefore, in all things He </a:t>
            </a:r>
            <a:r>
              <a:rPr lang="en-US" sz="3200" b="1" dirty="0" smtClean="0">
                <a:solidFill>
                  <a:srgbClr val="FFFF00"/>
                </a:solidFill>
                <a:effectLst>
                  <a:outerShdw blurRad="38100" dist="38100" dir="2700000" algn="tl">
                    <a:srgbClr val="000000">
                      <a:alpha val="43137"/>
                    </a:srgbClr>
                  </a:outerShdw>
                </a:effectLst>
              </a:rPr>
              <a:t>had</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445911" y="925692"/>
            <a:ext cx="8314267" cy="452431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to be made like </a:t>
            </a:r>
            <a:r>
              <a:rPr lang="en-US" sz="3200" b="1" i="1" dirty="0">
                <a:solidFill>
                  <a:srgbClr val="FFFF00"/>
                </a:solidFill>
                <a:effectLst>
                  <a:outerShdw blurRad="38100" dist="38100" dir="2700000" algn="tl">
                    <a:srgbClr val="000000">
                      <a:alpha val="43137"/>
                    </a:srgbClr>
                  </a:outerShdw>
                </a:effectLst>
              </a:rPr>
              <a:t>His</a:t>
            </a:r>
            <a:r>
              <a:rPr lang="en-US" sz="3200" b="1" dirty="0">
                <a:solidFill>
                  <a:srgbClr val="FFFF00"/>
                </a:solidFill>
                <a:effectLst>
                  <a:outerShdw blurRad="38100" dist="38100" dir="2700000" algn="tl">
                    <a:srgbClr val="000000">
                      <a:alpha val="43137"/>
                    </a:srgbClr>
                  </a:outerShdw>
                </a:effectLst>
              </a:rPr>
              <a:t> brethren, that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r>
              <a:rPr lang="en-US" sz="3200" b="1" dirty="0" smtClean="0">
                <a:solidFill>
                  <a:srgbClr val="FFFF00"/>
                </a:solidFill>
                <a:effectLst>
                  <a:outerShdw blurRad="38100" dist="38100" dir="2700000" algn="tl">
                    <a:srgbClr val="000000">
                      <a:alpha val="43137"/>
                    </a:srgbClr>
                  </a:outerShdw>
                </a:effectLst>
              </a:rPr>
              <a:t>He </a:t>
            </a:r>
            <a:r>
              <a:rPr lang="en-US" sz="3200" b="1" dirty="0">
                <a:solidFill>
                  <a:srgbClr val="FFFF00"/>
                </a:solidFill>
                <a:effectLst>
                  <a:outerShdw blurRad="38100" dist="38100" dir="2700000" algn="tl">
                    <a:srgbClr val="000000">
                      <a:alpha val="43137"/>
                    </a:srgbClr>
                  </a:outerShdw>
                </a:effectLst>
              </a:rPr>
              <a:t>might be a merciful and faithful High Priest in things </a:t>
            </a:r>
            <a:r>
              <a:rPr lang="en-US" sz="3200" b="1" i="1" dirty="0">
                <a:solidFill>
                  <a:srgbClr val="FFFF00"/>
                </a:solidFill>
                <a:effectLst>
                  <a:outerShdw blurRad="38100" dist="38100" dir="2700000" algn="tl">
                    <a:srgbClr val="000000">
                      <a:alpha val="43137"/>
                    </a:srgbClr>
                  </a:outerShdw>
                </a:effectLst>
              </a:rPr>
              <a:t>pertaining</a:t>
            </a:r>
            <a:r>
              <a:rPr lang="en-US" sz="3200" b="1" dirty="0">
                <a:solidFill>
                  <a:srgbClr val="FFFF00"/>
                </a:solidFill>
                <a:effectLst>
                  <a:outerShdw blurRad="38100" dist="38100" dir="2700000" algn="tl">
                    <a:srgbClr val="000000">
                      <a:alpha val="43137"/>
                    </a:srgbClr>
                  </a:outerShdw>
                </a:effectLst>
              </a:rPr>
              <a:t> to God, to make propitiation for the sins of the people. </a:t>
            </a:r>
            <a:r>
              <a:rPr lang="en-US" sz="3200" b="1" baseline="30000" dirty="0">
                <a:solidFill>
                  <a:schemeClr val="bg1"/>
                </a:solidFill>
                <a:effectLst>
                  <a:outerShdw blurRad="38100" dist="38100" dir="2700000" algn="tl">
                    <a:srgbClr val="000000">
                      <a:alpha val="43137"/>
                    </a:srgbClr>
                  </a:outerShdw>
                </a:effectLst>
              </a:rPr>
              <a:t>18</a:t>
            </a:r>
            <a:r>
              <a:rPr lang="en-US" sz="3200" b="1" dirty="0">
                <a:solidFill>
                  <a:schemeClr val="bg1"/>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For in that He Himself has suffered, being tempted, He is able to aid those who are tempted.</a:t>
            </a:r>
          </a:p>
          <a:p>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770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Romans</Template>
  <TotalTime>4281</TotalTime>
  <Words>605</Words>
  <Application>Microsoft Office PowerPoint</Application>
  <PresentationFormat>On-screen Show (4:3)</PresentationFormat>
  <Paragraphs>61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Castellar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26</cp:revision>
  <dcterms:created xsi:type="dcterms:W3CDTF">2013-12-11T21:51:33Z</dcterms:created>
  <dcterms:modified xsi:type="dcterms:W3CDTF">2013-12-17T17:56:41Z</dcterms:modified>
</cp:coreProperties>
</file>