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0" r:id="rId5"/>
    <p:sldId id="271" r:id="rId6"/>
    <p:sldId id="259" r:id="rId7"/>
    <p:sldId id="264" r:id="rId8"/>
    <p:sldId id="263" r:id="rId9"/>
    <p:sldId id="267" r:id="rId10"/>
    <p:sldId id="260" r:id="rId11"/>
    <p:sldId id="265" r:id="rId12"/>
    <p:sldId id="266" r:id="rId13"/>
    <p:sldId id="268" r:id="rId14"/>
    <p:sldId id="269" r:id="rId15"/>
    <p:sldId id="261" r:id="rId16"/>
    <p:sldId id="262" r:id="rId17"/>
    <p:sldId id="272" r:id="rId18"/>
    <p:sldId id="273" r:id="rId19"/>
  </p:sldIdLst>
  <p:sldSz cx="9144000" cy="6858000" type="screen4x3"/>
  <p:notesSz cx="6858000" cy="9144000"/>
  <p:embeddedFontLst>
    <p:embeddedFont>
      <p:font typeface="Castellar"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77521B"/>
    <a:srgbClr val="800000"/>
    <a:srgbClr val="8D5E1F"/>
    <a:srgbClr val="CC6600"/>
    <a:srgbClr val="FFCC66"/>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3" d="100"/>
          <a:sy n="73" d="100"/>
        </p:scale>
        <p:origin x="-2118" y="-1248"/>
      </p:cViewPr>
      <p:guideLst>
        <p:guide orient="horz" pos="2160"/>
        <p:guide pos="2880"/>
      </p:guideLst>
    </p:cSldViewPr>
  </p:slideViewPr>
  <p:notesTextViewPr>
    <p:cViewPr>
      <p:scale>
        <a:sx n="1" d="1"/>
        <a:sy n="1" d="1"/>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64572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422005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302373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76643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31351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935975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pPr/>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185367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pPr/>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1030561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pPr/>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679672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648839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2729081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pPr/>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pPr/>
              <a:t>‹#›</a:t>
            </a:fld>
            <a:endParaRPr lang="en-US"/>
          </a:p>
        </p:txBody>
      </p:sp>
    </p:spTree>
    <p:extLst>
      <p:ext uri="{BB962C8B-B14F-4D97-AF65-F5344CB8AC3E}">
        <p14:creationId xmlns:p14="http://schemas.microsoft.com/office/powerpoint/2010/main" xmlns=""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xmlns="">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62715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387673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David </a:t>
            </a:r>
            <a:r>
              <a:rPr lang="en-US" sz="3200" b="1" dirty="0" err="1">
                <a:solidFill>
                  <a:srgbClr val="FFFF00"/>
                </a:solidFill>
                <a:effectLst>
                  <a:outerShdw blurRad="38100" dist="38100" dir="2700000" algn="tl">
                    <a:srgbClr val="000000">
                      <a:alpha val="43137"/>
                    </a:srgbClr>
                  </a:outerShdw>
                </a:effectLst>
              </a:rPr>
              <a:t>Guzik</a:t>
            </a:r>
            <a:r>
              <a:rPr lang="en-US" sz="3200" b="1" dirty="0">
                <a:solidFill>
                  <a:srgbClr val="FFFF00"/>
                </a:solidFill>
                <a:effectLst>
                  <a:outerShdw blurRad="38100" dist="38100" dir="2700000" algn="tl">
                    <a:srgbClr val="000000">
                      <a:alpha val="43137"/>
                    </a:srgbClr>
                  </a:outerShdw>
                </a:effectLst>
              </a:rPr>
              <a:t> ~ </a:t>
            </a:r>
            <a:r>
              <a:rPr lang="en-US" sz="3200" b="1" dirty="0">
                <a:effectLst>
                  <a:outerShdw blurRad="38100" dist="38100" dir="2700000" algn="tl">
                    <a:srgbClr val="000000">
                      <a:alpha val="43137"/>
                    </a:srgbClr>
                  </a:outerShdw>
                </a:effectLst>
              </a:rPr>
              <a:t>"The law was too late to </a:t>
            </a:r>
            <a:r>
              <a:rPr lang="en-US" sz="3200" b="1" i="1" dirty="0">
                <a:effectLst>
                  <a:outerShdw blurRad="38100" dist="38100" dir="2700000" algn="tl">
                    <a:srgbClr val="000000">
                      <a:alpha val="43137"/>
                    </a:srgbClr>
                  </a:outerShdw>
                </a:effectLst>
              </a:rPr>
              <a:t>prevent</a:t>
            </a:r>
            <a:r>
              <a:rPr lang="en-US" sz="3200" b="1" dirty="0">
                <a:effectLst>
                  <a:outerShdw blurRad="38100" dist="38100" dir="2700000" algn="tl">
                    <a:srgbClr val="000000">
                      <a:alpha val="43137"/>
                    </a:srgbClr>
                  </a:outerShdw>
                </a:effectLst>
              </a:rPr>
              <a:t> sin and death and it is too weak to </a:t>
            </a:r>
            <a:r>
              <a:rPr lang="en-US" sz="3200" b="1" i="1" dirty="0">
                <a:effectLst>
                  <a:outerShdw blurRad="38100" dist="38100" dir="2700000" algn="tl">
                    <a:srgbClr val="000000">
                      <a:alpha val="43137"/>
                    </a:srgbClr>
                  </a:outerShdw>
                </a:effectLst>
              </a:rPr>
              <a:t>save</a:t>
            </a:r>
            <a:r>
              <a:rPr lang="en-US" sz="3200" b="1" dirty="0">
                <a:effectLst>
                  <a:outerShdw blurRad="38100" dist="38100" dir="2700000" algn="tl">
                    <a:srgbClr val="000000">
                      <a:alpha val="43137"/>
                    </a:srgbClr>
                  </a:outerShdw>
                </a:effectLst>
              </a:rPr>
              <a:t> from sin and death."</a:t>
            </a:r>
          </a:p>
        </p:txBody>
      </p:sp>
    </p:spTree>
    <p:extLst>
      <p:ext uri="{BB962C8B-B14F-4D97-AF65-F5344CB8AC3E}">
        <p14:creationId xmlns:p14="http://schemas.microsoft.com/office/powerpoint/2010/main" xmlns="" val="4033236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223183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8" name="Group 7"/>
          <p:cNvGrpSpPr/>
          <p:nvPr/>
        </p:nvGrpSpPr>
        <p:grpSpPr>
          <a:xfrm rot="-1200000">
            <a:off x="4294094" y="1254409"/>
            <a:ext cx="457200" cy="5032198"/>
            <a:chOff x="4267200" y="1187174"/>
            <a:chExt cx="457200" cy="5032198"/>
          </a:xfrm>
        </p:grpSpPr>
        <p:sp>
          <p:nvSpPr>
            <p:cNvPr id="3" name="Rounded Rectangle 2"/>
            <p:cNvSpPr/>
            <p:nvPr/>
          </p:nvSpPr>
          <p:spPr>
            <a:xfrm>
              <a:off x="4343400" y="1187174"/>
              <a:ext cx="304800" cy="4680226"/>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67200" y="5838372"/>
              <a:ext cx="457200" cy="381000"/>
            </a:xfrm>
            <a:prstGeom prst="ellipse">
              <a:avLst/>
            </a:prstGeom>
            <a:solidFill>
              <a:schemeClr val="accent2">
                <a:alpha val="74902"/>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495800" y="17526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448628" y="1905000"/>
              <a:ext cx="18440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495800" y="20574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495800" y="22098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450770" y="2362200"/>
              <a:ext cx="18440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495800" y="25146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95800" y="26670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48628" y="2819400"/>
              <a:ext cx="18440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495800" y="29718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495800" y="31242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450770" y="3276600"/>
              <a:ext cx="18440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95800" y="34290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495800" y="35814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50770" y="3733800"/>
              <a:ext cx="18440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495800" y="38862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495800" y="40386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450770" y="4191000"/>
              <a:ext cx="18440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95800" y="43434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495800" y="44958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450770" y="4648200"/>
              <a:ext cx="18440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495800" y="48006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495800" y="49530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495800" y="5105400"/>
              <a:ext cx="15240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rot="-1200000">
            <a:off x="4632331" y="2986314"/>
            <a:ext cx="263302" cy="2866573"/>
          </a:xfrm>
          <a:prstGeom prst="rect">
            <a:avLst/>
          </a:prstGeom>
          <a:solidFill>
            <a:srgbClr val="969696">
              <a:alpha val="74902"/>
            </a:srgbClr>
          </a:solidFill>
          <a:ln>
            <a:solidFill>
              <a:srgbClr val="969696">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200000">
            <a:off x="4463743" y="2075600"/>
            <a:ext cx="280685" cy="3815408"/>
          </a:xfrm>
          <a:prstGeom prst="rect">
            <a:avLst/>
          </a:prstGeom>
          <a:solidFill>
            <a:srgbClr val="969696">
              <a:alpha val="74902"/>
            </a:srgbClr>
          </a:solidFill>
          <a:ln>
            <a:solidFill>
              <a:srgbClr val="969696">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200000">
            <a:off x="4380186" y="2668489"/>
            <a:ext cx="854177" cy="399583"/>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98.6</a:t>
            </a:r>
            <a:r>
              <a:rPr lang="en-US" sz="2000" b="1" baseline="30000" dirty="0">
                <a:solidFill>
                  <a:schemeClr val="bg1"/>
                </a:solidFill>
                <a:effectLst>
                  <a:outerShdw blurRad="38100" dist="38100" dir="2700000" algn="tl">
                    <a:srgbClr val="000000">
                      <a:alpha val="43137"/>
                    </a:srgbClr>
                  </a:outerShdw>
                </a:effectLst>
                <a:latin typeface="Arial" pitchFamily="34" charset="0"/>
                <a:cs typeface="Arial" pitchFamily="34" charset="0"/>
              </a:rPr>
              <a:t>o</a:t>
            </a:r>
          </a:p>
          <a:p>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7" name="TextBox 36"/>
          <p:cNvSpPr txBox="1"/>
          <p:nvPr/>
        </p:nvSpPr>
        <p:spPr>
          <a:xfrm rot="-1200000">
            <a:off x="4079511" y="1810171"/>
            <a:ext cx="770806"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104</a:t>
            </a:r>
            <a:r>
              <a:rPr lang="en-US" sz="2000" b="1" baseline="30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a:t>
            </a:r>
            <a:endParaRPr lang="en-US" sz="2000" b="1" baseline="30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565089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1"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1" presetClass="exit" presetSubtype="0" fill="hold" grpId="1" nodeType="withEffect">
                                  <p:stCondLst>
                                    <p:cond delay="10"/>
                                  </p:stCondLst>
                                  <p:childTnLst>
                                    <p:set>
                                      <p:cBhvr>
                                        <p:cTn id="27" dur="1" fill="hold">
                                          <p:stCondLst>
                                            <p:cond delay="0"/>
                                          </p:stCondLst>
                                        </p:cTn>
                                        <p:tgtEl>
                                          <p:spTgt spid="9"/>
                                        </p:tgtEl>
                                        <p:attrNameLst>
                                          <p:attrName>style.visibility</p:attrName>
                                        </p:attrNameLst>
                                      </p:cBhvr>
                                      <p:to>
                                        <p:strVal val="hidden"/>
                                      </p:to>
                                    </p:set>
                                  </p:childTnLst>
                                </p:cTn>
                              </p:par>
                              <p:par>
                                <p:cTn id="28" presetID="53" presetClass="exit" presetSubtype="32" fill="hold" grpId="1" nodeType="withEffect">
                                  <p:stCondLst>
                                    <p:cond delay="10"/>
                                  </p:stCondLst>
                                  <p:childTnLst>
                                    <p:anim calcmode="lin" valueType="num">
                                      <p:cBhvr>
                                        <p:cTn id="29" dur="500"/>
                                        <p:tgtEl>
                                          <p:spTgt spid="32"/>
                                        </p:tgtEl>
                                        <p:attrNameLst>
                                          <p:attrName>ppt_w</p:attrName>
                                        </p:attrNameLst>
                                      </p:cBhvr>
                                      <p:tavLst>
                                        <p:tav tm="0">
                                          <p:val>
                                            <p:strVal val="ppt_w"/>
                                          </p:val>
                                        </p:tav>
                                        <p:tav tm="100000">
                                          <p:val>
                                            <p:fltVal val="0"/>
                                          </p:val>
                                        </p:tav>
                                      </p:tavLst>
                                    </p:anim>
                                    <p:anim calcmode="lin" valueType="num">
                                      <p:cBhvr>
                                        <p:cTn id="30" dur="500"/>
                                        <p:tgtEl>
                                          <p:spTgt spid="32"/>
                                        </p:tgtEl>
                                        <p:attrNameLst>
                                          <p:attrName>ppt_h</p:attrName>
                                        </p:attrNameLst>
                                      </p:cBhvr>
                                      <p:tavLst>
                                        <p:tav tm="0">
                                          <p:val>
                                            <p:strVal val="ppt_h"/>
                                          </p:val>
                                        </p:tav>
                                        <p:tav tm="100000">
                                          <p:val>
                                            <p:fltVal val="0"/>
                                          </p:val>
                                        </p:tav>
                                      </p:tavLst>
                                    </p:anim>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childTnLst>
                          </p:cTn>
                        </p:par>
                        <p:par>
                          <p:cTn id="33" fill="hold">
                            <p:stCondLst>
                              <p:cond delay="510"/>
                            </p:stCondLst>
                            <p:childTnLst>
                              <p:par>
                                <p:cTn id="34" presetID="53" presetClass="entr" presetSubtype="16"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4" grpId="1" animBg="1"/>
      <p:bldP spid="32" grpId="0"/>
      <p:bldP spid="32" grpId="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955670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Abounded much more </a:t>
            </a:r>
            <a:r>
              <a:rPr lang="en-US" sz="3200" b="1" dirty="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huperepisseusen</a:t>
            </a:r>
            <a:r>
              <a:rPr lang="en-US" sz="3200" b="1" dirty="0" smtClean="0">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998073"/>
            <a:ext cx="8001000" cy="584775"/>
          </a:xfrm>
          <a:prstGeom prst="rect">
            <a:avLst/>
          </a:prstGeom>
          <a:noFill/>
        </p:spPr>
        <p:txBody>
          <a:bodyPr wrap="square" rtlCol="0">
            <a:spAutoFit/>
          </a:bodyPr>
          <a:lstStyle/>
          <a:p>
            <a:pPr marL="228600" indent="-228600">
              <a:buFont typeface="Arial"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huper</a:t>
            </a:r>
            <a:r>
              <a:rPr lang="en-US" sz="3200" b="1" i="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over</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85800" y="2529624"/>
            <a:ext cx="8001000" cy="584775"/>
          </a:xfrm>
          <a:prstGeom prst="rect">
            <a:avLst/>
          </a:prstGeom>
          <a:noFill/>
        </p:spPr>
        <p:txBody>
          <a:bodyPr wrap="square" rtlCol="0">
            <a:spAutoFit/>
          </a:bodyPr>
          <a:lstStyle/>
          <a:p>
            <a:pPr marL="228600" indent="-228600">
              <a:buFont typeface="Arial"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epi</a:t>
            </a:r>
            <a:r>
              <a:rPr lang="en-US" sz="32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effectLst>
                  <a:outerShdw blurRad="38100" dist="38100" dir="2700000" algn="tl">
                    <a:srgbClr val="000000">
                      <a:alpha val="43137"/>
                    </a:srgbClr>
                  </a:outerShdw>
                </a:effectLst>
              </a:rPr>
              <a:t>~ </a:t>
            </a:r>
            <a:r>
              <a:rPr lang="en-US" sz="3200" b="1" i="1" dirty="0" smtClean="0">
                <a:effectLst>
                  <a:outerShdw blurRad="38100" dist="38100" dir="2700000" algn="tl">
                    <a:srgbClr val="000000">
                      <a:alpha val="43137"/>
                    </a:srgbClr>
                  </a:outerShdw>
                </a:effectLst>
              </a:rPr>
              <a:t>upon</a:t>
            </a:r>
            <a:endParaRPr lang="en-US" sz="3200" b="1" i="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800" y="1464893"/>
            <a:ext cx="8001000" cy="584775"/>
          </a:xfrm>
          <a:prstGeom prst="rect">
            <a:avLst/>
          </a:prstGeom>
          <a:noFill/>
        </p:spPr>
        <p:txBody>
          <a:bodyPr wrap="square" rtlCol="0">
            <a:spAutoFit/>
          </a:bodyPr>
          <a:lstStyle/>
          <a:p>
            <a:pPr marL="228600" indent="-228600">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perisseuō</a:t>
            </a:r>
            <a:r>
              <a:rPr lang="en-US" sz="3200" b="1" dirty="0" smtClean="0">
                <a:effectLst>
                  <a:outerShdw blurRad="38100" dist="38100" dir="2700000" algn="tl">
                    <a:srgbClr val="000000">
                      <a:alpha val="43137"/>
                    </a:srgbClr>
                  </a:outerShdw>
                </a:effectLst>
              </a:rPr>
              <a:t> ~ </a:t>
            </a:r>
            <a:r>
              <a:rPr lang="en-US" sz="3200" b="1" i="1" dirty="0" smtClean="0">
                <a:effectLst>
                  <a:outerShdw blurRad="38100" dist="38100" dir="2700000" algn="tl">
                    <a:srgbClr val="000000">
                      <a:alpha val="43137"/>
                    </a:srgbClr>
                  </a:outerShdw>
                </a:effectLst>
              </a:rPr>
              <a:t>abound</a:t>
            </a:r>
            <a:endParaRPr lang="en-US" sz="3200" b="1" i="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85800" y="3078540"/>
            <a:ext cx="8001000" cy="1569660"/>
          </a:xfrm>
          <a:prstGeom prst="rect">
            <a:avLst/>
          </a:prstGeom>
          <a:noFill/>
        </p:spPr>
        <p:txBody>
          <a:bodyPr wrap="square" rtlCol="0">
            <a:spAutoFit/>
          </a:bodyPr>
          <a:lstStyle/>
          <a:p>
            <a:pPr marL="228600" indent="-228600">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rgbClr val="FFFF00"/>
                </a:solidFill>
                <a:effectLst>
                  <a:outerShdw blurRad="38100" dist="38100" dir="2700000" algn="tl">
                    <a:srgbClr val="000000">
                      <a:alpha val="43137"/>
                    </a:srgbClr>
                  </a:outerShdw>
                </a:effectLst>
              </a:rPr>
              <a:t>Thayer's:  </a:t>
            </a:r>
            <a:r>
              <a:rPr lang="en-US" sz="3200" b="1" i="1" dirty="0">
                <a:effectLst>
                  <a:outerShdw blurRad="38100" dist="38100" dir="2700000" algn="tl">
                    <a:srgbClr val="000000">
                      <a:alpha val="43137"/>
                    </a:srgbClr>
                  </a:outerShdw>
                </a:effectLst>
              </a:rPr>
              <a:t>to abound beyond measure, abound exceedingly, to overflow, to enjoy abundantly</a:t>
            </a:r>
            <a:endParaRPr lang="en-US" sz="3200" b="1" i="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Oval 2"/>
          <p:cNvSpPr/>
          <p:nvPr/>
        </p:nvSpPr>
        <p:spPr>
          <a:xfrm>
            <a:off x="6324600" y="851647"/>
            <a:ext cx="1870364" cy="83845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81600" y="838200"/>
            <a:ext cx="1277484" cy="83845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13094" y="838200"/>
            <a:ext cx="721106" cy="83845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20908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500"/>
                            </p:stCondLst>
                            <p:childTnLst>
                              <p:par>
                                <p:cTn id="29" presetID="21" presetClass="exit" presetSubtype="1" fill="hold" grpId="1" nodeType="afterEffect">
                                  <p:stCondLst>
                                    <p:cond delay="0"/>
                                  </p:stCondLst>
                                  <p:childTnLst>
                                    <p:animEffect transition="out" filter="wheel(1)">
                                      <p:cBhvr>
                                        <p:cTn id="30" dur="1000"/>
                                        <p:tgtEl>
                                          <p:spTgt spid="3"/>
                                        </p:tgtEl>
                                      </p:cBhvr>
                                    </p:animEffect>
                                    <p:set>
                                      <p:cBhvr>
                                        <p:cTn id="31" dur="1" fill="hold">
                                          <p:stCondLst>
                                            <p:cond delay="999"/>
                                          </p:stCondLst>
                                        </p:cTn>
                                        <p:tgtEl>
                                          <p:spTgt spid="3"/>
                                        </p:tgtEl>
                                        <p:attrNameLst>
                                          <p:attrName>style.visibility</p:attrName>
                                        </p:attrNameLst>
                                      </p:cBhvr>
                                      <p:to>
                                        <p:strVal val="hidden"/>
                                      </p:to>
                                    </p:set>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1000"/>
                                        <p:tgtEl>
                                          <p:spTgt spid="9"/>
                                        </p:tgtEl>
                                      </p:cBhvr>
                                    </p:animEffect>
                                  </p:childTnLst>
                                </p:cTn>
                              </p:par>
                            </p:childTnLst>
                          </p:cTn>
                        </p:par>
                        <p:par>
                          <p:cTn id="36" fill="hold">
                            <p:stCondLst>
                              <p:cond delay="2500"/>
                            </p:stCondLst>
                            <p:childTnLst>
                              <p:par>
                                <p:cTn id="37" presetID="9" presetClass="emph" presetSubtype="0" grpId="1" nodeType="afterEffect">
                                  <p:stCondLst>
                                    <p:cond delay="0"/>
                                  </p:stCondLst>
                                  <p:childTnLst>
                                    <p:set>
                                      <p:cBhvr rctx="PPT">
                                        <p:cTn id="38" dur="indefinite"/>
                                        <p:tgtEl>
                                          <p:spTgt spid="6"/>
                                        </p:tgtEl>
                                        <p:attrNameLst>
                                          <p:attrName>style.opacity</p:attrName>
                                        </p:attrNameLst>
                                      </p:cBhvr>
                                      <p:to>
                                        <p:strVal val="0.5"/>
                                      </p:to>
                                    </p:set>
                                    <p:animEffect filter="image" prLst="opacity: 0.5">
                                      <p:cBhvr rctx="IE">
                                        <p:cTn id="39" dur="indefinite"/>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par>
                          <p:cTn id="47" fill="hold">
                            <p:stCondLst>
                              <p:cond delay="500"/>
                            </p:stCondLst>
                            <p:childTnLst>
                              <p:par>
                                <p:cTn id="48" presetID="21" presetClass="exit" presetSubtype="1" fill="hold" grpId="1" nodeType="afterEffect">
                                  <p:stCondLst>
                                    <p:cond delay="0"/>
                                  </p:stCondLst>
                                  <p:childTnLst>
                                    <p:animEffect transition="out" filter="wheel(1)">
                                      <p:cBhvr>
                                        <p:cTn id="49" dur="1000"/>
                                        <p:tgtEl>
                                          <p:spTgt spid="9"/>
                                        </p:tgtEl>
                                      </p:cBhvr>
                                    </p:animEffect>
                                    <p:set>
                                      <p:cBhvr>
                                        <p:cTn id="50" dur="1" fill="hold">
                                          <p:stCondLst>
                                            <p:cond delay="999"/>
                                          </p:stCondLst>
                                        </p:cTn>
                                        <p:tgtEl>
                                          <p:spTgt spid="9"/>
                                        </p:tgtEl>
                                        <p:attrNameLst>
                                          <p:attrName>style.visibility</p:attrName>
                                        </p:attrNameLst>
                                      </p:cBhvr>
                                      <p:to>
                                        <p:strVal val="hidden"/>
                                      </p:to>
                                    </p:set>
                                  </p:childTnLst>
                                </p:cTn>
                              </p:par>
                            </p:childTnLst>
                          </p:cTn>
                        </p:par>
                        <p:par>
                          <p:cTn id="51" fill="hold">
                            <p:stCondLst>
                              <p:cond delay="1500"/>
                            </p:stCondLst>
                            <p:childTnLst>
                              <p:par>
                                <p:cTn id="52" presetID="21" presetClass="entr" presetSubtype="1"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1000"/>
                                        <p:tgtEl>
                                          <p:spTgt spid="10"/>
                                        </p:tgtEl>
                                      </p:cBhvr>
                                    </p:animEffect>
                                  </p:childTnLst>
                                </p:cTn>
                              </p:par>
                            </p:childTnLst>
                          </p:cTn>
                        </p:par>
                        <p:par>
                          <p:cTn id="55" fill="hold">
                            <p:stCondLst>
                              <p:cond delay="2500"/>
                            </p:stCondLst>
                            <p:childTnLst>
                              <p:par>
                                <p:cTn id="56" presetID="9" presetClass="emph" presetSubtype="0" grpId="1" nodeType="afterEffect">
                                  <p:stCondLst>
                                    <p:cond delay="0"/>
                                  </p:stCondLst>
                                  <p:childTnLst>
                                    <p:set>
                                      <p:cBhvr rctx="PPT">
                                        <p:cTn id="57" dur="indefinite"/>
                                        <p:tgtEl>
                                          <p:spTgt spid="36"/>
                                        </p:tgtEl>
                                        <p:attrNameLst>
                                          <p:attrName>style.opacity</p:attrName>
                                        </p:attrNameLst>
                                      </p:cBhvr>
                                      <p:to>
                                        <p:strVal val="0.5"/>
                                      </p:to>
                                    </p:set>
                                    <p:animEffect filter="image" prLst="opacity: 0.5">
                                      <p:cBhvr rctx="IE">
                                        <p:cTn id="58" dur="indefinite"/>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childTnLst>
                          </p:cTn>
                        </p:par>
                        <p:par>
                          <p:cTn id="66" fill="hold">
                            <p:stCondLst>
                              <p:cond delay="500"/>
                            </p:stCondLst>
                            <p:childTnLst>
                              <p:par>
                                <p:cTn id="67" presetID="9" presetClass="emph" presetSubtype="0" grpId="1" nodeType="afterEffect">
                                  <p:stCondLst>
                                    <p:cond delay="0"/>
                                  </p:stCondLst>
                                  <p:childTnLst>
                                    <p:set>
                                      <p:cBhvr rctx="PPT">
                                        <p:cTn id="68" dur="indefinite"/>
                                        <p:tgtEl>
                                          <p:spTgt spid="5"/>
                                        </p:tgtEl>
                                        <p:attrNameLst>
                                          <p:attrName>style.opacity</p:attrName>
                                        </p:attrNameLst>
                                      </p:cBhvr>
                                      <p:to>
                                        <p:strVal val="0.5"/>
                                      </p:to>
                                    </p:set>
                                    <p:animEffect filter="image" prLst="opacity: 0.5">
                                      <p:cBhvr rctx="IE">
                                        <p:cTn id="69" dur="indefinite"/>
                                        <p:tgtEl>
                                          <p:spTgt spid="5"/>
                                        </p:tgtEl>
                                      </p:cBhvr>
                                    </p:animEffect>
                                  </p:childTnLst>
                                </p:cTn>
                              </p:par>
                              <p:par>
                                <p:cTn id="70" presetID="9" presetClass="emph" presetSubtype="0" grpId="1" nodeType="withEffect">
                                  <p:stCondLst>
                                    <p:cond delay="0"/>
                                  </p:stCondLst>
                                  <p:childTnLst>
                                    <p:set>
                                      <p:cBhvr rctx="PPT">
                                        <p:cTn id="71" dur="indefinite"/>
                                        <p:tgtEl>
                                          <p:spTgt spid="10"/>
                                        </p:tgtEl>
                                        <p:attrNameLst>
                                          <p:attrName>style.opacity</p:attrName>
                                        </p:attrNameLst>
                                      </p:cBhvr>
                                      <p:to>
                                        <p:strVal val="0.5"/>
                                      </p:to>
                                    </p:set>
                                    <p:animEffect filter="image" prLst="opacity: 0.5">
                                      <p:cBhvr rctx="IE">
                                        <p:cTn id="72"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6" grpId="1"/>
      <p:bldP spid="5" grpId="0"/>
      <p:bldP spid="5" grpId="1"/>
      <p:bldP spid="6" grpId="0"/>
      <p:bldP spid="6" grpId="1"/>
      <p:bldP spid="7" grpId="0"/>
      <p:bldP spid="3" grpId="0" animBg="1"/>
      <p:bldP spid="3" grpId="1" animBg="1"/>
      <p:bldP spid="9" grpId="0" animBg="1"/>
      <p:bldP spid="9"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3684796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33" name="TextBox 32"/>
          <p:cNvSpPr txBox="1"/>
          <p:nvPr/>
        </p:nvSpPr>
        <p:spPr>
          <a:xfrm>
            <a:off x="4254167" y="5826151"/>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possession</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317270" y="840451"/>
            <a:ext cx="4068530"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For God…</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312914" y="1280237"/>
            <a:ext cx="4068530"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So loved…</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308558" y="1759212"/>
            <a:ext cx="4068530"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The world…</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304799" y="2643140"/>
            <a:ext cx="4075609"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His only begotten Son…</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300443" y="3122115"/>
            <a:ext cx="4075609"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That whoever…</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296087" y="3601090"/>
            <a:ext cx="4075609"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Believes…</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291731" y="4053939"/>
            <a:ext cx="4075609"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In Him…</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87375" y="4506788"/>
            <a:ext cx="4075609"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Should not perish…</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TextBox 17"/>
          <p:cNvSpPr txBox="1"/>
          <p:nvPr/>
        </p:nvSpPr>
        <p:spPr>
          <a:xfrm>
            <a:off x="283019" y="4946574"/>
            <a:ext cx="4075609"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But…</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TextBox 18"/>
          <p:cNvSpPr txBox="1"/>
          <p:nvPr/>
        </p:nvSpPr>
        <p:spPr>
          <a:xfrm>
            <a:off x="278663" y="5399423"/>
            <a:ext cx="4075609"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Have…</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TextBox 19"/>
          <p:cNvSpPr txBox="1"/>
          <p:nvPr/>
        </p:nvSpPr>
        <p:spPr>
          <a:xfrm>
            <a:off x="274307" y="5826146"/>
            <a:ext cx="4075609"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Everlasting life…</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TextBox 20"/>
          <p:cNvSpPr txBox="1"/>
          <p:nvPr/>
        </p:nvSpPr>
        <p:spPr>
          <a:xfrm>
            <a:off x="4228051" y="836095"/>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Lover</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22" name="TextBox 21"/>
          <p:cNvSpPr txBox="1"/>
          <p:nvPr/>
        </p:nvSpPr>
        <p:spPr>
          <a:xfrm>
            <a:off x="4236758" y="1288944"/>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degree</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23" name="TextBox 22"/>
          <p:cNvSpPr txBox="1"/>
          <p:nvPr/>
        </p:nvSpPr>
        <p:spPr>
          <a:xfrm>
            <a:off x="4232402" y="1754856"/>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number</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24" name="TextBox 23"/>
          <p:cNvSpPr txBox="1"/>
          <p:nvPr/>
        </p:nvSpPr>
        <p:spPr>
          <a:xfrm>
            <a:off x="4228046" y="2207705"/>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act</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25" name="TextBox 24"/>
          <p:cNvSpPr txBox="1"/>
          <p:nvPr/>
        </p:nvSpPr>
        <p:spPr>
          <a:xfrm>
            <a:off x="317265" y="2198998"/>
            <a:ext cx="4068530" cy="492443"/>
          </a:xfrm>
          <a:prstGeom prst="rect">
            <a:avLst/>
          </a:prstGeom>
          <a:noFill/>
        </p:spPr>
        <p:txBody>
          <a:bodyPr wrap="square" rtlCol="0">
            <a:spAutoFit/>
          </a:bodyPr>
          <a:lstStyle/>
          <a:p>
            <a:pPr algn="r"/>
            <a:r>
              <a:rPr lang="en-US" sz="2600" b="1" dirty="0" smtClean="0">
                <a:solidFill>
                  <a:srgbClr val="FFFF00"/>
                </a:solidFill>
                <a:effectLst>
                  <a:outerShdw blurRad="38100" dist="38100" dir="2700000" algn="tl">
                    <a:srgbClr val="000000">
                      <a:alpha val="43137"/>
                    </a:srgbClr>
                  </a:outerShdw>
                </a:effectLst>
              </a:rPr>
              <a:t>That He gave…</a:t>
            </a:r>
            <a:endParaRPr lang="en-US" sz="2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TextBox 25"/>
          <p:cNvSpPr txBox="1"/>
          <p:nvPr/>
        </p:nvSpPr>
        <p:spPr>
          <a:xfrm>
            <a:off x="4236758" y="2660559"/>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Gift</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27" name="TextBox 26"/>
          <p:cNvSpPr txBox="1"/>
          <p:nvPr/>
        </p:nvSpPr>
        <p:spPr>
          <a:xfrm>
            <a:off x="4245465" y="3139534"/>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invitation</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28" name="TextBox 27"/>
          <p:cNvSpPr txBox="1"/>
          <p:nvPr/>
        </p:nvSpPr>
        <p:spPr>
          <a:xfrm>
            <a:off x="4241109" y="3605446"/>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simplicity</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29" name="TextBox 28"/>
          <p:cNvSpPr txBox="1"/>
          <p:nvPr/>
        </p:nvSpPr>
        <p:spPr>
          <a:xfrm>
            <a:off x="4236753" y="4058295"/>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Person</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30" name="TextBox 29"/>
          <p:cNvSpPr txBox="1"/>
          <p:nvPr/>
        </p:nvSpPr>
        <p:spPr>
          <a:xfrm>
            <a:off x="4254172" y="4506793"/>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deliverance</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31" name="TextBox 30"/>
          <p:cNvSpPr txBox="1"/>
          <p:nvPr/>
        </p:nvSpPr>
        <p:spPr>
          <a:xfrm>
            <a:off x="4249816" y="4959642"/>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difference</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32" name="TextBox 31"/>
          <p:cNvSpPr txBox="1"/>
          <p:nvPr/>
        </p:nvSpPr>
        <p:spPr>
          <a:xfrm>
            <a:off x="4245460" y="5399428"/>
            <a:ext cx="4411931" cy="492443"/>
          </a:xfrm>
          <a:prstGeom prst="rect">
            <a:avLst/>
          </a:prstGeom>
          <a:noFill/>
        </p:spPr>
        <p:txBody>
          <a:bodyPr wrap="square" rtlCol="0">
            <a:spAutoFit/>
          </a:bodyPr>
          <a:lstStyle/>
          <a:p>
            <a:r>
              <a:rPr lang="en-US" sz="2600" b="1" dirty="0" smtClean="0">
                <a:effectLst>
                  <a:outerShdw blurRad="38100" dist="38100" dir="2700000" algn="tl">
                    <a:srgbClr val="000000">
                      <a:alpha val="43137"/>
                    </a:srgbClr>
                  </a:outerShdw>
                </a:effectLst>
              </a:rPr>
              <a:t>the greatest certainty</a:t>
            </a:r>
            <a:endParaRPr lang="en-US" sz="26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277457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ppt_w</p:attrName>
                                        </p:attrNameLst>
                                      </p:cBhvr>
                                      <p:tavLst>
                                        <p:tav tm="0">
                                          <p:val>
                                            <p:fltVal val="0"/>
                                          </p:val>
                                        </p:tav>
                                        <p:tav tm="100000">
                                          <p:val>
                                            <p:strVal val="#ppt_w"/>
                                          </p:val>
                                        </p:tav>
                                      </p:tavLst>
                                    </p:anim>
                                    <p:anim calcmode="lin" valueType="num">
                                      <p:cBhvr>
                                        <p:cTn id="95" dur="500" fill="hold"/>
                                        <p:tgtEl>
                                          <p:spTgt spid="23"/>
                                        </p:tgtEl>
                                        <p:attrNameLst>
                                          <p:attrName>ppt_h</p:attrName>
                                        </p:attrNameLst>
                                      </p:cBhvr>
                                      <p:tavLst>
                                        <p:tav tm="0">
                                          <p:val>
                                            <p:fltVal val="0"/>
                                          </p:val>
                                        </p:tav>
                                        <p:tav tm="100000">
                                          <p:val>
                                            <p:strVal val="#ppt_h"/>
                                          </p:val>
                                        </p:tav>
                                      </p:tavLst>
                                    </p:anim>
                                    <p:animEffect transition="in" filter="fade">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500" fill="hold"/>
                                        <p:tgtEl>
                                          <p:spTgt spid="24"/>
                                        </p:tgtEl>
                                        <p:attrNameLst>
                                          <p:attrName>ppt_w</p:attrName>
                                        </p:attrNameLst>
                                      </p:cBhvr>
                                      <p:tavLst>
                                        <p:tav tm="0">
                                          <p:val>
                                            <p:fltVal val="0"/>
                                          </p:val>
                                        </p:tav>
                                        <p:tav tm="100000">
                                          <p:val>
                                            <p:strVal val="#ppt_w"/>
                                          </p:val>
                                        </p:tav>
                                      </p:tavLst>
                                    </p:anim>
                                    <p:anim calcmode="lin" valueType="num">
                                      <p:cBhvr>
                                        <p:cTn id="102" dur="500" fill="hold"/>
                                        <p:tgtEl>
                                          <p:spTgt spid="24"/>
                                        </p:tgtEl>
                                        <p:attrNameLst>
                                          <p:attrName>ppt_h</p:attrName>
                                        </p:attrNameLst>
                                      </p:cBhvr>
                                      <p:tavLst>
                                        <p:tav tm="0">
                                          <p:val>
                                            <p:fltVal val="0"/>
                                          </p:val>
                                        </p:tav>
                                        <p:tav tm="100000">
                                          <p:val>
                                            <p:strVal val="#ppt_h"/>
                                          </p:val>
                                        </p:tav>
                                      </p:tavLst>
                                    </p:anim>
                                    <p:animEffect transition="in" filter="fade">
                                      <p:cBhvr>
                                        <p:cTn id="103" dur="500"/>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500" fill="hold"/>
                                        <p:tgtEl>
                                          <p:spTgt spid="26"/>
                                        </p:tgtEl>
                                        <p:attrNameLst>
                                          <p:attrName>ppt_w</p:attrName>
                                        </p:attrNameLst>
                                      </p:cBhvr>
                                      <p:tavLst>
                                        <p:tav tm="0">
                                          <p:val>
                                            <p:fltVal val="0"/>
                                          </p:val>
                                        </p:tav>
                                        <p:tav tm="100000">
                                          <p:val>
                                            <p:strVal val="#ppt_w"/>
                                          </p:val>
                                        </p:tav>
                                      </p:tavLst>
                                    </p:anim>
                                    <p:anim calcmode="lin" valueType="num">
                                      <p:cBhvr>
                                        <p:cTn id="109" dur="500" fill="hold"/>
                                        <p:tgtEl>
                                          <p:spTgt spid="26"/>
                                        </p:tgtEl>
                                        <p:attrNameLst>
                                          <p:attrName>ppt_h</p:attrName>
                                        </p:attrNameLst>
                                      </p:cBhvr>
                                      <p:tavLst>
                                        <p:tav tm="0">
                                          <p:val>
                                            <p:fltVal val="0"/>
                                          </p:val>
                                        </p:tav>
                                        <p:tav tm="100000">
                                          <p:val>
                                            <p:strVal val="#ppt_h"/>
                                          </p:val>
                                        </p:tav>
                                      </p:tavLst>
                                    </p:anim>
                                    <p:animEffect transition="in" filter="fade">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500" fill="hold"/>
                                        <p:tgtEl>
                                          <p:spTgt spid="27"/>
                                        </p:tgtEl>
                                        <p:attrNameLst>
                                          <p:attrName>ppt_w</p:attrName>
                                        </p:attrNameLst>
                                      </p:cBhvr>
                                      <p:tavLst>
                                        <p:tav tm="0">
                                          <p:val>
                                            <p:fltVal val="0"/>
                                          </p:val>
                                        </p:tav>
                                        <p:tav tm="100000">
                                          <p:val>
                                            <p:strVal val="#ppt_w"/>
                                          </p:val>
                                        </p:tav>
                                      </p:tavLst>
                                    </p:anim>
                                    <p:anim calcmode="lin" valueType="num">
                                      <p:cBhvr>
                                        <p:cTn id="116" dur="500" fill="hold"/>
                                        <p:tgtEl>
                                          <p:spTgt spid="27"/>
                                        </p:tgtEl>
                                        <p:attrNameLst>
                                          <p:attrName>ppt_h</p:attrName>
                                        </p:attrNameLst>
                                      </p:cBhvr>
                                      <p:tavLst>
                                        <p:tav tm="0">
                                          <p:val>
                                            <p:fltVal val="0"/>
                                          </p:val>
                                        </p:tav>
                                        <p:tav tm="100000">
                                          <p:val>
                                            <p:strVal val="#ppt_h"/>
                                          </p:val>
                                        </p:tav>
                                      </p:tavLst>
                                    </p:anim>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0"/>
                                        </p:tgtEl>
                                        <p:attrNameLst>
                                          <p:attrName>style.visibility</p:attrName>
                                        </p:attrNameLst>
                                      </p:cBhvr>
                                      <p:to>
                                        <p:strVal val="visible"/>
                                      </p:to>
                                    </p:set>
                                    <p:anim calcmode="lin" valueType="num">
                                      <p:cBhvr>
                                        <p:cTn id="136" dur="500" fill="hold"/>
                                        <p:tgtEl>
                                          <p:spTgt spid="30"/>
                                        </p:tgtEl>
                                        <p:attrNameLst>
                                          <p:attrName>ppt_w</p:attrName>
                                        </p:attrNameLst>
                                      </p:cBhvr>
                                      <p:tavLst>
                                        <p:tav tm="0">
                                          <p:val>
                                            <p:fltVal val="0"/>
                                          </p:val>
                                        </p:tav>
                                        <p:tav tm="100000">
                                          <p:val>
                                            <p:strVal val="#ppt_w"/>
                                          </p:val>
                                        </p:tav>
                                      </p:tavLst>
                                    </p:anim>
                                    <p:anim calcmode="lin" valueType="num">
                                      <p:cBhvr>
                                        <p:cTn id="137" dur="500" fill="hold"/>
                                        <p:tgtEl>
                                          <p:spTgt spid="30"/>
                                        </p:tgtEl>
                                        <p:attrNameLst>
                                          <p:attrName>ppt_h</p:attrName>
                                        </p:attrNameLst>
                                      </p:cBhvr>
                                      <p:tavLst>
                                        <p:tav tm="0">
                                          <p:val>
                                            <p:fltVal val="0"/>
                                          </p:val>
                                        </p:tav>
                                        <p:tav tm="100000">
                                          <p:val>
                                            <p:strVal val="#ppt_h"/>
                                          </p:val>
                                        </p:tav>
                                      </p:tavLst>
                                    </p:anim>
                                    <p:animEffect transition="in" filter="fade">
                                      <p:cBhvr>
                                        <p:cTn id="138" dur="500"/>
                                        <p:tgtEl>
                                          <p:spTgt spid="30"/>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31"/>
                                        </p:tgtEl>
                                        <p:attrNameLst>
                                          <p:attrName>style.visibility</p:attrName>
                                        </p:attrNameLst>
                                      </p:cBhvr>
                                      <p:to>
                                        <p:strVal val="visible"/>
                                      </p:to>
                                    </p:set>
                                    <p:anim calcmode="lin" valueType="num">
                                      <p:cBhvr>
                                        <p:cTn id="143" dur="500" fill="hold"/>
                                        <p:tgtEl>
                                          <p:spTgt spid="31"/>
                                        </p:tgtEl>
                                        <p:attrNameLst>
                                          <p:attrName>ppt_w</p:attrName>
                                        </p:attrNameLst>
                                      </p:cBhvr>
                                      <p:tavLst>
                                        <p:tav tm="0">
                                          <p:val>
                                            <p:fltVal val="0"/>
                                          </p:val>
                                        </p:tav>
                                        <p:tav tm="100000">
                                          <p:val>
                                            <p:strVal val="#ppt_w"/>
                                          </p:val>
                                        </p:tav>
                                      </p:tavLst>
                                    </p:anim>
                                    <p:anim calcmode="lin" valueType="num">
                                      <p:cBhvr>
                                        <p:cTn id="144" dur="500" fill="hold"/>
                                        <p:tgtEl>
                                          <p:spTgt spid="31"/>
                                        </p:tgtEl>
                                        <p:attrNameLst>
                                          <p:attrName>ppt_h</p:attrName>
                                        </p:attrNameLst>
                                      </p:cBhvr>
                                      <p:tavLst>
                                        <p:tav tm="0">
                                          <p:val>
                                            <p:fltVal val="0"/>
                                          </p:val>
                                        </p:tav>
                                        <p:tav tm="100000">
                                          <p:val>
                                            <p:strVal val="#ppt_h"/>
                                          </p:val>
                                        </p:tav>
                                      </p:tavLst>
                                    </p:anim>
                                    <p:animEffect transition="in" filter="fade">
                                      <p:cBhvr>
                                        <p:cTn id="145" dur="500"/>
                                        <p:tgtEl>
                                          <p:spTgt spid="31"/>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32"/>
                                        </p:tgtEl>
                                        <p:attrNameLst>
                                          <p:attrName>style.visibility</p:attrName>
                                        </p:attrNameLst>
                                      </p:cBhvr>
                                      <p:to>
                                        <p:strVal val="visible"/>
                                      </p:to>
                                    </p:set>
                                    <p:anim calcmode="lin" valueType="num">
                                      <p:cBhvr>
                                        <p:cTn id="150" dur="500" fill="hold"/>
                                        <p:tgtEl>
                                          <p:spTgt spid="32"/>
                                        </p:tgtEl>
                                        <p:attrNameLst>
                                          <p:attrName>ppt_w</p:attrName>
                                        </p:attrNameLst>
                                      </p:cBhvr>
                                      <p:tavLst>
                                        <p:tav tm="0">
                                          <p:val>
                                            <p:fltVal val="0"/>
                                          </p:val>
                                        </p:tav>
                                        <p:tav tm="100000">
                                          <p:val>
                                            <p:strVal val="#ppt_w"/>
                                          </p:val>
                                        </p:tav>
                                      </p:tavLst>
                                    </p:anim>
                                    <p:anim calcmode="lin" valueType="num">
                                      <p:cBhvr>
                                        <p:cTn id="151" dur="500" fill="hold"/>
                                        <p:tgtEl>
                                          <p:spTgt spid="32"/>
                                        </p:tgtEl>
                                        <p:attrNameLst>
                                          <p:attrName>ppt_h</p:attrName>
                                        </p:attrNameLst>
                                      </p:cBhvr>
                                      <p:tavLst>
                                        <p:tav tm="0">
                                          <p:val>
                                            <p:fltVal val="0"/>
                                          </p:val>
                                        </p:tav>
                                        <p:tav tm="100000">
                                          <p:val>
                                            <p:strVal val="#ppt_h"/>
                                          </p:val>
                                        </p:tav>
                                      </p:tavLst>
                                    </p:anim>
                                    <p:animEffect transition="in" filter="fade">
                                      <p:cBhvr>
                                        <p:cTn id="152" dur="500"/>
                                        <p:tgtEl>
                                          <p:spTgt spid="32"/>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33"/>
                                        </p:tgtEl>
                                        <p:attrNameLst>
                                          <p:attrName>style.visibility</p:attrName>
                                        </p:attrNameLst>
                                      </p:cBhvr>
                                      <p:to>
                                        <p:strVal val="visible"/>
                                      </p:to>
                                    </p:set>
                                    <p:anim calcmode="lin" valueType="num">
                                      <p:cBhvr>
                                        <p:cTn id="157" dur="500" fill="hold"/>
                                        <p:tgtEl>
                                          <p:spTgt spid="33"/>
                                        </p:tgtEl>
                                        <p:attrNameLst>
                                          <p:attrName>ppt_w</p:attrName>
                                        </p:attrNameLst>
                                      </p:cBhvr>
                                      <p:tavLst>
                                        <p:tav tm="0">
                                          <p:val>
                                            <p:fltVal val="0"/>
                                          </p:val>
                                        </p:tav>
                                        <p:tav tm="100000">
                                          <p:val>
                                            <p:strVal val="#ppt_w"/>
                                          </p:val>
                                        </p:tav>
                                      </p:tavLst>
                                    </p:anim>
                                    <p:anim calcmode="lin" valueType="num">
                                      <p:cBhvr>
                                        <p:cTn id="158" dur="500" fill="hold"/>
                                        <p:tgtEl>
                                          <p:spTgt spid="33"/>
                                        </p:tgtEl>
                                        <p:attrNameLst>
                                          <p:attrName>ppt_h</p:attrName>
                                        </p:attrNameLst>
                                      </p:cBhvr>
                                      <p:tavLst>
                                        <p:tav tm="0">
                                          <p:val>
                                            <p:fltVal val="0"/>
                                          </p:val>
                                        </p:tav>
                                        <p:tav tm="100000">
                                          <p:val>
                                            <p:strVal val="#ppt_h"/>
                                          </p:val>
                                        </p:tav>
                                      </p:tavLst>
                                    </p:anim>
                                    <p:animEffect transition="in" filter="fade">
                                      <p:cBhvr>
                                        <p:cTn id="1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2307836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Much more</a:t>
            </a:r>
            <a:r>
              <a:rPr lang="en-US" sz="3200" b="1" dirty="0">
                <a:effectLst>
                  <a:outerShdw blurRad="38100" dist="38100" dir="2700000" algn="tl">
                    <a:srgbClr val="000000">
                      <a:alpha val="43137"/>
                    </a:srgbClr>
                  </a:outerShdw>
                </a:effectLst>
              </a:rPr>
              <a:t>:  vv. 9, 10, 15, 17, 20</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1447800"/>
            <a:ext cx="8001000" cy="584775"/>
          </a:xfrm>
          <a:prstGeom prst="rect">
            <a:avLst/>
          </a:prstGeom>
          <a:noFill/>
        </p:spPr>
        <p:txBody>
          <a:bodyPr wrap="square" rtlCol="0">
            <a:spAutoFit/>
          </a:bodyPr>
          <a:lstStyle/>
          <a:p>
            <a:pPr marL="227013" indent="-227013">
              <a:buFont typeface="Arial"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a:effectLst>
                  <a:outerShdw blurRad="38100" dist="38100" dir="2700000" algn="tl">
                    <a:srgbClr val="000000">
                      <a:alpha val="43137"/>
                    </a:srgbClr>
                  </a:outerShdw>
                </a:effectLst>
              </a:rPr>
              <a:t>We gained much more than Adam lost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457200" y="1993993"/>
            <a:ext cx="8229600" cy="255454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John Trapp ~ </a:t>
            </a:r>
            <a:r>
              <a:rPr lang="en-US" sz="3200" b="1" dirty="0">
                <a:effectLst>
                  <a:outerShdw blurRad="38100" dist="38100" dir="2700000" algn="tl">
                    <a:srgbClr val="000000">
                      <a:alpha val="43137"/>
                    </a:srgbClr>
                  </a:outerShdw>
                </a:effectLst>
              </a:rPr>
              <a:t>"It is a greater work of God to bring men to grace, than, being in the state of grace, to bring them to glory; because sin is far more distant from grace than grace is from glory."</a:t>
            </a:r>
            <a:endParaRPr lang="en-US" sz="3200" b="1" dirty="0">
              <a:solidFill>
                <a:srgbClr val="FFFF00"/>
              </a:solidFill>
              <a:effectLst>
                <a:outerShdw blurRad="38100" dist="38100" dir="2700000" algn="tl">
                  <a:srgbClr val="000000">
                    <a:alpha val="43137"/>
                  </a:srgbClr>
                </a:outerShdw>
              </a:effectLst>
            </a:endParaRPr>
          </a:p>
        </p:txBody>
      </p:sp>
      <p:grpSp>
        <p:nvGrpSpPr>
          <p:cNvPr id="8" name="Group 7"/>
          <p:cNvGrpSpPr/>
          <p:nvPr/>
        </p:nvGrpSpPr>
        <p:grpSpPr>
          <a:xfrm>
            <a:off x="457200" y="4495800"/>
            <a:ext cx="8229600" cy="556862"/>
            <a:chOff x="457200" y="4548538"/>
            <a:chExt cx="8229600" cy="556862"/>
          </a:xfrm>
        </p:grpSpPr>
        <p:sp>
          <p:nvSpPr>
            <p:cNvPr id="9" name="Rectangle 8"/>
            <p:cNvSpPr/>
            <p:nvPr/>
          </p:nvSpPr>
          <p:spPr>
            <a:xfrm>
              <a:off x="457200" y="4548538"/>
              <a:ext cx="8229600" cy="556862"/>
            </a:xfrm>
            <a:prstGeom prst="rect">
              <a:avLst/>
            </a:prstGeom>
            <a:solidFill>
              <a:srgbClr val="FFFF00"/>
            </a:solid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620000" y="4548538"/>
              <a:ext cx="0" cy="556862"/>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09600" y="5450360"/>
            <a:ext cx="1457277"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Lost</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6315123" y="5447614"/>
            <a:ext cx="1457277"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Grace </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7482439" y="5440180"/>
            <a:ext cx="1204361"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Glory </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4" name="Straight Arrow Connector 13"/>
          <p:cNvCxnSpPr/>
          <p:nvPr/>
        </p:nvCxnSpPr>
        <p:spPr>
          <a:xfrm flipH="1" flipV="1">
            <a:off x="457200" y="5105400"/>
            <a:ext cx="685800" cy="3810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934200" y="5105400"/>
            <a:ext cx="685801" cy="3810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191500" y="5105400"/>
            <a:ext cx="476251" cy="3810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5515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par>
                          <p:cTn id="57" fill="hold">
                            <p:stCondLst>
                              <p:cond delay="3000"/>
                            </p:stCondLst>
                            <p:childTnLst>
                              <p:par>
                                <p:cTn id="58" presetID="22" presetClass="entr" presetSubtype="4"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par>
                          <p:cTn id="61" fill="hold">
                            <p:stCondLst>
                              <p:cond delay="3500"/>
                            </p:stCondLst>
                            <p:childTnLst>
                              <p:par>
                                <p:cTn id="62" presetID="9" presetClass="emph" presetSubtype="0" grpId="1" nodeType="afterEffect">
                                  <p:stCondLst>
                                    <p:cond delay="0"/>
                                  </p:stCondLst>
                                  <p:childTnLst>
                                    <p:set>
                                      <p:cBhvr rctx="PPT">
                                        <p:cTn id="63" dur="indefinite"/>
                                        <p:tgtEl>
                                          <p:spTgt spid="5"/>
                                        </p:tgtEl>
                                        <p:attrNameLst>
                                          <p:attrName>style.opacity</p:attrName>
                                        </p:attrNameLst>
                                      </p:cBhvr>
                                      <p:to>
                                        <p:strVal val="0.5"/>
                                      </p:to>
                                    </p:set>
                                    <p:animEffect filter="image" prLst="opacity: 0.5">
                                      <p:cBhvr rctx="IE">
                                        <p:cTn id="64" dur="indefinite"/>
                                        <p:tgtEl>
                                          <p:spTgt spid="5"/>
                                        </p:tgtEl>
                                      </p:cBhvr>
                                    </p:animEffect>
                                  </p:childTnLst>
                                </p:cTn>
                              </p:par>
                              <p:par>
                                <p:cTn id="65" presetID="9" presetClass="emph" presetSubtype="0" grpId="1" nodeType="withEffect">
                                  <p:stCondLst>
                                    <p:cond delay="0"/>
                                  </p:stCondLst>
                                  <p:childTnLst>
                                    <p:set>
                                      <p:cBhvr rctx="PPT">
                                        <p:cTn id="66" dur="indefinite"/>
                                        <p:tgtEl>
                                          <p:spTgt spid="6"/>
                                        </p:tgtEl>
                                        <p:attrNameLst>
                                          <p:attrName>style.opacity</p:attrName>
                                        </p:attrNameLst>
                                      </p:cBhvr>
                                      <p:to>
                                        <p:strVal val="0.5"/>
                                      </p:to>
                                    </p:set>
                                    <p:animEffect filter="image" prLst="opacity: 0.5">
                                      <p:cBhvr rctx="IE">
                                        <p:cTn id="6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624659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Rejoice</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kauchaomai</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vaunt or boast</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685800" y="1447800"/>
            <a:ext cx="8001000" cy="1077218"/>
          </a:xfrm>
          <a:prstGeom prst="rect">
            <a:avLst/>
          </a:prstGeom>
          <a:noFill/>
        </p:spPr>
        <p:txBody>
          <a:bodyPr wrap="square" rtlCol="0">
            <a:spAutoFit/>
          </a:bodyPr>
          <a:lstStyle/>
          <a:p>
            <a:pPr marL="227013" indent="-227013">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effectLst>
                  <a:outerShdw blurRad="38100" dist="38100" dir="2700000" algn="tl">
                    <a:srgbClr val="000000">
                      <a:alpha val="43137"/>
                    </a:srgbClr>
                  </a:outerShdw>
                </a:effectLst>
              </a:rPr>
              <a:t>v</a:t>
            </a:r>
            <a:r>
              <a:rPr lang="en-US" sz="3200" b="1" dirty="0">
                <a:effectLst>
                  <a:outerShdw blurRad="38100" dist="38100" dir="2700000" algn="tl">
                    <a:srgbClr val="000000">
                      <a:alpha val="43137"/>
                    </a:srgbClr>
                  </a:outerShdw>
                </a:effectLst>
              </a:rPr>
              <a:t>. 2 ~ </a:t>
            </a:r>
            <a:r>
              <a:rPr lang="en-US" sz="3200" b="1" dirty="0">
                <a:solidFill>
                  <a:srgbClr val="FFFF00"/>
                </a:solidFill>
                <a:effectLst>
                  <a:outerShdw blurRad="38100" dist="38100" dir="2700000" algn="tl">
                    <a:srgbClr val="000000">
                      <a:alpha val="43137"/>
                    </a:srgbClr>
                  </a:outerShdw>
                </a:effectLst>
              </a:rPr>
              <a:t>… rejoice in hope of the glory of God.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681444" y="2462358"/>
            <a:ext cx="8001000" cy="1077218"/>
          </a:xfrm>
          <a:prstGeom prst="rect">
            <a:avLst/>
          </a:prstGeom>
          <a:noFill/>
        </p:spPr>
        <p:txBody>
          <a:bodyPr wrap="square" rtlCol="0">
            <a:spAutoFit/>
          </a:bodyPr>
          <a:lstStyle/>
          <a:p>
            <a:pPr marL="227013" indent="-227013">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effectLst>
                  <a:outerShdw blurRad="38100" dist="38100" dir="2700000" algn="tl">
                    <a:srgbClr val="000000">
                      <a:alpha val="43137"/>
                    </a:srgbClr>
                  </a:outerShdw>
                </a:effectLst>
              </a:rPr>
              <a:t>v</a:t>
            </a:r>
            <a:r>
              <a:rPr lang="en-US" sz="3200" b="1" dirty="0">
                <a:effectLst>
                  <a:outerShdw blurRad="38100" dist="38100" dir="2700000" algn="tl">
                    <a:srgbClr val="000000">
                      <a:alpha val="43137"/>
                    </a:srgbClr>
                  </a:outerShdw>
                </a:effectLst>
              </a:rPr>
              <a:t>. 3 ~ </a:t>
            </a:r>
            <a:r>
              <a:rPr lang="en-US" sz="3200" b="1" dirty="0">
                <a:solidFill>
                  <a:srgbClr val="FFFF00"/>
                </a:solidFill>
                <a:effectLst>
                  <a:outerShdw blurRad="38100" dist="38100" dir="2700000" algn="tl">
                    <a:srgbClr val="000000">
                      <a:alpha val="43137"/>
                    </a:srgbClr>
                  </a:outerShdw>
                </a:effectLst>
              </a:rPr>
              <a:t>And not only that, but we also glory in tribulations</a:t>
            </a:r>
            <a:r>
              <a:rPr lang="en-US" sz="3200" b="1" dirty="0" smtClean="0">
                <a:solidFill>
                  <a:srgbClr val="FFFF00"/>
                </a:solidFill>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18491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xmlns="" val="1913022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53943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Federal headship refers to the representation of a group united under a federation or covenant. For example, a country's president may be seen as the federal head of his nation, representing and speaking on its behalf before the rest of the world.</a:t>
            </a:r>
          </a:p>
        </p:txBody>
      </p:sp>
    </p:spTree>
    <p:extLst>
      <p:ext uri="{BB962C8B-B14F-4D97-AF65-F5344CB8AC3E}">
        <p14:creationId xmlns:p14="http://schemas.microsoft.com/office/powerpoint/2010/main" xmlns="" val="3328248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F. F. Bruce ~ </a:t>
            </a:r>
            <a:r>
              <a:rPr lang="en-US" sz="3200" b="1" dirty="0" smtClean="0">
                <a:solidFill>
                  <a:schemeClr val="bg1"/>
                </a:solidFill>
                <a:effectLst>
                  <a:outerShdw blurRad="38100" dist="38100" dir="2700000" algn="tl">
                    <a:srgbClr val="000000">
                      <a:alpha val="43137"/>
                    </a:srgbClr>
                  </a:outerShdw>
                </a:effectLst>
              </a:rPr>
              <a:t>"To </a:t>
            </a:r>
            <a:r>
              <a:rPr lang="en-US" sz="3200" b="1" dirty="0">
                <a:solidFill>
                  <a:schemeClr val="bg1"/>
                </a:solidFill>
                <a:effectLst>
                  <a:outerShdw blurRad="38100" dist="38100" dir="2700000" algn="tl">
                    <a:srgbClr val="000000">
                      <a:alpha val="43137"/>
                    </a:srgbClr>
                  </a:outerShdw>
                </a:effectLst>
              </a:rPr>
              <a:t>Paul, Adam was more than a historical individual, the first man; he was also what his name means in Hebrew </a:t>
            </a:r>
            <a:r>
              <a:rPr lang="en-US" sz="3200" b="1" dirty="0" smtClean="0">
                <a:solidFill>
                  <a:schemeClr val="bg1"/>
                </a:solidFill>
                <a:effectLst>
                  <a:outerShdw blurRad="38100" dist="38100" dir="2700000" algn="tl">
                    <a:srgbClr val="000000">
                      <a:alpha val="43137"/>
                    </a:srgbClr>
                  </a:outerShdw>
                </a:effectLst>
              </a:rPr>
              <a:t>– 'humanity.' </a:t>
            </a:r>
            <a:r>
              <a:rPr lang="en-US" sz="3200" b="1" dirty="0">
                <a:solidFill>
                  <a:schemeClr val="bg1"/>
                </a:solidFill>
                <a:effectLst>
                  <a:outerShdw blurRad="38100" dist="38100" dir="2700000" algn="tl">
                    <a:srgbClr val="000000">
                      <a:alpha val="43137"/>
                    </a:srgbClr>
                  </a:outerShdw>
                </a:effectLst>
              </a:rPr>
              <a:t>The whole of humanity is viewed as having existed at first in Adam</a:t>
            </a:r>
            <a:r>
              <a:rPr lang="en-US" sz="3200" b="1" dirty="0" smtClean="0">
                <a:solidFill>
                  <a:schemeClr val="bg1"/>
                </a:solidFill>
                <a:effectLst>
                  <a:outerShdw blurRad="38100" dist="38100" dir="2700000" algn="tl">
                    <a:srgbClr val="000000">
                      <a:alpha val="43137"/>
                    </a:srgbClr>
                  </a:outerShdw>
                </a:effectLst>
              </a:rPr>
              <a:t>."</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07524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4400"/>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Cor.15:45 ~ </a:t>
            </a:r>
            <a:r>
              <a:rPr lang="en-US" sz="3200" b="1" dirty="0">
                <a:solidFill>
                  <a:srgbClr val="FFFF00"/>
                </a:solidFill>
                <a:effectLst>
                  <a:outerShdw blurRad="38100" dist="38100" dir="2700000" algn="tl">
                    <a:srgbClr val="000000">
                      <a:alpha val="43137"/>
                    </a:srgbClr>
                  </a:outerShdw>
                </a:effectLst>
              </a:rPr>
              <a:t>And so it is written, "The first man Adam became a living being." The last Adam became a life- giving spirit.</a:t>
            </a:r>
          </a:p>
        </p:txBody>
      </p:sp>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2984629"/>
            <a:ext cx="8229600" cy="1874639"/>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 W. Pink ~ </a:t>
            </a:r>
            <a:r>
              <a:rPr lang="en-US" sz="3200" b="1" dirty="0">
                <a:effectLst>
                  <a:outerShdw blurRad="38100" dist="38100" dir="2700000" algn="tl">
                    <a:srgbClr val="000000">
                      <a:alpha val="43137"/>
                    </a:srgbClr>
                  </a:outerShdw>
                </a:effectLst>
              </a:rPr>
              <a:t>"God has been infinitely more </a:t>
            </a:r>
            <a:r>
              <a:rPr lang="en-US" sz="3200" b="1" dirty="0" err="1">
                <a:effectLst>
                  <a:outerShdw blurRad="38100" dist="38100" dir="2700000" algn="tl">
                    <a:srgbClr val="000000">
                      <a:alpha val="43137"/>
                    </a:srgbClr>
                  </a:outerShdw>
                </a:effectLst>
              </a:rPr>
              <a:t>honoured</a:t>
            </a:r>
            <a:r>
              <a:rPr lang="en-US" sz="3200" b="1" dirty="0">
                <a:effectLst>
                  <a:outerShdw blurRad="38100" dist="38100" dir="2700000" algn="tl">
                    <a:srgbClr val="000000">
                      <a:alpha val="43137"/>
                    </a:srgbClr>
                  </a:outerShdw>
                </a:effectLst>
              </a:rPr>
              <a:t> by the obedience of the last Adam than He was dishonored by the disobedience of the first Adam."</a:t>
            </a:r>
          </a:p>
        </p:txBody>
      </p:sp>
    </p:spTree>
    <p:extLst>
      <p:ext uri="{BB962C8B-B14F-4D97-AF65-F5344CB8AC3E}">
        <p14:creationId xmlns:p14="http://schemas.microsoft.com/office/powerpoint/2010/main" xmlns="" val="1629208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5:9-21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Minnesota Crime Commission ~ </a:t>
            </a:r>
            <a:r>
              <a:rPr lang="en-US" sz="3200" b="1" dirty="0">
                <a:effectLst>
                  <a:outerShdw blurRad="38100" dist="38100" dir="2700000" algn="tl">
                    <a:srgbClr val="000000">
                      <a:alpha val="43137"/>
                    </a:srgbClr>
                  </a:outerShdw>
                </a:effectLst>
              </a:rPr>
              <a:t>"Every baby starts life as a little savage. He is completely selfish and self-centered. He wants what he wants when he wants it -- his bottle, his mother's attention, his playmate's toy, his uncle's watch. Deny him these wants, and he seethes with rage and aggressiveness, which would be murderous, were he not so helpless. He is dirty. He has no morals, no knowledge, no skills. </a:t>
            </a:r>
          </a:p>
        </p:txBody>
      </p:sp>
      <p:sp>
        <p:nvSpPr>
          <p:cNvPr id="6" name="TextBox 5"/>
          <p:cNvSpPr txBox="1"/>
          <p:nvPr/>
        </p:nvSpPr>
        <p:spPr>
          <a:xfrm>
            <a:off x="457200" y="914400"/>
            <a:ext cx="8229600" cy="353943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This means that all children, not just certain children, are born delinquent. If permitted to continue in the self-centered world of his infancy, given free reign to his impulsive actions to satisfy his wants, every child would grow up a criminal, a thief, a killer, a rapist."</a:t>
            </a:r>
          </a:p>
        </p:txBody>
      </p:sp>
    </p:spTree>
    <p:extLst>
      <p:ext uri="{BB962C8B-B14F-4D97-AF65-F5344CB8AC3E}">
        <p14:creationId xmlns:p14="http://schemas.microsoft.com/office/powerpoint/2010/main" xmlns="" val="4041849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2707</TotalTime>
  <Words>608</Words>
  <Application>Microsoft Office PowerPoint</Application>
  <PresentationFormat>On-screen Show (4:3)</PresentationFormat>
  <Paragraphs>68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Castellar</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18</cp:revision>
  <dcterms:created xsi:type="dcterms:W3CDTF">2013-10-20T11:46:52Z</dcterms:created>
  <dcterms:modified xsi:type="dcterms:W3CDTF">2013-11-04T19:55:25Z</dcterms:modified>
</cp:coreProperties>
</file>