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30"/>
  </p:handoutMasterIdLst>
  <p:sldIdLst>
    <p:sldId id="256" r:id="rId2"/>
    <p:sldId id="259" r:id="rId3"/>
    <p:sldId id="258" r:id="rId4"/>
    <p:sldId id="257" r:id="rId5"/>
    <p:sldId id="260" r:id="rId6"/>
    <p:sldId id="283" r:id="rId7"/>
    <p:sldId id="284" r:id="rId8"/>
    <p:sldId id="261" r:id="rId9"/>
    <p:sldId id="285" r:id="rId10"/>
    <p:sldId id="262" r:id="rId11"/>
    <p:sldId id="277" r:id="rId12"/>
    <p:sldId id="278" r:id="rId13"/>
    <p:sldId id="263" r:id="rId14"/>
    <p:sldId id="279" r:id="rId15"/>
    <p:sldId id="264" r:id="rId16"/>
    <p:sldId id="265" r:id="rId17"/>
    <p:sldId id="280" r:id="rId18"/>
    <p:sldId id="281" r:id="rId19"/>
    <p:sldId id="266" r:id="rId20"/>
    <p:sldId id="267" r:id="rId21"/>
    <p:sldId id="268" r:id="rId22"/>
    <p:sldId id="269" r:id="rId23"/>
    <p:sldId id="286" r:id="rId24"/>
    <p:sldId id="270" r:id="rId25"/>
    <p:sldId id="271" r:id="rId26"/>
    <p:sldId id="272" r:id="rId27"/>
    <p:sldId id="273" r:id="rId28"/>
    <p:sldId id="274" r:id="rId29"/>
  </p:sldIdLst>
  <p:sldSz cx="9144000" cy="6858000" type="screen4x3"/>
  <p:notesSz cx="9144000" cy="6858000"/>
  <p:embeddedFontLst>
    <p:embeddedFont>
      <p:font typeface="Castellar" pitchFamily="18" charset="0"/>
      <p:regular r:id="rId31"/>
    </p:embeddedFon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00"/>
    <a:srgbClr val="000000"/>
    <a:srgbClr val="800000"/>
    <a:srgbClr val="77521B"/>
    <a:srgbClr val="8D5E1F"/>
    <a:srgbClr val="CC6600"/>
    <a:srgbClr val="FFCC66"/>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26" d="100"/>
          <a:sy n="126" d="100"/>
        </p:scale>
        <p:origin x="-582" y="-96"/>
      </p:cViewPr>
      <p:guideLst>
        <p:guide orient="horz" pos="2160"/>
        <p:guide pos="2880"/>
      </p:guideLst>
    </p:cSldViewPr>
  </p:slideViewPr>
  <p:notesTextViewPr>
    <p:cViewPr>
      <p:scale>
        <a:sx n="1" d="1"/>
        <a:sy n="1" d="1"/>
      </p:scale>
      <p:origin x="0" y="0"/>
    </p:cViewPr>
  </p:notesTextViewPr>
  <p:sorterViewPr>
    <p:cViewPr>
      <p:scale>
        <a:sx n="100" d="100"/>
        <a:sy n="100" d="100"/>
      </p:scale>
      <p:origin x="0" y="-4042"/>
    </p:cViewPr>
  </p:sorterViewPr>
  <p:notesViewPr>
    <p:cSldViewPr>
      <p:cViewPr varScale="1">
        <p:scale>
          <a:sx n="127" d="100"/>
          <a:sy n="127" d="100"/>
        </p:scale>
        <p:origin x="-1380" y="-96"/>
      </p:cViewPr>
      <p:guideLst>
        <p:guide orient="horz" pos="2160"/>
        <p:guide pos="2880"/>
      </p:guideLst>
    </p:cSldViewPr>
  </p:notesViewPr>
  <p:gridSpacing cx="39014400" cy="39014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E12A649-5456-4FFC-A418-341F177366CA}" type="datetimeFigureOut">
              <a:rPr lang="en-US" smtClean="0"/>
              <a:pPr/>
              <a:t>10/22/2013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8E2C989-AD86-47A1-B364-0268D9810EA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2645722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34220057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23023730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3576643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36313513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935975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31853673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10305611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36796727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6488398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27290814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pPr/>
              <a:t>10/22/2013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pPr/>
              <a:t>‹#›</a:t>
            </a:fld>
            <a:endParaRPr lang="en-US"/>
          </a:p>
        </p:txBody>
      </p:sp>
    </p:spTree>
    <p:extLst>
      <p:ext uri="{BB962C8B-B14F-4D97-AF65-F5344CB8AC3E}">
        <p14:creationId xmlns=""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2"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9"/>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6043" y="5137747"/>
            <a:ext cx="1187096" cy="1187096"/>
          </a:xfrm>
          <a:prstGeom prst="rect">
            <a:avLst/>
          </a:prstGeom>
          <a:noFill/>
          <a:extLst>
            <a:ext uri="{909E8E84-426E-40DD-AFC4-6F175D3DCCD1}">
              <a14:hiddenFill xmlns="" xmlns:a14="http://schemas.microsoft.com/office/drawing/2010/main">
                <a:solidFill>
                  <a:srgbClr val="FFFFFF"/>
                </a:solidFill>
              </a14:hiddenFill>
            </a:ext>
          </a:extLst>
        </p:spPr>
      </p:pic>
      <p:sp>
        <p:nvSpPr>
          <p:cNvPr id="1045" name="TextBox 1044"/>
          <p:cNvSpPr txBox="1"/>
          <p:nvPr/>
        </p:nvSpPr>
        <p:spPr>
          <a:xfrm>
            <a:off x="1752600" y="4449519"/>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62715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2739180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06210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Have</a:t>
            </a:r>
            <a:r>
              <a:rPr lang="en-US" sz="3200" b="1" dirty="0">
                <a:effectLst>
                  <a:outerShdw blurRad="38100" dist="38100" dir="2700000" algn="tl">
                    <a:srgbClr val="000000">
                      <a:alpha val="43137"/>
                    </a:srgbClr>
                  </a:outerShdw>
                </a:effectLst>
              </a:rPr>
              <a:t> ~ perfect tense – "describes an action which is viewed as having been completed in the past, once and for all, not needing to be repeated."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164760" y="5351176"/>
            <a:ext cx="2346961"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Justification</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261681" y="3088105"/>
            <a:ext cx="2581657"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Sanctification</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6784682" y="5334001"/>
            <a:ext cx="2346961"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Glorification</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1" name="Straight Arrow Connector 10"/>
          <p:cNvCxnSpPr/>
          <p:nvPr/>
        </p:nvCxnSpPr>
        <p:spPr>
          <a:xfrm flipH="1" flipV="1">
            <a:off x="457200" y="4970175"/>
            <a:ext cx="685800" cy="3810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981952" y="4970175"/>
            <a:ext cx="685801" cy="3810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rot="16200000">
            <a:off x="4317196" y="-126194"/>
            <a:ext cx="490562" cy="8210552"/>
          </a:xfrm>
          <a:prstGeom prst="rightBrace">
            <a:avLst/>
          </a:prstGeom>
          <a:no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p:cNvGrpSpPr/>
          <p:nvPr/>
        </p:nvGrpSpPr>
        <p:grpSpPr>
          <a:xfrm>
            <a:off x="457200" y="4348544"/>
            <a:ext cx="8229600" cy="584775"/>
            <a:chOff x="457200" y="4348543"/>
            <a:chExt cx="8229600" cy="584775"/>
          </a:xfrm>
        </p:grpSpPr>
        <p:sp>
          <p:nvSpPr>
            <p:cNvPr id="6" name="Rectangle 5"/>
            <p:cNvSpPr/>
            <p:nvPr/>
          </p:nvSpPr>
          <p:spPr>
            <a:xfrm>
              <a:off x="457200" y="4360575"/>
              <a:ext cx="8229600" cy="556862"/>
            </a:xfrm>
            <a:prstGeom prst="rect">
              <a:avLst/>
            </a:prstGeom>
            <a:solidFill>
              <a:srgbClr val="FFFF00"/>
            </a:solid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38277" y="4348543"/>
              <a:ext cx="3671455" cy="584775"/>
            </a:xfrm>
            <a:prstGeom prst="rect">
              <a:avLst/>
            </a:prstGeom>
            <a:noFill/>
          </p:spPr>
          <p:txBody>
            <a:bodyPr wrap="square" rtlCol="0">
              <a:spAutoFit/>
            </a:bodyPr>
            <a:lstStyle/>
            <a:p>
              <a:pPr algn="ctr"/>
              <a:r>
                <a:rPr lang="en-US" sz="3200" b="1" dirty="0" smtClean="0">
                  <a:solidFill>
                    <a:srgbClr val="000000"/>
                  </a:solidFill>
                  <a:latin typeface="Arial" pitchFamily="34" charset="0"/>
                  <a:cs typeface="Arial" pitchFamily="34" charset="0"/>
                </a:rPr>
                <a:t>The Christian Life</a:t>
              </a:r>
              <a:endParaRPr lang="en-US" sz="3200" b="1" dirty="0">
                <a:solidFill>
                  <a:srgbClr val="000000"/>
                </a:solidFill>
                <a:latin typeface="Arial" pitchFamily="34" charset="0"/>
                <a:cs typeface="Arial" pitchFamily="34" charset="0"/>
              </a:endParaRPr>
            </a:p>
          </p:txBody>
        </p:sp>
      </p:grpSp>
    </p:spTree>
    <p:extLst>
      <p:ext uri="{BB962C8B-B14F-4D97-AF65-F5344CB8AC3E}">
        <p14:creationId xmlns="" xmlns:p14="http://schemas.microsoft.com/office/powerpoint/2010/main" val="1941398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2286551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3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Glory </a:t>
            </a:r>
            <a:r>
              <a:rPr lang="en-US" sz="3200" b="1" i="1" dirty="0">
                <a:solidFill>
                  <a:srgbClr val="FFFF00"/>
                </a:solidFill>
                <a:effectLst>
                  <a:outerShdw blurRad="38100" dist="38100" dir="2700000" algn="tl">
                    <a:srgbClr val="000000">
                      <a:alpha val="43137"/>
                    </a:srgbClr>
                  </a:outerShdw>
                </a:effectLst>
              </a:rPr>
              <a:t>in</a:t>
            </a:r>
            <a:r>
              <a:rPr lang="en-US" sz="3200" b="1" dirty="0">
                <a:effectLst>
                  <a:outerShdw blurRad="38100" dist="38100" dir="2700000" algn="tl">
                    <a:srgbClr val="000000">
                      <a:alpha val="43137"/>
                    </a:srgbClr>
                  </a:outerShdw>
                </a:effectLst>
              </a:rPr>
              <a:t>, not </a:t>
            </a:r>
            <a:r>
              <a:rPr lang="en-US" sz="3200" b="1" i="1" dirty="0">
                <a:effectLst>
                  <a:outerShdw blurRad="38100" dist="38100" dir="2700000" algn="tl">
                    <a:srgbClr val="000000">
                      <a:alpha val="43137"/>
                    </a:srgbClr>
                  </a:outerShdw>
                </a:effectLst>
              </a:rPr>
              <a:t>for</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tribulations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438835"/>
            <a:ext cx="8001000" cy="584775"/>
          </a:xfrm>
          <a:prstGeom prst="rect">
            <a:avLst/>
          </a:prstGeom>
          <a:noFill/>
        </p:spPr>
        <p:txBody>
          <a:bodyPr wrap="square" rtlCol="0">
            <a:spAutoFit/>
          </a:bodyPr>
          <a:lstStyle/>
          <a:p>
            <a:pPr marL="347663" indent="-347663">
              <a:buFont typeface="Arial"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thlipsis</a:t>
            </a:r>
            <a:r>
              <a:rPr lang="en-US" sz="3200" b="1" dirty="0">
                <a:effectLst>
                  <a:outerShdw blurRad="38100" dist="38100" dir="2700000" algn="tl">
                    <a:srgbClr val="000000">
                      <a:alpha val="43137"/>
                    </a:srgbClr>
                  </a:outerShdw>
                </a:effectLst>
              </a:rPr>
              <a:t>; </a:t>
            </a:r>
            <a:r>
              <a:rPr lang="en-US" sz="3200" b="1" i="1" dirty="0" smtClean="0">
                <a:effectLst>
                  <a:outerShdw blurRad="38100" dist="38100" dir="2700000" algn="tl">
                    <a:srgbClr val="000000">
                      <a:alpha val="43137"/>
                    </a:srgbClr>
                  </a:outerShdw>
                </a:effectLst>
              </a:rPr>
              <a:t>pressure, a crushing</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02572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4401"/>
            <a:ext cx="82296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Benefits of tribulation:</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1434407"/>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Discipline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85800" y="1945394"/>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Strengthening, increasing faith</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685800" y="2447419"/>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Comfort others(2 Cor. 1:3-7)</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685800" y="2971854"/>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Reveal our hearts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685800" y="3527666"/>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Reveal our helplessness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685800" y="4052101"/>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Conform us into Christ's image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198947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7"/>
                                        </p:tgtEl>
                                        <p:attrNameLst>
                                          <p:attrName>style.opacity</p:attrName>
                                        </p:attrNameLst>
                                      </p:cBhvr>
                                      <p:to>
                                        <p:strVal val="0.5"/>
                                      </p:to>
                                    </p:set>
                                    <p:animEffect filter="image" prLst="opacity: 0.5">
                                      <p:cBhvr rctx="IE">
                                        <p:cTn id="38" dur="indefinite"/>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8"/>
                                        </p:tgtEl>
                                        <p:attrNameLst>
                                          <p:attrName>style.opacity</p:attrName>
                                        </p:attrNameLst>
                                      </p:cBhvr>
                                      <p:to>
                                        <p:strVal val="0.5"/>
                                      </p:to>
                                    </p:set>
                                    <p:animEffect filter="image" prLst="opacity: 0.5">
                                      <p:cBhvr rctx="IE">
                                        <p:cTn id="49" dur="indefinite"/>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500"/>
                            </p:stCondLst>
                            <p:childTnLst>
                              <p:par>
                                <p:cTn id="58" presetID="9" presetClass="emph" presetSubtype="0" grpId="1" nodeType="afterEffect">
                                  <p:stCondLst>
                                    <p:cond delay="0"/>
                                  </p:stCondLst>
                                  <p:childTnLst>
                                    <p:set>
                                      <p:cBhvr rctx="PPT">
                                        <p:cTn id="59" dur="indefinite"/>
                                        <p:tgtEl>
                                          <p:spTgt spid="9"/>
                                        </p:tgtEl>
                                        <p:attrNameLst>
                                          <p:attrName>style.opacity</p:attrName>
                                        </p:attrNameLst>
                                      </p:cBhvr>
                                      <p:to>
                                        <p:strVal val="0.5"/>
                                      </p:to>
                                    </p:set>
                                    <p:animEffect filter="image" prLst="opacity: 0.5">
                                      <p:cBhvr rctx="IE">
                                        <p:cTn id="60" dur="indefinite"/>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par>
                          <p:cTn id="68" fill="hold">
                            <p:stCondLst>
                              <p:cond delay="500"/>
                            </p:stCondLst>
                            <p:childTnLst>
                              <p:par>
                                <p:cTn id="69" presetID="9" presetClass="emph" presetSubtype="0" grpId="1" nodeType="afterEffect">
                                  <p:stCondLst>
                                    <p:cond delay="0"/>
                                  </p:stCondLst>
                                  <p:childTnLst>
                                    <p:set>
                                      <p:cBhvr rctx="PPT">
                                        <p:cTn id="70" dur="indefinite"/>
                                        <p:tgtEl>
                                          <p:spTgt spid="10"/>
                                        </p:tgtEl>
                                        <p:attrNameLst>
                                          <p:attrName>style.opacity</p:attrName>
                                        </p:attrNameLst>
                                      </p:cBhvr>
                                      <p:to>
                                        <p:strVal val="0.5"/>
                                      </p:to>
                                    </p:set>
                                    <p:animEffect filter="image" prLst="opacity: 0.5">
                                      <p:cBhvr rctx="IE">
                                        <p:cTn id="71"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9" grpId="1"/>
      <p:bldP spid="10" grpId="0"/>
      <p:bldP spid="10"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15724169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Perseverance</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hupomonē</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remain under</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981201"/>
            <a:ext cx="8001000" cy="584775"/>
          </a:xfrm>
          <a:prstGeom prst="rect">
            <a:avLst/>
          </a:prstGeom>
          <a:noFill/>
        </p:spPr>
        <p:txBody>
          <a:bodyPr wrap="square" rtlCol="0">
            <a:spAutoFit/>
          </a:bodyPr>
          <a:lstStyle/>
          <a:p>
            <a:pPr marL="228600" indent="-228600">
              <a:buFont typeface="Arial"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a:effectLst>
                  <a:outerShdw blurRad="38100" dist="38100" dir="2700000" algn="tl">
                    <a:srgbClr val="000000">
                      <a:alpha val="43137"/>
                    </a:srgbClr>
                  </a:outerShdw>
                </a:effectLst>
              </a:rPr>
              <a:t>KJV, </a:t>
            </a:r>
            <a:r>
              <a:rPr lang="en-US" sz="3200" b="1" dirty="0">
                <a:solidFill>
                  <a:srgbClr val="FFFF00"/>
                </a:solidFill>
                <a:effectLst>
                  <a:outerShdw blurRad="38100" dist="38100" dir="2700000" algn="tl">
                    <a:srgbClr val="000000">
                      <a:alpha val="43137"/>
                    </a:srgbClr>
                  </a:outerShdw>
                </a:effectLst>
              </a:rPr>
              <a:t>patience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2485638"/>
            <a:ext cx="8001000" cy="584775"/>
          </a:xfrm>
          <a:prstGeom prst="rect">
            <a:avLst/>
          </a:prstGeom>
          <a:noFill/>
        </p:spPr>
        <p:txBody>
          <a:bodyPr wrap="square" rtlCol="0">
            <a:spAutoFit/>
          </a:bodyPr>
          <a:lstStyle/>
          <a:p>
            <a:pPr marL="347663" indent="-347663">
              <a:buFont typeface="Arial" pitchFamily="34" charset="0"/>
              <a:buChar char="•"/>
            </a:pPr>
            <a:r>
              <a:rPr lang="en-US" sz="3200" b="1" dirty="0">
                <a:effectLst>
                  <a:outerShdw blurRad="38100" dist="38100" dir="2700000" algn="tl">
                    <a:srgbClr val="000000">
                      <a:alpha val="43137"/>
                    </a:srgbClr>
                  </a:outerShdw>
                </a:effectLst>
              </a:rPr>
              <a:t>NLT, </a:t>
            </a:r>
            <a:r>
              <a:rPr lang="en-US" sz="3200" b="1" dirty="0" smtClean="0">
                <a:solidFill>
                  <a:srgbClr val="FFFF00"/>
                </a:solidFill>
                <a:effectLst>
                  <a:outerShdw blurRad="38100" dist="38100" dir="2700000" algn="tl">
                    <a:srgbClr val="000000">
                      <a:alpha val="43137"/>
                    </a:srgbClr>
                  </a:outerShdw>
                </a:effectLst>
              </a:rPr>
              <a:t>endurance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6662126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7" name="Freeform 6"/>
          <p:cNvSpPr/>
          <p:nvPr/>
        </p:nvSpPr>
        <p:spPr>
          <a:xfrm>
            <a:off x="2380023" y="1778379"/>
            <a:ext cx="3708400" cy="3258457"/>
          </a:xfrm>
          <a:custGeom>
            <a:avLst/>
            <a:gdLst>
              <a:gd name="connsiteX0" fmla="*/ 0 w 3708400"/>
              <a:gd name="connsiteY0" fmla="*/ 36285 h 3258457"/>
              <a:gd name="connsiteX1" fmla="*/ 3708400 w 3708400"/>
              <a:gd name="connsiteY1" fmla="*/ 0 h 3258457"/>
              <a:gd name="connsiteX2" fmla="*/ 2235200 w 3708400"/>
              <a:gd name="connsiteY2" fmla="*/ 2169885 h 3258457"/>
              <a:gd name="connsiteX3" fmla="*/ 2242457 w 3708400"/>
              <a:gd name="connsiteY3" fmla="*/ 3251200 h 3258457"/>
              <a:gd name="connsiteX4" fmla="*/ 1589314 w 3708400"/>
              <a:gd name="connsiteY4" fmla="*/ 3258457 h 3258457"/>
              <a:gd name="connsiteX5" fmla="*/ 1618343 w 3708400"/>
              <a:gd name="connsiteY5" fmla="*/ 2177143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69885 h 3258457"/>
              <a:gd name="connsiteX3" fmla="*/ 2242457 w 3708400"/>
              <a:gd name="connsiteY3" fmla="*/ 3251200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55371 h 3258457"/>
              <a:gd name="connsiteX3" fmla="*/ 2242457 w 3708400"/>
              <a:gd name="connsiteY3" fmla="*/ 3251200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55371 h 3258457"/>
              <a:gd name="connsiteX3" fmla="*/ 2104571 w 3708400"/>
              <a:gd name="connsiteY3" fmla="*/ 3251200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235200 w 3708400"/>
              <a:gd name="connsiteY2" fmla="*/ 2155371 h 3258457"/>
              <a:gd name="connsiteX3" fmla="*/ 2140857 w 3708400"/>
              <a:gd name="connsiteY3" fmla="*/ 3243943 h 3258457"/>
              <a:gd name="connsiteX4" fmla="*/ 1589314 w 3708400"/>
              <a:gd name="connsiteY4" fmla="*/ 3258457 h 3258457"/>
              <a:gd name="connsiteX5" fmla="*/ 1589315 w 3708400"/>
              <a:gd name="connsiteY5" fmla="*/ 2148114 h 3258457"/>
              <a:gd name="connsiteX6" fmla="*/ 0 w 3708400"/>
              <a:gd name="connsiteY6" fmla="*/ 36285 h 3258457"/>
              <a:gd name="connsiteX0" fmla="*/ 0 w 3708400"/>
              <a:gd name="connsiteY0" fmla="*/ 36285 h 3258457"/>
              <a:gd name="connsiteX1" fmla="*/ 3708400 w 3708400"/>
              <a:gd name="connsiteY1" fmla="*/ 0 h 3258457"/>
              <a:gd name="connsiteX2" fmla="*/ 2111828 w 3708400"/>
              <a:gd name="connsiteY2" fmla="*/ 2155371 h 3258457"/>
              <a:gd name="connsiteX3" fmla="*/ 2140857 w 3708400"/>
              <a:gd name="connsiteY3" fmla="*/ 3243943 h 3258457"/>
              <a:gd name="connsiteX4" fmla="*/ 1589314 w 3708400"/>
              <a:gd name="connsiteY4" fmla="*/ 3258457 h 3258457"/>
              <a:gd name="connsiteX5" fmla="*/ 1589315 w 3708400"/>
              <a:gd name="connsiteY5" fmla="*/ 2148114 h 3258457"/>
              <a:gd name="connsiteX6" fmla="*/ 0 w 3708400"/>
              <a:gd name="connsiteY6" fmla="*/ 36285 h 325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400" h="3258457">
                <a:moveTo>
                  <a:pt x="0" y="36285"/>
                </a:moveTo>
                <a:lnTo>
                  <a:pt x="3708400" y="0"/>
                </a:lnTo>
                <a:lnTo>
                  <a:pt x="2111828" y="2155371"/>
                </a:lnTo>
                <a:lnTo>
                  <a:pt x="2140857" y="3243943"/>
                </a:lnTo>
                <a:lnTo>
                  <a:pt x="1589314" y="3258457"/>
                </a:lnTo>
                <a:cubicBezTo>
                  <a:pt x="1589314" y="2888343"/>
                  <a:pt x="1589315" y="2518228"/>
                  <a:pt x="1589315" y="2148114"/>
                </a:cubicBezTo>
                <a:lnTo>
                  <a:pt x="0" y="36285"/>
                </a:ln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267602" y="1349363"/>
            <a:ext cx="1555007" cy="3648269"/>
          </a:xfrm>
          <a:custGeom>
            <a:avLst/>
            <a:gdLst>
              <a:gd name="connsiteX0" fmla="*/ 1555007 w 1555007"/>
              <a:gd name="connsiteY0" fmla="*/ 0 h 3648269"/>
              <a:gd name="connsiteX1" fmla="*/ 388681 w 1555007"/>
              <a:gd name="connsiteY1" fmla="*/ 1427583 h 3648269"/>
              <a:gd name="connsiteX2" fmla="*/ 34117 w 1555007"/>
              <a:gd name="connsiteY2" fmla="*/ 2500604 h 3648269"/>
              <a:gd name="connsiteX3" fmla="*/ 34117 w 1555007"/>
              <a:gd name="connsiteY3" fmla="*/ 3648269 h 3648269"/>
            </a:gdLst>
            <a:ahLst/>
            <a:cxnLst>
              <a:cxn ang="0">
                <a:pos x="connsiteX0" y="connsiteY0"/>
              </a:cxn>
              <a:cxn ang="0">
                <a:pos x="connsiteX1" y="connsiteY1"/>
              </a:cxn>
              <a:cxn ang="0">
                <a:pos x="connsiteX2" y="connsiteY2"/>
              </a:cxn>
              <a:cxn ang="0">
                <a:pos x="connsiteX3" y="connsiteY3"/>
              </a:cxn>
            </a:cxnLst>
            <a:rect l="l" t="t" r="r" b="b"/>
            <a:pathLst>
              <a:path w="1555007" h="3648269">
                <a:moveTo>
                  <a:pt x="1555007" y="0"/>
                </a:moveTo>
                <a:cubicBezTo>
                  <a:pt x="1098585" y="505408"/>
                  <a:pt x="642163" y="1010816"/>
                  <a:pt x="388681" y="1427583"/>
                </a:cubicBezTo>
                <a:cubicBezTo>
                  <a:pt x="135199" y="1844350"/>
                  <a:pt x="93211" y="2130490"/>
                  <a:pt x="34117" y="2500604"/>
                </a:cubicBezTo>
                <a:cubicBezTo>
                  <a:pt x="-24977" y="2870718"/>
                  <a:pt x="4570" y="3259493"/>
                  <a:pt x="34117" y="3648269"/>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329405" y="1451998"/>
            <a:ext cx="1819777" cy="3554964"/>
          </a:xfrm>
          <a:custGeom>
            <a:avLst/>
            <a:gdLst>
              <a:gd name="connsiteX0" fmla="*/ 1819777 w 1819777"/>
              <a:gd name="connsiteY0" fmla="*/ 0 h 3554964"/>
              <a:gd name="connsiteX1" fmla="*/ 672111 w 1819777"/>
              <a:gd name="connsiteY1" fmla="*/ 1231641 h 3554964"/>
              <a:gd name="connsiteX2" fmla="*/ 56291 w 1819777"/>
              <a:gd name="connsiteY2" fmla="*/ 2500604 h 3554964"/>
              <a:gd name="connsiteX3" fmla="*/ 65622 w 1819777"/>
              <a:gd name="connsiteY3" fmla="*/ 3554964 h 3554964"/>
            </a:gdLst>
            <a:ahLst/>
            <a:cxnLst>
              <a:cxn ang="0">
                <a:pos x="connsiteX0" y="connsiteY0"/>
              </a:cxn>
              <a:cxn ang="0">
                <a:pos x="connsiteX1" y="connsiteY1"/>
              </a:cxn>
              <a:cxn ang="0">
                <a:pos x="connsiteX2" y="connsiteY2"/>
              </a:cxn>
              <a:cxn ang="0">
                <a:pos x="connsiteX3" y="connsiteY3"/>
              </a:cxn>
            </a:cxnLst>
            <a:rect l="l" t="t" r="r" b="b"/>
            <a:pathLst>
              <a:path w="1819777" h="3554964">
                <a:moveTo>
                  <a:pt x="1819777" y="0"/>
                </a:moveTo>
                <a:cubicBezTo>
                  <a:pt x="1392901" y="407437"/>
                  <a:pt x="966025" y="814874"/>
                  <a:pt x="672111" y="1231641"/>
                </a:cubicBezTo>
                <a:cubicBezTo>
                  <a:pt x="378197" y="1648408"/>
                  <a:pt x="157373" y="2113383"/>
                  <a:pt x="56291" y="2500604"/>
                </a:cubicBezTo>
                <a:cubicBezTo>
                  <a:pt x="-44791" y="2887825"/>
                  <a:pt x="10415" y="3221394"/>
                  <a:pt x="65622" y="355496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291832" y="1358693"/>
            <a:ext cx="1680067" cy="3620278"/>
          </a:xfrm>
          <a:custGeom>
            <a:avLst/>
            <a:gdLst>
              <a:gd name="connsiteX0" fmla="*/ 1680066 w 1680066"/>
              <a:gd name="connsiteY0" fmla="*/ 0 h 3620278"/>
              <a:gd name="connsiteX1" fmla="*/ 383111 w 1680066"/>
              <a:gd name="connsiteY1" fmla="*/ 1548882 h 3620278"/>
              <a:gd name="connsiteX2" fmla="*/ 28548 w 1680066"/>
              <a:gd name="connsiteY2" fmla="*/ 2612572 h 3620278"/>
              <a:gd name="connsiteX3" fmla="*/ 47209 w 1680066"/>
              <a:gd name="connsiteY3" fmla="*/ 3620278 h 3620278"/>
            </a:gdLst>
            <a:ahLst/>
            <a:cxnLst>
              <a:cxn ang="0">
                <a:pos x="connsiteX0" y="connsiteY0"/>
              </a:cxn>
              <a:cxn ang="0">
                <a:pos x="connsiteX1" y="connsiteY1"/>
              </a:cxn>
              <a:cxn ang="0">
                <a:pos x="connsiteX2" y="connsiteY2"/>
              </a:cxn>
              <a:cxn ang="0">
                <a:pos x="connsiteX3" y="connsiteY3"/>
              </a:cxn>
            </a:cxnLst>
            <a:rect l="l" t="t" r="r" b="b"/>
            <a:pathLst>
              <a:path w="1680066" h="3620278">
                <a:moveTo>
                  <a:pt x="1680066" y="0"/>
                </a:moveTo>
                <a:cubicBezTo>
                  <a:pt x="1169215" y="556726"/>
                  <a:pt x="658364" y="1113453"/>
                  <a:pt x="383111" y="1548882"/>
                </a:cubicBezTo>
                <a:cubicBezTo>
                  <a:pt x="107858" y="1984311"/>
                  <a:pt x="84532" y="2267339"/>
                  <a:pt x="28548" y="2612572"/>
                </a:cubicBezTo>
                <a:cubicBezTo>
                  <a:pt x="-27436" y="2957805"/>
                  <a:pt x="9886" y="3289041"/>
                  <a:pt x="47209" y="3620278"/>
                </a:cubicBezTo>
              </a:path>
            </a:pathLst>
          </a:cu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236744" y="1405345"/>
            <a:ext cx="1296619" cy="3564294"/>
          </a:xfrm>
          <a:custGeom>
            <a:avLst/>
            <a:gdLst>
              <a:gd name="connsiteX0" fmla="*/ 1296619 w 1296619"/>
              <a:gd name="connsiteY0" fmla="*/ 0 h 3564294"/>
              <a:gd name="connsiteX1" fmla="*/ 363557 w 1296619"/>
              <a:gd name="connsiteY1" fmla="*/ 1343608 h 3564294"/>
              <a:gd name="connsiteX2" fmla="*/ 130292 w 1296619"/>
              <a:gd name="connsiteY2" fmla="*/ 1931437 h 3564294"/>
              <a:gd name="connsiteX3" fmla="*/ 8994 w 1296619"/>
              <a:gd name="connsiteY3" fmla="*/ 2528596 h 3564294"/>
              <a:gd name="connsiteX4" fmla="*/ 18325 w 1296619"/>
              <a:gd name="connsiteY4" fmla="*/ 3564294 h 356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619" h="3564294">
                <a:moveTo>
                  <a:pt x="1296619" y="0"/>
                </a:moveTo>
                <a:cubicBezTo>
                  <a:pt x="927282" y="510851"/>
                  <a:pt x="557945" y="1021702"/>
                  <a:pt x="363557" y="1343608"/>
                </a:cubicBezTo>
                <a:cubicBezTo>
                  <a:pt x="169169" y="1665514"/>
                  <a:pt x="189386" y="1733939"/>
                  <a:pt x="130292" y="1931437"/>
                </a:cubicBezTo>
                <a:cubicBezTo>
                  <a:pt x="71198" y="2128935"/>
                  <a:pt x="27655" y="2256453"/>
                  <a:pt x="8994" y="2528596"/>
                </a:cubicBezTo>
                <a:cubicBezTo>
                  <a:pt x="-9667" y="2800739"/>
                  <a:pt x="4329" y="3182516"/>
                  <a:pt x="18325" y="3564294"/>
                </a:cubicBezTo>
              </a:path>
            </a:pathLst>
          </a:cu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163501" y="1368024"/>
            <a:ext cx="1136592" cy="3601616"/>
          </a:xfrm>
          <a:custGeom>
            <a:avLst/>
            <a:gdLst>
              <a:gd name="connsiteX0" fmla="*/ 1136592 w 1136592"/>
              <a:gd name="connsiteY0" fmla="*/ 0 h 3601616"/>
              <a:gd name="connsiteX1" fmla="*/ 455457 w 1136592"/>
              <a:gd name="connsiteY1" fmla="*/ 1091681 h 3601616"/>
              <a:gd name="connsiteX2" fmla="*/ 156878 w 1136592"/>
              <a:gd name="connsiteY2" fmla="*/ 1950098 h 3601616"/>
              <a:gd name="connsiteX3" fmla="*/ 16918 w 1136592"/>
              <a:gd name="connsiteY3" fmla="*/ 2631232 h 3601616"/>
              <a:gd name="connsiteX4" fmla="*/ 7588 w 1136592"/>
              <a:gd name="connsiteY4" fmla="*/ 3601616 h 360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92" h="3601616">
                <a:moveTo>
                  <a:pt x="1136592" y="0"/>
                </a:moveTo>
                <a:cubicBezTo>
                  <a:pt x="877667" y="383332"/>
                  <a:pt x="618743" y="766665"/>
                  <a:pt x="455457" y="1091681"/>
                </a:cubicBezTo>
                <a:cubicBezTo>
                  <a:pt x="292171" y="1416697"/>
                  <a:pt x="229968" y="1693506"/>
                  <a:pt x="156878" y="1950098"/>
                </a:cubicBezTo>
                <a:cubicBezTo>
                  <a:pt x="83788" y="2206690"/>
                  <a:pt x="41800" y="2355979"/>
                  <a:pt x="16918" y="2631232"/>
                </a:cubicBezTo>
                <a:cubicBezTo>
                  <a:pt x="-7964" y="2906485"/>
                  <a:pt x="-188" y="3254050"/>
                  <a:pt x="7588" y="3601616"/>
                </a:cubicBezTo>
              </a:path>
            </a:pathLst>
          </a:cu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0800000" flipV="1">
            <a:off x="2591202" y="1352467"/>
            <a:ext cx="1555007" cy="3648269"/>
          </a:xfrm>
          <a:custGeom>
            <a:avLst/>
            <a:gdLst>
              <a:gd name="connsiteX0" fmla="*/ 1555007 w 1555007"/>
              <a:gd name="connsiteY0" fmla="*/ 0 h 3648269"/>
              <a:gd name="connsiteX1" fmla="*/ 388681 w 1555007"/>
              <a:gd name="connsiteY1" fmla="*/ 1427583 h 3648269"/>
              <a:gd name="connsiteX2" fmla="*/ 34117 w 1555007"/>
              <a:gd name="connsiteY2" fmla="*/ 2500604 h 3648269"/>
              <a:gd name="connsiteX3" fmla="*/ 34117 w 1555007"/>
              <a:gd name="connsiteY3" fmla="*/ 3648269 h 3648269"/>
            </a:gdLst>
            <a:ahLst/>
            <a:cxnLst>
              <a:cxn ang="0">
                <a:pos x="connsiteX0" y="connsiteY0"/>
              </a:cxn>
              <a:cxn ang="0">
                <a:pos x="connsiteX1" y="connsiteY1"/>
              </a:cxn>
              <a:cxn ang="0">
                <a:pos x="connsiteX2" y="connsiteY2"/>
              </a:cxn>
              <a:cxn ang="0">
                <a:pos x="connsiteX3" y="connsiteY3"/>
              </a:cxn>
            </a:cxnLst>
            <a:rect l="l" t="t" r="r" b="b"/>
            <a:pathLst>
              <a:path w="1555007" h="3648269">
                <a:moveTo>
                  <a:pt x="1555007" y="0"/>
                </a:moveTo>
                <a:cubicBezTo>
                  <a:pt x="1098585" y="505408"/>
                  <a:pt x="642163" y="1010816"/>
                  <a:pt x="388681" y="1427583"/>
                </a:cubicBezTo>
                <a:cubicBezTo>
                  <a:pt x="135199" y="1844350"/>
                  <a:pt x="93211" y="2130490"/>
                  <a:pt x="34117" y="2500604"/>
                </a:cubicBezTo>
                <a:cubicBezTo>
                  <a:pt x="-24977" y="2870718"/>
                  <a:pt x="4570" y="3259493"/>
                  <a:pt x="34117" y="3648269"/>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10800000" flipV="1">
            <a:off x="2438402" y="1455102"/>
            <a:ext cx="1819777" cy="3554964"/>
          </a:xfrm>
          <a:custGeom>
            <a:avLst/>
            <a:gdLst>
              <a:gd name="connsiteX0" fmla="*/ 1819777 w 1819777"/>
              <a:gd name="connsiteY0" fmla="*/ 0 h 3554964"/>
              <a:gd name="connsiteX1" fmla="*/ 672111 w 1819777"/>
              <a:gd name="connsiteY1" fmla="*/ 1231641 h 3554964"/>
              <a:gd name="connsiteX2" fmla="*/ 56291 w 1819777"/>
              <a:gd name="connsiteY2" fmla="*/ 2500604 h 3554964"/>
              <a:gd name="connsiteX3" fmla="*/ 65622 w 1819777"/>
              <a:gd name="connsiteY3" fmla="*/ 3554964 h 3554964"/>
            </a:gdLst>
            <a:ahLst/>
            <a:cxnLst>
              <a:cxn ang="0">
                <a:pos x="connsiteX0" y="connsiteY0"/>
              </a:cxn>
              <a:cxn ang="0">
                <a:pos x="connsiteX1" y="connsiteY1"/>
              </a:cxn>
              <a:cxn ang="0">
                <a:pos x="connsiteX2" y="connsiteY2"/>
              </a:cxn>
              <a:cxn ang="0">
                <a:pos x="connsiteX3" y="connsiteY3"/>
              </a:cxn>
            </a:cxnLst>
            <a:rect l="l" t="t" r="r" b="b"/>
            <a:pathLst>
              <a:path w="1819777" h="3554964">
                <a:moveTo>
                  <a:pt x="1819777" y="0"/>
                </a:moveTo>
                <a:cubicBezTo>
                  <a:pt x="1392901" y="407437"/>
                  <a:pt x="966025" y="814874"/>
                  <a:pt x="672111" y="1231641"/>
                </a:cubicBezTo>
                <a:cubicBezTo>
                  <a:pt x="378197" y="1648408"/>
                  <a:pt x="157373" y="2113383"/>
                  <a:pt x="56291" y="2500604"/>
                </a:cubicBezTo>
                <a:cubicBezTo>
                  <a:pt x="-44791" y="2887825"/>
                  <a:pt x="10415" y="3221394"/>
                  <a:pt x="65622" y="355496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10800000" flipV="1">
            <a:off x="2662077" y="1371128"/>
            <a:ext cx="1680067" cy="3620278"/>
          </a:xfrm>
          <a:custGeom>
            <a:avLst/>
            <a:gdLst>
              <a:gd name="connsiteX0" fmla="*/ 1680066 w 1680066"/>
              <a:gd name="connsiteY0" fmla="*/ 0 h 3620278"/>
              <a:gd name="connsiteX1" fmla="*/ 383111 w 1680066"/>
              <a:gd name="connsiteY1" fmla="*/ 1548882 h 3620278"/>
              <a:gd name="connsiteX2" fmla="*/ 28548 w 1680066"/>
              <a:gd name="connsiteY2" fmla="*/ 2612572 h 3620278"/>
              <a:gd name="connsiteX3" fmla="*/ 47209 w 1680066"/>
              <a:gd name="connsiteY3" fmla="*/ 3620278 h 3620278"/>
            </a:gdLst>
            <a:ahLst/>
            <a:cxnLst>
              <a:cxn ang="0">
                <a:pos x="connsiteX0" y="connsiteY0"/>
              </a:cxn>
              <a:cxn ang="0">
                <a:pos x="connsiteX1" y="connsiteY1"/>
              </a:cxn>
              <a:cxn ang="0">
                <a:pos x="connsiteX2" y="connsiteY2"/>
              </a:cxn>
              <a:cxn ang="0">
                <a:pos x="connsiteX3" y="connsiteY3"/>
              </a:cxn>
            </a:cxnLst>
            <a:rect l="l" t="t" r="r" b="b"/>
            <a:pathLst>
              <a:path w="1680066" h="3620278">
                <a:moveTo>
                  <a:pt x="1680066" y="0"/>
                </a:moveTo>
                <a:cubicBezTo>
                  <a:pt x="1169215" y="556726"/>
                  <a:pt x="658364" y="1113453"/>
                  <a:pt x="383111" y="1548882"/>
                </a:cubicBezTo>
                <a:cubicBezTo>
                  <a:pt x="107858" y="1984311"/>
                  <a:pt x="84532" y="2267339"/>
                  <a:pt x="28548" y="2612572"/>
                </a:cubicBezTo>
                <a:cubicBezTo>
                  <a:pt x="-27436" y="2957805"/>
                  <a:pt x="9886" y="3289041"/>
                  <a:pt x="47209" y="3620278"/>
                </a:cubicBezTo>
              </a:path>
            </a:pathLst>
          </a:cu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0800000" flipV="1">
            <a:off x="3017545" y="1408449"/>
            <a:ext cx="1296619" cy="3564294"/>
          </a:xfrm>
          <a:custGeom>
            <a:avLst/>
            <a:gdLst>
              <a:gd name="connsiteX0" fmla="*/ 1296619 w 1296619"/>
              <a:gd name="connsiteY0" fmla="*/ 0 h 3564294"/>
              <a:gd name="connsiteX1" fmla="*/ 363557 w 1296619"/>
              <a:gd name="connsiteY1" fmla="*/ 1343608 h 3564294"/>
              <a:gd name="connsiteX2" fmla="*/ 130292 w 1296619"/>
              <a:gd name="connsiteY2" fmla="*/ 1931437 h 3564294"/>
              <a:gd name="connsiteX3" fmla="*/ 8994 w 1296619"/>
              <a:gd name="connsiteY3" fmla="*/ 2528596 h 3564294"/>
              <a:gd name="connsiteX4" fmla="*/ 18325 w 1296619"/>
              <a:gd name="connsiteY4" fmla="*/ 3564294 h 356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619" h="3564294">
                <a:moveTo>
                  <a:pt x="1296619" y="0"/>
                </a:moveTo>
                <a:cubicBezTo>
                  <a:pt x="927282" y="510851"/>
                  <a:pt x="557945" y="1021702"/>
                  <a:pt x="363557" y="1343608"/>
                </a:cubicBezTo>
                <a:cubicBezTo>
                  <a:pt x="169169" y="1665514"/>
                  <a:pt x="189386" y="1733939"/>
                  <a:pt x="130292" y="1931437"/>
                </a:cubicBezTo>
                <a:cubicBezTo>
                  <a:pt x="71198" y="2128935"/>
                  <a:pt x="27655" y="2256453"/>
                  <a:pt x="8994" y="2528596"/>
                </a:cubicBezTo>
                <a:cubicBezTo>
                  <a:pt x="-9667" y="2800739"/>
                  <a:pt x="4329" y="3182516"/>
                  <a:pt x="18325" y="3564294"/>
                </a:cubicBezTo>
              </a:path>
            </a:pathLst>
          </a:cu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800000" flipV="1">
            <a:off x="2934968" y="1371127"/>
            <a:ext cx="1136592" cy="3601616"/>
          </a:xfrm>
          <a:custGeom>
            <a:avLst/>
            <a:gdLst>
              <a:gd name="connsiteX0" fmla="*/ 1136592 w 1136592"/>
              <a:gd name="connsiteY0" fmla="*/ 0 h 3601616"/>
              <a:gd name="connsiteX1" fmla="*/ 455457 w 1136592"/>
              <a:gd name="connsiteY1" fmla="*/ 1091681 h 3601616"/>
              <a:gd name="connsiteX2" fmla="*/ 156878 w 1136592"/>
              <a:gd name="connsiteY2" fmla="*/ 1950098 h 3601616"/>
              <a:gd name="connsiteX3" fmla="*/ 16918 w 1136592"/>
              <a:gd name="connsiteY3" fmla="*/ 2631232 h 3601616"/>
              <a:gd name="connsiteX4" fmla="*/ 7588 w 1136592"/>
              <a:gd name="connsiteY4" fmla="*/ 3601616 h 360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92" h="3601616">
                <a:moveTo>
                  <a:pt x="1136592" y="0"/>
                </a:moveTo>
                <a:cubicBezTo>
                  <a:pt x="877667" y="383332"/>
                  <a:pt x="618743" y="766665"/>
                  <a:pt x="455457" y="1091681"/>
                </a:cubicBezTo>
                <a:cubicBezTo>
                  <a:pt x="292171" y="1416697"/>
                  <a:pt x="229968" y="1693506"/>
                  <a:pt x="156878" y="1950098"/>
                </a:cubicBezTo>
                <a:cubicBezTo>
                  <a:pt x="83788" y="2206690"/>
                  <a:pt x="41800" y="2355979"/>
                  <a:pt x="16918" y="2631232"/>
                </a:cubicBezTo>
                <a:cubicBezTo>
                  <a:pt x="-7964" y="2906485"/>
                  <a:pt x="-188" y="3254050"/>
                  <a:pt x="7588" y="3601616"/>
                </a:cubicBezTo>
              </a:path>
            </a:pathLst>
          </a:cu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471290" y="1386685"/>
            <a:ext cx="849087" cy="3601616"/>
          </a:xfrm>
          <a:custGeom>
            <a:avLst/>
            <a:gdLst>
              <a:gd name="connsiteX0" fmla="*/ 0 w 849086"/>
              <a:gd name="connsiteY0" fmla="*/ 0 h 3601616"/>
              <a:gd name="connsiteX1" fmla="*/ 699796 w 849086"/>
              <a:gd name="connsiteY1" fmla="*/ 2230016 h 3601616"/>
              <a:gd name="connsiteX2" fmla="*/ 849086 w 849086"/>
              <a:gd name="connsiteY2" fmla="*/ 3601616 h 3601616"/>
            </a:gdLst>
            <a:ahLst/>
            <a:cxnLst>
              <a:cxn ang="0">
                <a:pos x="connsiteX0" y="connsiteY0"/>
              </a:cxn>
              <a:cxn ang="0">
                <a:pos x="connsiteX1" y="connsiteY1"/>
              </a:cxn>
              <a:cxn ang="0">
                <a:pos x="connsiteX2" y="connsiteY2"/>
              </a:cxn>
            </a:cxnLst>
            <a:rect l="l" t="t" r="r" b="b"/>
            <a:pathLst>
              <a:path w="849086" h="3601616">
                <a:moveTo>
                  <a:pt x="0" y="0"/>
                </a:moveTo>
                <a:cubicBezTo>
                  <a:pt x="279141" y="814873"/>
                  <a:pt x="558282" y="1629747"/>
                  <a:pt x="699796" y="2230016"/>
                </a:cubicBezTo>
                <a:cubicBezTo>
                  <a:pt x="841310" y="2830285"/>
                  <a:pt x="849086" y="3601616"/>
                  <a:pt x="849086" y="360161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306590" y="1386685"/>
            <a:ext cx="442999" cy="3582955"/>
          </a:xfrm>
          <a:custGeom>
            <a:avLst/>
            <a:gdLst>
              <a:gd name="connsiteX0" fmla="*/ 442999 w 442999"/>
              <a:gd name="connsiteY0" fmla="*/ 0 h 3582955"/>
              <a:gd name="connsiteX1" fmla="*/ 41783 w 442999"/>
              <a:gd name="connsiteY1" fmla="*/ 2118049 h 3582955"/>
              <a:gd name="connsiteX2" fmla="*/ 32452 w 442999"/>
              <a:gd name="connsiteY2" fmla="*/ 3582955 h 3582955"/>
            </a:gdLst>
            <a:ahLst/>
            <a:cxnLst>
              <a:cxn ang="0">
                <a:pos x="connsiteX0" y="connsiteY0"/>
              </a:cxn>
              <a:cxn ang="0">
                <a:pos x="connsiteX1" y="connsiteY1"/>
              </a:cxn>
              <a:cxn ang="0">
                <a:pos x="connsiteX2" y="connsiteY2"/>
              </a:cxn>
            </a:cxnLst>
            <a:rect l="l" t="t" r="r" b="b"/>
            <a:pathLst>
              <a:path w="442999" h="3582955">
                <a:moveTo>
                  <a:pt x="442999" y="0"/>
                </a:moveTo>
                <a:cubicBezTo>
                  <a:pt x="276603" y="760445"/>
                  <a:pt x="110207" y="1520890"/>
                  <a:pt x="41783" y="2118049"/>
                </a:cubicBezTo>
                <a:cubicBezTo>
                  <a:pt x="-26641" y="2715208"/>
                  <a:pt x="2905" y="3149081"/>
                  <a:pt x="32452" y="358295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236404" y="1368023"/>
            <a:ext cx="111968" cy="3657600"/>
          </a:xfrm>
          <a:custGeom>
            <a:avLst/>
            <a:gdLst>
              <a:gd name="connsiteX0" fmla="*/ 111968 w 111968"/>
              <a:gd name="connsiteY0" fmla="*/ 0 h 3657600"/>
              <a:gd name="connsiteX1" fmla="*/ 46653 w 111968"/>
              <a:gd name="connsiteY1" fmla="*/ 2286000 h 3657600"/>
              <a:gd name="connsiteX2" fmla="*/ 0 w 111968"/>
              <a:gd name="connsiteY2" fmla="*/ 3657600 h 3657600"/>
            </a:gdLst>
            <a:ahLst/>
            <a:cxnLst>
              <a:cxn ang="0">
                <a:pos x="connsiteX0" y="connsiteY0"/>
              </a:cxn>
              <a:cxn ang="0">
                <a:pos x="connsiteX1" y="connsiteY1"/>
              </a:cxn>
              <a:cxn ang="0">
                <a:pos x="connsiteX2" y="connsiteY2"/>
              </a:cxn>
            </a:cxnLst>
            <a:rect l="l" t="t" r="r" b="b"/>
            <a:pathLst>
              <a:path w="111968" h="3657600">
                <a:moveTo>
                  <a:pt x="111968" y="0"/>
                </a:moveTo>
                <a:cubicBezTo>
                  <a:pt x="88641" y="838200"/>
                  <a:pt x="65314" y="1676400"/>
                  <a:pt x="46653" y="2286000"/>
                </a:cubicBezTo>
                <a:cubicBezTo>
                  <a:pt x="27992" y="2895600"/>
                  <a:pt x="13996" y="3276600"/>
                  <a:pt x="0" y="3657600"/>
                </a:cubicBezTo>
              </a:path>
            </a:pathLst>
          </a:custGeom>
          <a:noFill/>
          <a:ln w="5715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429477" y="793831"/>
            <a:ext cx="4282819"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Life's experiences</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TextBox 21"/>
          <p:cNvSpPr txBox="1"/>
          <p:nvPr/>
        </p:nvSpPr>
        <p:spPr>
          <a:xfrm>
            <a:off x="6037565" y="3208992"/>
            <a:ext cx="1922967" cy="584775"/>
          </a:xfrm>
          <a:prstGeom prst="rect">
            <a:avLst/>
          </a:prstGeom>
          <a:noFill/>
        </p:spPr>
        <p:txBody>
          <a:bodyPr wrap="square" rtlCol="0">
            <a:spAutoFit/>
          </a:bodyPr>
          <a:lstStyle/>
          <a:p>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thlipsis</a:t>
            </a:r>
            <a:endPar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flipH="1">
            <a:off x="4533900" y="3620757"/>
            <a:ext cx="1503664" cy="34164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52701" y="5105400"/>
            <a:ext cx="3527591" cy="1091382"/>
          </a:xfrm>
          <a:prstGeom prst="rect">
            <a:avLst/>
          </a:prstGeom>
          <a:noFill/>
        </p:spPr>
        <p:txBody>
          <a:bodyPr wrap="square" rtlCol="0">
            <a:prstTxWarp prst="textFadeUp">
              <a:avLst>
                <a:gd name="adj" fmla="val 14928"/>
              </a:avLst>
            </a:prstTxWarp>
            <a:spAutoFit/>
            <a:scene3d>
              <a:camera prst="orthographicFront"/>
              <a:lightRig rig="threePt" dir="t"/>
            </a:scene3d>
            <a:sp3d extrusionH="57150">
              <a:bevelT w="127000" h="127000"/>
            </a:sp3d>
          </a:bodyPr>
          <a:lstStyle/>
          <a:p>
            <a:pPr algn="ct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hupomonē</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TextBox 23"/>
          <p:cNvSpPr txBox="1"/>
          <p:nvPr/>
        </p:nvSpPr>
        <p:spPr>
          <a:xfrm>
            <a:off x="1562101" y="3110925"/>
            <a:ext cx="1051636"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Life </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6" name="Straight Arrow Connector 25"/>
          <p:cNvCxnSpPr/>
          <p:nvPr/>
        </p:nvCxnSpPr>
        <p:spPr>
          <a:xfrm flipV="1">
            <a:off x="2286001" y="2628900"/>
            <a:ext cx="640044" cy="4191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34798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500"/>
                                        <p:tgtEl>
                                          <p:spTgt spid="2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up)">
                                      <p:cBhvr>
                                        <p:cTn id="65" dur="500"/>
                                        <p:tgtEl>
                                          <p:spTgt spid="15"/>
                                        </p:tgtEl>
                                      </p:cBhvr>
                                    </p:animEffect>
                                  </p:childTnLst>
                                </p:cTn>
                              </p:par>
                            </p:childTnLst>
                          </p:cTn>
                        </p:par>
                        <p:par>
                          <p:cTn id="66" fill="hold">
                            <p:stCondLst>
                              <p:cond delay="7000"/>
                            </p:stCondLst>
                            <p:childTnLst>
                              <p:par>
                                <p:cTn id="67" presetID="2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childTnLst>
                          </p:cTn>
                        </p:par>
                        <p:par>
                          <p:cTn id="70" fill="hold">
                            <p:stCondLst>
                              <p:cond delay="7500"/>
                            </p:stCondLst>
                            <p:childTnLst>
                              <p:par>
                                <p:cTn id="71" presetID="2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up)">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up)">
                                      <p:cBhvr>
                                        <p:cTn id="9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5"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01675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Martin Luther ~ </a:t>
            </a:r>
            <a:r>
              <a:rPr lang="en-US" sz="3200" b="1" dirty="0">
                <a:effectLst>
                  <a:outerShdw blurRad="38100" dist="38100" dir="2700000" algn="tl">
                    <a:srgbClr val="000000">
                      <a:alpha val="43137"/>
                    </a:srgbClr>
                  </a:outerShdw>
                </a:effectLst>
              </a:rPr>
              <a:t>"Whatever virtues tribulation finds us in, it develops more fully. If anyone is carnal, weak, blind, wicked, irascible, haughty, and so forth, tribulation will make him more carnal, weak, blind, wicked and irritable. On the other hand, if one is spiritual, strong, wise, pious, gentle and humble, he will become more spiritual, powerful, wise, pious, gentle and humble."</a:t>
            </a:r>
          </a:p>
        </p:txBody>
      </p:sp>
    </p:spTree>
    <p:extLst>
      <p:ext uri="{BB962C8B-B14F-4D97-AF65-F5344CB8AC3E}">
        <p14:creationId xmlns="" xmlns:p14="http://schemas.microsoft.com/office/powerpoint/2010/main" val="2852079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20239711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71426" y="914401"/>
            <a:ext cx="428751" cy="255454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a:t>
            </a:r>
          </a:p>
          <a:p>
            <a:pPr algn="ct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a:t>
            </a:r>
          </a:p>
          <a:p>
            <a:pPr algn="ct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a:t>
            </a:r>
          </a:p>
          <a:p>
            <a:pPr algn="ct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a:t>
            </a:r>
          </a:p>
          <a:p>
            <a:pPr algn="ctr"/>
            <a:r>
              <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H</a:t>
            </a:r>
          </a:p>
        </p:txBody>
      </p:sp>
      <p:sp>
        <p:nvSpPr>
          <p:cNvPr id="36" name="TextBox 35"/>
          <p:cNvSpPr txBox="1"/>
          <p:nvPr/>
        </p:nvSpPr>
        <p:spPr>
          <a:xfrm>
            <a:off x="700708" y="909727"/>
            <a:ext cx="1915376" cy="584775"/>
          </a:xfrm>
          <a:prstGeom prst="rect">
            <a:avLst/>
          </a:prstGeom>
          <a:noFill/>
        </p:spPr>
        <p:txBody>
          <a:bodyPr wrap="square" rtlCol="0">
            <a:spAutoFit/>
          </a:bodyPr>
          <a:lstStyle/>
          <a:p>
            <a:r>
              <a:rPr lang="en-US" sz="3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orsaking</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762000" y="1400640"/>
            <a:ext cx="1915376" cy="584775"/>
          </a:xfrm>
          <a:prstGeom prst="rect">
            <a:avLst/>
          </a:prstGeom>
          <a:noFill/>
        </p:spPr>
        <p:txBody>
          <a:bodyPr wrap="square" rtlCol="0">
            <a:spAutoFit/>
          </a:bodyPr>
          <a:lstStyle/>
          <a:p>
            <a:r>
              <a:rPr lang="en-US" sz="3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ll</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717912" y="2374384"/>
            <a:ext cx="1915376"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rust</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751624" y="2865296"/>
            <a:ext cx="1915376" cy="584775"/>
          </a:xfrm>
          <a:prstGeom prst="rect">
            <a:avLst/>
          </a:prstGeom>
          <a:noFill/>
        </p:spPr>
        <p:txBody>
          <a:bodyPr wrap="square" rtlCol="0">
            <a:spAutoFit/>
          </a:bodyPr>
          <a:lstStyle/>
          <a:p>
            <a:r>
              <a:rPr lang="en-US" sz="3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im</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213694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Character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dokimē</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mettle that has been tried and tested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981201"/>
            <a:ext cx="8001000" cy="584775"/>
          </a:xfrm>
          <a:prstGeom prst="rect">
            <a:avLst/>
          </a:prstGeom>
          <a:noFill/>
        </p:spPr>
        <p:txBody>
          <a:bodyPr wrap="square" rtlCol="0">
            <a:spAutoFit/>
          </a:bodyPr>
          <a:lstStyle/>
          <a:p>
            <a:pPr marL="227013" indent="-227013">
              <a:buFont typeface="Arial"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effectLst>
                  <a:outerShdw blurRad="38100" dist="38100" dir="2700000" algn="tl">
                    <a:srgbClr val="000000">
                      <a:alpha val="43137"/>
                    </a:srgbClr>
                  </a:outerShdw>
                </a:effectLst>
              </a:rPr>
              <a:t>KJV, </a:t>
            </a:r>
            <a:r>
              <a:rPr lang="en-US" sz="3200" b="1" dirty="0" smtClean="0">
                <a:solidFill>
                  <a:srgbClr val="FFFF00"/>
                </a:solidFill>
                <a:effectLst>
                  <a:outerShdw blurRad="38100" dist="38100" dir="2700000" algn="tl">
                    <a:srgbClr val="000000">
                      <a:alpha val="43137"/>
                    </a:srgbClr>
                  </a:outerShdw>
                </a:effectLst>
              </a:rPr>
              <a:t>experience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2485638"/>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NASB, </a:t>
            </a:r>
            <a:r>
              <a:rPr lang="en-US" sz="3200" b="1" dirty="0" smtClean="0">
                <a:solidFill>
                  <a:srgbClr val="FFFF00"/>
                </a:solidFill>
                <a:effectLst>
                  <a:outerShdw blurRad="38100" dist="38100" dir="2700000" algn="tl">
                    <a:srgbClr val="000000">
                      <a:alpha val="43137"/>
                    </a:srgbClr>
                  </a:outerShdw>
                </a:effectLst>
              </a:rPr>
              <a:t>proven character</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7108899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36"/>
                                        </p:tgtEl>
                                        <p:attrNameLst>
                                          <p:attrName>style.opacity</p:attrName>
                                        </p:attrNameLst>
                                      </p:cBhvr>
                                      <p:to>
                                        <p:strVal val="0.5"/>
                                      </p:to>
                                    </p:set>
                                    <p:animEffect filter="image" prLst="opacity: 0.5">
                                      <p:cBhvr rctx="IE">
                                        <p:cTn id="27" dur="indefinite"/>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25668649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Hope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elpis</a:t>
            </a:r>
            <a:r>
              <a:rPr lang="en-US" sz="3200" b="1" dirty="0">
                <a:effectLst>
                  <a:outerShdw blurRad="38100" dist="38100" dir="2700000" algn="tl">
                    <a:srgbClr val="000000">
                      <a:alpha val="43137"/>
                    </a:srgbClr>
                  </a:outerShdw>
                </a:effectLst>
              </a:rPr>
              <a:t> – </a:t>
            </a:r>
            <a:r>
              <a:rPr lang="en-US" sz="3200" b="1" i="1" dirty="0">
                <a:effectLst>
                  <a:outerShdw blurRad="38100" dist="38100" dir="2700000" algn="tl">
                    <a:srgbClr val="000000">
                      <a:alpha val="43137"/>
                    </a:srgbClr>
                  </a:outerShdw>
                </a:effectLst>
              </a:rPr>
              <a:t>a confident expectation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57200" y="1471865"/>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Hope is future tense </a:t>
            </a:r>
            <a:r>
              <a:rPr lang="en-US" sz="3200" b="1" dirty="0" smtClean="0">
                <a:effectLst>
                  <a:outerShdw blurRad="38100" dist="38100" dir="2700000" algn="tl">
                    <a:srgbClr val="000000">
                      <a:alpha val="43137"/>
                    </a:srgbClr>
                  </a:outerShdw>
                </a:effectLst>
              </a:rPr>
              <a:t>faith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1999348"/>
            <a:ext cx="8001000" cy="584775"/>
          </a:xfrm>
          <a:prstGeom prst="rect">
            <a:avLst/>
          </a:prstGeom>
          <a:noFill/>
        </p:spPr>
        <p:txBody>
          <a:bodyPr wrap="square" rtlCol="0">
            <a:spAutoFit/>
          </a:bodyPr>
          <a:lstStyle/>
          <a:p>
            <a:pPr marL="227013" indent="-227013">
              <a:buFont typeface="Arial"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effectLst>
                  <a:outerShdw blurRad="38100" dist="38100" dir="2700000" algn="tl">
                    <a:srgbClr val="000000">
                      <a:alpha val="43137"/>
                    </a:srgbClr>
                  </a:outerShdw>
                </a:effectLst>
              </a:rPr>
              <a:t>or faith is present tense hope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457200" y="2545343"/>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 B. </a:t>
            </a:r>
            <a:r>
              <a:rPr lang="en-US" sz="3200" b="1" dirty="0" smtClean="0">
                <a:effectLst>
                  <a:outerShdw blurRad="38100" dist="38100" dir="2700000" algn="tl">
                    <a:srgbClr val="000000">
                      <a:alpha val="43137"/>
                    </a:srgbClr>
                  </a:outerShdw>
                </a:effectLst>
              </a:rPr>
              <a:t>Phillips, </a:t>
            </a:r>
            <a:r>
              <a:rPr lang="en-US" sz="3200" b="1" dirty="0" smtClean="0">
                <a:solidFill>
                  <a:srgbClr val="FFFF00"/>
                </a:solidFill>
                <a:effectLst>
                  <a:outerShdw blurRad="38100" dist="38100" dir="2700000" algn="tl">
                    <a:srgbClr val="000000">
                      <a:alpha val="43137"/>
                    </a:srgbClr>
                  </a:outerShdw>
                </a:effectLst>
              </a:rPr>
              <a:t>steady </a:t>
            </a:r>
            <a:r>
              <a:rPr lang="en-US" sz="3200" b="1" dirty="0">
                <a:solidFill>
                  <a:srgbClr val="FFFF00"/>
                </a:solidFill>
                <a:effectLst>
                  <a:outerShdw blurRad="38100" dist="38100" dir="2700000" algn="tl">
                    <a:srgbClr val="000000">
                      <a:alpha val="43137"/>
                    </a:srgbClr>
                  </a:outerShdw>
                </a:effectLst>
              </a:rPr>
              <a:t>hope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685800" y="3072826"/>
            <a:ext cx="8001000" cy="584775"/>
          </a:xfrm>
          <a:prstGeom prst="rect">
            <a:avLst/>
          </a:prstGeom>
          <a:noFill/>
        </p:spPr>
        <p:txBody>
          <a:bodyPr wrap="square" rtlCol="0">
            <a:spAutoFit/>
          </a:bodyPr>
          <a:lstStyle/>
          <a:p>
            <a:pPr marL="227013" indent="-227013">
              <a:buFont typeface="Arial"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effectLst>
                  <a:outerShdw blurRad="38100" dist="38100" dir="2700000" algn="tl">
                    <a:srgbClr val="000000">
                      <a:alpha val="43137"/>
                    </a:srgbClr>
                  </a:outerShdw>
                </a:effectLst>
              </a:rPr>
              <a:t>v. 2, </a:t>
            </a:r>
            <a:r>
              <a:rPr lang="en-US" sz="3200" b="1" dirty="0" smtClean="0">
                <a:solidFill>
                  <a:srgbClr val="FFFF00"/>
                </a:solidFill>
                <a:effectLst>
                  <a:outerShdw blurRad="38100" dist="38100" dir="2700000" algn="tl">
                    <a:srgbClr val="000000">
                      <a:alpha val="43137"/>
                    </a:srgbClr>
                  </a:outerShdw>
                </a:effectLst>
              </a:rPr>
              <a:t>happy certainty</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994975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5"/>
                                        </p:tgtEl>
                                        <p:attrNameLst>
                                          <p:attrName>style.opacity</p:attrName>
                                        </p:attrNameLst>
                                      </p:cBhvr>
                                      <p:to>
                                        <p:strVal val="0.5"/>
                                      </p:to>
                                    </p:set>
                                    <p:animEffect filter="image" prLst="opacity: 0.5">
                                      <p:cBhvr rctx="IE">
                                        <p:cTn id="38" dur="indefinite"/>
                                        <p:tgtEl>
                                          <p:spTgt spid="5"/>
                                        </p:tgtEl>
                                      </p:cBhvr>
                                    </p:animEffect>
                                  </p:childTnLst>
                                </p:cTn>
                              </p:par>
                              <p:par>
                                <p:cTn id="39" presetID="9" presetClass="emph" presetSubtype="0" grpId="1" nodeType="withEffect">
                                  <p:stCondLst>
                                    <p:cond delay="0"/>
                                  </p:stCondLst>
                                  <p:childTnLst>
                                    <p:set>
                                      <p:cBhvr rctx="PPT">
                                        <p:cTn id="40" dur="indefinite"/>
                                        <p:tgtEl>
                                          <p:spTgt spid="6"/>
                                        </p:tgtEl>
                                        <p:attrNameLst>
                                          <p:attrName>style.opacity</p:attrName>
                                        </p:attrNameLst>
                                      </p:cBhvr>
                                      <p:to>
                                        <p:strVal val="0.5"/>
                                      </p:to>
                                    </p:set>
                                    <p:animEffect filter="image" prLst="opacity: 0.5">
                                      <p:cBhvr rctx="IE">
                                        <p:cTn id="41" dur="indefinite"/>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30"/>
            <a:ext cx="8229600" cy="41319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David </a:t>
            </a:r>
            <a:r>
              <a:rPr lang="en-US" sz="3200" b="1" dirty="0" smtClean="0">
                <a:solidFill>
                  <a:srgbClr val="FFFF00"/>
                </a:solidFill>
                <a:effectLst>
                  <a:outerShdw blurRad="38100" dist="38100" dir="2700000" algn="tl">
                    <a:srgbClr val="000000">
                      <a:alpha val="43137"/>
                    </a:srgbClr>
                  </a:outerShdw>
                </a:effectLst>
              </a:rPr>
              <a:t>Guzik </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"Lord, bring it on. I know you love me and carefully measure every trial and have a loving purpose to accomplish in every tribulation. Lord, I won’t seek trials and search out tribulation, but I won’t despise them or lose hope when they come. I trust Your love in everything You allow."</a:t>
            </a:r>
          </a:p>
        </p:txBody>
      </p:sp>
    </p:spTree>
    <p:extLst>
      <p:ext uri="{BB962C8B-B14F-4D97-AF65-F5344CB8AC3E}">
        <p14:creationId xmlns="" xmlns:p14="http://schemas.microsoft.com/office/powerpoint/2010/main" val="3550768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4063733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2 Cor. 12:9 ~ </a:t>
            </a:r>
            <a:r>
              <a:rPr lang="en-US" sz="3200" b="1" dirty="0">
                <a:solidFill>
                  <a:srgbClr val="FFFF00"/>
                </a:solidFill>
                <a:effectLst>
                  <a:outerShdw blurRad="38100" dist="38100" dir="2700000" algn="tl">
                    <a:srgbClr val="000000">
                      <a:alpha val="43137"/>
                    </a:srgbClr>
                  </a:outerShdw>
                </a:effectLst>
              </a:rPr>
              <a:t>And He said to me, "My grace is sufficient for you, for My strength is made perfect in weakness." Therefore most gladly I will rather boast in my infirmities, that the power of Christ may rest upon me.</a:t>
            </a:r>
          </a:p>
        </p:txBody>
      </p:sp>
      <p:sp>
        <p:nvSpPr>
          <p:cNvPr id="36" name="TextBox 35"/>
          <p:cNvSpPr txBox="1"/>
          <p:nvPr/>
        </p:nvSpPr>
        <p:spPr>
          <a:xfrm>
            <a:off x="685800" y="4442942"/>
            <a:ext cx="8001000" cy="584775"/>
          </a:xfrm>
          <a:prstGeom prst="rect">
            <a:avLst/>
          </a:prstGeom>
          <a:noFill/>
        </p:spPr>
        <p:txBody>
          <a:bodyPr wrap="square" rtlCol="0">
            <a:spAutoFit/>
          </a:bodyPr>
          <a:lstStyle/>
          <a:p>
            <a:pPr marL="227013" indent="-227013">
              <a:buFont typeface="Arial"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effectLst>
                  <a:outerShdw blurRad="38100" dist="38100" dir="2700000" algn="tl">
                    <a:srgbClr val="000000">
                      <a:alpha val="43137"/>
                    </a:srgbClr>
                  </a:outerShdw>
                </a:effectLst>
              </a:rPr>
              <a:t>KJV, </a:t>
            </a:r>
            <a:r>
              <a:rPr lang="en-US" sz="3200" b="1" dirty="0" smtClean="0">
                <a:solidFill>
                  <a:srgbClr val="FFFF00"/>
                </a:solidFill>
                <a:effectLst>
                  <a:outerShdw blurRad="38100" dist="38100" dir="2700000" algn="tl">
                    <a:srgbClr val="000000">
                      <a:alpha val="43137"/>
                    </a:srgbClr>
                  </a:outerShdw>
                </a:effectLst>
              </a:rPr>
              <a:t>ashamed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4959865"/>
            <a:ext cx="8001000" cy="1077218"/>
          </a:xfrm>
          <a:prstGeom prst="rect">
            <a:avLst/>
          </a:prstGeom>
          <a:noFill/>
        </p:spPr>
        <p:txBody>
          <a:bodyPr wrap="square" rtlCol="0">
            <a:spAutoFit/>
          </a:bodyPr>
          <a:lstStyle/>
          <a:p>
            <a:pPr marL="347663" indent="-347663">
              <a:buFont typeface="Arial" pitchFamily="34" charset="0"/>
              <a:buChar char="•"/>
            </a:pPr>
            <a:r>
              <a:rPr lang="en-US" sz="3200" b="1" dirty="0">
                <a:effectLst>
                  <a:outerShdw blurRad="38100" dist="38100" dir="2700000" algn="tl">
                    <a:srgbClr val="000000">
                      <a:alpha val="43137"/>
                    </a:srgbClr>
                  </a:outerShdw>
                </a:effectLst>
              </a:rPr>
              <a:t>Literally, </a:t>
            </a:r>
            <a:r>
              <a:rPr lang="en-US" sz="3200" b="1" i="1" dirty="0">
                <a:effectLst>
                  <a:outerShdw blurRad="38100" dist="38100" dir="2700000" algn="tl">
                    <a:srgbClr val="000000">
                      <a:alpha val="43137"/>
                    </a:srgbClr>
                  </a:outerShdw>
                </a:effectLst>
              </a:rPr>
              <a:t>put to shame because of disappointment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457200" y="389020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Disappoint</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kataischunō</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35324293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36"/>
                                        </p:tgtEl>
                                        <p:attrNameLst>
                                          <p:attrName>style.opacity</p:attrName>
                                        </p:attrNameLst>
                                      </p:cBhvr>
                                      <p:to>
                                        <p:strVal val="0.5"/>
                                      </p:to>
                                    </p:set>
                                    <p:animEffect filter="image" prLst="opacity: 0.5">
                                      <p:cBhvr rctx="IE">
                                        <p:cTn id="38" dur="indefinite"/>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 grpId="0"/>
      <p:bldP spid="36" grpId="1"/>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25757810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30"/>
            <a:ext cx="8229600" cy="2062103"/>
          </a:xfrm>
          <a:prstGeom prst="rect">
            <a:avLst/>
          </a:prstGeom>
          <a:noFill/>
        </p:spPr>
        <p:txBody>
          <a:bodyPr wrap="square" rtlCol="0">
            <a:spAutoFit/>
          </a:bodyPr>
          <a:lstStyle/>
          <a:p>
            <a:r>
              <a:rPr lang="en-US" sz="3200" b="1" dirty="0" err="1">
                <a:effectLst>
                  <a:outerShdw blurRad="38100" dist="38100" dir="2700000" algn="tl">
                    <a:srgbClr val="000000">
                      <a:alpha val="43137"/>
                    </a:srgbClr>
                  </a:outerShdw>
                </a:effectLst>
              </a:rPr>
              <a:t>Wuest</a:t>
            </a:r>
            <a:r>
              <a:rPr lang="en-US" sz="3200" b="1" dirty="0">
                <a:effectLst>
                  <a:outerShdw blurRad="38100" dist="38100" dir="2700000" algn="tl">
                    <a:srgbClr val="000000">
                      <a:alpha val="43137"/>
                    </a:srgbClr>
                  </a:outerShdw>
                </a:effectLst>
              </a:rPr>
              <a:t> ~ </a:t>
            </a:r>
            <a:r>
              <a:rPr lang="en-US" sz="3200" b="1" dirty="0">
                <a:solidFill>
                  <a:srgbClr val="FFFF00"/>
                </a:solidFill>
                <a:effectLst>
                  <a:outerShdw blurRad="38100" dist="38100" dir="2700000" algn="tl">
                    <a:srgbClr val="000000">
                      <a:alpha val="43137"/>
                    </a:srgbClr>
                  </a:outerShdw>
                </a:effectLst>
              </a:rPr>
              <a:t>But God is constantly proving His own love to us, because while we were yet sinners, Christ in behalf of us died.</a:t>
            </a:r>
          </a:p>
        </p:txBody>
      </p:sp>
      <p:sp>
        <p:nvSpPr>
          <p:cNvPr id="5" name="TextBox 4"/>
          <p:cNvSpPr txBox="1"/>
          <p:nvPr/>
        </p:nvSpPr>
        <p:spPr>
          <a:xfrm>
            <a:off x="457200" y="2928998"/>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Heb. 9:12 ~ </a:t>
            </a:r>
            <a:r>
              <a:rPr lang="en-US" sz="3200" b="1" dirty="0">
                <a:solidFill>
                  <a:srgbClr val="FFFF00"/>
                </a:solidFill>
                <a:effectLst>
                  <a:outerShdw blurRad="38100" dist="38100" dir="2700000" algn="tl">
                    <a:srgbClr val="000000">
                      <a:alpha val="43137"/>
                    </a:srgbClr>
                  </a:outerShdw>
                </a:effectLst>
              </a:rPr>
              <a:t>Not with the blood of goats and calves, but with His own blood He entered the Most Holy Place once for all, having obtained eternal redemption.</a:t>
            </a:r>
          </a:p>
        </p:txBody>
      </p:sp>
    </p:spTree>
    <p:extLst>
      <p:ext uri="{BB962C8B-B14F-4D97-AF65-F5344CB8AC3E}">
        <p14:creationId xmlns="" xmlns:p14="http://schemas.microsoft.com/office/powerpoint/2010/main" val="37222313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3245669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16246599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30"/>
            <a:ext cx="8229600" cy="5262979"/>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rPr>
              <a:t>Abraham Jacob </a:t>
            </a:r>
            <a:r>
              <a:rPr lang="en-US" sz="2800" b="1" dirty="0" err="1">
                <a:solidFill>
                  <a:srgbClr val="FFFF00"/>
                </a:solidFill>
                <a:effectLst>
                  <a:outerShdw blurRad="38100" dist="38100" dir="2700000" algn="tl">
                    <a:srgbClr val="000000">
                      <a:alpha val="43137"/>
                    </a:srgbClr>
                  </a:outerShdw>
                </a:effectLst>
              </a:rPr>
              <a:t>Heschel</a:t>
            </a:r>
            <a:r>
              <a:rPr lang="en-US" sz="2800" b="1" dirty="0">
                <a:solidFill>
                  <a:srgbClr val="FFFF00"/>
                </a:solidFill>
                <a:effectLst>
                  <a:outerShdw blurRad="38100" dist="38100" dir="2700000" algn="tl">
                    <a:srgbClr val="000000">
                      <a:alpha val="43137"/>
                    </a:srgbClr>
                  </a:outerShdw>
                </a:effectLst>
              </a:rPr>
              <a:t> (God in Search of Man: a Philosophy of Judaism) ~ </a:t>
            </a:r>
            <a:r>
              <a:rPr lang="en-US" sz="2800" b="1" dirty="0">
                <a:effectLst>
                  <a:outerShdw blurRad="38100" dist="38100" dir="2700000" algn="tl">
                    <a:srgbClr val="000000">
                      <a:alpha val="43137"/>
                    </a:srgbClr>
                  </a:outerShdw>
                </a:effectLst>
              </a:rPr>
              <a:t>"Religion declined not because it was refuted, but because it became irrelevant, dull, oppressive, insipid. When faith is completely replaced by creed, worship by discipline, love by habit; when the crisis of today is ignored because of the splendor of the past; when faith becomes an heirloom rather than a living fountain; when religion speaks only in the name of authority rather than with the voice of compassion – its message becomes meaningless."</a:t>
            </a:r>
            <a:endPar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2055158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25651432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30"/>
            <a:ext cx="8229600" cy="1384995"/>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rPr>
              <a:t>Martin Luther ~ </a:t>
            </a:r>
            <a:r>
              <a:rPr lang="en-US" sz="2800" b="1" dirty="0">
                <a:effectLst>
                  <a:outerShdw blurRad="38100" dist="38100" dir="2700000" algn="tl">
                    <a:srgbClr val="000000">
                      <a:alpha val="43137"/>
                    </a:srgbClr>
                  </a:outerShdw>
                </a:effectLst>
              </a:rPr>
              <a:t>"In the whole Bible there is hardly another chapter which can equal this triumphant </a:t>
            </a:r>
            <a:r>
              <a:rPr lang="en-US" sz="2800" b="1" dirty="0" smtClean="0">
                <a:effectLst>
                  <a:outerShdw blurRad="38100" dist="38100" dir="2700000" algn="tl">
                    <a:srgbClr val="000000">
                      <a:alpha val="43137"/>
                    </a:srgbClr>
                  </a:outerShdw>
                </a:effectLst>
              </a:rPr>
              <a:t>text."</a:t>
            </a:r>
            <a:endPar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052584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 xmlns:p14="http://schemas.microsoft.com/office/powerpoint/2010/main" val="2714104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53943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Phil. 4:6-7 ~ </a:t>
            </a:r>
            <a:r>
              <a:rPr lang="en-US" sz="3200" b="1" baseline="30000" dirty="0">
                <a:effectLst>
                  <a:outerShdw blurRad="38100" dist="38100" dir="2700000" algn="tl">
                    <a:srgbClr val="000000">
                      <a:alpha val="43137"/>
                    </a:srgbClr>
                  </a:outerShdw>
                </a:effectLst>
              </a:rPr>
              <a:t>6</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Be anxious for nothing, but in everything by prayer and supplication, with thanksgiving, let your requests be made known to God;</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7</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and the peace of God, which surpasses all understanding, will guard your hearts and minds through Christ Jesus.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641458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7"/>
            <a:ext cx="6486447"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5:1-8</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1400159">
            <a:off x="677389" y="1238282"/>
            <a:ext cx="7789225" cy="4381439"/>
          </a:xfrm>
          <a:prstGeom prst="rect">
            <a:avLst/>
          </a:prstGeom>
          <a:effectLst>
            <a:softEdge rad="127000"/>
          </a:effectLst>
        </p:spPr>
      </p:pic>
    </p:spTree>
    <p:extLst>
      <p:ext uri="{BB962C8B-B14F-4D97-AF65-F5344CB8AC3E}">
        <p14:creationId xmlns="" xmlns:p14="http://schemas.microsoft.com/office/powerpoint/2010/main" val="25196409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Romans</Template>
  <TotalTime>4159</TotalTime>
  <Words>696</Words>
  <Application>Microsoft Office PowerPoint</Application>
  <PresentationFormat>On-screen Show (4:3)</PresentationFormat>
  <Paragraphs>80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Castellar</vt:lpstr>
      <vt:lpstr>Times New Roman</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34</cp:revision>
  <dcterms:created xsi:type="dcterms:W3CDTF">2013-10-14T18:11:24Z</dcterms:created>
  <dcterms:modified xsi:type="dcterms:W3CDTF">2013-10-22T16:02:31Z</dcterms:modified>
</cp:coreProperties>
</file>