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7" r:id="rId5"/>
    <p:sldId id="268" r:id="rId6"/>
    <p:sldId id="261" r:id="rId7"/>
    <p:sldId id="262" r:id="rId8"/>
    <p:sldId id="275" r:id="rId9"/>
    <p:sldId id="276" r:id="rId10"/>
    <p:sldId id="263" r:id="rId11"/>
    <p:sldId id="264" r:id="rId12"/>
    <p:sldId id="269" r:id="rId13"/>
    <p:sldId id="270" r:id="rId14"/>
    <p:sldId id="265" r:id="rId15"/>
    <p:sldId id="266" r:id="rId16"/>
    <p:sldId id="271" r:id="rId17"/>
    <p:sldId id="272" r:id="rId18"/>
    <p:sldId id="259" r:id="rId19"/>
    <p:sldId id="260" r:id="rId20"/>
    <p:sldId id="273" r:id="rId21"/>
    <p:sldId id="277" r:id="rId22"/>
    <p:sldId id="274" r:id="rId23"/>
  </p:sldIdLst>
  <p:sldSz cx="9144000" cy="6858000" type="screen4x3"/>
  <p:notesSz cx="6858000" cy="9144000"/>
  <p:embeddedFontLst>
    <p:embeddedFont>
      <p:font typeface="Castellar" pitchFamily="18" charset="0"/>
      <p:regular r:id="rId24"/>
    </p:embeddedFont>
    <p:embeddedFont>
      <p:font typeface="Arial Rounded MT Bold" pitchFamily="3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4F81BD"/>
    <a:srgbClr val="93CDDD"/>
    <a:srgbClr val="77521B"/>
    <a:srgbClr val="800000"/>
    <a:srgbClr val="8D5E1F"/>
    <a:srgbClr val="CC6600"/>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5" autoAdjust="0"/>
    <p:restoredTop sz="94660"/>
  </p:normalViewPr>
  <p:slideViewPr>
    <p:cSldViewPr>
      <p:cViewPr>
        <p:scale>
          <a:sx n="82" d="100"/>
          <a:sy n="82" d="100"/>
        </p:scale>
        <p:origin x="-1734" y="-10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64572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422005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3023730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576643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631351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pPr/>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935975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pPr/>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185367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pPr/>
              <a:t>9/23/2013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1030561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pPr/>
              <a:t>9/23/2013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679672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648839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729081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pPr/>
              <a:t>9/23/2013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xmlns="">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62715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569660"/>
          </a:xfrm>
          <a:prstGeom prst="rect">
            <a:avLst/>
          </a:prstGeom>
          <a:noFill/>
        </p:spPr>
        <p:txBody>
          <a:bodyPr wrap="square" rtlCol="0">
            <a:spAutoFit/>
          </a:bodyPr>
          <a:lstStyle/>
          <a:p>
            <a:r>
              <a:rPr lang="en-US" sz="3200" b="1" cap="small" dirty="0">
                <a:effectLst>
                  <a:outerShdw blurRad="38100" dist="38100" dir="2700000" algn="tl">
                    <a:srgbClr val="000000">
                      <a:alpha val="43137"/>
                    </a:srgbClr>
                  </a:outerShdw>
                </a:effectLst>
              </a:rPr>
              <a:t>NIV</a:t>
            </a:r>
            <a:r>
              <a:rPr lang="en-US" sz="3200" b="1" dirty="0">
                <a:effectLst>
                  <a:outerShdw blurRad="38100" dist="38100" dir="2700000" algn="tl">
                    <a:srgbClr val="000000">
                      <a:alpha val="43137"/>
                    </a:srgbClr>
                  </a:outerShdw>
                </a:effectLst>
              </a:rPr>
              <a:t> ~ </a:t>
            </a:r>
            <a:r>
              <a:rPr lang="en-US" sz="3200" b="1" dirty="0">
                <a:solidFill>
                  <a:srgbClr val="FFFF00"/>
                </a:solidFill>
                <a:effectLst>
                  <a:outerShdw blurRad="38100" dist="38100" dir="2700000" algn="tl">
                    <a:srgbClr val="000000">
                      <a:alpha val="43137"/>
                    </a:srgbClr>
                  </a:outerShdw>
                </a:effectLst>
              </a:rPr>
              <a:t>What if some did not have faith? Will their lack of faith nullify God's faithfulness?</a:t>
            </a:r>
            <a:endParaRPr lang="en-US" sz="3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41609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7063665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353943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Adam Clarke ~ </a:t>
            </a:r>
            <a:r>
              <a:rPr lang="en-US" sz="3200" b="1" dirty="0">
                <a:effectLst>
                  <a:outerShdw blurRad="38100" dist="38100" dir="2700000" algn="tl">
                    <a:srgbClr val="000000">
                      <a:alpha val="43137"/>
                    </a:srgbClr>
                  </a:outerShdw>
                </a:effectLst>
              </a:rPr>
              <a:t>"Should any man say that the promise of God had failed toward him, let him examine his heart and his ways, and he will find that </a:t>
            </a:r>
            <a:r>
              <a:rPr lang="en-US" sz="3200" b="1" i="1" dirty="0">
                <a:effectLst>
                  <a:outerShdw blurRad="38100" dist="38100" dir="2700000" algn="tl">
                    <a:srgbClr val="000000">
                      <a:alpha val="43137"/>
                    </a:srgbClr>
                  </a:outerShdw>
                </a:effectLst>
              </a:rPr>
              <a:t>he</a:t>
            </a:r>
            <a:r>
              <a:rPr lang="en-US" sz="3200" b="1" dirty="0">
                <a:effectLst>
                  <a:outerShdw blurRad="38100" dist="38100" dir="2700000" algn="tl">
                    <a:srgbClr val="000000">
                      <a:alpha val="43137"/>
                    </a:srgbClr>
                  </a:outerShdw>
                </a:effectLst>
              </a:rPr>
              <a:t> has departed out of that way in which alone God could, consistent with his holiness and truth, fulfill the promise."</a:t>
            </a:r>
          </a:p>
        </p:txBody>
      </p:sp>
    </p:spTree>
    <p:extLst>
      <p:ext uri="{BB962C8B-B14F-4D97-AF65-F5344CB8AC3E}">
        <p14:creationId xmlns:p14="http://schemas.microsoft.com/office/powerpoint/2010/main" xmlns="" val="34657024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212976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01675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NLT</a:t>
            </a:r>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a:t>
            </a:r>
            <a:r>
              <a:rPr lang="en-US" sz="3200" b="1" baseline="30000" dirty="0">
                <a:effectLst>
                  <a:outerShdw blurRad="38100" dist="38100" dir="2700000" algn="tl">
                    <a:srgbClr val="000000">
                      <a:alpha val="43137"/>
                    </a:srgbClr>
                  </a:outerShdw>
                </a:effectLst>
              </a:rPr>
              <a:t>7</a:t>
            </a:r>
            <a:r>
              <a:rPr lang="en-US" sz="3200" b="1" baseline="30000" dirty="0">
                <a:solidFill>
                  <a:srgbClr val="FFFF00"/>
                </a:solidFill>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But," some might still argue, "how can God judge and condemn me as a sinner if my dishonesty highlights his truthfulness and brings him more glory?"</a:t>
            </a:r>
            <a:r>
              <a:rPr lang="en-US" sz="3200" b="1" dirty="0">
                <a:effectLst>
                  <a:outerShdw blurRad="38100" dist="38100" dir="2700000" algn="tl">
                    <a:srgbClr val="000000">
                      <a:alpha val="43137"/>
                    </a:srgbClr>
                  </a:outerShdw>
                </a:effectLst>
              </a:rPr>
              <a:t>  </a:t>
            </a:r>
            <a:r>
              <a:rPr lang="en-US" sz="3200" b="1" baseline="30000" dirty="0">
                <a:effectLst>
                  <a:outerShdw blurRad="38100" dist="38100" dir="2700000" algn="tl">
                    <a:srgbClr val="000000">
                      <a:alpha val="43137"/>
                    </a:srgbClr>
                  </a:outerShdw>
                </a:effectLst>
              </a:rPr>
              <a:t>8</a:t>
            </a:r>
            <a:r>
              <a:rPr lang="en-US" sz="3200" b="1" baseline="30000" dirty="0">
                <a:solidFill>
                  <a:srgbClr val="FFFF00"/>
                </a:solidFill>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If you follow that kind of thinking, however, you might as well say that the more we sin the better it is! Those who say such things deserve to be condemned, yet some slander me by saying this is what I preach!</a:t>
            </a:r>
            <a:endParaRPr lang="en-US" sz="3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03164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4777516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533400" y="918829"/>
            <a:ext cx="16002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Pagan</a:t>
            </a:r>
            <a:endParaRPr lang="en-US" sz="30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7200" y="1472625"/>
            <a:ext cx="16002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Proper</a:t>
            </a:r>
            <a:endParaRPr lang="en-US" sz="30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685800" y="2026421"/>
            <a:ext cx="16002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Pious</a:t>
            </a:r>
            <a:endParaRPr lang="en-US" sz="3000" b="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1842462" y="914400"/>
            <a:ext cx="2577138" cy="608062"/>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Creation</a:t>
            </a:r>
            <a:endParaRPr lang="en-US" sz="3000"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1845357" y="1474535"/>
            <a:ext cx="3118337" cy="552784"/>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Conscience</a:t>
            </a:r>
          </a:p>
        </p:txBody>
      </p:sp>
      <p:sp>
        <p:nvSpPr>
          <p:cNvPr id="9" name="TextBox 8"/>
          <p:cNvSpPr txBox="1"/>
          <p:nvPr/>
        </p:nvSpPr>
        <p:spPr>
          <a:xfrm>
            <a:off x="1869293" y="2034670"/>
            <a:ext cx="4150507" cy="608062"/>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Commandments</a:t>
            </a:r>
          </a:p>
        </p:txBody>
      </p:sp>
    </p:spTree>
    <p:extLst>
      <p:ext uri="{BB962C8B-B14F-4D97-AF65-F5344CB8AC3E}">
        <p14:creationId xmlns:p14="http://schemas.microsoft.com/office/powerpoint/2010/main" xmlns="" val="1159876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500"/>
                            </p:stCondLst>
                            <p:childTnLst>
                              <p:par>
                                <p:cTn id="37" presetID="9" presetClass="emph" presetSubtype="0" grpId="1" nodeType="afterEffect">
                                  <p:stCondLst>
                                    <p:cond delay="0"/>
                                  </p:stCondLst>
                                  <p:childTnLst>
                                    <p:set>
                                      <p:cBhvr rctx="PPT">
                                        <p:cTn id="38" dur="indefinite"/>
                                        <p:tgtEl>
                                          <p:spTgt spid="2"/>
                                        </p:tgtEl>
                                        <p:attrNameLst>
                                          <p:attrName>style.opacity</p:attrName>
                                        </p:attrNameLst>
                                      </p:cBhvr>
                                      <p:to>
                                        <p:strVal val="0.5"/>
                                      </p:to>
                                    </p:set>
                                    <p:animEffect filter="image" prLst="opacity: 0.5">
                                      <p:cBhvr rctx="IE">
                                        <p:cTn id="39" dur="indefinite"/>
                                        <p:tgtEl>
                                          <p:spTgt spid="2"/>
                                        </p:tgtEl>
                                      </p:cBhvr>
                                    </p:animEffect>
                                  </p:childTnLst>
                                </p:cTn>
                              </p:par>
                              <p:par>
                                <p:cTn id="40" presetID="9" presetClass="emph" presetSubtype="0" grpId="1" nodeType="withEffect">
                                  <p:stCondLst>
                                    <p:cond delay="0"/>
                                  </p:stCondLst>
                                  <p:childTnLst>
                                    <p:set>
                                      <p:cBhvr rctx="PPT">
                                        <p:cTn id="41" dur="indefinite"/>
                                        <p:tgtEl>
                                          <p:spTgt spid="7"/>
                                        </p:tgtEl>
                                        <p:attrNameLst>
                                          <p:attrName>style.opacity</p:attrName>
                                        </p:attrNameLst>
                                      </p:cBhvr>
                                      <p:to>
                                        <p:strVal val="0.5"/>
                                      </p:to>
                                    </p:set>
                                    <p:animEffect filter="image" prLst="opacity: 0.5">
                                      <p:cBhvr rctx="IE">
                                        <p:cTn id="42" dur="indefinite"/>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500"/>
                            </p:stCondLst>
                            <p:childTnLst>
                              <p:par>
                                <p:cTn id="51" presetID="9" presetClass="emph" presetSubtype="0" grpId="1" nodeType="afterEffect">
                                  <p:stCondLst>
                                    <p:cond delay="0"/>
                                  </p:stCondLst>
                                  <p:childTnLst>
                                    <p:set>
                                      <p:cBhvr rctx="PPT">
                                        <p:cTn id="52" dur="indefinite"/>
                                        <p:tgtEl>
                                          <p:spTgt spid="5"/>
                                        </p:tgtEl>
                                        <p:attrNameLst>
                                          <p:attrName>style.opacity</p:attrName>
                                        </p:attrNameLst>
                                      </p:cBhvr>
                                      <p:to>
                                        <p:strVal val="0.5"/>
                                      </p:to>
                                    </p:set>
                                    <p:animEffect filter="image" prLst="opacity: 0.5">
                                      <p:cBhvr rctx="IE">
                                        <p:cTn id="53" dur="indefinite"/>
                                        <p:tgtEl>
                                          <p:spTgt spid="5"/>
                                        </p:tgtEl>
                                      </p:cBhvr>
                                    </p:animEffect>
                                  </p:childTnLst>
                                </p:cTn>
                              </p:par>
                              <p:par>
                                <p:cTn id="54" presetID="9" presetClass="emph" presetSubtype="0" grpId="1" nodeType="withEffect">
                                  <p:stCondLst>
                                    <p:cond delay="0"/>
                                  </p:stCondLst>
                                  <p:childTnLst>
                                    <p:set>
                                      <p:cBhvr rctx="PPT">
                                        <p:cTn id="55" dur="indefinite"/>
                                        <p:tgtEl>
                                          <p:spTgt spid="8"/>
                                        </p:tgtEl>
                                        <p:attrNameLst>
                                          <p:attrName>style.opacity</p:attrName>
                                        </p:attrNameLst>
                                      </p:cBhvr>
                                      <p:to>
                                        <p:strVal val="0.5"/>
                                      </p:to>
                                    </p:set>
                                    <p:animEffect filter="image" prLst="opacity: 0.5">
                                      <p:cBhvr rctx="IE">
                                        <p:cTn id="56"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7" grpId="0"/>
      <p:bldP spid="7" grpId="1"/>
      <p:bldP spid="8" grpId="0"/>
      <p:bldP spid="8" grpId="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7963775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Throat</a:t>
            </a:r>
            <a:r>
              <a:rPr lang="en-US" sz="3200" b="1" dirty="0">
                <a:effectLst>
                  <a:outerShdw blurRad="38100" dist="38100" dir="2700000" algn="tl">
                    <a:srgbClr val="000000">
                      <a:alpha val="43137"/>
                    </a:srgbClr>
                  </a:outerShdw>
                </a:effectLst>
              </a:rPr>
              <a:t> ~ </a:t>
            </a:r>
            <a:r>
              <a:rPr lang="en-US" sz="32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larynx</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98036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2568609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452431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D. G. </a:t>
            </a:r>
            <a:r>
              <a:rPr lang="en-US" sz="3200" b="1" dirty="0" err="1">
                <a:solidFill>
                  <a:srgbClr val="FFFF00"/>
                </a:solidFill>
                <a:effectLst>
                  <a:outerShdw blurRad="38100" dist="38100" dir="2700000" algn="tl">
                    <a:srgbClr val="000000">
                      <a:alpha val="43137"/>
                    </a:srgbClr>
                  </a:outerShdw>
                </a:effectLst>
              </a:rPr>
              <a:t>Barnhouse</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"In </a:t>
            </a:r>
            <a:r>
              <a:rPr lang="en-US" sz="3200" b="1" dirty="0">
                <a:effectLst>
                  <a:outerShdw blurRad="38100" dist="38100" dir="2700000" algn="tl">
                    <a:srgbClr val="000000">
                      <a:alpha val="43137"/>
                    </a:srgbClr>
                  </a:outerShdw>
                </a:effectLst>
              </a:rPr>
              <a:t>recent studies, we have seen that outward religion is worthless by itself. God requires that the spear that pierced Christ shall circumcise our hearts. Outward profession without inward possession is not only worthless but is a witness against us that we knew the truth which we failed to live</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05515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304698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Eccl. 3:11 (NLT) </a:t>
            </a:r>
            <a:r>
              <a:rPr lang="en-US" sz="3200" b="1" dirty="0" smtClean="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Yet </a:t>
            </a:r>
            <a:r>
              <a:rPr lang="en-US" sz="3200" b="1" dirty="0">
                <a:solidFill>
                  <a:srgbClr val="FFFF00"/>
                </a:solidFill>
                <a:effectLst>
                  <a:outerShdw blurRad="38100" dist="38100" dir="2700000" algn="tl">
                    <a:srgbClr val="000000">
                      <a:alpha val="43137"/>
                    </a:srgbClr>
                  </a:outerShdw>
                </a:effectLst>
              </a:rPr>
              <a:t>God has made everything beautiful for its own time. He has planted eternity in the human heart, but even so, people cannot see the whole scope of God's work from beginning to end.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41065153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The Pagan likes the good feeling from doing what he wants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457200" y="1952120"/>
            <a:ext cx="82296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The Proper like the good feeling from doing good deeds</a:t>
            </a:r>
          </a:p>
        </p:txBody>
      </p:sp>
      <p:sp>
        <p:nvSpPr>
          <p:cNvPr id="6" name="TextBox 5"/>
          <p:cNvSpPr txBox="1"/>
          <p:nvPr/>
        </p:nvSpPr>
        <p:spPr>
          <a:xfrm>
            <a:off x="457200" y="2985411"/>
            <a:ext cx="82296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The Pious like the good feeling from the being religious</a:t>
            </a:r>
          </a:p>
        </p:txBody>
      </p:sp>
    </p:spTree>
    <p:extLst>
      <p:ext uri="{BB962C8B-B14F-4D97-AF65-F5344CB8AC3E}">
        <p14:creationId xmlns:p14="http://schemas.microsoft.com/office/powerpoint/2010/main" xmlns="" val="3709859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5"/>
                                        </p:tgtEl>
                                        <p:attrNameLst>
                                          <p:attrName>style.opacity</p:attrName>
                                        </p:attrNameLst>
                                      </p:cBhvr>
                                      <p:to>
                                        <p:strVal val="0.5"/>
                                      </p:to>
                                    </p:set>
                                    <p:animEffect filter="image" prLst="opacity: 0.5">
                                      <p:cBhvr rctx="IE">
                                        <p:cTn id="31"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453472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6246599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3" name="Group 12"/>
          <p:cNvGrpSpPr/>
          <p:nvPr/>
        </p:nvGrpSpPr>
        <p:grpSpPr>
          <a:xfrm>
            <a:off x="546137" y="1143000"/>
            <a:ext cx="8229274" cy="6172200"/>
            <a:chOff x="546137" y="1143000"/>
            <a:chExt cx="8229274" cy="6172200"/>
          </a:xfrm>
        </p:grpSpPr>
        <p:sp>
          <p:nvSpPr>
            <p:cNvPr id="11" name="Rounded Rectangle 10"/>
            <p:cNvSpPr/>
            <p:nvPr/>
          </p:nvSpPr>
          <p:spPr>
            <a:xfrm>
              <a:off x="546137" y="1148214"/>
              <a:ext cx="8140663" cy="4490586"/>
            </a:xfrm>
            <a:prstGeom prst="roundRect">
              <a:avLst/>
            </a:prstGeom>
            <a:solidFill>
              <a:srgbClr val="FFFFCC">
                <a:alpha val="74902"/>
              </a:srgb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85800" y="1143000"/>
              <a:ext cx="8089611" cy="6172200"/>
              <a:chOff x="673389" y="1143000"/>
              <a:chExt cx="8089611" cy="6172200"/>
            </a:xfrm>
          </p:grpSpPr>
          <p:sp>
            <p:nvSpPr>
              <p:cNvPr id="9" name="Flowchart: Magnetic Disk 8"/>
              <p:cNvSpPr/>
              <p:nvPr/>
            </p:nvSpPr>
            <p:spPr>
              <a:xfrm>
                <a:off x="2273589" y="5831268"/>
                <a:ext cx="706582" cy="1483932"/>
              </a:xfrm>
              <a:prstGeom prst="flowChartMagneticDisk">
                <a:avLst/>
              </a:prstGeom>
              <a:solidFill>
                <a:schemeClr val="accent1"/>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6339898" y="5181600"/>
                <a:ext cx="706582" cy="1483932"/>
              </a:xfrm>
              <a:prstGeom prst="flowChartMagneticDisk">
                <a:avLst/>
              </a:prstGeom>
              <a:solidFill>
                <a:schemeClr val="accent1"/>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73389" y="1143000"/>
                <a:ext cx="8089611" cy="4636052"/>
              </a:xfrm>
              <a:prstGeom prst="roundRect">
                <a:avLst/>
              </a:prstGeom>
              <a:noFill/>
              <a:ln w="254000"/>
              <a:scene3d>
                <a:camera prst="isometricOffAxis1Righ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TextBox 5"/>
          <p:cNvSpPr txBox="1"/>
          <p:nvPr/>
        </p:nvSpPr>
        <p:spPr>
          <a:xfrm rot="120000">
            <a:off x="979645" y="1503641"/>
            <a:ext cx="7249955" cy="1925359"/>
          </a:xfrm>
          <a:prstGeom prst="rect">
            <a:avLst/>
          </a:prstGeom>
          <a:noFill/>
          <a:scene3d>
            <a:camera prst="isometricOffAxis1Right"/>
            <a:lightRig rig="threePt" dir="t"/>
          </a:scene3d>
          <a:sp3d extrusionH="127000">
            <a:bevelT w="254000" h="508000"/>
          </a:sp3d>
        </p:spPr>
        <p:txBody>
          <a:bodyPr wrap="square" rtlCol="0">
            <a:prstTxWarp prst="textSlantUp">
              <a:avLst>
                <a:gd name="adj" fmla="val 26416"/>
              </a:avLst>
            </a:prstTxWarp>
            <a:spAutoFit/>
            <a:sp3d extrusionH="57150">
              <a:bevelT w="254000" h="254000"/>
            </a:sp3d>
          </a:bodyPr>
          <a:lstStyle/>
          <a:p>
            <a:r>
              <a:rPr lang="en-US" sz="88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itchFamily="34" charset="0"/>
              </a:rPr>
              <a:t>Toot</a:t>
            </a:r>
            <a:r>
              <a:rPr lang="en-US" sz="8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'n' tell</a:t>
            </a:r>
            <a:endParaRPr lang="en-US" sz="8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rot="120000">
            <a:off x="990600" y="3332441"/>
            <a:ext cx="7249955" cy="1925359"/>
          </a:xfrm>
          <a:prstGeom prst="rect">
            <a:avLst/>
          </a:prstGeom>
          <a:noFill/>
          <a:scene3d>
            <a:camera prst="isometricOffAxis1Right"/>
            <a:lightRig rig="threePt" dir="t"/>
          </a:scene3d>
          <a:sp3d extrusionH="127000">
            <a:bevelT w="254000" h="508000"/>
          </a:sp3d>
        </p:spPr>
        <p:txBody>
          <a:bodyPr wrap="square" rtlCol="0">
            <a:prstTxWarp prst="textSlantUp">
              <a:avLst>
                <a:gd name="adj" fmla="val 26416"/>
              </a:avLst>
            </a:prstTxWarp>
            <a:spAutoFit/>
            <a:sp3d extrusionH="57150">
              <a:bevelT w="254000" h="254000"/>
            </a:sp3d>
          </a:bodyPr>
          <a:lstStyle/>
          <a:p>
            <a:r>
              <a:rPr lang="en-US" sz="88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cs typeface="Arial" pitchFamily="34" charset="0"/>
              </a:rPr>
              <a:t>Or go to hell</a:t>
            </a:r>
            <a:endParaRPr lang="en-US" sz="8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546156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0"/>
                                  </p:iterate>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0"/>
                                  </p:iterate>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21" presetClass="emph" presetSubtype="0" repeatCount="indefinite" grpId="1" nodeType="afterEffect">
                                  <p:stCondLst>
                                    <p:cond delay="0"/>
                                  </p:stCondLst>
                                  <p:endCondLst>
                                    <p:cond evt="onNext" delay="0">
                                      <p:tgtEl>
                                        <p:sldTgt/>
                                      </p:tgtEl>
                                    </p:cond>
                                  </p:endCondLst>
                                  <p:iterate type="lt">
                                    <p:tmPct val="0"/>
                                  </p:iterate>
                                  <p:childTnLst>
                                    <p:animClr clrSpc="hsl" dir="cw">
                                      <p:cBhvr override="childStyle">
                                        <p:cTn id="18" dur="500" fill="hold"/>
                                        <p:tgtEl>
                                          <p:spTgt spid="6">
                                            <p:txEl>
                                              <p:pRg st="0" end="0"/>
                                            </p:txEl>
                                          </p:spTgt>
                                        </p:tgtEl>
                                        <p:attrNameLst>
                                          <p:attrName>style.color</p:attrName>
                                        </p:attrNameLst>
                                      </p:cBhvr>
                                      <p:by>
                                        <p:hsl h="7200000" s="0" l="0"/>
                                      </p:by>
                                    </p:animClr>
                                    <p:animClr clrSpc="hsl" dir="cw">
                                      <p:cBhvr>
                                        <p:cTn id="19" dur="500" fill="hold"/>
                                        <p:tgtEl>
                                          <p:spTgt spid="6">
                                            <p:txEl>
                                              <p:pRg st="0" end="0"/>
                                            </p:txEl>
                                          </p:spTgt>
                                        </p:tgtEl>
                                        <p:attrNameLst>
                                          <p:attrName>fillcolor</p:attrName>
                                        </p:attrNameLst>
                                      </p:cBhvr>
                                      <p:by>
                                        <p:hsl h="7200000" s="0" l="0"/>
                                      </p:by>
                                    </p:animClr>
                                    <p:animClr clrSpc="hsl" dir="cw">
                                      <p:cBhvr>
                                        <p:cTn id="20" dur="500" fill="hold"/>
                                        <p:tgtEl>
                                          <p:spTgt spid="6">
                                            <p:txEl>
                                              <p:pRg st="0" end="0"/>
                                            </p:txEl>
                                          </p:spTgt>
                                        </p:tgtEl>
                                        <p:attrNameLst>
                                          <p:attrName>stroke.color</p:attrName>
                                        </p:attrNameLst>
                                      </p:cBhvr>
                                      <p:by>
                                        <p:hsl h="7200000" s="0" l="0"/>
                                      </p:by>
                                    </p:animClr>
                                    <p:set>
                                      <p:cBhvr>
                                        <p:cTn id="21" dur="500" fill="hold"/>
                                        <p:tgtEl>
                                          <p:spTgt spid="6">
                                            <p:txEl>
                                              <p:pRg st="0" end="0"/>
                                            </p:txEl>
                                          </p:spTgt>
                                        </p:tgtEl>
                                        <p:attrNameLst>
                                          <p:attrName>fill.type</p:attrName>
                                        </p:attrNameLst>
                                      </p:cBhvr>
                                      <p:to>
                                        <p:strVal val="solid"/>
                                      </p:to>
                                    </p:set>
                                  </p:childTnLst>
                                </p:cTn>
                              </p:par>
                            </p:childTnLst>
                          </p:cTn>
                        </p:par>
                        <p:par>
                          <p:cTn id="22" fill="hold">
                            <p:stCondLst>
                              <p:cond delay="2000"/>
                            </p:stCondLst>
                            <p:childTnLst>
                              <p:par>
                                <p:cTn id="23" presetID="21" presetClass="emph" presetSubtype="0" repeatCount="indefinite" grpId="1" nodeType="afterEffect">
                                  <p:stCondLst>
                                    <p:cond delay="0"/>
                                  </p:stCondLst>
                                  <p:endCondLst>
                                    <p:cond evt="onNext" delay="0">
                                      <p:tgtEl>
                                        <p:sldTgt/>
                                      </p:tgtEl>
                                    </p:cond>
                                  </p:endCondLst>
                                  <p:iterate type="lt">
                                    <p:tmPct val="0"/>
                                  </p:iterate>
                                  <p:childTnLst>
                                    <p:animClr clrSpc="hsl" dir="cw">
                                      <p:cBhvr override="childStyle">
                                        <p:cTn id="24" dur="500" fill="hold"/>
                                        <p:tgtEl>
                                          <p:spTgt spid="7">
                                            <p:txEl>
                                              <p:pRg st="0" end="0"/>
                                            </p:txEl>
                                          </p:spTgt>
                                        </p:tgtEl>
                                        <p:attrNameLst>
                                          <p:attrName>style.color</p:attrName>
                                        </p:attrNameLst>
                                      </p:cBhvr>
                                      <p:by>
                                        <p:hsl h="7200000" s="0" l="0"/>
                                      </p:by>
                                    </p:animClr>
                                    <p:animClr clrSpc="hsl" dir="cw">
                                      <p:cBhvr>
                                        <p:cTn id="25" dur="500" fill="hold"/>
                                        <p:tgtEl>
                                          <p:spTgt spid="7">
                                            <p:txEl>
                                              <p:pRg st="0" end="0"/>
                                            </p:txEl>
                                          </p:spTgt>
                                        </p:tgtEl>
                                        <p:attrNameLst>
                                          <p:attrName>fillcolor</p:attrName>
                                        </p:attrNameLst>
                                      </p:cBhvr>
                                      <p:by>
                                        <p:hsl h="7200000" s="0" l="0"/>
                                      </p:by>
                                    </p:animClr>
                                    <p:animClr clrSpc="hsl" dir="cw">
                                      <p:cBhvr>
                                        <p:cTn id="26" dur="500" fill="hold"/>
                                        <p:tgtEl>
                                          <p:spTgt spid="7">
                                            <p:txEl>
                                              <p:pRg st="0" end="0"/>
                                            </p:txEl>
                                          </p:spTgt>
                                        </p:tgtEl>
                                        <p:attrNameLst>
                                          <p:attrName>stroke.color</p:attrName>
                                        </p:attrNameLst>
                                      </p:cBhvr>
                                      <p:by>
                                        <p:hsl h="7200000" s="0" l="0"/>
                                      </p:by>
                                    </p:animClr>
                                    <p:set>
                                      <p:cBhvr>
                                        <p:cTn id="27"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p"/>
      <p:bldP spid="7" grpId="0" build="allAtOnce"/>
      <p:bldP spid="7"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6811565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Committed</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pisteuō</a:t>
            </a:r>
            <a:r>
              <a:rPr lang="en-US" sz="3200" b="1" i="1"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faith</a:t>
            </a:r>
            <a:endParaRPr lang="en-US" sz="3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89751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985568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2862322"/>
          </a:xfrm>
          <a:prstGeom prst="rect">
            <a:avLst/>
          </a:prstGeom>
          <a:noFill/>
        </p:spPr>
        <p:txBody>
          <a:bodyPr wrap="square" rtlCol="0">
            <a:spAutoFit/>
          </a:bodyPr>
          <a:lstStyle/>
          <a:p>
            <a:r>
              <a:rPr lang="en-US" sz="3000" b="1" dirty="0">
                <a:effectLst>
                  <a:outerShdw blurRad="38100" dist="38100" dir="2700000" algn="tl">
                    <a:srgbClr val="000000">
                      <a:alpha val="43137"/>
                    </a:srgbClr>
                  </a:outerShdw>
                </a:effectLst>
              </a:rPr>
              <a:t>Ps. 138:2 ~ </a:t>
            </a:r>
            <a:r>
              <a:rPr lang="en-US" sz="3000" b="1" dirty="0">
                <a:solidFill>
                  <a:srgbClr val="FFFF00"/>
                </a:solidFill>
                <a:effectLst>
                  <a:outerShdw blurRad="38100" dist="38100" dir="2700000" algn="tl">
                    <a:srgbClr val="000000">
                      <a:alpha val="43137"/>
                    </a:srgbClr>
                  </a:outerShdw>
                </a:effectLst>
              </a:rPr>
              <a:t>I will worship toward Your holy temple, </a:t>
            </a:r>
          </a:p>
          <a:p>
            <a:r>
              <a:rPr lang="en-US" sz="3000" b="1" dirty="0">
                <a:solidFill>
                  <a:srgbClr val="FFFF00"/>
                </a:solidFill>
                <a:effectLst>
                  <a:outerShdw blurRad="38100" dist="38100" dir="2700000" algn="tl">
                    <a:srgbClr val="000000">
                      <a:alpha val="43137"/>
                    </a:srgbClr>
                  </a:outerShdw>
                </a:effectLst>
              </a:rPr>
              <a:t>And praise Your name for Your lovingkindness and Your truth; </a:t>
            </a:r>
          </a:p>
          <a:p>
            <a:r>
              <a:rPr lang="en-US" sz="3000" b="1" dirty="0">
                <a:solidFill>
                  <a:srgbClr val="FFFF00"/>
                </a:solidFill>
                <a:effectLst>
                  <a:outerShdw blurRad="38100" dist="38100" dir="2700000" algn="tl">
                    <a:srgbClr val="000000">
                      <a:alpha val="43137"/>
                    </a:srgbClr>
                  </a:outerShdw>
                </a:effectLst>
              </a:rPr>
              <a:t>For You have magnified Your word above all Your name.</a:t>
            </a:r>
          </a:p>
        </p:txBody>
      </p:sp>
      <p:sp>
        <p:nvSpPr>
          <p:cNvPr id="5" name="TextBox 4"/>
          <p:cNvSpPr txBox="1"/>
          <p:nvPr/>
        </p:nvSpPr>
        <p:spPr>
          <a:xfrm>
            <a:off x="457200" y="3767078"/>
            <a:ext cx="8229600" cy="2862322"/>
          </a:xfrm>
          <a:prstGeom prst="rect">
            <a:avLst/>
          </a:prstGeom>
          <a:noFill/>
        </p:spPr>
        <p:txBody>
          <a:bodyPr wrap="square" rtlCol="0">
            <a:spAutoFit/>
          </a:bodyPr>
          <a:lstStyle/>
          <a:p>
            <a:r>
              <a:rPr lang="en-US" sz="3000" b="1" dirty="0">
                <a:effectLst>
                  <a:outerShdw blurRad="38100" dist="38100" dir="2700000" algn="tl">
                    <a:srgbClr val="000000">
                      <a:alpha val="43137"/>
                    </a:srgbClr>
                  </a:outerShdw>
                </a:effectLst>
              </a:rPr>
              <a:t>NASB, </a:t>
            </a:r>
            <a:r>
              <a:rPr lang="en-US" sz="3000" b="1" dirty="0">
                <a:solidFill>
                  <a:srgbClr val="FFFF00"/>
                </a:solidFill>
                <a:effectLst>
                  <a:outerShdw blurRad="38100" dist="38100" dir="2700000" algn="tl">
                    <a:srgbClr val="000000">
                      <a:alpha val="43137"/>
                    </a:srgbClr>
                  </a:outerShdw>
                </a:effectLst>
              </a:rPr>
              <a:t>I will bow down toward Your holy temple</a:t>
            </a:r>
          </a:p>
          <a:p>
            <a:r>
              <a:rPr lang="en-US" sz="3000" b="1" dirty="0">
                <a:solidFill>
                  <a:srgbClr val="FFFF00"/>
                </a:solidFill>
                <a:effectLst>
                  <a:outerShdw blurRad="38100" dist="38100" dir="2700000" algn="tl">
                    <a:srgbClr val="000000">
                      <a:alpha val="43137"/>
                    </a:srgbClr>
                  </a:outerShdw>
                </a:effectLst>
              </a:rPr>
              <a:t>And give thanks to Your name for Your lovingkindness and Your truth;</a:t>
            </a:r>
          </a:p>
          <a:p>
            <a:r>
              <a:rPr lang="en-US" sz="3000" b="1" dirty="0">
                <a:solidFill>
                  <a:srgbClr val="FFFF00"/>
                </a:solidFill>
                <a:effectLst>
                  <a:outerShdw blurRad="38100" dist="38100" dir="2700000" algn="tl">
                    <a:srgbClr val="000000">
                      <a:alpha val="43137"/>
                    </a:srgbClr>
                  </a:outerShdw>
                </a:effectLst>
              </a:rPr>
              <a:t>For You have magnified Your word according to all Your name.</a:t>
            </a:r>
          </a:p>
        </p:txBody>
      </p:sp>
    </p:spTree>
    <p:extLst>
      <p:ext uri="{BB962C8B-B14F-4D97-AF65-F5344CB8AC3E}">
        <p14:creationId xmlns:p14="http://schemas.microsoft.com/office/powerpoint/2010/main" xmlns="" val="1113375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3:1-18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62862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Romans</Template>
  <TotalTime>2364</TotalTime>
  <Words>418</Words>
  <Application>Microsoft Office PowerPoint</Application>
  <PresentationFormat>On-screen Show (4:3)</PresentationFormat>
  <Paragraphs>49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Castellar</vt:lpstr>
      <vt:lpstr>Arial Rounded MT Bold</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18</cp:revision>
  <dcterms:created xsi:type="dcterms:W3CDTF">2013-09-19T17:49:18Z</dcterms:created>
  <dcterms:modified xsi:type="dcterms:W3CDTF">2013-09-23T15:54:35Z</dcterms:modified>
</cp:coreProperties>
</file>