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6" r:id="rId3"/>
    <p:sldId id="261" r:id="rId4"/>
    <p:sldId id="258" r:id="rId5"/>
    <p:sldId id="268" r:id="rId6"/>
    <p:sldId id="271" r:id="rId7"/>
    <p:sldId id="270" r:id="rId8"/>
    <p:sldId id="269" r:id="rId9"/>
    <p:sldId id="259" r:id="rId10"/>
    <p:sldId id="260" r:id="rId11"/>
    <p:sldId id="280" r:id="rId12"/>
    <p:sldId id="281" r:id="rId13"/>
    <p:sldId id="272" r:id="rId14"/>
    <p:sldId id="273" r:id="rId15"/>
    <p:sldId id="276" r:id="rId16"/>
    <p:sldId id="262" r:id="rId17"/>
    <p:sldId id="263" r:id="rId18"/>
    <p:sldId id="274" r:id="rId19"/>
    <p:sldId id="277" r:id="rId20"/>
    <p:sldId id="278" r:id="rId21"/>
    <p:sldId id="279" r:id="rId22"/>
  </p:sldIdLst>
  <p:sldSz cx="9144000" cy="6858000" type="screen4x3"/>
  <p:notesSz cx="6858000" cy="9144000"/>
  <p:embeddedFontLst>
    <p:embeddedFont>
      <p:font typeface="Castellar"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7521B"/>
    <a:srgbClr val="800000"/>
    <a:srgbClr val="8D5E1F"/>
    <a:srgbClr val="CC6600"/>
    <a:srgbClr val="FFCC66"/>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p:scale>
          <a:sx n="79" d="100"/>
          <a:sy n="79" d="100"/>
        </p:scale>
        <p:origin x="-1938" y="-1110"/>
      </p:cViewPr>
      <p:guideLst>
        <p:guide orient="horz" pos="2160"/>
        <p:guide pos="2880"/>
      </p:guideLst>
    </p:cSldViewPr>
  </p:slideViewPr>
  <p:notesTextViewPr>
    <p:cViewPr>
      <p:scale>
        <a:sx n="1" d="1"/>
        <a:sy n="1" d="1"/>
      </p:scale>
      <p:origin x="0" y="0"/>
    </p:cViewPr>
  </p:notesTextViewPr>
  <p:sorterViewPr>
    <p:cViewPr>
      <p:scale>
        <a:sx n="24" d="25"/>
        <a:sy n="24" d="25"/>
      </p:scale>
      <p:origin x="0" y="-1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64572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422005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3023730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576643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pPr/>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631351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pPr/>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935975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pPr/>
              <a:t>8/13/2013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185367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pPr/>
              <a:t>8/13/2013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1030561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pPr/>
              <a:t>8/13/2013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679672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pPr/>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648839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pPr/>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729081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pPr/>
              <a:t>8/13/2013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xmlns="">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62715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652656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3 main arguments against God: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1447800"/>
            <a:ext cx="8001000" cy="1077218"/>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Would </a:t>
            </a:r>
            <a:r>
              <a:rPr lang="en-US" sz="3200" b="1" dirty="0">
                <a:effectLst>
                  <a:outerShdw blurRad="38100" dist="38100" dir="2700000" algn="tl">
                    <a:srgbClr val="000000">
                      <a:alpha val="43137"/>
                    </a:srgbClr>
                  </a:outerShdw>
                </a:effectLst>
              </a:rPr>
              <a:t>a good God send anyone to hell?</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685800" y="2448128"/>
            <a:ext cx="8001000" cy="1077218"/>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If </a:t>
            </a:r>
            <a:r>
              <a:rPr lang="en-US" sz="3200" b="1" dirty="0">
                <a:effectLst>
                  <a:outerShdw blurRad="38100" dist="38100" dir="2700000" algn="tl">
                    <a:srgbClr val="000000">
                      <a:alpha val="43137"/>
                    </a:srgbClr>
                  </a:outerShdw>
                </a:effectLst>
              </a:rPr>
              <a:t>God is truly good, why does He allow such sin and suffering?</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3429000"/>
            <a:ext cx="8001000" cy="1077218"/>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What </a:t>
            </a:r>
            <a:r>
              <a:rPr lang="en-US" sz="3200" b="1" dirty="0">
                <a:effectLst>
                  <a:outerShdw blurRad="38100" dist="38100" dir="2700000" algn="tl">
                    <a:srgbClr val="000000">
                      <a:alpha val="43137"/>
                    </a:srgbClr>
                  </a:outerShdw>
                </a:effectLst>
              </a:rPr>
              <a:t>about all those who have never heard the gospel</a:t>
            </a:r>
            <a:r>
              <a:rPr lang="en-US" sz="3200" b="1" dirty="0" smtClean="0">
                <a:effectLst>
                  <a:outerShdw blurRad="38100" dist="38100" dir="2700000" algn="tl">
                    <a:srgbClr val="000000">
                      <a:alpha val="43137"/>
                    </a:srgbClr>
                  </a:outerShdw>
                </a:effectLst>
              </a:rPr>
              <a: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521073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36"/>
                                        </p:tgtEl>
                                        <p:attrNameLst>
                                          <p:attrName>style.opacity</p:attrName>
                                        </p:attrNameLst>
                                      </p:cBhvr>
                                      <p:to>
                                        <p:strVal val="0.5"/>
                                      </p:to>
                                    </p:set>
                                    <p:animEffect filter="image" prLst="opacity: 0.5">
                                      <p:cBhvr rctx="IE">
                                        <p:cTn id="27" dur="indefinite"/>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5"/>
                                        </p:tgtEl>
                                        <p:attrNameLst>
                                          <p:attrName>style.opacity</p:attrName>
                                        </p:attrNameLst>
                                      </p:cBhvr>
                                      <p:to>
                                        <p:strVal val="0.5"/>
                                      </p:to>
                                    </p:set>
                                    <p:animEffect filter="image" prLst="opacity: 0.5">
                                      <p:cBhvr rctx="IE">
                                        <p:cTn id="38"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6" grpId="1"/>
      <p:bldP spid="5" grpId="0"/>
      <p:bldP spid="5" grpId="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28330270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2209800" y="914400"/>
            <a:ext cx="1600200" cy="4343400"/>
            <a:chOff x="2209800" y="914400"/>
            <a:chExt cx="1600200" cy="4343400"/>
          </a:xfrm>
        </p:grpSpPr>
        <p:sp>
          <p:nvSpPr>
            <p:cNvPr id="9" name="Up Arrow 8"/>
            <p:cNvSpPr/>
            <p:nvPr/>
          </p:nvSpPr>
          <p:spPr>
            <a:xfrm>
              <a:off x="2209800" y="914400"/>
              <a:ext cx="1600200" cy="4343400"/>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1621320" y="2619866"/>
              <a:ext cx="2709892" cy="584775"/>
            </a:xfrm>
            <a:prstGeom prst="rect">
              <a:avLst/>
            </a:prstGeom>
            <a:noFill/>
          </p:spPr>
          <p:txBody>
            <a:bodyPr wrap="square" rtlCol="0">
              <a:spAutoFit/>
            </a:bodyPr>
            <a:lstStyle/>
            <a:p>
              <a:r>
                <a:rPr lang="en-US" sz="32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Ungodliness</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6" name="Group 15"/>
          <p:cNvGrpSpPr/>
          <p:nvPr/>
        </p:nvGrpSpPr>
        <p:grpSpPr>
          <a:xfrm>
            <a:off x="3575354" y="4495800"/>
            <a:ext cx="4425646" cy="1600200"/>
            <a:chOff x="3276600" y="4495800"/>
            <a:chExt cx="4425646" cy="1600200"/>
          </a:xfrm>
        </p:grpSpPr>
        <p:sp>
          <p:nvSpPr>
            <p:cNvPr id="12" name="Up Arrow 11"/>
            <p:cNvSpPr/>
            <p:nvPr/>
          </p:nvSpPr>
          <p:spPr>
            <a:xfrm rot="5400000">
              <a:off x="4648200" y="3124200"/>
              <a:ext cx="1600200" cy="434340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TextBox 14"/>
            <p:cNvSpPr txBox="1"/>
            <p:nvPr/>
          </p:nvSpPr>
          <p:spPr>
            <a:xfrm>
              <a:off x="3912349" y="4939394"/>
              <a:ext cx="3789897" cy="668868"/>
            </a:xfrm>
            <a:prstGeom prst="rect">
              <a:avLst/>
            </a:prstGeom>
            <a:noFill/>
          </p:spPr>
          <p:txBody>
            <a:bodyPr wrap="square" rtlCol="0">
              <a:spAutoFit/>
            </a:bodyPr>
            <a:lstStyle/>
            <a:p>
              <a:r>
                <a:rPr lang="en-US" sz="32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Unrighteousness</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1" name="Group 10"/>
          <p:cNvGrpSpPr/>
          <p:nvPr/>
        </p:nvGrpSpPr>
        <p:grpSpPr>
          <a:xfrm>
            <a:off x="1524000" y="4080508"/>
            <a:ext cx="3124200" cy="2430780"/>
            <a:chOff x="1333500" y="4190998"/>
            <a:chExt cx="3124200" cy="2209800"/>
          </a:xfrm>
        </p:grpSpPr>
        <p:sp>
          <p:nvSpPr>
            <p:cNvPr id="7" name="Explosion 2 6"/>
            <p:cNvSpPr/>
            <p:nvPr/>
          </p:nvSpPr>
          <p:spPr>
            <a:xfrm>
              <a:off x="1333500" y="4190998"/>
              <a:ext cx="3124200" cy="2209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66900" y="4790180"/>
              <a:ext cx="1717505" cy="1077218"/>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Man’s offense</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spTree>
    <p:extLst>
      <p:ext uri="{BB962C8B-B14F-4D97-AF65-F5344CB8AC3E}">
        <p14:creationId xmlns:p14="http://schemas.microsoft.com/office/powerpoint/2010/main" xmlns="" val="37436263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3350395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93921"/>
          </a:xfrm>
          <a:prstGeom prst="rect">
            <a:avLst/>
          </a:prstGeom>
          <a:noFill/>
        </p:spPr>
        <p:txBody>
          <a:bodyPr wrap="square" rtlCol="0">
            <a:spAutoFit/>
          </a:bodyPr>
          <a:lstStyle/>
          <a:p>
            <a:r>
              <a:rPr lang="en-US" sz="2900" b="1" dirty="0" smtClean="0">
                <a:solidFill>
                  <a:srgbClr val="FFFF00"/>
                </a:solidFill>
                <a:effectLst>
                  <a:outerShdw blurRad="38100" dist="38100" dir="2700000" algn="tl">
                    <a:srgbClr val="000000">
                      <a:alpha val="43137"/>
                    </a:srgbClr>
                  </a:outerShdw>
                </a:effectLst>
              </a:rPr>
              <a:t>C. H. Spurgeon ~</a:t>
            </a:r>
            <a:r>
              <a:rPr lang="en-US" sz="2900" b="1" dirty="0" smtClean="0">
                <a:effectLst>
                  <a:outerShdw blurRad="38100" dist="38100" dir="2700000" algn="tl">
                    <a:srgbClr val="000000">
                      <a:alpha val="43137"/>
                    </a:srgbClr>
                  </a:outerShdw>
                </a:effectLst>
              </a:rPr>
              <a:t> </a:t>
            </a:r>
            <a:r>
              <a:rPr lang="en-US" sz="2900" b="1" dirty="0">
                <a:effectLst>
                  <a:outerShdw blurRad="38100" dist="38100" dir="2700000" algn="tl">
                    <a:srgbClr val="000000">
                      <a:alpha val="43137"/>
                    </a:srgbClr>
                  </a:outerShdw>
                </a:effectLst>
              </a:rPr>
              <a:t>"</a:t>
            </a:r>
            <a:r>
              <a:rPr lang="en-US" sz="2900" b="1" dirty="0" smtClean="0">
                <a:effectLst>
                  <a:outerShdw blurRad="38100" dist="38100" dir="2700000" algn="tl">
                    <a:srgbClr val="000000">
                      <a:alpha val="43137"/>
                    </a:srgbClr>
                  </a:outerShdw>
                </a:effectLst>
              </a:rPr>
              <a:t>But </a:t>
            </a:r>
            <a:r>
              <a:rPr lang="en-US" sz="2900" b="1" dirty="0">
                <a:effectLst>
                  <a:outerShdw blurRad="38100" dist="38100" dir="2700000" algn="tl">
                    <a:srgbClr val="000000">
                      <a:alpha val="43137"/>
                    </a:srgbClr>
                  </a:outerShdw>
                </a:effectLst>
              </a:rPr>
              <a:t>when you glorify God as God, and are thankful for everything - when you can take up a bit of bread and a cup of cold water, and say with the poor Puritan, </a:t>
            </a:r>
            <a:r>
              <a:rPr lang="en-US" sz="2900" b="1" dirty="0" smtClean="0">
                <a:effectLst>
                  <a:outerShdw blurRad="38100" dist="38100" dir="2700000" algn="tl">
                    <a:srgbClr val="000000">
                      <a:alpha val="43137"/>
                    </a:srgbClr>
                  </a:outerShdw>
                </a:effectLst>
              </a:rPr>
              <a:t>'What</a:t>
            </a:r>
            <a:r>
              <a:rPr lang="en-US" sz="2900" b="1" dirty="0">
                <a:effectLst>
                  <a:outerShdw blurRad="38100" dist="38100" dir="2700000" algn="tl">
                    <a:srgbClr val="000000">
                      <a:alpha val="43137"/>
                    </a:srgbClr>
                  </a:outerShdw>
                </a:effectLst>
              </a:rPr>
              <a:t>, all this, and Christ too</a:t>
            </a:r>
            <a:r>
              <a:rPr lang="en-US" sz="2900" b="1" dirty="0" smtClean="0">
                <a:effectLst>
                  <a:outerShdw blurRad="38100" dist="38100" dir="2700000" algn="tl">
                    <a:srgbClr val="000000">
                      <a:alpha val="43137"/>
                    </a:srgbClr>
                  </a:outerShdw>
                </a:effectLst>
              </a:rPr>
              <a:t>?' </a:t>
            </a:r>
            <a:r>
              <a:rPr lang="en-US" sz="2900" b="1" dirty="0">
                <a:effectLst>
                  <a:outerShdw blurRad="38100" dist="38100" dir="2700000" algn="tl">
                    <a:srgbClr val="000000">
                      <a:alpha val="43137"/>
                    </a:srgbClr>
                  </a:outerShdw>
                </a:effectLst>
              </a:rPr>
              <a:t>- then are you happy, and you make others happy. A godly preacher, finding that all that there was for dinner was a potato and a herring, thanked God that he had ransacked sea and land to find food for his children. Such a sweet spirit breeds love to everybody, and makes a man go through the world cheerfully</a:t>
            </a:r>
            <a:r>
              <a:rPr lang="en-US" sz="2900" b="1" dirty="0" smtClean="0">
                <a:effectLst>
                  <a:outerShdw blurRad="38100" dist="38100" dir="2700000" algn="tl">
                    <a:srgbClr val="000000">
                      <a:alpha val="43137"/>
                    </a:srgbClr>
                  </a:outerShdw>
                </a:effectLst>
              </a:rPr>
              <a:t>.”</a:t>
            </a:r>
            <a:endParaRPr lang="en-US" sz="29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292000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Fools</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mōrainō</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moron</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2113067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36845743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Image</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eikōn</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87242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2569072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(Justification) Romans 5:1 ~ </a:t>
            </a:r>
            <a:r>
              <a:rPr lang="en-US" sz="3200" b="1" dirty="0">
                <a:solidFill>
                  <a:srgbClr val="FFFF00"/>
                </a:solidFill>
                <a:effectLst>
                  <a:outerShdw blurRad="38100" dist="38100" dir="2700000" algn="tl">
                    <a:srgbClr val="000000">
                      <a:alpha val="43137"/>
                    </a:srgbClr>
                  </a:outerShdw>
                </a:effectLst>
              </a:rPr>
              <a:t>Therefore, having been justified by faith, we have peace with God through our Lord Jesus Christ,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457200" y="2945674"/>
            <a:ext cx="8229600" cy="255454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(Sanctification) Romans 6:22 ~ </a:t>
            </a:r>
            <a:r>
              <a:rPr lang="en-US" sz="3200" b="1" dirty="0">
                <a:solidFill>
                  <a:srgbClr val="FFFF00"/>
                </a:solidFill>
                <a:effectLst>
                  <a:outerShdw blurRad="38100" dist="38100" dir="2700000" algn="tl">
                    <a:srgbClr val="000000">
                      <a:alpha val="43137"/>
                    </a:srgbClr>
                  </a:outerShdw>
                </a:effectLst>
              </a:rPr>
              <a:t>But now having been freed from sin and enslaved to God, you derive your benefit, resulting in sanctification, and the outcome, eternal life.</a:t>
            </a:r>
            <a:r>
              <a:rPr lang="en-US" sz="3200" b="1" i="1"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(NASB)</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4166807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Women</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men</a:t>
            </a:r>
            <a:r>
              <a:rPr lang="en-US" sz="3200" b="1" dirty="0">
                <a:effectLst>
                  <a:outerShdw blurRad="38100" dist="38100" dir="2700000" algn="tl">
                    <a:srgbClr val="000000">
                      <a:alpha val="43137"/>
                    </a:srgbClr>
                  </a:outerShdw>
                </a:effectLst>
              </a:rPr>
              <a:t> ~ literally, </a:t>
            </a:r>
            <a:r>
              <a:rPr lang="en-US" sz="3200" b="1" i="1" dirty="0">
                <a:effectLst>
                  <a:outerShdw blurRad="38100" dist="38100" dir="2700000" algn="tl">
                    <a:srgbClr val="000000">
                      <a:alpha val="43137"/>
                    </a:srgbClr>
                  </a:outerShdw>
                </a:effectLst>
              </a:rPr>
              <a:t>female </a:t>
            </a:r>
            <a:r>
              <a:rPr lang="en-US" sz="3200" b="1" dirty="0">
                <a:effectLst>
                  <a:outerShdw blurRad="38100" dist="38100" dir="2700000" algn="tl">
                    <a:srgbClr val="000000">
                      <a:alpha val="43137"/>
                    </a:srgbClr>
                  </a:outerShdw>
                </a:effectLst>
              </a:rPr>
              <a:t>and </a:t>
            </a:r>
            <a:r>
              <a:rPr lang="en-US" sz="3200" b="1" i="1" dirty="0">
                <a:effectLst>
                  <a:outerShdw blurRad="38100" dist="38100" dir="2700000" algn="tl">
                    <a:srgbClr val="000000">
                      <a:alpha val="43137"/>
                    </a:srgbClr>
                  </a:outerShdw>
                </a:effectLst>
              </a:rPr>
              <a:t>male</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59308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834994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353943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(Glorification) Romans 8:16-17 ~ </a:t>
            </a:r>
            <a:r>
              <a:rPr lang="en-US" sz="3200" b="1" baseline="30000" dirty="0">
                <a:effectLst>
                  <a:outerShdw blurRad="38100" dist="38100" dir="2700000" algn="tl">
                    <a:srgbClr val="000000">
                      <a:alpha val="43137"/>
                    </a:srgbClr>
                  </a:outerShdw>
                </a:effectLst>
              </a:rPr>
              <a:t>16</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The Spirit Himself bears witness with our spirit that we are children of God,</a:t>
            </a:r>
            <a:r>
              <a:rPr lang="en-US" sz="3200" b="1" dirty="0">
                <a:effectLst>
                  <a:outerShdw blurRad="38100" dist="38100" dir="2700000" algn="tl">
                    <a:srgbClr val="000000">
                      <a:alpha val="43137"/>
                    </a:srgbClr>
                  </a:outerShdw>
                </a:effectLst>
              </a:rPr>
              <a:t> </a:t>
            </a:r>
            <a:r>
              <a:rPr lang="en-US" sz="3200" b="1" baseline="30000" dirty="0">
                <a:effectLst>
                  <a:outerShdw blurRad="38100" dist="38100" dir="2700000" algn="tl">
                    <a:srgbClr val="000000">
                      <a:alpha val="43137"/>
                    </a:srgbClr>
                  </a:outerShdw>
                </a:effectLst>
              </a:rPr>
              <a:t>17 </a:t>
            </a:r>
            <a:r>
              <a:rPr lang="en-US" sz="3200" b="1" dirty="0">
                <a:solidFill>
                  <a:srgbClr val="FFFF00"/>
                </a:solidFill>
                <a:effectLst>
                  <a:outerShdw blurRad="38100" dist="38100" dir="2700000" algn="tl">
                    <a:srgbClr val="000000">
                      <a:alpha val="43137"/>
                    </a:srgbClr>
                  </a:outerShdw>
                </a:effectLst>
              </a:rPr>
              <a:t>and if children, then heirs—heirs of God and joint heirs with Christ, if indeed we suffer with Him, that we may also be glorified together.</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9386544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6246599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304698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Leon Morris ~</a:t>
            </a:r>
            <a:r>
              <a:rPr lang="en-US" sz="3200" b="1" dirty="0">
                <a:effectLst>
                  <a:outerShdw blurRad="38100" dist="38100" dir="2700000" algn="tl">
                    <a:srgbClr val="000000">
                      <a:alpha val="43137"/>
                    </a:srgbClr>
                  </a:outerShdw>
                </a:effectLst>
              </a:rPr>
              <a:t> "The gospel is not advice to people, suggesting that they lift themselves. It is power. It lifts them up. Paul does not say that the gospel brings power, but that it </a:t>
            </a:r>
            <a:r>
              <a:rPr lang="en-US" sz="3200" b="1" i="1" dirty="0">
                <a:effectLst>
                  <a:outerShdw blurRad="38100" dist="38100" dir="2700000" algn="tl">
                    <a:srgbClr val="000000">
                      <a:alpha val="43137"/>
                    </a:srgbClr>
                  </a:outerShdw>
                </a:effectLst>
              </a:rPr>
              <a:t>is</a:t>
            </a:r>
            <a:r>
              <a:rPr lang="en-US" sz="3200" b="1" dirty="0">
                <a:effectLst>
                  <a:outerShdw blurRad="38100" dist="38100" dir="2700000" algn="tl">
                    <a:srgbClr val="000000">
                      <a:alpha val="43137"/>
                    </a:srgbClr>
                  </a:outerShdw>
                </a:effectLst>
              </a:rPr>
              <a:t> power, and God’s power at that."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46015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2990774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Matthew Poole ~ </a:t>
            </a:r>
            <a:r>
              <a:rPr lang="en-US" sz="3200" b="1" dirty="0">
                <a:solidFill>
                  <a:srgbClr val="FFFF00"/>
                </a:solidFill>
                <a:effectLst>
                  <a:outerShdw blurRad="38100" dist="38100" dir="2700000" algn="tl">
                    <a:srgbClr val="000000">
                      <a:alpha val="43137"/>
                    </a:srgbClr>
                  </a:outerShdw>
                </a:effectLst>
              </a:rPr>
              <a:t>"He </a:t>
            </a:r>
            <a:r>
              <a:rPr lang="en-US" sz="3200" b="1" dirty="0" err="1">
                <a:solidFill>
                  <a:srgbClr val="FFFF00"/>
                </a:solidFill>
                <a:effectLst>
                  <a:outerShdw blurRad="38100" dist="38100" dir="2700000" algn="tl">
                    <a:srgbClr val="000000">
                      <a:alpha val="43137"/>
                    </a:srgbClr>
                  </a:outerShdw>
                </a:effectLst>
              </a:rPr>
              <a:t>saith</a:t>
            </a:r>
            <a:r>
              <a:rPr lang="en-US" sz="3200" b="1" dirty="0">
                <a:solidFill>
                  <a:srgbClr val="FFFF00"/>
                </a:solidFill>
                <a:effectLst>
                  <a:outerShdw blurRad="38100" dist="38100" dir="2700000" algn="tl">
                    <a:srgbClr val="000000">
                      <a:alpha val="43137"/>
                    </a:srgbClr>
                  </a:outerShdw>
                </a:effectLst>
              </a:rPr>
              <a:t> not, from faith to works, </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457200" y="2477589"/>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Eph. 2:8-9 ~ </a:t>
            </a:r>
            <a:r>
              <a:rPr lang="en-US" sz="3200" b="1" baseline="30000" dirty="0">
                <a:effectLst>
                  <a:outerShdw blurRad="38100" dist="38100" dir="2700000" algn="tl">
                    <a:srgbClr val="000000">
                      <a:alpha val="43137"/>
                    </a:srgbClr>
                  </a:outerShdw>
                </a:effectLst>
              </a:rPr>
              <a:t>8</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For by grace you have been saved through faith, and that not of yourselves; it is the gift of God,</a:t>
            </a:r>
            <a:r>
              <a:rPr lang="en-US" sz="3200" b="1" dirty="0">
                <a:effectLst>
                  <a:outerShdw blurRad="38100" dist="38100" dir="2700000" algn="tl">
                    <a:srgbClr val="000000">
                      <a:alpha val="43137"/>
                    </a:srgbClr>
                  </a:outerShdw>
                </a:effectLst>
              </a:rPr>
              <a:t> </a:t>
            </a:r>
            <a:r>
              <a:rPr lang="en-US" sz="3200" b="1" baseline="30000" dirty="0">
                <a:effectLst>
                  <a:outerShdw blurRad="38100" dist="38100" dir="2700000" algn="tl">
                    <a:srgbClr val="000000">
                      <a:alpha val="43137"/>
                    </a:srgbClr>
                  </a:outerShdw>
                </a:effectLst>
              </a:rPr>
              <a:t>9</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not of works, lest anyone should </a:t>
            </a:r>
            <a:r>
              <a:rPr lang="en-US" sz="3200" b="1" dirty="0" smtClean="0">
                <a:solidFill>
                  <a:srgbClr val="FFFF00"/>
                </a:solidFill>
                <a:effectLst>
                  <a:outerShdw blurRad="38100" dist="38100" dir="2700000" algn="tl">
                    <a:srgbClr val="000000">
                      <a:alpha val="43137"/>
                    </a:srgbClr>
                  </a:outerShdw>
                </a:effectLst>
              </a:rPr>
              <a:t>boast.</a:t>
            </a:r>
            <a:endParaRPr lang="en-US" sz="32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57200" y="1420373"/>
            <a:ext cx="82296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                 or </a:t>
            </a:r>
            <a:r>
              <a:rPr lang="en-US" sz="3200" b="1" dirty="0">
                <a:solidFill>
                  <a:srgbClr val="FFFF00"/>
                </a:solidFill>
                <a:effectLst>
                  <a:outerShdw blurRad="38100" dist="38100" dir="2700000" algn="tl">
                    <a:srgbClr val="000000">
                      <a:alpha val="43137"/>
                    </a:srgbClr>
                  </a:outerShdw>
                </a:effectLst>
              </a:rPr>
              <a:t>from works to faith; </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457200" y="1432559"/>
            <a:ext cx="8229600" cy="1077218"/>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but </a:t>
            </a:r>
            <a:r>
              <a:rPr lang="en-US" sz="3200" b="1" i="1" dirty="0">
                <a:solidFill>
                  <a:srgbClr val="FFFF00"/>
                </a:solidFill>
                <a:effectLst>
                  <a:outerShdw blurRad="38100" dist="38100" dir="2700000" algn="tl">
                    <a:srgbClr val="000000">
                      <a:alpha val="43137"/>
                    </a:srgbClr>
                  </a:outerShdw>
                </a:effectLst>
              </a:rPr>
              <a:t>from faith to faith</a:t>
            </a:r>
            <a:r>
              <a:rPr lang="en-US" sz="3200" b="1" dirty="0">
                <a:solidFill>
                  <a:srgbClr val="FFFF00"/>
                </a:solidFill>
                <a:effectLst>
                  <a:outerShdw blurRad="38100" dist="38100" dir="2700000" algn="tl">
                    <a:srgbClr val="000000">
                      <a:alpha val="43137"/>
                    </a:srgbClr>
                  </a:outerShdw>
                </a:effectLst>
              </a:rPr>
              <a:t>, i.e. only by faith."</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457200" y="2482292"/>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Gal. 3:3 ~ </a:t>
            </a:r>
            <a:r>
              <a:rPr lang="en-US" sz="3200" b="1" dirty="0">
                <a:solidFill>
                  <a:srgbClr val="FFFF00"/>
                </a:solidFill>
                <a:effectLst>
                  <a:outerShdw blurRad="38100" dist="38100" dir="2700000" algn="tl">
                    <a:srgbClr val="000000">
                      <a:alpha val="43137"/>
                    </a:srgbClr>
                  </a:outerShdw>
                </a:effectLst>
              </a:rPr>
              <a:t>Are you so foolish? Having begun in the Spirit, are you now being made perfect by the flesh?</a:t>
            </a:r>
          </a:p>
        </p:txBody>
      </p:sp>
    </p:spTree>
    <p:extLst>
      <p:ext uri="{BB962C8B-B14F-4D97-AF65-F5344CB8AC3E}">
        <p14:creationId xmlns:p14="http://schemas.microsoft.com/office/powerpoint/2010/main" xmlns="" val="23850802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500"/>
                            </p:stCondLst>
                            <p:childTnLst>
                              <p:par>
                                <p:cTn id="25" presetID="53" presetClass="exit" presetSubtype="32" fill="hold" grpId="2" nodeType="afterEffect">
                                  <p:stCondLst>
                                    <p:cond delay="0"/>
                                  </p:stCondLst>
                                  <p:childTnLst>
                                    <p:anim calcmode="lin" valueType="num">
                                      <p:cBhvr>
                                        <p:cTn id="26" dur="500"/>
                                        <p:tgtEl>
                                          <p:spTgt spid="8"/>
                                        </p:tgtEl>
                                        <p:attrNameLst>
                                          <p:attrName>ppt_w</p:attrName>
                                        </p:attrNameLst>
                                      </p:cBhvr>
                                      <p:tavLst>
                                        <p:tav tm="0">
                                          <p:val>
                                            <p:strVal val="ppt_w"/>
                                          </p:val>
                                        </p:tav>
                                        <p:tav tm="100000">
                                          <p:val>
                                            <p:fltVal val="0"/>
                                          </p:val>
                                        </p:tav>
                                      </p:tavLst>
                                    </p:anim>
                                    <p:anim calcmode="lin" valueType="num">
                                      <p:cBhvr>
                                        <p:cTn id="27" dur="500"/>
                                        <p:tgtEl>
                                          <p:spTgt spid="8"/>
                                        </p:tgtEl>
                                        <p:attrNameLst>
                                          <p:attrName>ppt_h</p:attrName>
                                        </p:attrNameLst>
                                      </p:cBhvr>
                                      <p:tavLst>
                                        <p:tav tm="0">
                                          <p:val>
                                            <p:strVal val="ppt_h"/>
                                          </p:val>
                                        </p:tav>
                                        <p:tav tm="100000">
                                          <p:val>
                                            <p:fltVal val="0"/>
                                          </p:val>
                                        </p:tav>
                                      </p:tavLst>
                                    </p:anim>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500"/>
                            </p:stCondLst>
                            <p:childTnLst>
                              <p:par>
                                <p:cTn id="43" presetID="9" presetClass="emph" presetSubtype="0" grpId="1" nodeType="afterEffect">
                                  <p:stCondLst>
                                    <p:cond delay="0"/>
                                  </p:stCondLst>
                                  <p:childTnLst>
                                    <p:set>
                                      <p:cBhvr rctx="PPT">
                                        <p:cTn id="44" dur="indefinite"/>
                                        <p:tgtEl>
                                          <p:spTgt spid="5"/>
                                        </p:tgtEl>
                                        <p:attrNameLst>
                                          <p:attrName>style.opacity</p:attrName>
                                        </p:attrNameLst>
                                      </p:cBhvr>
                                      <p:to>
                                        <p:strVal val="0.5"/>
                                      </p:to>
                                    </p:set>
                                    <p:animEffect filter="image" prLst="opacity: 0.5">
                                      <p:cBhvr rctx="IE">
                                        <p:cTn id="45"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7" grpId="0"/>
      <p:bldP spid="8" grpId="0"/>
      <p:bldP spid="8"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823671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1:13-32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Hab</a:t>
            </a:r>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2:4</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1447800"/>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Rom</a:t>
            </a:r>
            <a:r>
              <a:rPr lang="en-US" sz="3200" b="1" dirty="0">
                <a:effectLst>
                  <a:outerShdw blurRad="38100" dist="38100" dir="2700000" algn="tl">
                    <a:srgbClr val="000000">
                      <a:alpha val="43137"/>
                    </a:srgbClr>
                  </a:outerShdw>
                </a:effectLst>
              </a:rPr>
              <a:t>. 1:17 ~ </a:t>
            </a:r>
            <a:r>
              <a:rPr lang="en-US" sz="3200" b="1" dirty="0">
                <a:solidFill>
                  <a:srgbClr val="FFFF00"/>
                </a:solidFill>
                <a:effectLst>
                  <a:outerShdw blurRad="38100" dist="38100" dir="2700000" algn="tl">
                    <a:srgbClr val="000000">
                      <a:alpha val="43137"/>
                    </a:srgbClr>
                  </a:outerShdw>
                </a:effectLst>
              </a:rPr>
              <a:t>The </a:t>
            </a:r>
            <a:r>
              <a:rPr lang="en-US" sz="3200" b="1" u="sng" dirty="0">
                <a:solidFill>
                  <a:srgbClr val="FFFF00"/>
                </a:solidFill>
                <a:effectLst>
                  <a:outerShdw blurRad="38100" dist="38100" dir="2700000" algn="tl">
                    <a:srgbClr val="000000">
                      <a:alpha val="43137"/>
                    </a:srgbClr>
                  </a:outerShdw>
                </a:effectLst>
              </a:rPr>
              <a:t>just</a:t>
            </a:r>
            <a:r>
              <a:rPr lang="en-US" sz="3200" b="1" dirty="0">
                <a:solidFill>
                  <a:srgbClr val="FFFF00"/>
                </a:solidFill>
                <a:effectLst>
                  <a:outerShdw blurRad="38100" dist="38100" dir="2700000" algn="tl">
                    <a:srgbClr val="000000">
                      <a:alpha val="43137"/>
                    </a:srgbClr>
                  </a:outerShdw>
                </a:effectLst>
              </a:rPr>
              <a:t> shall live by faith</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685800" y="2006025"/>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Gal</a:t>
            </a:r>
            <a:r>
              <a:rPr lang="en-US" sz="3200" b="1" dirty="0">
                <a:effectLst>
                  <a:outerShdw blurRad="38100" dist="38100" dir="2700000" algn="tl">
                    <a:srgbClr val="000000">
                      <a:alpha val="43137"/>
                    </a:srgbClr>
                  </a:outerShdw>
                </a:effectLst>
              </a:rPr>
              <a:t>. 3:11 ~ </a:t>
            </a:r>
            <a:r>
              <a:rPr lang="en-US" sz="3200" b="1" dirty="0">
                <a:solidFill>
                  <a:srgbClr val="FFFF00"/>
                </a:solidFill>
                <a:effectLst>
                  <a:outerShdw blurRad="38100" dist="38100" dir="2700000" algn="tl">
                    <a:srgbClr val="000000">
                      <a:alpha val="43137"/>
                    </a:srgbClr>
                  </a:outerShdw>
                </a:effectLst>
              </a:rPr>
              <a:t>The just shall </a:t>
            </a:r>
            <a:r>
              <a:rPr lang="en-US" sz="3200" b="1" u="sng" dirty="0">
                <a:solidFill>
                  <a:srgbClr val="FFFF00"/>
                </a:solidFill>
                <a:effectLst>
                  <a:outerShdw blurRad="38100" dist="38100" dir="2700000" algn="tl">
                    <a:srgbClr val="000000">
                      <a:alpha val="43137"/>
                    </a:srgbClr>
                  </a:outerShdw>
                </a:effectLst>
              </a:rPr>
              <a:t>live</a:t>
            </a:r>
            <a:r>
              <a:rPr lang="en-US" sz="3200" b="1" dirty="0">
                <a:solidFill>
                  <a:srgbClr val="FFFF00"/>
                </a:solidFill>
                <a:effectLst>
                  <a:outerShdw blurRad="38100" dist="38100" dir="2700000" algn="tl">
                    <a:srgbClr val="000000">
                      <a:alpha val="43137"/>
                    </a:srgbClr>
                  </a:outerShdw>
                </a:effectLst>
              </a:rPr>
              <a:t> by faith</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2552488"/>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Heb</a:t>
            </a:r>
            <a:r>
              <a:rPr lang="en-US" sz="3200" b="1" dirty="0">
                <a:effectLst>
                  <a:outerShdw blurRad="38100" dist="38100" dir="2700000" algn="tl">
                    <a:srgbClr val="000000">
                      <a:alpha val="43137"/>
                    </a:srgbClr>
                  </a:outerShdw>
                </a:effectLst>
              </a:rPr>
              <a:t>. 10:38 ~ </a:t>
            </a:r>
            <a:r>
              <a:rPr lang="en-US" sz="3200" b="1" dirty="0">
                <a:solidFill>
                  <a:srgbClr val="FFFF00"/>
                </a:solidFill>
                <a:effectLst>
                  <a:outerShdw blurRad="38100" dist="38100" dir="2700000" algn="tl">
                    <a:srgbClr val="000000">
                      <a:alpha val="43137"/>
                    </a:srgbClr>
                  </a:outerShdw>
                </a:effectLst>
              </a:rPr>
              <a:t>The just shall live by </a:t>
            </a:r>
            <a:r>
              <a:rPr lang="en-US" sz="3200" b="1" u="sng" dirty="0">
                <a:solidFill>
                  <a:srgbClr val="FFFF00"/>
                </a:solidFill>
                <a:effectLst>
                  <a:outerShdw blurRad="38100" dist="38100" dir="2700000" algn="tl">
                    <a:srgbClr val="000000">
                      <a:alpha val="43137"/>
                    </a:srgbClr>
                  </a:outerShdw>
                </a:effectLst>
              </a:rPr>
              <a:t>faith</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432305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5" grpId="0"/>
      <p:bldP spid="6" grpId="0"/>
    </p:bld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Romans</Template>
  <TotalTime>2915</TotalTime>
  <Words>546</Words>
  <Application>Microsoft Office PowerPoint</Application>
  <PresentationFormat>On-screen Show (4:3)</PresentationFormat>
  <Paragraphs>48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Castellar</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14</cp:revision>
  <dcterms:created xsi:type="dcterms:W3CDTF">2013-08-08T13:03:22Z</dcterms:created>
  <dcterms:modified xsi:type="dcterms:W3CDTF">2013-08-13T15:08:47Z</dcterms:modified>
</cp:coreProperties>
</file>