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8" r:id="rId5"/>
    <p:sldId id="261" r:id="rId6"/>
    <p:sldId id="263" r:id="rId7"/>
    <p:sldId id="264" r:id="rId8"/>
    <p:sldId id="265" r:id="rId9"/>
    <p:sldId id="270" r:id="rId10"/>
    <p:sldId id="271" r:id="rId11"/>
    <p:sldId id="279" r:id="rId12"/>
    <p:sldId id="280" r:id="rId13"/>
    <p:sldId id="282" r:id="rId14"/>
    <p:sldId id="281" r:id="rId15"/>
    <p:sldId id="266" r:id="rId16"/>
    <p:sldId id="276" r:id="rId17"/>
    <p:sldId id="277" r:id="rId18"/>
    <p:sldId id="267" r:id="rId19"/>
    <p:sldId id="274" r:id="rId20"/>
    <p:sldId id="275" r:id="rId21"/>
    <p:sldId id="268" r:id="rId22"/>
    <p:sldId id="269" r:id="rId23"/>
    <p:sldId id="272" r:id="rId24"/>
    <p:sldId id="273" r:id="rId25"/>
  </p:sldIdLst>
  <p:sldSz cx="9144000" cy="6858000" type="screen4x3"/>
  <p:notesSz cx="6858000" cy="9144000"/>
  <p:embeddedFontLst>
    <p:embeddedFont>
      <p:font typeface="Castellar"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000000"/>
    <a:srgbClr val="FF9999"/>
    <a:srgbClr val="77521B"/>
    <a:srgbClr val="800000"/>
    <a:srgbClr val="8D5E1F"/>
    <a:srgbClr val="CC6600"/>
    <a:srgbClr val="FFCC66"/>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8" autoAdjust="0"/>
    <p:restoredTop sz="94660"/>
  </p:normalViewPr>
  <p:slideViewPr>
    <p:cSldViewPr>
      <p:cViewPr varScale="1">
        <p:scale>
          <a:sx n="119" d="100"/>
          <a:sy n="119" d="100"/>
        </p:scale>
        <p:origin x="-684" y="-108"/>
      </p:cViewPr>
      <p:guideLst>
        <p:guide orient="horz" pos="2160"/>
        <p:guide pos="2880"/>
      </p:guideLst>
    </p:cSldViewPr>
  </p:slideViewPr>
  <p:notesTextViewPr>
    <p:cViewPr>
      <p:scale>
        <a:sx n="1" d="1"/>
        <a:sy n="1" d="1"/>
      </p:scale>
      <p:origin x="0" y="0"/>
    </p:cViewPr>
  </p:notesTextViewPr>
  <p:sorterViewPr>
    <p:cViewPr>
      <p:scale>
        <a:sx n="100" d="100"/>
        <a:sy n="100" d="100"/>
      </p:scale>
      <p:origin x="0" y="-667"/>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64572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422005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3023730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76643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31351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935975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pPr/>
              <a:t>8/5/2013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185367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pPr/>
              <a:t>8/5/2013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1030561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pPr/>
              <a:t>8/5/2013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79672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648839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729081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pPr/>
              <a:t>8/5/2013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xmlns="">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62715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5200"/>
            <a:ext cx="8229600" cy="550920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Ray Stedman ~ </a:t>
            </a:r>
            <a:r>
              <a:rPr lang="en-US" sz="3200" b="1" dirty="0">
                <a:effectLst>
                  <a:outerShdw blurRad="38100" dist="38100" dir="2700000" algn="tl">
                    <a:srgbClr val="000000">
                      <a:alpha val="43137"/>
                    </a:srgbClr>
                  </a:outerShdw>
                </a:effectLst>
              </a:rPr>
              <a:t>"It is unquestionably the greatest of all of Paul's letters and the widest in its scope. It is most intent and penetrating in its insight into the understanding of truth; therefore, it is one of the books of the New Testament that every Christian ought to be thoroughly familiar with. If you haven't mastered the book of Romans and aren't able to think through this book without a Bible before you, then I urge you </a:t>
            </a:r>
            <a:r>
              <a:rPr lang="en-US" sz="3200" b="1" dirty="0" smtClean="0">
                <a:effectLst>
                  <a:outerShdw blurRad="38100" dist="38100" dir="2700000" algn="tl">
                    <a:srgbClr val="000000">
                      <a:alpha val="43137"/>
                    </a:srgbClr>
                  </a:outerShdw>
                </a:effectLst>
              </a:rPr>
              <a:t>to</a:t>
            </a:r>
            <a:endParaRPr lang="en-US" sz="3200" b="1" dirty="0">
              <a:effectLst>
                <a:outerShdw blurRad="38100" dist="38100" dir="2700000" algn="tl">
                  <a:srgbClr val="000000">
                    <a:alpha val="43137"/>
                  </a:srgbClr>
                </a:outerShdw>
              </a:effectLst>
            </a:endParaRPr>
          </a:p>
        </p:txBody>
      </p:sp>
      <p:sp>
        <p:nvSpPr>
          <p:cNvPr id="5" name="TextBox 4"/>
          <p:cNvSpPr txBox="1"/>
          <p:nvPr/>
        </p:nvSpPr>
        <p:spPr>
          <a:xfrm>
            <a:off x="457200" y="914400"/>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set that as your </a:t>
            </a:r>
            <a:r>
              <a:rPr lang="en-US" sz="3200" b="1" dirty="0" smtClean="0">
                <a:effectLst>
                  <a:outerShdw blurRad="38100" dist="38100" dir="2700000" algn="tl">
                    <a:srgbClr val="000000">
                      <a:alpha val="43137"/>
                    </a:srgbClr>
                  </a:outerShdw>
                </a:effectLst>
              </a:rPr>
              <a:t>goal </a:t>
            </a:r>
            <a:r>
              <a:rPr lang="en-US" sz="3200" b="1" dirty="0">
                <a:effectLst>
                  <a:outerShdw blurRad="38100" dist="38100" dir="2700000" algn="tl">
                    <a:srgbClr val="000000">
                      <a:alpha val="43137"/>
                    </a:srgbClr>
                  </a:outerShdw>
                </a:effectLst>
              </a:rPr>
              <a:t>… I think it is safe to say that Romans probably is the most powerful human document that has ever been penned</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543825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2357604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5200"/>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The Romans Road</a:t>
            </a:r>
          </a:p>
        </p:txBody>
      </p:sp>
      <p:sp>
        <p:nvSpPr>
          <p:cNvPr id="6" name="TextBox 5"/>
          <p:cNvSpPr txBox="1"/>
          <p:nvPr/>
        </p:nvSpPr>
        <p:spPr>
          <a:xfrm>
            <a:off x="457200" y="1472625"/>
            <a:ext cx="8229600"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3:23 ~ </a:t>
            </a:r>
            <a:r>
              <a:rPr lang="en-US" sz="2800" b="1" dirty="0">
                <a:solidFill>
                  <a:srgbClr val="FFFF00"/>
                </a:solidFill>
                <a:effectLst>
                  <a:outerShdw blurRad="38100" dist="38100" dir="2700000" algn="tl">
                    <a:srgbClr val="000000">
                      <a:alpha val="43137"/>
                    </a:srgbClr>
                  </a:outerShdw>
                </a:effectLst>
              </a:rPr>
              <a:t>… for all have sinned and fall short of the glory of God,</a:t>
            </a:r>
          </a:p>
        </p:txBody>
      </p:sp>
      <p:sp>
        <p:nvSpPr>
          <p:cNvPr id="7" name="TextBox 6"/>
          <p:cNvSpPr txBox="1"/>
          <p:nvPr/>
        </p:nvSpPr>
        <p:spPr>
          <a:xfrm>
            <a:off x="457200" y="2362200"/>
            <a:ext cx="8229600"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6:23 ~ </a:t>
            </a:r>
            <a:r>
              <a:rPr lang="en-US" sz="2800" b="1" dirty="0">
                <a:solidFill>
                  <a:srgbClr val="FFFF00"/>
                </a:solidFill>
                <a:effectLst>
                  <a:outerShdw blurRad="38100" dist="38100" dir="2700000" algn="tl">
                    <a:srgbClr val="000000">
                      <a:alpha val="43137"/>
                    </a:srgbClr>
                  </a:outerShdw>
                </a:effectLst>
              </a:rPr>
              <a:t>For the wages of sin </a:t>
            </a:r>
            <a:r>
              <a:rPr lang="en-US" sz="2800" b="1" i="1" dirty="0">
                <a:solidFill>
                  <a:srgbClr val="FFFF00"/>
                </a:solidFill>
                <a:effectLst>
                  <a:outerShdw blurRad="38100" dist="38100" dir="2700000" algn="tl">
                    <a:srgbClr val="000000">
                      <a:alpha val="43137"/>
                    </a:srgbClr>
                  </a:outerShdw>
                </a:effectLst>
              </a:rPr>
              <a:t>is</a:t>
            </a:r>
            <a:r>
              <a:rPr lang="en-US" sz="2800" b="1" dirty="0">
                <a:solidFill>
                  <a:srgbClr val="FFFF00"/>
                </a:solidFill>
                <a:effectLst>
                  <a:outerShdw blurRad="38100" dist="38100" dir="2700000" algn="tl">
                    <a:srgbClr val="000000">
                      <a:alpha val="43137"/>
                    </a:srgbClr>
                  </a:outerShdw>
                </a:effectLst>
              </a:rPr>
              <a:t> death, but the gift of God </a:t>
            </a:r>
            <a:r>
              <a:rPr lang="en-US" sz="2800" b="1" i="1" dirty="0">
                <a:solidFill>
                  <a:srgbClr val="FFFF00"/>
                </a:solidFill>
                <a:effectLst>
                  <a:outerShdw blurRad="38100" dist="38100" dir="2700000" algn="tl">
                    <a:srgbClr val="000000">
                      <a:alpha val="43137"/>
                    </a:srgbClr>
                  </a:outerShdw>
                </a:effectLst>
              </a:rPr>
              <a:t>is</a:t>
            </a:r>
            <a:r>
              <a:rPr lang="en-US" sz="2800" b="1" dirty="0">
                <a:solidFill>
                  <a:srgbClr val="FFFF00"/>
                </a:solidFill>
                <a:effectLst>
                  <a:outerShdw blurRad="38100" dist="38100" dir="2700000" algn="tl">
                    <a:srgbClr val="000000">
                      <a:alpha val="43137"/>
                    </a:srgbClr>
                  </a:outerShdw>
                </a:effectLst>
              </a:rPr>
              <a:t> eternal life in Christ Jesus our Lord.</a:t>
            </a:r>
          </a:p>
        </p:txBody>
      </p:sp>
      <p:sp>
        <p:nvSpPr>
          <p:cNvPr id="8" name="TextBox 7"/>
          <p:cNvSpPr txBox="1"/>
          <p:nvPr/>
        </p:nvSpPr>
        <p:spPr>
          <a:xfrm>
            <a:off x="457200" y="3263205"/>
            <a:ext cx="8229600" cy="1384995"/>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5:8 ~ </a:t>
            </a:r>
            <a:r>
              <a:rPr lang="en-US" sz="2800" b="1" dirty="0">
                <a:solidFill>
                  <a:srgbClr val="FFFF00"/>
                </a:solidFill>
                <a:effectLst>
                  <a:outerShdw blurRad="38100" dist="38100" dir="2700000" algn="tl">
                    <a:srgbClr val="000000">
                      <a:alpha val="43137"/>
                    </a:srgbClr>
                  </a:outerShdw>
                </a:effectLst>
              </a:rPr>
              <a:t>But God demonstrates His own love toward us, in that while we were still sinners, Christ died for us.</a:t>
            </a:r>
          </a:p>
        </p:txBody>
      </p:sp>
      <p:sp>
        <p:nvSpPr>
          <p:cNvPr id="9" name="TextBox 8"/>
          <p:cNvSpPr txBox="1"/>
          <p:nvPr/>
        </p:nvSpPr>
        <p:spPr>
          <a:xfrm>
            <a:off x="457200" y="4595049"/>
            <a:ext cx="8229600" cy="1815882"/>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10:9 ~ </a:t>
            </a:r>
            <a:r>
              <a:rPr lang="en-US" sz="2800" b="1" dirty="0">
                <a:solidFill>
                  <a:srgbClr val="FFFF00"/>
                </a:solidFill>
                <a:effectLst>
                  <a:outerShdw blurRad="38100" dist="38100" dir="2700000" algn="tl">
                    <a:srgbClr val="000000">
                      <a:alpha val="43137"/>
                    </a:srgbClr>
                  </a:outerShdw>
                </a:effectLst>
              </a:rPr>
              <a:t>… that if you confess with your mouth the Lord Jesus and believe in your heart that God has raised Him from the dead, you will be saved.</a:t>
            </a:r>
          </a:p>
        </p:txBody>
      </p:sp>
    </p:spTree>
    <p:extLst>
      <p:ext uri="{BB962C8B-B14F-4D97-AF65-F5344CB8AC3E}">
        <p14:creationId xmlns:p14="http://schemas.microsoft.com/office/powerpoint/2010/main" xmlns="" val="2659991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6"/>
                                        </p:tgtEl>
                                        <p:attrNameLst>
                                          <p:attrName>style.opacity</p:attrName>
                                        </p:attrNameLst>
                                      </p:cBhvr>
                                      <p:to>
                                        <p:strVal val="0.5"/>
                                      </p:to>
                                    </p:set>
                                    <p:animEffect filter="image" prLst="opacity: 0.5">
                                      <p:cBhvr rctx="IE">
                                        <p:cTn id="27" dur="indefinite"/>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7"/>
                                        </p:tgtEl>
                                        <p:attrNameLst>
                                          <p:attrName>style.opacity</p:attrName>
                                        </p:attrNameLst>
                                      </p:cBhvr>
                                      <p:to>
                                        <p:strVal val="0.5"/>
                                      </p:to>
                                    </p:set>
                                    <p:animEffect filter="image" prLst="opacity: 0.5">
                                      <p:cBhvr rctx="IE">
                                        <p:cTn id="38" dur="indefinite"/>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8"/>
                                        </p:tgtEl>
                                        <p:attrNameLst>
                                          <p:attrName>style.opacity</p:attrName>
                                        </p:attrNameLst>
                                      </p:cBhvr>
                                      <p:to>
                                        <p:strVal val="0.5"/>
                                      </p:to>
                                    </p:set>
                                    <p:animEffect filter="image" prLst="opacity: 0.5">
                                      <p:cBhvr rctx="IE">
                                        <p:cTn id="4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7" grpId="0"/>
      <p:bldP spid="7" grpId="1"/>
      <p:bldP spid="8" grpId="0"/>
      <p:bldP spid="8"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5200"/>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The Romans Road</a:t>
            </a:r>
          </a:p>
        </p:txBody>
      </p:sp>
      <p:sp>
        <p:nvSpPr>
          <p:cNvPr id="11" name="TextBox 10"/>
          <p:cNvSpPr txBox="1"/>
          <p:nvPr/>
        </p:nvSpPr>
        <p:spPr>
          <a:xfrm>
            <a:off x="457200" y="1447800"/>
            <a:ext cx="8229600" cy="1384995"/>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5:1 ~ </a:t>
            </a:r>
            <a:r>
              <a:rPr lang="en-US" sz="2800" b="1" dirty="0">
                <a:solidFill>
                  <a:srgbClr val="FFFF00"/>
                </a:solidFill>
                <a:effectLst>
                  <a:outerShdw blurRad="38100" dist="38100" dir="2700000" algn="tl">
                    <a:srgbClr val="000000">
                      <a:alpha val="43137"/>
                    </a:srgbClr>
                  </a:outerShdw>
                </a:effectLst>
              </a:rPr>
              <a:t>Therefore, having been justified by faith, we have peace with God through our Lord Jesus Christ,</a:t>
            </a:r>
          </a:p>
        </p:txBody>
      </p:sp>
    </p:spTree>
    <p:extLst>
      <p:ext uri="{BB962C8B-B14F-4D97-AF65-F5344CB8AC3E}">
        <p14:creationId xmlns:p14="http://schemas.microsoft.com/office/powerpoint/2010/main" xmlns="" val="798482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2189734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Bondservant</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a:t>
            </a:r>
            <a:r>
              <a:rPr lang="en-US" sz="3200" b="1"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doulos</a:t>
            </a:r>
            <a:endParaRPr lang="en-US" sz="32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TextBox 35"/>
          <p:cNvSpPr txBox="1"/>
          <p:nvPr/>
        </p:nvSpPr>
        <p:spPr>
          <a:xfrm>
            <a:off x="685800" y="1981200"/>
            <a:ext cx="8001000" cy="584775"/>
          </a:xfrm>
          <a:prstGeom prst="rect">
            <a:avLst/>
          </a:prstGeom>
          <a:noFill/>
        </p:spPr>
        <p:txBody>
          <a:bodyPr wrap="square" rtlCol="0">
            <a:spAutoFit/>
          </a:bodyPr>
          <a:lstStyle/>
          <a:p>
            <a:pPr marL="231775" indent="-231775">
              <a:buFont typeface="Arial" pitchFamily="34" charset="0"/>
              <a:buChar char="•"/>
            </a:pPr>
            <a:r>
              <a:rPr lang="en-US" sz="3200" b="1" i="1" dirty="0" smtClean="0">
                <a:effectLst>
                  <a:outerShdw blurRad="38100" dist="38100" dir="2700000" algn="tl">
                    <a:srgbClr val="000000">
                      <a:alpha val="43137"/>
                    </a:srgbClr>
                  </a:outerShdw>
                </a:effectLst>
              </a:rPr>
              <a:t> </a:t>
            </a:r>
            <a:r>
              <a:rPr lang="en-US" sz="3200" b="1" i="1" dirty="0" smtClean="0">
                <a:solidFill>
                  <a:srgbClr val="FFFF00"/>
                </a:solidFill>
                <a:effectLst>
                  <a:outerShdw blurRad="38100" dist="38100" dir="2700000" algn="tl">
                    <a:srgbClr val="000000">
                      <a:alpha val="43137"/>
                    </a:srgbClr>
                  </a:outerShdw>
                </a:effectLst>
              </a:rPr>
              <a:t>To be</a:t>
            </a:r>
            <a:r>
              <a:rPr lang="en-US" sz="3200" b="1" dirty="0" smtClean="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is in italics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457200" y="1447800"/>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Called</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klētos</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adjective, not a verb</a:t>
            </a:r>
          </a:p>
        </p:txBody>
      </p:sp>
      <p:sp>
        <p:nvSpPr>
          <p:cNvPr id="6" name="TextBox 5"/>
          <p:cNvSpPr txBox="1"/>
          <p:nvPr/>
        </p:nvSpPr>
        <p:spPr>
          <a:xfrm>
            <a:off x="685800" y="4495800"/>
            <a:ext cx="8001000" cy="1077218"/>
          </a:xfrm>
          <a:prstGeom prst="rect">
            <a:avLst/>
          </a:prstGeom>
          <a:noFill/>
        </p:spPr>
        <p:txBody>
          <a:bodyPr wrap="square" rtlCol="0">
            <a:spAutoFit/>
          </a:bodyPr>
          <a:lstStyle/>
          <a:p>
            <a:pPr marL="347663" indent="-347663">
              <a:buFont typeface="Arial" pitchFamily="34" charset="0"/>
              <a:buChar char="•"/>
            </a:pPr>
            <a:r>
              <a:rPr lang="en-US" sz="3200" b="1" i="1" dirty="0" smtClean="0">
                <a:effectLst>
                  <a:outerShdw blurRad="38100" dist="38100" dir="2700000" algn="tl">
                    <a:srgbClr val="000000">
                      <a:alpha val="43137"/>
                    </a:srgbClr>
                  </a:outerShdw>
                </a:effectLst>
              </a:rPr>
              <a:t>To </a:t>
            </a:r>
            <a:r>
              <a:rPr lang="en-US" sz="3200" b="1" i="1" dirty="0">
                <a:effectLst>
                  <a:outerShdw blurRad="38100" dist="38100" dir="2700000" algn="tl">
                    <a:srgbClr val="000000">
                      <a:alpha val="43137"/>
                    </a:srgbClr>
                  </a:outerShdw>
                </a:effectLst>
              </a:rPr>
              <a:t>define, to mark out the boundaries or limits</a:t>
            </a:r>
            <a:r>
              <a:rPr lang="en-US" sz="3200" b="1" dirty="0">
                <a:effectLst>
                  <a:outerShdw blurRad="38100" dist="38100" dir="2700000" algn="tl">
                    <a:srgbClr val="000000">
                      <a:alpha val="43137"/>
                    </a:srgbClr>
                  </a:outerShdw>
                </a:effectLst>
              </a:rPr>
              <a:t> (of a thing</a:t>
            </a:r>
            <a:r>
              <a:rPr lang="en-US" sz="3200" b="1" dirty="0" smtClean="0">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457200" y="3505200"/>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Declared</a:t>
            </a:r>
            <a:r>
              <a:rPr lang="en-US" sz="3200" b="1" dirty="0">
                <a:effectLst>
                  <a:outerShdw blurRad="38100" dist="38100" dir="2700000" algn="tl">
                    <a:srgbClr val="000000">
                      <a:alpha val="43137"/>
                    </a:srgbClr>
                  </a:outerShdw>
                </a:effectLst>
              </a:rPr>
              <a:t> ~ </a:t>
            </a:r>
            <a:r>
              <a:rPr lang="en-US" sz="3200" b="1" i="1" dirty="0" err="1">
                <a:effectLst>
                  <a:outerShdw blurRad="38100" dist="38100" dir="2700000" algn="tl">
                    <a:srgbClr val="000000">
                      <a:alpha val="43137"/>
                    </a:srgbClr>
                  </a:outerShdw>
                </a:effectLst>
                <a:latin typeface="Times New Roman" pitchFamily="18" charset="0"/>
                <a:cs typeface="Times New Roman" pitchFamily="18" charset="0"/>
              </a:rPr>
              <a:t>horizō</a:t>
            </a:r>
            <a:r>
              <a:rPr lang="en-US" sz="3200" b="1" dirty="0">
                <a:effectLst>
                  <a:outerShdw blurRad="38100" dist="38100" dir="2700000" algn="tl">
                    <a:srgbClr val="000000">
                      <a:alpha val="43137"/>
                    </a:srgbClr>
                  </a:outerShdw>
                </a:effectLst>
              </a:rPr>
              <a:t> - better, </a:t>
            </a:r>
            <a:r>
              <a:rPr lang="en-US" sz="3200" b="1" i="1" dirty="0">
                <a:effectLst>
                  <a:outerShdw blurRad="38100" dist="38100" dir="2700000" algn="tl">
                    <a:srgbClr val="000000">
                      <a:alpha val="43137"/>
                    </a:srgbClr>
                  </a:outerShdw>
                </a:effectLst>
              </a:rPr>
              <a:t>determined</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shown</a:t>
            </a:r>
            <a:r>
              <a:rPr lang="en-US" sz="3200" b="1" dirty="0">
                <a:effectLst>
                  <a:outerShdw blurRad="38100" dist="38100" dir="2700000" algn="tl">
                    <a:srgbClr val="000000">
                      <a:alpha val="43137"/>
                    </a:srgbClr>
                  </a:outerShdw>
                </a:effectLst>
              </a:rPr>
              <a:t> or </a:t>
            </a:r>
            <a:r>
              <a:rPr lang="en-US" sz="3200" b="1" i="1" dirty="0">
                <a:effectLst>
                  <a:outerShdw blurRad="38100" dist="38100" dir="2700000" algn="tl">
                    <a:srgbClr val="000000">
                      <a:alpha val="43137"/>
                    </a:srgbClr>
                  </a:outerShdw>
                </a:effectLst>
              </a:rPr>
              <a:t>manifested</a:t>
            </a:r>
            <a:endParaRPr lang="en-US" sz="3200" b="1" dirty="0">
              <a:effectLst>
                <a:outerShdw blurRad="38100" dist="38100" dir="2700000" algn="tl">
                  <a:srgbClr val="000000">
                    <a:alpha val="43137"/>
                  </a:srgbClr>
                </a:outerShdw>
              </a:effectLst>
            </a:endParaRPr>
          </a:p>
        </p:txBody>
      </p:sp>
      <p:sp>
        <p:nvSpPr>
          <p:cNvPr id="8" name="TextBox 7"/>
          <p:cNvSpPr txBox="1"/>
          <p:nvPr/>
        </p:nvSpPr>
        <p:spPr>
          <a:xfrm>
            <a:off x="685800" y="2512129"/>
            <a:ext cx="8001000" cy="1077218"/>
          </a:xfrm>
          <a:prstGeom prst="rect">
            <a:avLst/>
          </a:prstGeom>
          <a:noFill/>
        </p:spPr>
        <p:txBody>
          <a:bodyPr wrap="square" rtlCol="0">
            <a:spAutoFit/>
          </a:bodyPr>
          <a:lstStyle/>
          <a:p>
            <a:pPr marL="231775" indent="-231775">
              <a:buFont typeface="Arial" pitchFamily="34" charset="0"/>
              <a:buChar char="•"/>
            </a:pPr>
            <a:r>
              <a:rPr lang="en-US" sz="3200" b="1" i="1" dirty="0" smtClean="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Apostle</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apostellō</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one who is sent out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757287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36"/>
                                        </p:tgtEl>
                                        <p:attrNameLst>
                                          <p:attrName>style.opacity</p:attrName>
                                        </p:attrNameLst>
                                      </p:cBhvr>
                                      <p:to>
                                        <p:strVal val="0.5"/>
                                      </p:to>
                                    </p:set>
                                    <p:animEffect filter="image" prLst="opacity: 0.5">
                                      <p:cBhvr rctx="IE">
                                        <p:cTn id="38" dur="indefinite"/>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5"/>
                                        </p:tgtEl>
                                        <p:attrNameLst>
                                          <p:attrName>style.opacity</p:attrName>
                                        </p:attrNameLst>
                                      </p:cBhvr>
                                      <p:to>
                                        <p:strVal val="0.5"/>
                                      </p:to>
                                    </p:set>
                                    <p:animEffect filter="image" prLst="opacity: 0.5">
                                      <p:cBhvr rctx="IE">
                                        <p:cTn id="49" dur="indefinite"/>
                                        <p:tgtEl>
                                          <p:spTgt spid="5"/>
                                        </p:tgtEl>
                                      </p:cBhvr>
                                    </p:animEffect>
                                  </p:childTnLst>
                                </p:cTn>
                              </p:par>
                              <p:par>
                                <p:cTn id="50" presetID="9" presetClass="emph" presetSubtype="0" grpId="1" nodeType="withEffect">
                                  <p:stCondLst>
                                    <p:cond delay="0"/>
                                  </p:stCondLst>
                                  <p:childTnLst>
                                    <p:set>
                                      <p:cBhvr rctx="PPT">
                                        <p:cTn id="51" dur="indefinite"/>
                                        <p:tgtEl>
                                          <p:spTgt spid="8"/>
                                        </p:tgtEl>
                                        <p:attrNameLst>
                                          <p:attrName>style.opacity</p:attrName>
                                        </p:attrNameLst>
                                      </p:cBhvr>
                                      <p:to>
                                        <p:strVal val="0.5"/>
                                      </p:to>
                                    </p:set>
                                    <p:animEffect filter="image" prLst="opacity: 0.5">
                                      <p:cBhvr rctx="IE">
                                        <p:cTn id="52" dur="indefinite"/>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6" grpId="0"/>
      <p:bldP spid="36" grpId="1"/>
      <p:bldP spid="5" grpId="0"/>
      <p:bldP spid="5" grpId="1"/>
      <p:bldP spid="6" grpId="0"/>
      <p:bldP spid="7" grpId="0"/>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510" t="27612" r="19495" b="9950"/>
          <a:stretch/>
        </p:blipFill>
        <p:spPr bwMode="auto">
          <a:xfrm rot="21285855">
            <a:off x="559097" y="1023573"/>
            <a:ext cx="7936173" cy="4567451"/>
          </a:xfrm>
          <a:prstGeom prst="rect">
            <a:avLst/>
          </a:prstGeom>
          <a:noFill/>
          <a:ln>
            <a:noFill/>
          </a:ln>
          <a:effectLst>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2057400" y="5334000"/>
            <a:ext cx="42672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Romans “</a:t>
            </a:r>
            <a:r>
              <a:rPr lang="en-US" sz="32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Wordle</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Oval 1"/>
          <p:cNvSpPr/>
          <p:nvPr/>
        </p:nvSpPr>
        <p:spPr>
          <a:xfrm rot="19817540">
            <a:off x="2132997" y="1455029"/>
            <a:ext cx="1880795" cy="321760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02097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Gospel of God</a:t>
            </a:r>
            <a:endParaRPr lang="en-US" sz="32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TextBox 35"/>
          <p:cNvSpPr txBox="1"/>
          <p:nvPr/>
        </p:nvSpPr>
        <p:spPr>
          <a:xfrm>
            <a:off x="685800" y="1524000"/>
            <a:ext cx="8001000" cy="584775"/>
          </a:xfrm>
          <a:prstGeom prst="rect">
            <a:avLst/>
          </a:prstGeom>
          <a:noFill/>
        </p:spPr>
        <p:txBody>
          <a:bodyPr wrap="square" rtlCol="0">
            <a:spAutoFit/>
          </a:bodyPr>
          <a:lstStyle/>
          <a:p>
            <a:pPr marL="231775" indent="-231775">
              <a:buFont typeface="Arial" pitchFamily="34" charset="0"/>
              <a:buChar char="•"/>
            </a:pPr>
            <a:r>
              <a:rPr lang="en-US" sz="3200" b="1" i="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Prophesied </a:t>
            </a:r>
            <a:r>
              <a:rPr lang="en-US" sz="3200" b="1" dirty="0">
                <a:effectLst>
                  <a:outerShdw blurRad="38100" dist="38100" dir="2700000" algn="tl">
                    <a:srgbClr val="000000">
                      <a:alpha val="43137"/>
                    </a:srgbClr>
                  </a:outerShdw>
                </a:effectLst>
              </a:rPr>
              <a:t>in the Old Testament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2590800"/>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He is Man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685800" y="2054929"/>
            <a:ext cx="8001000" cy="584775"/>
          </a:xfrm>
          <a:prstGeom prst="rect">
            <a:avLst/>
          </a:prstGeom>
          <a:noFill/>
        </p:spPr>
        <p:txBody>
          <a:bodyPr wrap="square" rtlCol="0">
            <a:spAutoFit/>
          </a:bodyPr>
          <a:lstStyle/>
          <a:p>
            <a:pPr marL="231775" indent="-231775">
              <a:buFont typeface="Arial" pitchFamily="34" charset="0"/>
              <a:buChar char="•"/>
            </a:pPr>
            <a:r>
              <a:rPr lang="en-US" sz="3200" b="1" i="1" dirty="0" smtClean="0">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C</a:t>
            </a:r>
            <a:r>
              <a:rPr lang="en-US" sz="3200" b="1" dirty="0" smtClean="0">
                <a:effectLst>
                  <a:outerShdw blurRad="38100" dist="38100" dir="2700000" algn="tl">
                    <a:srgbClr val="000000">
                      <a:alpha val="43137"/>
                    </a:srgbClr>
                  </a:outerShdw>
                </a:effectLst>
              </a:rPr>
              <a:t>oncerning </a:t>
            </a:r>
            <a:r>
              <a:rPr lang="en-US" sz="3200" b="1" dirty="0">
                <a:effectLst>
                  <a:outerShdw blurRad="38100" dist="38100" dir="2700000" algn="tl">
                    <a:srgbClr val="000000">
                      <a:alpha val="43137"/>
                    </a:srgbClr>
                  </a:outerShdw>
                </a:effectLst>
              </a:rPr>
              <a:t>Jesus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685800" y="3124200"/>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He is God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685800" y="3657600"/>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He rose from the dead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4059558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8"/>
                                        </p:tgtEl>
                                        <p:attrNameLst>
                                          <p:attrName>style.opacity</p:attrName>
                                        </p:attrNameLst>
                                      </p:cBhvr>
                                      <p:to>
                                        <p:strVal val="0.5"/>
                                      </p:to>
                                    </p:set>
                                    <p:animEffect filter="image" prLst="opacity: 0.5">
                                      <p:cBhvr rctx="IE">
                                        <p:cTn id="38" dur="indefinite"/>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6"/>
                                        </p:tgtEl>
                                        <p:attrNameLst>
                                          <p:attrName>style.opacity</p:attrName>
                                        </p:attrNameLst>
                                      </p:cBhvr>
                                      <p:to>
                                        <p:strVal val="0.5"/>
                                      </p:to>
                                    </p:set>
                                    <p:animEffect filter="image" prLst="opacity: 0.5">
                                      <p:cBhvr rctx="IE">
                                        <p:cTn id="49" dur="indefinite"/>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500"/>
                            </p:stCondLst>
                            <p:childTnLst>
                              <p:par>
                                <p:cTn id="58" presetID="9" presetClass="emph" presetSubtype="0" grpId="1" nodeType="afterEffect">
                                  <p:stCondLst>
                                    <p:cond delay="0"/>
                                  </p:stCondLst>
                                  <p:childTnLst>
                                    <p:set>
                                      <p:cBhvr rctx="PPT">
                                        <p:cTn id="59" dur="indefinite"/>
                                        <p:tgtEl>
                                          <p:spTgt spid="9"/>
                                        </p:tgtEl>
                                        <p:attrNameLst>
                                          <p:attrName>style.opacity</p:attrName>
                                        </p:attrNameLst>
                                      </p:cBhvr>
                                      <p:to>
                                        <p:strVal val="0.5"/>
                                      </p:to>
                                    </p:set>
                                    <p:animEffect filter="image" prLst="opacity: 0.5">
                                      <p:cBhvr rctx="IE">
                                        <p:cTn id="60"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6" grpId="0"/>
      <p:bldP spid="6" grpId="1"/>
      <p:bldP spid="8" grpId="0"/>
      <p:bldP spid="8" grpId="1"/>
      <p:bldP spid="9" grpId="0"/>
      <p:bldP spid="9" grpId="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139383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28" name="Group 27"/>
          <p:cNvGrpSpPr/>
          <p:nvPr/>
        </p:nvGrpSpPr>
        <p:grpSpPr>
          <a:xfrm>
            <a:off x="5029200" y="304800"/>
            <a:ext cx="3657600" cy="6244770"/>
            <a:chOff x="5029200" y="304800"/>
            <a:chExt cx="3657600" cy="6244770"/>
          </a:xfrm>
        </p:grpSpPr>
        <p:grpSp>
          <p:nvGrpSpPr>
            <p:cNvPr id="8" name="Group 7"/>
            <p:cNvGrpSpPr/>
            <p:nvPr/>
          </p:nvGrpSpPr>
          <p:grpSpPr>
            <a:xfrm>
              <a:off x="5029200" y="519546"/>
              <a:ext cx="914400" cy="5818909"/>
              <a:chOff x="5029200" y="228600"/>
              <a:chExt cx="914400" cy="6400800"/>
            </a:xfrm>
            <a:gradFill>
              <a:gsLst>
                <a:gs pos="0">
                  <a:srgbClr val="0000FF"/>
                </a:gs>
                <a:gs pos="50000">
                  <a:schemeClr val="accent1">
                    <a:lumMod val="60000"/>
                    <a:lumOff val="40000"/>
                  </a:schemeClr>
                </a:gs>
                <a:gs pos="100000">
                  <a:schemeClr val="bg1"/>
                </a:gs>
              </a:gsLst>
              <a:lin ang="5400000" scaled="0"/>
            </a:gradFill>
          </p:grpSpPr>
          <p:sp>
            <p:nvSpPr>
              <p:cNvPr id="3" name="Rectangle 2"/>
              <p:cNvSpPr/>
              <p:nvPr/>
            </p:nvSpPr>
            <p:spPr>
              <a:xfrm>
                <a:off x="5029200" y="228600"/>
                <a:ext cx="914400" cy="6400800"/>
              </a:xfrm>
              <a:prstGeom prst="rect">
                <a:avLst/>
              </a:prstGeom>
              <a:grp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029200" y="5715000"/>
                <a:ext cx="914400" cy="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29200" y="4800600"/>
                <a:ext cx="914400" cy="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9200" y="3886200"/>
                <a:ext cx="914400" cy="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29200" y="2971800"/>
                <a:ext cx="914400" cy="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29200" y="2057400"/>
                <a:ext cx="914400" cy="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9200" y="1143000"/>
                <a:ext cx="914400" cy="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5943600" y="5272314"/>
              <a:ext cx="19050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Bad</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5943600" y="4437744"/>
              <a:ext cx="27432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Not so bad</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5943600" y="3609593"/>
              <a:ext cx="27432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Could be worse</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TextBox 17"/>
            <p:cNvSpPr txBox="1"/>
            <p:nvPr/>
          </p:nvSpPr>
          <p:spPr>
            <a:xfrm>
              <a:off x="5943600" y="2786742"/>
              <a:ext cx="27432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Acceptable</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TextBox 18"/>
            <p:cNvSpPr txBox="1"/>
            <p:nvPr/>
          </p:nvSpPr>
          <p:spPr>
            <a:xfrm>
              <a:off x="5943600" y="1929563"/>
              <a:ext cx="27432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Good</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TextBox 19"/>
            <p:cNvSpPr txBox="1"/>
            <p:nvPr/>
          </p:nvSpPr>
          <p:spPr>
            <a:xfrm>
              <a:off x="5943600" y="1105877"/>
              <a:ext cx="27432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Better</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TextBox 20"/>
            <p:cNvSpPr txBox="1"/>
            <p:nvPr/>
          </p:nvSpPr>
          <p:spPr>
            <a:xfrm>
              <a:off x="5943600" y="304800"/>
              <a:ext cx="27432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Best</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TextBox 21"/>
            <p:cNvSpPr txBox="1"/>
            <p:nvPr/>
          </p:nvSpPr>
          <p:spPr>
            <a:xfrm>
              <a:off x="5943600" y="6087905"/>
              <a:ext cx="19050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Evil</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5" name="Rectangle 14"/>
          <p:cNvSpPr/>
          <p:nvPr/>
        </p:nvSpPr>
        <p:spPr>
          <a:xfrm>
            <a:off x="5029200" y="535632"/>
            <a:ext cx="914400" cy="5783105"/>
          </a:xfrm>
          <a:prstGeom prst="rect">
            <a:avLst/>
          </a:prstGeom>
          <a:solidFill>
            <a:srgbClr val="FFFF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029200" y="3844637"/>
            <a:ext cx="914400" cy="2493818"/>
          </a:xfrm>
          <a:prstGeom prst="rect">
            <a:avLst/>
          </a:prstGeom>
          <a:solidFill>
            <a:srgbClr val="FFFF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29200" y="2590800"/>
            <a:ext cx="914400" cy="3747655"/>
          </a:xfrm>
          <a:prstGeom prst="rect">
            <a:avLst/>
          </a:prstGeom>
          <a:solidFill>
            <a:srgbClr val="FFFF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7-Point Star 22"/>
          <p:cNvSpPr/>
          <p:nvPr/>
        </p:nvSpPr>
        <p:spPr>
          <a:xfrm>
            <a:off x="5105400" y="130019"/>
            <a:ext cx="762000" cy="846933"/>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9600" y="1105877"/>
            <a:ext cx="3886200" cy="584775"/>
          </a:xfrm>
          <a:prstGeom prst="rect">
            <a:avLst/>
          </a:prstGeom>
          <a:noFill/>
        </p:spPr>
        <p:txBody>
          <a:bodyPr wrap="square" rtlCol="0">
            <a:spAutoFit/>
          </a:bodyPr>
          <a:lstStyle/>
          <a:p>
            <a:pPr algn="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Sainthood!!!</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TextBox 26"/>
          <p:cNvSpPr txBox="1"/>
          <p:nvPr/>
        </p:nvSpPr>
        <p:spPr>
          <a:xfrm>
            <a:off x="609600" y="2786742"/>
            <a:ext cx="3886200" cy="769441"/>
          </a:xfrm>
          <a:prstGeom prst="rect">
            <a:avLst/>
          </a:prstGeom>
          <a:noFill/>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Saint-o-Meter</a:t>
            </a:r>
            <a:endParaRPr lang="en-US" sz="4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4852186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2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1" nodeType="clickEffect">
                                  <p:stCondLst>
                                    <p:cond delay="0"/>
                                  </p:stCondLst>
                                  <p:childTnLst>
                                    <p:animEffect transition="out" filter="wipe(up)">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grpId="1" nodeType="clickEffect">
                                  <p:stCondLst>
                                    <p:cond delay="0"/>
                                  </p:stCondLst>
                                  <p:childTnLst>
                                    <p:animEffect transition="out" filter="wipe(up)">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par>
                          <p:cTn id="50" fill="hold">
                            <p:stCondLst>
                              <p:cond delay="1000"/>
                            </p:stCondLst>
                            <p:childTnLst>
                              <p:par>
                                <p:cTn id="51" presetID="26" presetClass="emph" presetSubtype="0" repeatCount="5000" fill="hold" grpId="1" nodeType="afterEffect">
                                  <p:stCondLst>
                                    <p:cond delay="0"/>
                                  </p:stCondLst>
                                  <p:childTnLst>
                                    <p:animEffect transition="out" filter="fade">
                                      <p:cBhvr>
                                        <p:cTn id="52" dur="500" tmFilter="0, 0; .2, .5; .8, .5; 1, 0"/>
                                        <p:tgtEl>
                                          <p:spTgt spid="23"/>
                                        </p:tgtEl>
                                      </p:cBhvr>
                                    </p:animEffect>
                                    <p:animScale>
                                      <p:cBhvr>
                                        <p:cTn id="53" dur="250" autoRev="1" fill="hold"/>
                                        <p:tgtEl>
                                          <p:spTgt spid="23"/>
                                        </p:tgtEl>
                                      </p:cBhvr>
                                      <p:by x="105000" y="105000"/>
                                    </p:animScale>
                                  </p:childTnLst>
                                </p:cTn>
                              </p:par>
                              <p:par>
                                <p:cTn id="54" presetID="26" presetClass="emph" presetSubtype="0" repeatCount="5000" fill="hold" grpId="1" nodeType="withEffect">
                                  <p:stCondLst>
                                    <p:cond delay="0"/>
                                  </p:stCondLst>
                                  <p:childTnLst>
                                    <p:animEffect transition="out" filter="fade">
                                      <p:cBhvr>
                                        <p:cTn id="55" dur="500" tmFilter="0, 0; .2, .5; .8, .5; 1, 0"/>
                                        <p:tgtEl>
                                          <p:spTgt spid="26"/>
                                        </p:tgtEl>
                                      </p:cBhvr>
                                    </p:animEffect>
                                    <p:animScale>
                                      <p:cBhvr>
                                        <p:cTn id="56"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4" grpId="1" animBg="1"/>
      <p:bldP spid="25" grpId="0" animBg="1"/>
      <p:bldP spid="25" grpId="1" animBg="1"/>
      <p:bldP spid="23" grpId="0" animBg="1"/>
      <p:bldP spid="23" grpId="1" animBg="1"/>
      <p:bldP spid="26" grpId="0"/>
      <p:bldP spid="26" grpId="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Why are we still there?</a:t>
            </a:r>
            <a:endParaRPr lang="en-US" sz="3200" b="1" dirty="0">
              <a:effectLst>
                <a:outerShdw blurRad="38100" dist="38100" dir="2700000" algn="tl">
                  <a:srgbClr val="000000">
                    <a:alpha val="43137"/>
                  </a:srgbClr>
                </a:outerShdw>
              </a:effectLst>
            </a:endParaRPr>
          </a:p>
        </p:txBody>
      </p:sp>
      <p:sp>
        <p:nvSpPr>
          <p:cNvPr id="36" name="TextBox 35"/>
          <p:cNvSpPr txBox="1"/>
          <p:nvPr/>
        </p:nvSpPr>
        <p:spPr>
          <a:xfrm>
            <a:off x="685800" y="1420504"/>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Government is unstable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85800" y="1965081"/>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Subject to natural disasters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2509658"/>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More than 1,000 religious sects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685800" y="3054235"/>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Unsecured borders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457200" y="3606225"/>
            <a:ext cx="82296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WE MUST PULL OUT OF CALIFORNIA!!!</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05515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5"/>
                                        </p:tgtEl>
                                        <p:attrNameLst>
                                          <p:attrName>style.opacity</p:attrName>
                                        </p:attrNameLst>
                                      </p:cBhvr>
                                      <p:to>
                                        <p:strVal val="0.5"/>
                                      </p:to>
                                    </p:set>
                                    <p:animEffect filter="image" prLst="opacity: 0.5">
                                      <p:cBhvr rctx="IE">
                                        <p:cTn id="38" dur="indefinite"/>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6"/>
                                        </p:tgtEl>
                                        <p:attrNameLst>
                                          <p:attrName>style.opacity</p:attrName>
                                        </p:attrNameLst>
                                      </p:cBhvr>
                                      <p:to>
                                        <p:strVal val="0.5"/>
                                      </p:to>
                                    </p:set>
                                    <p:animEffect filter="image" prLst="opacity: 0.5">
                                      <p:cBhvr rctx="IE">
                                        <p:cTn id="49" dur="indefinite"/>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9" presetClass="emph" presetSubtype="0" grpId="1" nodeType="afterEffect">
                                  <p:stCondLst>
                                    <p:cond delay="0"/>
                                  </p:stCondLst>
                                  <p:childTnLst>
                                    <p:set>
                                      <p:cBhvr rctx="PPT">
                                        <p:cTn id="59" dur="indefinite"/>
                                        <p:tgtEl>
                                          <p:spTgt spid="7"/>
                                        </p:tgtEl>
                                        <p:attrNameLst>
                                          <p:attrName>style.opacity</p:attrName>
                                        </p:attrNameLst>
                                      </p:cBhvr>
                                      <p:to>
                                        <p:strVal val="0.5"/>
                                      </p:to>
                                    </p:set>
                                    <p:animEffect filter="image" prLst="opacity: 0.5">
                                      <p:cBhvr rctx="IE">
                                        <p:cTn id="60"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5" grpId="0"/>
      <p:bldP spid="5" grpId="1"/>
      <p:bldP spid="6" grpId="0"/>
      <p:bldP spid="6" grpId="1"/>
      <p:bldP spid="7" grpId="0"/>
      <p:bldP spid="7" grpId="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621876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33528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Way</a:t>
            </a:r>
            <a:r>
              <a:rPr lang="en-US" sz="3200" b="1" dirty="0">
                <a:effectLst>
                  <a:outerShdw blurRad="38100" dist="38100" dir="2700000" algn="tl">
                    <a:srgbClr val="000000">
                      <a:alpha val="43137"/>
                    </a:srgbClr>
                  </a:outerShdw>
                </a:effectLst>
              </a:rPr>
              <a:t> </a:t>
            </a:r>
            <a:r>
              <a:rPr lang="en-US" sz="3200" b="1" cap="small"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also </a:t>
            </a:r>
            <a:r>
              <a:rPr lang="en-US" sz="3200" b="1" cap="small" dirty="0">
                <a:effectLst>
                  <a:outerShdw blurRad="38100" dist="38100" dir="2700000" algn="tl">
                    <a:srgbClr val="000000">
                      <a:alpha val="43137"/>
                    </a:srgbClr>
                  </a:outerShdw>
                </a:effectLst>
              </a:rPr>
              <a:t>NIV </a:t>
            </a:r>
            <a:endParaRPr lang="en-US" sz="32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TextBox 35"/>
          <p:cNvSpPr txBox="1"/>
          <p:nvPr/>
        </p:nvSpPr>
        <p:spPr>
          <a:xfrm>
            <a:off x="685800" y="1462314"/>
            <a:ext cx="7481455" cy="584775"/>
          </a:xfrm>
          <a:prstGeom prst="rect">
            <a:avLst/>
          </a:prstGeom>
          <a:noFill/>
        </p:spPr>
        <p:txBody>
          <a:bodyPr wrap="square" rtlCol="0">
            <a:spAutoFit/>
          </a:bodyPr>
          <a:lstStyle/>
          <a:p>
            <a:pPr marL="347663" indent="-347663">
              <a:buFont typeface="Arial" pitchFamily="34" charset="0"/>
              <a:buChar char="•"/>
            </a:pPr>
            <a:r>
              <a:rPr lang="en-US" sz="3200" b="1" cap="small" dirty="0">
                <a:effectLst>
                  <a:outerShdw blurRad="38100" dist="38100" dir="2700000" algn="tl">
                    <a:srgbClr val="000000">
                      <a:alpha val="43137"/>
                    </a:srgbClr>
                  </a:outerShdw>
                </a:effectLst>
              </a:rPr>
              <a:t>NASB</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succeed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413658" y="914400"/>
            <a:ext cx="8229600" cy="584775"/>
          </a:xfrm>
          <a:prstGeom prst="rect">
            <a:avLst/>
          </a:prstGeom>
          <a:noFill/>
        </p:spPr>
        <p:txBody>
          <a:bodyPr wrap="square" rtlCol="0">
            <a:spAutoFit/>
          </a:bodyPr>
          <a:lstStyle/>
          <a:p>
            <a:r>
              <a:rPr lang="en-US" sz="32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effectLst>
                  <a:outerShdw blurRad="38100" dist="38100" dir="2700000" algn="tl">
                    <a:srgbClr val="000000">
                      <a:alpha val="43137"/>
                    </a:srgbClr>
                  </a:outerShdw>
                </a:effectLst>
              </a:rPr>
              <a:t>-</a:t>
            </a:r>
            <a:r>
              <a:rPr lang="en-US" sz="3200" dirty="0"/>
              <a:t> </a:t>
            </a:r>
            <a:r>
              <a:rPr lang="en-US" sz="3200" b="1"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euodoō</a:t>
            </a:r>
            <a:r>
              <a:rPr lang="en-US" sz="3200" b="1" dirty="0" smtClean="0">
                <a:effectLst>
                  <a:outerShdw blurRad="38100" dist="38100" dir="2700000" algn="tl">
                    <a:srgbClr val="000000">
                      <a:alpha val="43137"/>
                    </a:srgbClr>
                  </a:outerShdw>
                </a:effectLst>
              </a:rPr>
              <a:t> (a good way)</a:t>
            </a:r>
            <a:endParaRPr lang="en-US" sz="3200" b="1" dirty="0">
              <a:effectLst>
                <a:outerShdw blurRad="38100" dist="38100" dir="2700000" algn="tl">
                  <a:srgbClr val="000000">
                    <a:alpha val="43137"/>
                  </a:srgbClr>
                </a:outerShdw>
              </a:effectLst>
            </a:endParaRPr>
          </a:p>
        </p:txBody>
      </p:sp>
      <p:sp>
        <p:nvSpPr>
          <p:cNvPr id="6" name="TextBox 5"/>
          <p:cNvSpPr txBox="1"/>
          <p:nvPr/>
        </p:nvSpPr>
        <p:spPr>
          <a:xfrm>
            <a:off x="685800" y="2028372"/>
            <a:ext cx="8001000" cy="584775"/>
          </a:xfrm>
          <a:prstGeom prst="rect">
            <a:avLst/>
          </a:prstGeom>
          <a:noFill/>
        </p:spPr>
        <p:txBody>
          <a:bodyPr wrap="square" rtlCol="0">
            <a:spAutoFit/>
          </a:bodyPr>
          <a:lstStyle/>
          <a:p>
            <a:pPr marL="347663" indent="-347663">
              <a:buFont typeface="Arial" pitchFamily="34" charset="0"/>
              <a:buChar char="•"/>
            </a:pPr>
            <a:r>
              <a:rPr lang="en-US" sz="3200" b="1" cap="small" dirty="0" smtClean="0">
                <a:effectLst>
                  <a:outerShdw blurRad="38100" dist="38100" dir="2700000" algn="tl">
                    <a:srgbClr val="000000">
                      <a:alpha val="43137"/>
                    </a:srgbClr>
                  </a:outerShdw>
                </a:effectLst>
              </a:rPr>
              <a:t>KJV</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prosperous journey </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614925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379506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Impart</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metadidomai</a:t>
            </a:r>
            <a:r>
              <a:rPr lang="en-US" sz="3200" b="1" dirty="0">
                <a:effectLst>
                  <a:outerShdw blurRad="38100" dist="38100" dir="2700000" algn="tl">
                    <a:srgbClr val="000000">
                      <a:alpha val="43137"/>
                    </a:srgbClr>
                  </a:outerShdw>
                </a:effectLst>
              </a:rPr>
              <a:t> ~ better, </a:t>
            </a:r>
            <a:r>
              <a:rPr lang="en-US" sz="3200" b="1" i="1" dirty="0" smtClean="0">
                <a:effectLst>
                  <a:outerShdw blurRad="38100" dist="38100" dir="2700000" algn="tl">
                    <a:srgbClr val="000000">
                      <a:alpha val="43137"/>
                    </a:srgbClr>
                  </a:outerShdw>
                </a:effectLst>
              </a:rPr>
              <a:t>share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295582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2521512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624659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CALVINISM: </a:t>
            </a:r>
            <a:r>
              <a:rPr lang="en-US" sz="3200" b="1" dirty="0">
                <a:effectLst>
                  <a:outerShdw blurRad="38100" dist="38100" dir="2700000" algn="tl">
                    <a:srgbClr val="000000">
                      <a:alpha val="43137"/>
                    </a:srgbClr>
                  </a:outerShdw>
                </a:effectLst>
              </a:rPr>
              <a:t>Man is totally unable to contribute to his own salvation in any way, because he is dead in his sins.</a:t>
            </a:r>
          </a:p>
        </p:txBody>
      </p:sp>
      <p:sp>
        <p:nvSpPr>
          <p:cNvPr id="36" name="TextBox 35"/>
          <p:cNvSpPr txBox="1"/>
          <p:nvPr/>
        </p:nvSpPr>
        <p:spPr>
          <a:xfrm>
            <a:off x="685800" y="2438400"/>
            <a:ext cx="8001000" cy="1077218"/>
          </a:xfrm>
          <a:prstGeom prst="rect">
            <a:avLst/>
          </a:prstGeom>
          <a:noFill/>
        </p:spPr>
        <p:txBody>
          <a:bodyPr wrap="square" rtlCol="0">
            <a:spAutoFit/>
          </a:bodyPr>
          <a:lstStyle/>
          <a:p>
            <a:pPr marL="347663" indent="-347663">
              <a:buFont typeface="Arial" pitchFamily="34" charset="0"/>
              <a:buChar char="•"/>
            </a:pPr>
            <a:r>
              <a:rPr lang="en-US" sz="3200" b="1" dirty="0">
                <a:effectLst>
                  <a:outerShdw blurRad="38100" dist="38100" dir="2700000" algn="tl">
                    <a:srgbClr val="000000">
                      <a:alpha val="43137"/>
                    </a:srgbClr>
                  </a:outerShdw>
                </a:effectLst>
              </a:rPr>
              <a:t>Ignores the "whosoever will" of Scripture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41744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04698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BALANCE: </a:t>
            </a:r>
            <a:r>
              <a:rPr lang="en-US" sz="3200" b="1" dirty="0">
                <a:effectLst>
                  <a:outerShdw blurRad="38100" dist="38100" dir="2700000" algn="tl">
                    <a:srgbClr val="000000">
                      <a:alpha val="43137"/>
                    </a:srgbClr>
                  </a:outerShdw>
                </a:effectLst>
              </a:rPr>
              <a:t>Not that we exhibit our depravity as thoroughly as we could or that we have committed every sin but that sin has permeated to every aspect of our being and rendering us completely unmeritorious to God.</a:t>
            </a:r>
          </a:p>
        </p:txBody>
      </p:sp>
    </p:spTree>
    <p:extLst>
      <p:ext uri="{BB962C8B-B14F-4D97-AF65-F5344CB8AC3E}">
        <p14:creationId xmlns:p14="http://schemas.microsoft.com/office/powerpoint/2010/main" xmlns="" val="24186902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016758"/>
          </a:xfrm>
          <a:prstGeom prst="rect">
            <a:avLst/>
          </a:prstGeom>
          <a:noFill/>
        </p:spPr>
        <p:txBody>
          <a:bodyPr wrap="square" rtlCol="0">
            <a:spAutoFit/>
          </a:bodyPr>
          <a:lstStyle/>
          <a:p>
            <a:r>
              <a:rPr lang="en-US" sz="3200" b="1" dirty="0" err="1">
                <a:solidFill>
                  <a:srgbClr val="FFFF00"/>
                </a:solidFill>
                <a:effectLst>
                  <a:outerShdw blurRad="38100" dist="38100" dir="2700000" algn="tl">
                    <a:srgbClr val="000000">
                      <a:alpha val="43137"/>
                    </a:srgbClr>
                  </a:outerShdw>
                </a:effectLst>
              </a:rPr>
              <a:t>Aleksandr</a:t>
            </a:r>
            <a:r>
              <a:rPr lang="en-US" sz="3200" b="1" dirty="0">
                <a:solidFill>
                  <a:srgbClr val="FFFF00"/>
                </a:solidFill>
                <a:effectLst>
                  <a:outerShdw blurRad="38100" dist="38100" dir="2700000" algn="tl">
                    <a:srgbClr val="000000">
                      <a:alpha val="43137"/>
                    </a:srgbClr>
                  </a:outerShdw>
                </a:effectLst>
              </a:rPr>
              <a:t> Solzhenitsyn, </a:t>
            </a:r>
            <a:r>
              <a:rPr lang="en-US" sz="3200" b="1" i="1" dirty="0">
                <a:solidFill>
                  <a:srgbClr val="FFFF00"/>
                </a:solidFill>
                <a:effectLst>
                  <a:outerShdw blurRad="38100" dist="38100" dir="2700000" algn="tl">
                    <a:srgbClr val="000000">
                      <a:alpha val="43137"/>
                    </a:srgbClr>
                  </a:outerShdw>
                </a:effectLst>
              </a:rPr>
              <a:t>The Gulag Archipelago</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"If only there were evil people somewhere insidiously committing evil deeds, and it were necessary only to separate them from the rest of us and destroy them.  But the line dividing good and evil cuts through the heart of every human being.  And who is willing to destroy a piece of his own heart?"</a:t>
            </a:r>
          </a:p>
        </p:txBody>
      </p:sp>
    </p:spTree>
    <p:extLst>
      <p:ext uri="{BB962C8B-B14F-4D97-AF65-F5344CB8AC3E}">
        <p14:creationId xmlns:p14="http://schemas.microsoft.com/office/powerpoint/2010/main" xmlns="" val="14696049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04698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(Augustine) Rom. 13:13-14 ~ </a:t>
            </a:r>
            <a:r>
              <a:rPr lang="en-US" sz="3200" b="1" baseline="30000" dirty="0">
                <a:effectLst>
                  <a:outerShdw blurRad="38100" dist="38100" dir="2700000" algn="tl">
                    <a:srgbClr val="000000">
                      <a:alpha val="43137"/>
                    </a:srgbClr>
                  </a:outerShdw>
                </a:effectLst>
              </a:rPr>
              <a:t>13 </a:t>
            </a:r>
            <a:r>
              <a:rPr lang="en-US" sz="3200" b="1" dirty="0">
                <a:solidFill>
                  <a:srgbClr val="FFFF00"/>
                </a:solidFill>
                <a:effectLst>
                  <a:outerShdw blurRad="38100" dist="38100" dir="2700000" algn="tl">
                    <a:srgbClr val="000000">
                      <a:alpha val="43137"/>
                    </a:srgbClr>
                  </a:outerShdw>
                </a:effectLst>
              </a:rPr>
              <a:t>Let us walk properly, as in the day, not in revelry and drunkenness, not in lewdness and lust, not in strife and envy.</a:t>
            </a:r>
            <a:r>
              <a:rPr lang="en-US" sz="3200" b="1" dirty="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14 </a:t>
            </a:r>
            <a:r>
              <a:rPr lang="en-US" sz="3200" b="1" dirty="0">
                <a:solidFill>
                  <a:srgbClr val="FFFF00"/>
                </a:solidFill>
                <a:effectLst>
                  <a:outerShdw blurRad="38100" dist="38100" dir="2700000" algn="tl">
                    <a:srgbClr val="000000">
                      <a:alpha val="43137"/>
                    </a:srgbClr>
                  </a:outerShdw>
                </a:effectLst>
              </a:rPr>
              <a:t>But put on the Lord Jesus Christ, and make no provision for the flesh, to </a:t>
            </a:r>
            <a:r>
              <a:rPr lang="en-US" sz="3200" b="1" i="1" dirty="0">
                <a:solidFill>
                  <a:srgbClr val="FFFF00"/>
                </a:solidFill>
                <a:effectLst>
                  <a:outerShdw blurRad="38100" dist="38100" dir="2700000" algn="tl">
                    <a:srgbClr val="000000">
                      <a:alpha val="43137"/>
                    </a:srgbClr>
                  </a:outerShdw>
                </a:effectLst>
              </a:rPr>
              <a:t>fulfill</a:t>
            </a:r>
            <a:r>
              <a:rPr lang="en-US" sz="3200" b="1" dirty="0">
                <a:solidFill>
                  <a:srgbClr val="FFFF00"/>
                </a:solidFill>
                <a:effectLst>
                  <a:outerShdw blurRad="38100" dist="38100" dir="2700000" algn="tl">
                    <a:srgbClr val="000000">
                      <a:alpha val="43137"/>
                    </a:srgbClr>
                  </a:outerShdw>
                </a:effectLst>
              </a:rPr>
              <a:t> its lusts.</a:t>
            </a:r>
          </a:p>
        </p:txBody>
      </p:sp>
      <p:sp>
        <p:nvSpPr>
          <p:cNvPr id="3" name="TextBox 2"/>
          <p:cNvSpPr txBox="1"/>
          <p:nvPr/>
        </p:nvSpPr>
        <p:spPr>
          <a:xfrm>
            <a:off x="457200" y="3886200"/>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(Martin Luther) Rom. 1:17 ~ </a:t>
            </a:r>
            <a:r>
              <a:rPr lang="en-US" sz="3200" b="1" dirty="0">
                <a:solidFill>
                  <a:srgbClr val="FFFF00"/>
                </a:solidFill>
                <a:effectLst>
                  <a:outerShdw blurRad="38100" dist="38100" dir="2700000" algn="tl">
                    <a:srgbClr val="000000">
                      <a:alpha val="43137"/>
                    </a:srgbClr>
                  </a:outerShdw>
                </a:effectLst>
              </a:rPr>
              <a:t>For in it the righteousness of God is revealed from faith to faith; as it is written, "</a:t>
            </a:r>
            <a:r>
              <a:rPr lang="en-US" sz="3200" b="1" dirty="0" smtClean="0">
                <a:solidFill>
                  <a:srgbClr val="FFFF00"/>
                </a:solidFill>
                <a:effectLst>
                  <a:outerShdw blurRad="38100" dist="38100" dir="2700000" algn="tl">
                    <a:srgbClr val="000000">
                      <a:alpha val="43137"/>
                    </a:srgbClr>
                  </a:outerShdw>
                </a:effectLst>
              </a:rPr>
              <a:t>The </a:t>
            </a:r>
            <a:r>
              <a:rPr lang="en-US" sz="3200" b="1" dirty="0">
                <a:solidFill>
                  <a:srgbClr val="FFFF00"/>
                </a:solidFill>
                <a:effectLst>
                  <a:outerShdw blurRad="38100" dist="38100" dir="2700000" algn="tl">
                    <a:srgbClr val="000000">
                      <a:alpha val="43137"/>
                    </a:srgbClr>
                  </a:outerShdw>
                </a:effectLst>
              </a:rPr>
              <a:t>just shall live by faith</a:t>
            </a:r>
            <a:r>
              <a:rPr lang="en-US" sz="3200" b="1" dirty="0" smtClean="0">
                <a:solidFill>
                  <a:srgbClr val="FFFF00"/>
                </a:solidFill>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762452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509200"/>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Martin Luther ~ </a:t>
            </a:r>
            <a:r>
              <a:rPr lang="en-US" sz="3200" b="1" dirty="0">
                <a:effectLst>
                  <a:outerShdw blurRad="38100" dist="38100" dir="2700000" algn="tl">
                    <a:srgbClr val="000000">
                      <a:alpha val="43137"/>
                    </a:srgbClr>
                  </a:outerShdw>
                </a:effectLst>
              </a:rPr>
              <a:t>"… (it is) the true masterpiece of the New Testament and the very purest Gospel, which is well worthy and deserving that a Christian man should not only learn it by heart, word for word, but also that he should daily deal with it as the daily bread of men’s souls. It can never be too much or too well read or studied; and the more it is handled, the more precious it becomes, and the better it tastes."</a:t>
            </a:r>
          </a:p>
        </p:txBody>
      </p:sp>
    </p:spTree>
    <p:extLst>
      <p:ext uri="{BB962C8B-B14F-4D97-AF65-F5344CB8AC3E}">
        <p14:creationId xmlns:p14="http://schemas.microsoft.com/office/powerpoint/2010/main" xmlns="" val="17522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39746"/>
            <a:ext cx="6486446" cy="879083"/>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2400657"/>
          </a:xfrm>
          <a:prstGeom prst="rect">
            <a:avLst/>
          </a:prstGeom>
          <a:noFill/>
        </p:spPr>
        <p:txBody>
          <a:bodyPr wrap="square" rtlCol="0">
            <a:spAutoFit/>
          </a:bodyPr>
          <a:lstStyle/>
          <a:p>
            <a:r>
              <a:rPr lang="en-US" sz="2900" b="1" dirty="0">
                <a:solidFill>
                  <a:srgbClr val="FFFF00"/>
                </a:solidFill>
                <a:effectLst>
                  <a:outerShdw blurRad="38100" dist="38100" dir="2700000" algn="tl">
                    <a:srgbClr val="000000">
                      <a:alpha val="43137"/>
                    </a:srgbClr>
                  </a:outerShdw>
                </a:effectLst>
              </a:rPr>
              <a:t>John Wesley ~ </a:t>
            </a:r>
            <a:r>
              <a:rPr lang="en-US" sz="2900" b="1" dirty="0">
                <a:effectLst>
                  <a:outerShdw blurRad="38100" dist="38100" dir="2700000" algn="tl">
                    <a:srgbClr val="000000">
                      <a:alpha val="43137"/>
                    </a:srgbClr>
                  </a:outerShdw>
                </a:effectLst>
              </a:rPr>
              <a:t>"I went to America, to convert the Indians; but oh! </a:t>
            </a:r>
            <a:r>
              <a:rPr lang="en-US" sz="2900" b="1" dirty="0" smtClean="0">
                <a:effectLst>
                  <a:outerShdw blurRad="38100" dist="38100" dir="2700000" algn="tl">
                    <a:srgbClr val="000000">
                      <a:alpha val="43137"/>
                    </a:srgbClr>
                  </a:outerShdw>
                </a:effectLst>
              </a:rPr>
              <a:t>Who </a:t>
            </a:r>
            <a:r>
              <a:rPr lang="en-US" sz="2900" b="1" dirty="0">
                <a:effectLst>
                  <a:outerShdw blurRad="38100" dist="38100" dir="2700000" algn="tl">
                    <a:srgbClr val="000000">
                      <a:alpha val="43137"/>
                    </a:srgbClr>
                  </a:outerShdw>
                </a:effectLst>
              </a:rPr>
              <a:t>shall convert me? </a:t>
            </a:r>
            <a:r>
              <a:rPr lang="en-US" sz="2900" b="1" dirty="0" smtClean="0">
                <a:effectLst>
                  <a:outerShdw blurRad="38100" dist="38100" dir="2700000" algn="tl">
                    <a:srgbClr val="000000">
                      <a:alpha val="43137"/>
                    </a:srgbClr>
                  </a:outerShdw>
                </a:effectLst>
              </a:rPr>
              <a:t>Who, </a:t>
            </a:r>
            <a:r>
              <a:rPr lang="en-US" sz="2900" b="1" dirty="0">
                <a:effectLst>
                  <a:outerShdw blurRad="38100" dist="38100" dir="2700000" algn="tl">
                    <a:srgbClr val="000000">
                      <a:alpha val="43137"/>
                    </a:srgbClr>
                  </a:outerShdw>
                </a:effectLst>
              </a:rPr>
              <a:t>what is He that will deliver me from this evil heart of mischief?  I have a fair summer religion." </a:t>
            </a:r>
            <a:endParaRPr lang="en-US" sz="29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200" y="3192769"/>
            <a:ext cx="8229600" cy="3323987"/>
          </a:xfrm>
          <a:prstGeom prst="rect">
            <a:avLst/>
          </a:prstGeom>
          <a:noFill/>
        </p:spPr>
        <p:txBody>
          <a:bodyPr wrap="square" rtlCol="0">
            <a:spAutoFit/>
          </a:bodyPr>
          <a:lstStyle/>
          <a:p>
            <a:r>
              <a:rPr lang="en-US" sz="2900" b="1" dirty="0">
                <a:solidFill>
                  <a:srgbClr val="FFFF00"/>
                </a:solidFill>
                <a:effectLst>
                  <a:outerShdw blurRad="38100" dist="38100" dir="2700000" algn="tl">
                    <a:srgbClr val="000000">
                      <a:alpha val="43137"/>
                    </a:srgbClr>
                  </a:outerShdw>
                </a:effectLst>
              </a:rPr>
              <a:t>J. Vernon Magee ~ </a:t>
            </a:r>
            <a:r>
              <a:rPr lang="en-US" sz="2900" b="1" dirty="0">
                <a:effectLst>
                  <a:outerShdw blurRad="38100" dist="38100" dir="2700000" algn="tl">
                    <a:srgbClr val="000000">
                      <a:alpha val="43137"/>
                    </a:srgbClr>
                  </a:outerShdw>
                </a:effectLst>
              </a:rPr>
              <a:t>"Let me urge you to do something that will pay you amazing dividends: read the Book of Romans, and read it regularly. This epistle requires all the mental make–up we have, and in addition, it must be bathed in prayer and supplication so that the Holy Spirit can teach us."</a:t>
            </a:r>
          </a:p>
        </p:txBody>
      </p:sp>
    </p:spTree>
    <p:extLst>
      <p:ext uri="{BB962C8B-B14F-4D97-AF65-F5344CB8AC3E}">
        <p14:creationId xmlns:p14="http://schemas.microsoft.com/office/powerpoint/2010/main" xmlns="" val="1465557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theme/theme1.xml><?xml version="1.0" encoding="utf-8"?>
<a:theme xmlns:a="http://schemas.openxmlformats.org/drawingml/2006/main" name="Romans">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Romans</Template>
  <TotalTime>2782</TotalTime>
  <Words>840</Words>
  <Application>Microsoft Office PowerPoint</Application>
  <PresentationFormat>On-screen Show (4:3)</PresentationFormat>
  <Paragraphs>79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Castellar</vt:lpstr>
      <vt:lpstr>Times New Roman</vt:lpstr>
      <vt:lpstr>Romans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24</cp:revision>
  <dcterms:created xsi:type="dcterms:W3CDTF">2013-08-01T14:55:54Z</dcterms:created>
  <dcterms:modified xsi:type="dcterms:W3CDTF">2013-08-05T15:51:22Z</dcterms:modified>
</cp:coreProperties>
</file>