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82" r:id="rId4"/>
    <p:sldId id="262" r:id="rId5"/>
    <p:sldId id="275" r:id="rId6"/>
    <p:sldId id="261" r:id="rId7"/>
    <p:sldId id="273" r:id="rId8"/>
    <p:sldId id="263" r:id="rId9"/>
    <p:sldId id="264" r:id="rId10"/>
    <p:sldId id="259" r:id="rId11"/>
    <p:sldId id="260" r:id="rId12"/>
    <p:sldId id="269" r:id="rId13"/>
    <p:sldId id="270" r:id="rId14"/>
    <p:sldId id="276" r:id="rId15"/>
    <p:sldId id="277" r:id="rId16"/>
    <p:sldId id="278" r:id="rId17"/>
    <p:sldId id="279" r:id="rId18"/>
    <p:sldId id="280" r:id="rId19"/>
    <p:sldId id="281" r:id="rId20"/>
    <p:sldId id="267" r:id="rId21"/>
    <p:sldId id="268" r:id="rId22"/>
    <p:sldId id="271" r:id="rId23"/>
    <p:sldId id="272" r:id="rId24"/>
    <p:sldId id="265" r:id="rId25"/>
    <p:sldId id="266" r:id="rId26"/>
    <p:sldId id="27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0504D"/>
    <a:srgbClr val="FF0000"/>
    <a:srgbClr val="F4001A"/>
    <a:srgbClr val="EA0027"/>
    <a:srgbClr val="C50D3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878" y="-936"/>
      </p:cViewPr>
      <p:guideLst>
        <p:guide orient="horz" pos="2160"/>
        <p:guide pos="2880"/>
      </p:guideLst>
    </p:cSldViewPr>
  </p:slideViewPr>
  <p:notesTextViewPr>
    <p:cViewPr>
      <p:scale>
        <a:sx n="1" d="1"/>
        <a:sy n="1" d="1"/>
      </p:scale>
      <p:origin x="0" y="0"/>
    </p:cViewPr>
  </p:notesTextViewPr>
  <p:sorterViewPr>
    <p:cViewPr>
      <p:scale>
        <a:sx n="100" d="100"/>
        <a:sy n="100" d="100"/>
      </p:scale>
      <p:origin x="0" y="183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7/22/2013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526628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7/22/2013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2329049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7/22/2013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8206388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7/22/2013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0231186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pPr/>
              <a:t>7/22/2013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3606752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pPr/>
              <a:t>7/22/2013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7234717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pPr/>
              <a:t>7/22/2013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2223968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pPr/>
              <a:t>7/22/2013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6423365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pPr/>
              <a:t>7/22/2013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790136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7/22/2013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0024982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7/22/2013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8384977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pPr/>
              <a:t>7/22/2013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5.jpeg"/><Relationship Id="rId3" Type="http://schemas.openxmlformats.org/officeDocument/2006/relationships/image" Target="../media/image5.jpeg"/><Relationship Id="rId7" Type="http://schemas.openxmlformats.org/officeDocument/2006/relationships/image" Target="../media/image9.jpeg"/><Relationship Id="rId12" Type="http://schemas.openxmlformats.org/officeDocument/2006/relationships/image" Target="../media/image14.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0" Type="http://schemas.openxmlformats.org/officeDocument/2006/relationships/image" Target="../media/image12.emf"/><Relationship Id="rId4" Type="http://schemas.openxmlformats.org/officeDocument/2006/relationships/image" Target="../media/image6.jpeg"/><Relationship Id="rId9" Type="http://schemas.openxmlformats.org/officeDocument/2006/relationships/image" Target="../media/image11.jpeg"/></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 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25000"/>
                    </a:srgbClr>
                  </a:glow>
                </a:effectLst>
                <a:latin typeface="Felix Titling" pitchFamily="82" charset="0"/>
              </a:rPr>
              <a:t>21 </a:t>
            </a:r>
            <a:r>
              <a:rPr lang="en-US" sz="2600" b="1" dirty="0" smtClean="0">
                <a:solidFill>
                  <a:schemeClr val="bg1"/>
                </a:solidFill>
                <a:effectLst>
                  <a:glow rad="381000">
                    <a:srgbClr val="E20000">
                      <a:alpha val="25000"/>
                    </a:srgbClr>
                  </a:glow>
                </a:effectLst>
                <a:latin typeface="Felix Titling" pitchFamily="82" charset="0"/>
              </a:rPr>
              <a:t>. 9 – 2 7</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xmlns="" val="5029579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grpSp>
        <p:nvGrpSpPr>
          <p:cNvPr id="14" name="Group 13"/>
          <p:cNvGrpSpPr/>
          <p:nvPr/>
        </p:nvGrpSpPr>
        <p:grpSpPr>
          <a:xfrm>
            <a:off x="556523" y="631063"/>
            <a:ext cx="1511405" cy="1498739"/>
            <a:chOff x="556523" y="631063"/>
            <a:chExt cx="1511405" cy="1498739"/>
          </a:xfrm>
        </p:grpSpPr>
        <p:pic>
          <p:nvPicPr>
            <p:cNvPr id="2056" name="Picture 8" descr="Jaspe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81496" y="631063"/>
              <a:ext cx="865909" cy="104775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p:cNvSpPr txBox="1"/>
            <p:nvPr/>
          </p:nvSpPr>
          <p:spPr>
            <a:xfrm>
              <a:off x="556523" y="1668137"/>
              <a:ext cx="1511405" cy="461665"/>
            </a:xfrm>
            <a:prstGeom prst="rect">
              <a:avLst/>
            </a:prstGeom>
            <a:noFill/>
          </p:spPr>
          <p:txBody>
            <a:bodyPr wrap="square" rtlCol="0">
              <a:spAutoFit/>
            </a:bodyPr>
            <a:lstStyle/>
            <a:p>
              <a:pPr algn="ctr"/>
              <a:r>
                <a:rPr lang="en-US" sz="2400" dirty="0" smtClean="0">
                  <a:solidFill>
                    <a:schemeClr val="bg1"/>
                  </a:solidFill>
                  <a:latin typeface="Eras Demi ITC" pitchFamily="34" charset="0"/>
                </a:rPr>
                <a:t>Jasper</a:t>
              </a:r>
            </a:p>
          </p:txBody>
        </p:sp>
      </p:grpSp>
      <p:grpSp>
        <p:nvGrpSpPr>
          <p:cNvPr id="16" name="Group 15"/>
          <p:cNvGrpSpPr/>
          <p:nvPr/>
        </p:nvGrpSpPr>
        <p:grpSpPr>
          <a:xfrm>
            <a:off x="2527825" y="821997"/>
            <a:ext cx="1511405" cy="1298279"/>
            <a:chOff x="2527825" y="821997"/>
            <a:chExt cx="1511405" cy="1298279"/>
          </a:xfrm>
        </p:grpSpPr>
        <p:pic>
          <p:nvPicPr>
            <p:cNvPr id="2058" name="Picture 10" descr="Sapphire"/>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838451" y="821997"/>
              <a:ext cx="865909" cy="865909"/>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TextBox 14"/>
            <p:cNvSpPr txBox="1"/>
            <p:nvPr/>
          </p:nvSpPr>
          <p:spPr>
            <a:xfrm>
              <a:off x="2527825" y="1658611"/>
              <a:ext cx="1511405" cy="461665"/>
            </a:xfrm>
            <a:prstGeom prst="rect">
              <a:avLst/>
            </a:prstGeom>
            <a:noFill/>
          </p:spPr>
          <p:txBody>
            <a:bodyPr wrap="square" rtlCol="0">
              <a:spAutoFit/>
            </a:bodyPr>
            <a:lstStyle/>
            <a:p>
              <a:pPr algn="ctr"/>
              <a:r>
                <a:rPr lang="en-US" sz="2400" dirty="0" smtClean="0">
                  <a:solidFill>
                    <a:schemeClr val="bg1"/>
                  </a:solidFill>
                  <a:latin typeface="Eras Demi ITC" pitchFamily="34" charset="0"/>
                </a:rPr>
                <a:t>Sapphire</a:t>
              </a:r>
            </a:p>
          </p:txBody>
        </p:sp>
      </p:grpSp>
      <p:grpSp>
        <p:nvGrpSpPr>
          <p:cNvPr id="18" name="Group 17"/>
          <p:cNvGrpSpPr/>
          <p:nvPr/>
        </p:nvGrpSpPr>
        <p:grpSpPr>
          <a:xfrm>
            <a:off x="4312920" y="603353"/>
            <a:ext cx="2011680" cy="1524335"/>
            <a:chOff x="4312920" y="603353"/>
            <a:chExt cx="2011680" cy="1524335"/>
          </a:xfrm>
        </p:grpSpPr>
        <p:pic>
          <p:nvPicPr>
            <p:cNvPr id="2060" name="Picture 12" descr="Chalcedony"/>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881996" y="603353"/>
              <a:ext cx="865909" cy="1065068"/>
            </a:xfrm>
            <a:prstGeom prst="rect">
              <a:avLst/>
            </a:prstGeom>
            <a:noFill/>
            <a:extLst>
              <a:ext uri="{909E8E84-426E-40DD-AFC4-6F175D3DCCD1}">
                <a14:hiddenFill xmlns:a14="http://schemas.microsoft.com/office/drawing/2010/main" xmlns="">
                  <a:solidFill>
                    <a:srgbClr val="FFFFFF"/>
                  </a:solidFill>
                </a14:hiddenFill>
              </a:ext>
            </a:extLst>
          </p:spPr>
        </p:pic>
        <p:sp>
          <p:nvSpPr>
            <p:cNvPr id="17" name="TextBox 16"/>
            <p:cNvSpPr txBox="1"/>
            <p:nvPr/>
          </p:nvSpPr>
          <p:spPr>
            <a:xfrm>
              <a:off x="4312920" y="1658611"/>
              <a:ext cx="2011680" cy="469077"/>
            </a:xfrm>
            <a:prstGeom prst="rect">
              <a:avLst/>
            </a:prstGeom>
            <a:noFill/>
          </p:spPr>
          <p:txBody>
            <a:bodyPr wrap="square" rtlCol="0">
              <a:spAutoFit/>
            </a:bodyPr>
            <a:lstStyle/>
            <a:p>
              <a:pPr algn="ctr"/>
              <a:r>
                <a:rPr lang="en-US" sz="2400" dirty="0" smtClean="0">
                  <a:solidFill>
                    <a:schemeClr val="bg1"/>
                  </a:solidFill>
                  <a:latin typeface="Eras Demi ITC" pitchFamily="34" charset="0"/>
                </a:rPr>
                <a:t>Chalcedony</a:t>
              </a:r>
            </a:p>
          </p:txBody>
        </p:sp>
      </p:grpSp>
      <p:grpSp>
        <p:nvGrpSpPr>
          <p:cNvPr id="20" name="Group 19"/>
          <p:cNvGrpSpPr/>
          <p:nvPr/>
        </p:nvGrpSpPr>
        <p:grpSpPr>
          <a:xfrm>
            <a:off x="6385560" y="587953"/>
            <a:ext cx="1828800" cy="1539735"/>
            <a:chOff x="6385560" y="587953"/>
            <a:chExt cx="1828800" cy="1539735"/>
          </a:xfrm>
        </p:grpSpPr>
        <p:pic>
          <p:nvPicPr>
            <p:cNvPr id="2062" name="Picture 14" descr="Emerald"/>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863196" y="587953"/>
              <a:ext cx="865909" cy="1091045"/>
            </a:xfrm>
            <a:prstGeom prst="rect">
              <a:avLst/>
            </a:prstGeom>
            <a:noFill/>
            <a:extLst>
              <a:ext uri="{909E8E84-426E-40DD-AFC4-6F175D3DCCD1}">
                <a14:hiddenFill xmlns:a14="http://schemas.microsoft.com/office/drawing/2010/main" xmlns="">
                  <a:solidFill>
                    <a:srgbClr val="FFFFFF"/>
                  </a:solidFill>
                </a14:hiddenFill>
              </a:ext>
            </a:extLst>
          </p:spPr>
        </p:pic>
        <p:sp>
          <p:nvSpPr>
            <p:cNvPr id="19" name="TextBox 18"/>
            <p:cNvSpPr txBox="1"/>
            <p:nvPr/>
          </p:nvSpPr>
          <p:spPr>
            <a:xfrm>
              <a:off x="6385560" y="1658611"/>
              <a:ext cx="1828800" cy="469077"/>
            </a:xfrm>
            <a:prstGeom prst="rect">
              <a:avLst/>
            </a:prstGeom>
            <a:noFill/>
          </p:spPr>
          <p:txBody>
            <a:bodyPr wrap="square" rtlCol="0">
              <a:spAutoFit/>
            </a:bodyPr>
            <a:lstStyle/>
            <a:p>
              <a:pPr algn="ctr"/>
              <a:r>
                <a:rPr lang="en-US" sz="2400" dirty="0" smtClean="0">
                  <a:solidFill>
                    <a:schemeClr val="bg1"/>
                  </a:solidFill>
                  <a:latin typeface="Eras Demi ITC" pitchFamily="34" charset="0"/>
                </a:rPr>
                <a:t>Emerald</a:t>
              </a:r>
            </a:p>
          </p:txBody>
        </p:sp>
      </p:grpSp>
      <p:grpSp>
        <p:nvGrpSpPr>
          <p:cNvPr id="22" name="Group 21"/>
          <p:cNvGrpSpPr/>
          <p:nvPr/>
        </p:nvGrpSpPr>
        <p:grpSpPr>
          <a:xfrm>
            <a:off x="471054" y="2209800"/>
            <a:ext cx="1662546" cy="1757065"/>
            <a:chOff x="471054" y="2209800"/>
            <a:chExt cx="1662546" cy="1757065"/>
          </a:xfrm>
        </p:grpSpPr>
        <p:pic>
          <p:nvPicPr>
            <p:cNvPr id="2064" name="Picture 16" descr="Sardonyx"/>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895846" y="2209800"/>
              <a:ext cx="865909" cy="1272886"/>
            </a:xfrm>
            <a:prstGeom prst="rect">
              <a:avLst/>
            </a:prstGeom>
            <a:noFill/>
            <a:extLst>
              <a:ext uri="{909E8E84-426E-40DD-AFC4-6F175D3DCCD1}">
                <a14:hiddenFill xmlns:a14="http://schemas.microsoft.com/office/drawing/2010/main" xmlns="">
                  <a:solidFill>
                    <a:srgbClr val="FFFFFF"/>
                  </a:solidFill>
                </a14:hiddenFill>
              </a:ext>
            </a:extLst>
          </p:spPr>
        </p:pic>
        <p:sp>
          <p:nvSpPr>
            <p:cNvPr id="21" name="TextBox 20"/>
            <p:cNvSpPr txBox="1"/>
            <p:nvPr/>
          </p:nvSpPr>
          <p:spPr>
            <a:xfrm>
              <a:off x="471054" y="3505200"/>
              <a:ext cx="1662546" cy="461665"/>
            </a:xfrm>
            <a:prstGeom prst="rect">
              <a:avLst/>
            </a:prstGeom>
            <a:noFill/>
          </p:spPr>
          <p:txBody>
            <a:bodyPr wrap="square" rtlCol="0">
              <a:spAutoFit/>
            </a:bodyPr>
            <a:lstStyle/>
            <a:p>
              <a:pPr algn="ctr"/>
              <a:r>
                <a:rPr lang="en-US" sz="2400" dirty="0" smtClean="0">
                  <a:solidFill>
                    <a:schemeClr val="bg1"/>
                  </a:solidFill>
                  <a:latin typeface="Eras Demi ITC" pitchFamily="34" charset="0"/>
                </a:rPr>
                <a:t>Sardonyx</a:t>
              </a:r>
            </a:p>
          </p:txBody>
        </p:sp>
      </p:grpSp>
      <p:grpSp>
        <p:nvGrpSpPr>
          <p:cNvPr id="24" name="Group 23"/>
          <p:cNvGrpSpPr/>
          <p:nvPr/>
        </p:nvGrpSpPr>
        <p:grpSpPr>
          <a:xfrm>
            <a:off x="2563450" y="2412609"/>
            <a:ext cx="1511405" cy="1554256"/>
            <a:chOff x="2563450" y="2412609"/>
            <a:chExt cx="1511405" cy="1554256"/>
          </a:xfrm>
        </p:grpSpPr>
        <p:pic>
          <p:nvPicPr>
            <p:cNvPr id="2066" name="Picture 18" descr="Carnelian"/>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2862696" y="2412609"/>
              <a:ext cx="865909" cy="1091045"/>
            </a:xfrm>
            <a:prstGeom prst="rect">
              <a:avLst/>
            </a:prstGeom>
            <a:noFill/>
            <a:extLst>
              <a:ext uri="{909E8E84-426E-40DD-AFC4-6F175D3DCCD1}">
                <a14:hiddenFill xmlns:a14="http://schemas.microsoft.com/office/drawing/2010/main" xmlns="">
                  <a:solidFill>
                    <a:srgbClr val="FFFFFF"/>
                  </a:solidFill>
                </a14:hiddenFill>
              </a:ext>
            </a:extLst>
          </p:spPr>
        </p:pic>
        <p:sp>
          <p:nvSpPr>
            <p:cNvPr id="23" name="TextBox 22"/>
            <p:cNvSpPr txBox="1"/>
            <p:nvPr/>
          </p:nvSpPr>
          <p:spPr>
            <a:xfrm>
              <a:off x="2563450" y="3505200"/>
              <a:ext cx="1511405" cy="461665"/>
            </a:xfrm>
            <a:prstGeom prst="rect">
              <a:avLst/>
            </a:prstGeom>
            <a:noFill/>
          </p:spPr>
          <p:txBody>
            <a:bodyPr wrap="square" rtlCol="0">
              <a:spAutoFit/>
            </a:bodyPr>
            <a:lstStyle/>
            <a:p>
              <a:pPr algn="ctr"/>
              <a:r>
                <a:rPr lang="en-US" sz="2400" dirty="0" smtClean="0">
                  <a:solidFill>
                    <a:schemeClr val="bg1"/>
                  </a:solidFill>
                  <a:latin typeface="Eras Demi ITC" pitchFamily="34" charset="0"/>
                </a:rPr>
                <a:t>Sardius</a:t>
              </a:r>
            </a:p>
          </p:txBody>
        </p:sp>
      </p:grpSp>
      <p:grpSp>
        <p:nvGrpSpPr>
          <p:cNvPr id="26" name="Group 25"/>
          <p:cNvGrpSpPr/>
          <p:nvPr/>
        </p:nvGrpSpPr>
        <p:grpSpPr>
          <a:xfrm>
            <a:off x="4421192" y="2344427"/>
            <a:ext cx="1828800" cy="1680525"/>
            <a:chOff x="4421192" y="2344427"/>
            <a:chExt cx="1828800" cy="1680525"/>
          </a:xfrm>
        </p:grpSpPr>
        <p:pic>
          <p:nvPicPr>
            <p:cNvPr id="2068" name="Picture 20" descr="Peridot"/>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4881996" y="2344427"/>
              <a:ext cx="865909" cy="1168978"/>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TextBox 24"/>
            <p:cNvSpPr txBox="1"/>
            <p:nvPr/>
          </p:nvSpPr>
          <p:spPr>
            <a:xfrm>
              <a:off x="4421192" y="3555875"/>
              <a:ext cx="1828800" cy="469077"/>
            </a:xfrm>
            <a:prstGeom prst="rect">
              <a:avLst/>
            </a:prstGeom>
            <a:noFill/>
          </p:spPr>
          <p:txBody>
            <a:bodyPr wrap="square" rtlCol="0">
              <a:spAutoFit/>
            </a:bodyPr>
            <a:lstStyle/>
            <a:p>
              <a:pPr algn="ctr"/>
              <a:r>
                <a:rPr lang="en-US" sz="2400" dirty="0" smtClean="0">
                  <a:solidFill>
                    <a:schemeClr val="bg1"/>
                  </a:solidFill>
                  <a:latin typeface="Eras Demi ITC" pitchFamily="34" charset="0"/>
                </a:rPr>
                <a:t>Chrysolite</a:t>
              </a:r>
            </a:p>
          </p:txBody>
        </p:sp>
      </p:grpSp>
      <p:sp>
        <p:nvSpPr>
          <p:cNvPr id="10" name="AutoShape 22" descr="data:image/jpeg;base64,/9j/4AAQSkZJRgABAQAAAQABAAD/2wCEAAkGBhQQEBQUEBQVFRUUFBQVFBcXFRQUGBQVFxUVFBQUFBQXHCYeFxkjGRQUHy8gIycpLCwsFh4xNTAqNSYrLCkBCQoKDgwOGg8PGikkHyUsLCwqLy0sLCwpLCwpKSwsLCwpLCwsLCwsLC0pLCwsLCwpLCksLCwpLCwsLCwsLCksLP/AABEIAM0A9gMBIgACEQEDEQH/xAAcAAABBQEBAQAAAAAAAAAAAAAAAQMEBQYHAgj/xABBEAABAwIDBgMFBgQFAwUAAAABAAIRAwQFITEGEkFRYXETIoEykaGxwQcUQnKS0SNS4fAVM2Ki8UOCwhYXJHOy/8QAGgEAAgMBAQAAAAAAAAAAAAAAAAMBAgQFBv/EAC8RAAICAQMCBAUEAgMAAAAAAAABAhEDBBIhMUEiUWFxBRMykfCBobHhwdFCUvH/2gAMAwEAAhEDEQA/AOnISoVCQQhCgAQlQgASJUKQEQlQgBEJUKAEQhKgBEISoARIlQgBEJUIARCVIpAISJUIARJCVCkDyhKiEAeUJUIJEQhKgBxCEKpAJUIQAIQhSAIQTGqj/fAfYBd1GTf1HX0lUnkhjVydEpN9CQhNU3OOuXbP4n9k/TtwevfP5rnZPieJcRTY5YJdxsvHMI8Tv7inn0w3TVNPcG5lZJfFZ9or+f8AQxYF5iOfHD5fuvH3gf3H7qFc3gRaMdUPlGQ1PBC+IZn2QfJiieKwTopGJg+4ry62p0W79V0Af3EKmxXbvd8tERyJ1P0C0Q1s/wDlX5+ot40+hcFw4oVZge03iHdrRJ0nj71oDaUznugTxHl+SI/Eu0o/uQ8VEJCcq0N38X1+arK+Lhh80EdDB/Sf3T4fEMMnTde5Dwy7E9CjW2JU6nsuE8jkfcVJW6MlJXF2Laa6gkSoUkCJEqFICIQhACJF6SKQEQhKgkcQhCggEJV4qVA0FziAAJJOQAHEoA9KnxjaanQlrfO/kDkPzH6LPY1tmapLLckMGRfoXduQ+Kz28ubn1u3w4/uaceC+ZGgpYw+vVHjO8vBujR6cfVbTDq9NwAcYPA8P6LljrzkpdpiLx7JPvXGyxnke6Tv3NSUUqR1W5osYJc8AdeKds6zYyOXzXOGYy59RjCZORd+X8I9+a09C+A4pF7JWkV27lTZoK9Zh7qvuX5dOKYbUnqo2MUi6mQ0nlAy+PJU3uUrZKjtRVXN9RIL/ABGho4Tm48QxMf8AuAGN3aNKAOLj9B+6y2JYe5hJLSPTJV1SourDBFq+otyNldbVvrNh+h/Dw9ygANdpkev0WZqX0ZDPrwUO8xct9p3Yf0TVp/IrvN5hlg+4eRSI8vGch1lbDDatUNDCfFI1cwHd/UYB9Fy/7PduKbKng3MNpOdIdA9rlUP8v9ld1t90tBZEEAiNCOBELNLTynkcHwQ8lKyiv7Oq5hLRmM4kElYytUzO9r1XVN1UG0WzIrAvpwKnEaB/9eqrPROCuPJMc1vk57UMHJSbTGKtP2XmP5XeZvuOnoQnX4Y7iQCoDmEajNJhlcXcWOcb6mhw3bam87lceE7SdWE99W+vvWja4EAgyDmCMwexXJcUZ5geJyP0U7AcZrW5hrhucWmSPdwPULsYtdwt5mlh/wCp01Iq/Csdp3AgHdfxaTn3aeIViulGSkrizO006YiRKhWIEQhCAEQlSKQHEqEKAEJhc62y2l8eWUnRTa6DH4yOJ6cgr/bDFSG+BSMOcPOZ9lp4dysiyxYwRqTzXH12sUX8uP6/6NmDFfiZTUakaJ818lNq0GgTl2jNVV9kQRMfBYITjNj5JofDktW43WmD1Vc+65A91BvL0xC1RhYpsvcFxzcqw/MOyB4j+i6LQw90ecFs6SIJXJsAqFlRtSAd0y0HnzK6da7TVbqA4AEaxOXWFzdXCpeEbHoX1GjuDy6J0pbK2c8Ze8kf8qXcYeynTcajyMvaECO0rJDFKrJc0uDP455WT4Zd1AkDvCw1XC6dQ7xLszwE+kJ/EsWa97mWbnOaHed9R7n7x6AED4KKfFLfKWTwycPk9dDFeNcOhcuSkxegaUhjXcRvGMusArL12O1Mk81cYniVVjyKtNrv+54+ZUf/ABKnunepmelQR8WrrY921NuxLRAo0DIXQth9t69kRTeS6hpunMsniwnT8unbVYu3xCiT5mvZ6h3yAPwV9gtrb16o3i+oOLWOIdGvsRMeiVnUmuSY0dVvftMAypUw4/zF3l9BEqnr7bXdc7tOGknIMEfEqJc7P0/CDrWYHtAlxMepTdrhr3H+HmRnl9FznnlJct/noXcFF9C1vLOvb0mPrtEvnQggHgHEcSFSV7guPIcgujYNbuuLZ1O6brl1y0cORBXMdpK4sqzqVQjeaYA5g5tI7ghJeKTqUVw/5GY5p2meq1MEZqH4QUJ+P73st95TtC73xOiYsc4rku2m+CS2oWkFpIIzBBgg9Fstm9rRVinWMVNGuMAP/Z3zWHc9NVKK0Yc8sTtFJwU1ydjQspsbtT438Csf4jR5CfxgcD/qHxWsXoMeRZI7kc+UXF0xEiVCYVEIQlQgD2mb26FKm550a0n3J9Q8WYHUnBxAblP0+SzarP8AIxSyeRfHHfJI5dXv3VHue45uJJS/eDGa6XWwOhUoHwmUy5wyJiAe4WYZ9nlUvDDVp6TI3j3Ab/VeS+dGb5OmpJGMur/OFX4hiO75Rx1XVLf7LLdpmo6pUPo0H3Zq2vdjbWrQDalNjWgZGA0t67wjNOjnhF0ot+YtzT7nGWs8uR96ZqW0wXQBxOWS84th/h3T6VOoHND90O1BHA9VpcW2Ia6mAx7wWjUmQ48yP2W+E1GnfUpIo7O/ptqNY0b0kAdV0S1uIaAIaIzAy/5XNsKwl1tVJqe0PZ7c1rrLEJ1WXVRTmmuS0XaNJaYiWv1IGnZMba37atHww4uJGcEgDuolEGoctBqfoOqlOw1hIkZfiH1HVY1i53Fr4MFZW5p5MGXIKYK7tBl6LpFDYGkWh1J8znn8uiq8b2cdRaTu+UcQJHvWqc5LmUSiafCZzHG8OfWE/iGnXoqH/CXkgAgnlnK6hQwE1dchz/ZWVPZqnT81Nvn4k5737LXi1Eox4RWUVZzfBthq1Z8Phg95K6Ls5sMy0e17MntMh3GVKoP3TkII1HEKztMTByKx5tVknwSoo1FIMrN8zQTGeX11VIzCha3AdTMMcDLTmD05junG3oZnvQqS5sbp29Ue/fpz/D4ODeO8As88rlH18yYwp+hqriu+o0/d69KmQM5Zvkf7hA9FwnbW2qVbpz3PD3EwXaB0ZCFsLwktIBIOfFYr7+aj3U3tIc0x7ls0uRye7y/PyiZY9qEoW+WqnWzd2UW1A6R8E+2lCfkfYIobe4pwGQleijSyWcaNbxYQ5pIIMgjUHmuo7N40Lqg1/wCIZPHUcexXNjQVxsjifg1w0mGvyPfgVs0mo+XKuz6ic2PcjoyEIXfOeJCEqRADiocTc41SRo0ADM68TCvli9orw06zt0l2YyHAwCT2XH+L28Kiu7/wzVpV4mycyvXFJ+4JdnujmeHx+ZVbhOG4jUqNrVqraAa4ODT5jHEFgOhGWZCvMKxUOYGtEkjOdVmNszeUKtOnTLzTrGGECYPFhOuWvbsvL4U3JxSV+b7G2TXc6D/iwdIkT0VNZ4W9pIkkPdMEk89JULAsDFtSkuc58y4uOYPGBwHRWVDF69R+6Ws8PTfMgzoN2Nc0mct0mnKwUdq8KMRtRhFJt4d0SQG7/R2sD0ha9tsK1Jr28Rn3VY7Ya4kuL2PLiSSZBJOZPHir/A7CpQG7UaYPKCAVrjnqknaKTSa68mTvsKa4ua4Z5QeIUS22YqjPLc4kax0C1GL2v/yd0cY/qrFogQOC6cFujyIuigt4aIAgBWNjSY72jCLuzDs25FP4fgWc1TlyCrKBO4u7HyDyafBMYlWfVG6QAw69e6lis1ogaBNOrtIIjVWUZKG1MrxdlS2yAXv7qF7NEg5HJemDmqKEi9oq73Ct/wBnJ3A/v0VKMErB3ncGjpnPZbHeXirSDhBTPkp8sjeUtGza3Ulx5kz8FIucWdRpOIAcIzBXqrblpQ2zc/KNVWWJNbaBS5s5ze46XEkRroqhtyHVgSNcltan2dHxXF1QBkyABnHJTLjYig2i7w2/xIJa4kkzqrwxKK4Rd5LM3SrbsclIqAEZxp/eaqPFIEELx9+IpuB4Ax25KMT7Ms13Q46qBr8F6p14KpWYgfxDLmFOwuqK9QNkjqVEoOKbZZMta1UeGS3MnILxToukESSI05rY4dsJSqgbjn72pkiO2QyTeF4c23ualMmd06HJwB0DgfnodQsizpQcoot1dGowy48SjTf/ADNBPfQj3ypSqsHxDxH1WgQ1p8n+oaOP6pVqvU6TI8mGMn5HMyx2zaEQlQtIs9rFYpa71ZxmM/6LaKoqWgJeXAe06Fw/jctuKMvX/Br0n1NEfAjRpnNw3o45J7bHFixtPdHl9qSNToAPQ/FRcFwk1riKlOGt8xMyCOAHOf3V9tZgv3mjuA7sEGQMwBqB1IXn4Yn8t5X0/n/w0TklNIyNntJ94DgxsOEAg6H1V3bB72gBpkR8FzzwmUrprCS0McN9wOcTpPMro/8A6ztWMhrgDw3QSlZMEbTj06jHJomv2go0sqtRjT1c0fMqqxbb61YPI/xHcmSfjouS4k9puape4uO+4tLszunNn+0hWeBWzD536A5D6lanpFCHibYtRTlZs6W0XiO8Q090nrJ9eqmNxcngFRl29mE5RXQxcRSQmXUuhifRSKeNxqFQCU+wJrKl2MYaead/xRnVUYppC4hVsk0DMQbzXt1w3gQqJjHOEhNvDhqEJkGgFccwvYcs21x5J6XDPNWsC+K903ws79+cOJTjcVcpAubqpOaYbUCrn4uYgiU23EwNQVN0BhdsqgpXT209NfU6qVh+CF1uX1WkbwkflAn4qHjo8a4cQRmePRau1xzephtUAeWJjKIiei52eckoqK78myK4JOzP2b0PDca43i+Cyci1sad1mtqNm6VnUebV5L2ZubqGzpB59F0bC8VbUhu8IEZ6egXnaLF7KgN25aHbw0DN6Qe2ilzfzOHz3V/tQltpkb7Pbgut2HPMZzqe6m7SPpOrU2sANY+Un+VsEje5mdB3WXs9saLJpWdNzeW9EAcY/ZW9nhLngVKbpcfMZ4njms0ssoQljr6nZfYnLe2RsFsa9G7cK4hpYQwjNrgCDIP01C0qq7bGX1K4ovbG4C6Rxy3fqrRen+Fy3ade5iz3u5BCRC6Qg9psmn5hUMaunSBAkz/2kr2s9t5Re6xreGYO7nzLQQXAdwCPVYdfh+dhcfZ/n6DcTqRncGx+oxxuHXTRTDyI3SJYXADyid4xBhaq5+020bxLxzbHvgkSuDPuzk2cgZ9VYWDw7KVx3pXjT548uKNfE3yXG0eNtr3D6lMbrScucDQnqq+3xInLlxUevQkSSm7QRqNSEyGKChS7Fm2Wl3ZB5FQ6tEHtwntn71YYYcl5tK3CAQciDxCrqlnVtzvNM059W9D+6VNKa237Erg3NlaucwECVLpWLp0TGxWL79EAicyFtKVm5wkNPy+aXulHw0KdWZZ9vGqDTU/FKRp1N1wic+4VRXus8lfcypI8WNVLsqbXnOVAoVsvOnqWIhp0Ucsk0tvhw4JL2wIGWarrbHgOKnNxnfHlCTTXUtZAFuoN9XPs6D5qxunE5t9VV1mkpkHfJDRE3oXoOXmpQKhXNbcyGq0plSaaqYuau60k8AmLe6nXVNYtWhkcyhulYJc0Zq6rkHebqDKujiLa9EEkNcWuBbxkDNVpbK8XNsA3Lhme6yvHGbT7o0plJiV9VfVa2mXRwAJz9y90XO8QCrvAEgO5jkY6LRbH3NvSrPdWG8Q0bgGepz7cFpsVu8OrQ8PYx4PsuyfPItVsupcJbVBv17kbfUq6OzFa3c15bvAQWuGYI4Z8iPmrh+P1rd8NG80gEdiPnqPRWdDGosKkFu7TyaXE5NInSJPRYrD/ALQbcvLHUS+PZe4jXiCzSPj0WBKeZ7tt1+ha0uGa7Zu4dWr1KjhHk+oWmWe2Ql7KlV0edwAgQIaOA5S6PRaCV6v4fDZp4o5+d3NipEShbxJ6leK1MPaWnQiF6QoA+e9qsJNrc1KZEDeJb+U5iOirLasQfRdj+0vZT73Q8WkP4tIT+ZnEdxquM29s7e0ynNYMkFG0zVGVkwXDnGOqtL0tDGxwI+ShUqBbHdPXklnl11WGVOSod0RbWVSM1b2EVHta6YJzjVUWEMc8QSPTNavCcLDHh5MwQYXO1DUb8xkTfbLUqVJnh0WEAkn2CMzrJ0V5UugzXJRcIv2lgAgclPqQ4QQCOqZp1eLdHJ4jLk4nyij2jNOrSB/E0+XnnqOyw1QwZK2u0GGbtJz6LS4tzLN7Ucd2ZzWDtMYoVqga55pu0ioIz5SMlWM8jm96v2LpKvCLWupXmlVMpjaO9p23+WH1T/oY4t9XxCxOIbY13ZAeEO0H3lbceOUlcV9yH6m9fd/y5qztMdDWgEQsVsftcxzhTuozMB+gz4O5d11UbLtc2RBkZQZWbP4XtkiyrrZSnEwc2r1QrGc17vMAew+VhjpmpGEYO+pwLQNSfokbo9ifcWu9rWbxz4DustdAlxJ1XSKmzNN7QDOXEc+qpLvYWq6od17N3gTIP6QCn48eWXKiyu+PmYpQr8vqva1mcDM6Adyr/aWyo2TYdUdUqcmt3WjnvOJ+SzFrjjS7QgdAP3T44+tsmyaMPFMS5xJjsJ6KpunSDvKbeXm+ZEwBl9Sq65Mnoltq+Bi9SHh7dyq+PxNj3kfsnHt8IF4ALmgkTzGaKdOKm8OUFT6kOaQeIPyUTl4r+5dcoyp2vuHE71QkOaW7ujQDyaMgdM1DwymalVrG+09waO5P01UJ1IgrpX2RbMb9Q3NQZMlrJ4u/E76erl2flwgqglyYrb5Z1XCrMUaLKY/C0A9+KlSkSSt0YqKSQhu3Z6lC8yhSQOSiV5lEqAPS5ztrseGONaiIY4y8D8DuccGn4LohKbeQQQcwciOYSsuJZI0y0ZOLtHEX2OWuS8sto4ytZtbs74cut82zJYTm38p5fJYupeubkWweq5EsMovazWp3yi1wKnuktPOR2Www7T1WDwS/Lq4aYz0hdL2artY5wdAkSCYEEcJ9fguTrYuMh8HaJVChVDZaIjPPL3DVXuFYp4jPak8YTX32n/O39QWfxzE6dqQaTpNWZDYIaRGZPCZWCCk3wiZV3NJiW0FOiP4rgAZ148wuK7VYZRfcONrO67OM/KeIHRWl5XNV0vc5/EToDzhQL2WgEBdTTxeN3fP7CX6D+zdpc2+fiNdT403OJ/S4ZtPbLotQ/H6TxEbruLTn7jxXMbm/rNlzXENHP6c1XuxlxHmc4nUcAF18ay3ubtCm0dMvcat2f5op9ixrj7oTR+0qpSaGWo3WgQN6IHZoyHvXLK1+TqpmFPq1HBlNjnzwAJ/4WjJG426KJ80dPw7abF7xwFGoIOp8Kluj1LSul4MattQBvKzHOHtO3Gs9AGgT7lG2NwvwbWmCAHbo3h/KYzB6q0u7XeERJPPOFwJaif1xXtQ1qN7TM1/tHBr7lOhVLQY3pDe5LCNO5Woq33iUt+l5hHD4/wDCzLtin78h+pznNWuKXDbG2JaMyIHUxqVaWqy5INStLv2BximtpyHb/GXVahaO3ZUmGWu43zGSdf2VvibRVeXOAnWVTW1415MHT4jmE7Fxi2xXuMf1Wy2p14S3FMVIkRHEKPTenPF5JDVO0MRFuLRzJ5a94Xlj/f3Ut7i9x65emiXD6G95YkzAAEknkArqTrnqSU9LZqpc1mtDy4udDRnkPoAu34HhLbS3p0WaMaATzPE+pVZsrsyLVpe/Oq/X/QP5B9StBK9BpscoxufX+DBlmm6QsolJKSVqEnqULzKEAe5RKSV5c5ABUcm0EoUAVeN4QazDuGHcOvdc2vLR1KoW12gkcwPhK66q7F8Dp3LYqDPg4ahZM+Derj1G48m3h9DA4bSZvBzAOsASO4V2CqLENmK9rU3hLmcHt+o4KysryR/Ez6jX1GhXGywcXT6mpNPoTpXirSDhBUmlbb4mm5runsu/SdfRNPYQYII7rOSUNVrmVN2PXgQpFSzlsxPTgFaGmCnW0oQTZnqGzIL9+od7kOA6AcE3i2xVGrmxu47/AE5esaf3wWke2F5Cusk07TKtJmJwr7N/NNw6Wzk1uU9z+y3NhYsoNDaTQ0Dl9TxQHEJxtSUZMs8n1MEkuhdYVixY7zH++q1VriLXDP38Fz+mwnVTaVctENcYSI7scrh/QSSl1N/viFhdtBcVzAZFJpyAzLj/ADO/ZeW1yOJ96nUcdc0ecB44Tr703PmnlSS4RWENrs5hiVAtljgQSII0MFUNls291Ty5NGe99O63mLWzX1C50lxMuKbptA0EK+GcoxGSplJUwJ3AqF9zfTdFSNMoK1FaqGtJPD4+9ZjE7vcHiOh7ifZk7vYkZkdvepim+AsdZUDRLjABjv25q92ZumNqbzQC48eU8lh7SyuL2p5Gl2fAQ1g5DgAup7K7HNtGgvO9UOvIdl0NPpnGW5dReTIqo0lKpIle95IhdYxCgr1K8JZUgLKF5lCgByV4c5KvKkAQhCgAQhCAEInVVN/s5TqZs8jumnqFboVJ44zVSRKk10MPeYPVpfhkc25/8JhmN1G5E7w5PG988wt+olzhdKp7bGnrGfvXOyfD+8H9x6zeZlrfG6bsn0y3qw/+Lv3U+3NGppXaz/7Gub/uEhP19kqZ9glvTVRKmyTh7LwVlelyx6xTL74vuWLNn3v/AMt1Kp+Sqw/CQvP+AV2a0ndwN7/8qnqbM1RoAexXltrdU/Z8Vv5XOHyKW8VdYSX57Fr8miwu7Ut9prgeoIUIVYK9DFb1v/Ur/qefmvf+OXv89U92g/MJe2K8/t/ZPPoOC7EJKVYzln0TRxa8P46g7NA+iadeXrv+rX/U4D4QhQj6/b+w59C8pUXOEhj/ANLv2UK8c4ZGG/mc1p9xMqpqYTdVPa8R35nOPzKkWey9b8UNCtHBJ9IsNy7saq1GjVwP5QT8TAVTeYo5phggczn8NFraeybfxuJ7ZKdb7O0GfgBPN3m+a1w0eV9aQt5Yroc8p4NXuXS3eeOZyaPor2y+zvfINy+QPwN+pW3a0AQBASrdj0kI8vlinlb4RGssPp0WhtJoaByCkoQtYoEIQgARCWEKQE3UJUKABKkQgALUi9JEAIhKhACISoQAiEqEAIhKhACISwkQAJISoQAkISoQAIQhAAhCEACEIQAIQgIAWEIQgAQhCAAtQhCkD//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24" descr="data:image/jpeg;base64,/9j/4AAQSkZJRgABAQAAAQABAAD/2wCEAAkGBhQQEBQUEBQVFRUUFBQVFBcXFRQUGBQVFxUVFBQUFBQXHCYeFxkjGRQUHy8gIycpLCwsFh4xNTAqNSYrLCkBCQoKDgwOGg8PGikkHyUsLCwqLy0sLCwpLCwpKSwsLCwpLCwsLCwsLC0pLCwsLCwpLCksLCwpLCwsLCwsLCksLP/AABEIAM0A9gMBIgACEQEDEQH/xAAcAAABBQEBAQAAAAAAAAAAAAAAAQMEBQYHAgj/xABBEAABAwIDBgMFBgQFAwUAAAABAAIRAwQFITEGEkFRYXETIoEykaGxwQcUQnKS0SNS4fAVM2Ki8UOCwhYXJHOy/8QAGgEAAgMBAQAAAAAAAAAAAAAAAAMBAgQFBv/EAC8RAAICAQMCBAUEAgMAAAAAAAABAhEDBBIhMUEiUWFxBRMykfCBobHhwdFCUvH/2gAMAwEAAhEDEQA/AOnISoVCQQhCgAQlQgASJUKQEQlQgBEJUKAEQhKgBEISoARIlQgBEJUIARCVIpAISJUIARJCVCkDyhKiEAeUJUIJEQhKgBxCEKpAJUIQAIQhSAIQTGqj/fAfYBd1GTf1HX0lUnkhjVydEpN9CQhNU3OOuXbP4n9k/TtwevfP5rnZPieJcRTY5YJdxsvHMI8Tv7inn0w3TVNPcG5lZJfFZ9or+f8AQxYF5iOfHD5fuvH3gf3H7qFc3gRaMdUPlGQ1PBC+IZn2QfJiieKwTopGJg+4ry62p0W79V0Af3EKmxXbvd8tERyJ1P0C0Q1s/wDlX5+ot40+hcFw4oVZge03iHdrRJ0nj71oDaUznugTxHl+SI/Eu0o/uQ8VEJCcq0N38X1+arK+Lhh80EdDB/Sf3T4fEMMnTde5Dwy7E9CjW2JU6nsuE8jkfcVJW6MlJXF2Laa6gkSoUkCJEqFICIQhACJF6SKQEQhKgkcQhCggEJV4qVA0FziAAJJOQAHEoA9KnxjaanQlrfO/kDkPzH6LPY1tmapLLckMGRfoXduQ+Kz28ubn1u3w4/uaceC+ZGgpYw+vVHjO8vBujR6cfVbTDq9NwAcYPA8P6LljrzkpdpiLx7JPvXGyxnke6Tv3NSUUqR1W5osYJc8AdeKds6zYyOXzXOGYy59RjCZORd+X8I9+a09C+A4pF7JWkV27lTZoK9Zh7qvuX5dOKYbUnqo2MUi6mQ0nlAy+PJU3uUrZKjtRVXN9RIL/ABGho4Tm48QxMf8AuAGN3aNKAOLj9B+6y2JYe5hJLSPTJV1SourDBFq+otyNldbVvrNh+h/Dw9ygANdpkev0WZqX0ZDPrwUO8xct9p3Yf0TVp/IrvN5hlg+4eRSI8vGch1lbDDatUNDCfFI1cwHd/UYB9Fy/7PduKbKng3MNpOdIdA9rlUP8v9ld1t90tBZEEAiNCOBELNLTynkcHwQ8lKyiv7Oq5hLRmM4kElYytUzO9r1XVN1UG0WzIrAvpwKnEaB/9eqrPROCuPJMc1vk57UMHJSbTGKtP2XmP5XeZvuOnoQnX4Y7iQCoDmEajNJhlcXcWOcb6mhw3bam87lceE7SdWE99W+vvWja4EAgyDmCMwexXJcUZ5geJyP0U7AcZrW5hrhucWmSPdwPULsYtdwt5mlh/wCp01Iq/Csdp3AgHdfxaTn3aeIViulGSkrizO006YiRKhWIEQhCAEQlSKQHEqEKAEJhc62y2l8eWUnRTa6DH4yOJ6cgr/bDFSG+BSMOcPOZ9lp4dysiyxYwRqTzXH12sUX8uP6/6NmDFfiZTUakaJ818lNq0GgTl2jNVV9kQRMfBYITjNj5JofDktW43WmD1Vc+65A91BvL0xC1RhYpsvcFxzcqw/MOyB4j+i6LQw90ecFs6SIJXJsAqFlRtSAd0y0HnzK6da7TVbqA4AEaxOXWFzdXCpeEbHoX1GjuDy6J0pbK2c8Ze8kf8qXcYeynTcajyMvaECO0rJDFKrJc0uDP455WT4Zd1AkDvCw1XC6dQ7xLszwE+kJ/EsWa97mWbnOaHed9R7n7x6AED4KKfFLfKWTwycPk9dDFeNcOhcuSkxegaUhjXcRvGMusArL12O1Mk81cYniVVjyKtNrv+54+ZUf/ABKnunepmelQR8WrrY921NuxLRAo0DIXQth9t69kRTeS6hpunMsniwnT8unbVYu3xCiT5mvZ6h3yAPwV9gtrb16o3i+oOLWOIdGvsRMeiVnUmuSY0dVvftMAypUw4/zF3l9BEqnr7bXdc7tOGknIMEfEqJc7P0/CDrWYHtAlxMepTdrhr3H+HmRnl9FznnlJct/noXcFF9C1vLOvb0mPrtEvnQggHgHEcSFSV7guPIcgujYNbuuLZ1O6brl1y0cORBXMdpK4sqzqVQjeaYA5g5tI7ghJeKTqUVw/5GY5p2meq1MEZqH4QUJ+P73st95TtC73xOiYsc4rku2m+CS2oWkFpIIzBBgg9Fstm9rRVinWMVNGuMAP/Z3zWHc9NVKK0Yc8sTtFJwU1ydjQspsbtT438Csf4jR5CfxgcD/qHxWsXoMeRZI7kc+UXF0xEiVCYVEIQlQgD2mb26FKm550a0n3J9Q8WYHUnBxAblP0+SzarP8AIxSyeRfHHfJI5dXv3VHue45uJJS/eDGa6XWwOhUoHwmUy5wyJiAe4WYZ9nlUvDDVp6TI3j3Ab/VeS+dGb5OmpJGMur/OFX4hiO75Rx1XVLf7LLdpmo6pUPo0H3Zq2vdjbWrQDalNjWgZGA0t67wjNOjnhF0ot+YtzT7nGWs8uR96ZqW0wXQBxOWS84th/h3T6VOoHND90O1BHA9VpcW2Ia6mAx7wWjUmQ48yP2W+E1GnfUpIo7O/ptqNY0b0kAdV0S1uIaAIaIzAy/5XNsKwl1tVJqe0PZ7c1rrLEJ1WXVRTmmuS0XaNJaYiWv1IGnZMba37atHww4uJGcEgDuolEGoctBqfoOqlOw1hIkZfiH1HVY1i53Fr4MFZW5p5MGXIKYK7tBl6LpFDYGkWh1J8znn8uiq8b2cdRaTu+UcQJHvWqc5LmUSiafCZzHG8OfWE/iGnXoqH/CXkgAgnlnK6hQwE1dchz/ZWVPZqnT81Nvn4k5737LXi1Eox4RWUVZzfBthq1Z8Phg95K6Ls5sMy0e17MntMh3GVKoP3TkII1HEKztMTByKx5tVknwSoo1FIMrN8zQTGeX11VIzCha3AdTMMcDLTmD05junG3oZnvQqS5sbp29Ue/fpz/D4ODeO8As88rlH18yYwp+hqriu+o0/d69KmQM5Zvkf7hA9FwnbW2qVbpz3PD3EwXaB0ZCFsLwktIBIOfFYr7+aj3U3tIc0x7ls0uRye7y/PyiZY9qEoW+WqnWzd2UW1A6R8E+2lCfkfYIobe4pwGQleijSyWcaNbxYQ5pIIMgjUHmuo7N40Lqg1/wCIZPHUcexXNjQVxsjifg1w0mGvyPfgVs0mo+XKuz6ic2PcjoyEIXfOeJCEqRADiocTc41SRo0ADM68TCvli9orw06zt0l2YyHAwCT2XH+L28Kiu7/wzVpV4mycyvXFJ+4JdnujmeHx+ZVbhOG4jUqNrVqraAa4ODT5jHEFgOhGWZCvMKxUOYGtEkjOdVmNszeUKtOnTLzTrGGECYPFhOuWvbsvL4U3JxSV+b7G2TXc6D/iwdIkT0VNZ4W9pIkkPdMEk89JULAsDFtSkuc58y4uOYPGBwHRWVDF69R+6Ws8PTfMgzoN2Nc0mct0mnKwUdq8KMRtRhFJt4d0SQG7/R2sD0ha9tsK1Jr28Rn3VY7Ya4kuL2PLiSSZBJOZPHir/A7CpQG7UaYPKCAVrjnqknaKTSa68mTvsKa4ua4Z5QeIUS22YqjPLc4kax0C1GL2v/yd0cY/qrFogQOC6cFujyIuigt4aIAgBWNjSY72jCLuzDs25FP4fgWc1TlyCrKBO4u7HyDyafBMYlWfVG6QAw69e6lis1ogaBNOrtIIjVWUZKG1MrxdlS2yAXv7qF7NEg5HJemDmqKEi9oq73Ct/wBnJ3A/v0VKMErB3ncGjpnPZbHeXirSDhBTPkp8sjeUtGza3Ulx5kz8FIucWdRpOIAcIzBXqrblpQ2zc/KNVWWJNbaBS5s5ze46XEkRroqhtyHVgSNcltan2dHxXF1QBkyABnHJTLjYig2i7w2/xIJa4kkzqrwxKK4Rd5LM3SrbsclIqAEZxp/eaqPFIEELx9+IpuB4Ax25KMT7Ms13Q46qBr8F6p14KpWYgfxDLmFOwuqK9QNkjqVEoOKbZZMta1UeGS3MnILxToukESSI05rY4dsJSqgbjn72pkiO2QyTeF4c23ualMmd06HJwB0DgfnodQsizpQcoot1dGowy48SjTf/ADNBPfQj3ypSqsHxDxH1WgQ1p8n+oaOP6pVqvU6TI8mGMn5HMyx2zaEQlQtIs9rFYpa71ZxmM/6LaKoqWgJeXAe06Fw/jctuKMvX/Br0n1NEfAjRpnNw3o45J7bHFixtPdHl9qSNToAPQ/FRcFwk1riKlOGt8xMyCOAHOf3V9tZgv3mjuA7sEGQMwBqB1IXn4Yn8t5X0/n/w0TklNIyNntJ94DgxsOEAg6H1V3bB72gBpkR8FzzwmUrprCS0McN9wOcTpPMro/8A6ztWMhrgDw3QSlZMEbTj06jHJomv2go0sqtRjT1c0fMqqxbb61YPI/xHcmSfjouS4k9puape4uO+4tLszunNn+0hWeBWzD536A5D6lanpFCHibYtRTlZs6W0XiO8Q090nrJ9eqmNxcngFRl29mE5RXQxcRSQmXUuhifRSKeNxqFQCU+wJrKl2MYaead/xRnVUYppC4hVsk0DMQbzXt1w3gQqJjHOEhNvDhqEJkGgFccwvYcs21x5J6XDPNWsC+K903ws79+cOJTjcVcpAubqpOaYbUCrn4uYgiU23EwNQVN0BhdsqgpXT209NfU6qVh+CF1uX1WkbwkflAn4qHjo8a4cQRmePRau1xzephtUAeWJjKIiei52eckoqK78myK4JOzP2b0PDca43i+Cyci1sad1mtqNm6VnUebV5L2ZubqGzpB59F0bC8VbUhu8IEZ6egXnaLF7KgN25aHbw0DN6Qe2ilzfzOHz3V/tQltpkb7Pbgut2HPMZzqe6m7SPpOrU2sANY+Un+VsEje5mdB3WXs9saLJpWdNzeW9EAcY/ZW9nhLngVKbpcfMZ4njms0ssoQljr6nZfYnLe2RsFsa9G7cK4hpYQwjNrgCDIP01C0qq7bGX1K4ovbG4C6Rxy3fqrRen+Fy3ade5iz3u5BCRC6Qg9psmn5hUMaunSBAkz/2kr2s9t5Re6xreGYO7nzLQQXAdwCPVYdfh+dhcfZ/n6DcTqRncGx+oxxuHXTRTDyI3SJYXADyid4xBhaq5+020bxLxzbHvgkSuDPuzk2cgZ9VYWDw7KVx3pXjT548uKNfE3yXG0eNtr3D6lMbrScucDQnqq+3xInLlxUevQkSSm7QRqNSEyGKChS7Fm2Wl3ZB5FQ6tEHtwntn71YYYcl5tK3CAQciDxCrqlnVtzvNM059W9D+6VNKa237Erg3NlaucwECVLpWLp0TGxWL79EAicyFtKVm5wkNPy+aXulHw0KdWZZ9vGqDTU/FKRp1N1wic+4VRXus8lfcypI8WNVLsqbXnOVAoVsvOnqWIhp0Ucsk0tvhw4JL2wIGWarrbHgOKnNxnfHlCTTXUtZAFuoN9XPs6D5qxunE5t9VV1mkpkHfJDRE3oXoOXmpQKhXNbcyGq0plSaaqYuau60k8AmLe6nXVNYtWhkcyhulYJc0Zq6rkHebqDKujiLa9EEkNcWuBbxkDNVpbK8XNsA3Lhme6yvHGbT7o0plJiV9VfVa2mXRwAJz9y90XO8QCrvAEgO5jkY6LRbH3NvSrPdWG8Q0bgGepz7cFpsVu8OrQ8PYx4PsuyfPItVsupcJbVBv17kbfUq6OzFa3c15bvAQWuGYI4Z8iPmrh+P1rd8NG80gEdiPnqPRWdDGosKkFu7TyaXE5NInSJPRYrD/ALQbcvLHUS+PZe4jXiCzSPj0WBKeZ7tt1+ha0uGa7Zu4dWr1KjhHk+oWmWe2Ql7KlV0edwAgQIaOA5S6PRaCV6v4fDZp4o5+d3NipEShbxJ6leK1MPaWnQiF6QoA+e9qsJNrc1KZEDeJb+U5iOirLasQfRdj+0vZT73Q8WkP4tIT+ZnEdxquM29s7e0ynNYMkFG0zVGVkwXDnGOqtL0tDGxwI+ShUqBbHdPXklnl11WGVOSod0RbWVSM1b2EVHta6YJzjVUWEMc8QSPTNavCcLDHh5MwQYXO1DUb8xkTfbLUqVJnh0WEAkn2CMzrJ0V5UugzXJRcIv2lgAgclPqQ4QQCOqZp1eLdHJ4jLk4nyij2jNOrSB/E0+XnnqOyw1QwZK2u0GGbtJz6LS4tzLN7Ucd2ZzWDtMYoVqga55pu0ioIz5SMlWM8jm96v2LpKvCLWupXmlVMpjaO9p23+WH1T/oY4t9XxCxOIbY13ZAeEO0H3lbceOUlcV9yH6m9fd/y5qztMdDWgEQsVsftcxzhTuozMB+gz4O5d11UbLtc2RBkZQZWbP4XtkiyrrZSnEwc2r1QrGc17vMAew+VhjpmpGEYO+pwLQNSfokbo9ifcWu9rWbxz4DustdAlxJ1XSKmzNN7QDOXEc+qpLvYWq6od17N3gTIP6QCn48eWXKiyu+PmYpQr8vqva1mcDM6Adyr/aWyo2TYdUdUqcmt3WjnvOJ+SzFrjjS7QgdAP3T44+tsmyaMPFMS5xJjsJ6KpunSDvKbeXm+ZEwBl9Sq65Mnoltq+Bi9SHh7dyq+PxNj3kfsnHt8IF4ALmgkTzGaKdOKm8OUFT6kOaQeIPyUTl4r+5dcoyp2vuHE71QkOaW7ujQDyaMgdM1DwymalVrG+09waO5P01UJ1IgrpX2RbMb9Q3NQZMlrJ4u/E76erl2flwgqglyYrb5Z1XCrMUaLKY/C0A9+KlSkSSt0YqKSQhu3Z6lC8yhSQOSiV5lEqAPS5ztrseGONaiIY4y8D8DuccGn4LohKbeQQQcwciOYSsuJZI0y0ZOLtHEX2OWuS8sto4ytZtbs74cut82zJYTm38p5fJYupeubkWweq5EsMovazWp3yi1wKnuktPOR2Www7T1WDwS/Lq4aYz0hdL2artY5wdAkSCYEEcJ9fguTrYuMh8HaJVChVDZaIjPPL3DVXuFYp4jPak8YTX32n/O39QWfxzE6dqQaTpNWZDYIaRGZPCZWCCk3wiZV3NJiW0FOiP4rgAZ148wuK7VYZRfcONrO67OM/KeIHRWl5XNV0vc5/EToDzhQL2WgEBdTTxeN3fP7CX6D+zdpc2+fiNdT403OJ/S4ZtPbLotQ/H6TxEbruLTn7jxXMbm/rNlzXENHP6c1XuxlxHmc4nUcAF18ay3ubtCm0dMvcat2f5op9ixrj7oTR+0qpSaGWo3WgQN6IHZoyHvXLK1+TqpmFPq1HBlNjnzwAJ/4WjJG426KJ80dPw7abF7xwFGoIOp8Kluj1LSul4MattQBvKzHOHtO3Gs9AGgT7lG2NwvwbWmCAHbo3h/KYzB6q0u7XeERJPPOFwJaif1xXtQ1qN7TM1/tHBr7lOhVLQY3pDe5LCNO5Woq33iUt+l5hHD4/wDCzLtin78h+pznNWuKXDbG2JaMyIHUxqVaWqy5INStLv2BximtpyHb/GXVahaO3ZUmGWu43zGSdf2VvibRVeXOAnWVTW1415MHT4jmE7Fxi2xXuMf1Wy2p14S3FMVIkRHEKPTenPF5JDVO0MRFuLRzJ5a94Xlj/f3Ut7i9x65emiXD6G95YkzAAEknkArqTrnqSU9LZqpc1mtDy4udDRnkPoAu34HhLbS3p0WaMaATzPE+pVZsrsyLVpe/Oq/X/QP5B9StBK9BpscoxufX+DBlmm6QsolJKSVqEnqULzKEAe5RKSV5c5ABUcm0EoUAVeN4QazDuGHcOvdc2vLR1KoW12gkcwPhK66q7F8Dp3LYqDPg4ahZM+Derj1G48m3h9DA4bSZvBzAOsASO4V2CqLENmK9rU3hLmcHt+o4KysryR/Ez6jX1GhXGywcXT6mpNPoTpXirSDhBUmlbb4mm5runsu/SdfRNPYQYII7rOSUNVrmVN2PXgQpFSzlsxPTgFaGmCnW0oQTZnqGzIL9+od7kOA6AcE3i2xVGrmxu47/AE5esaf3wWke2F5Cusk07TKtJmJwr7N/NNw6Wzk1uU9z+y3NhYsoNDaTQ0Dl9TxQHEJxtSUZMs8n1MEkuhdYVixY7zH++q1VriLXDP38Fz+mwnVTaVctENcYSI7scrh/QSSl1N/viFhdtBcVzAZFJpyAzLj/ADO/ZeW1yOJ96nUcdc0ecB44Tr703PmnlSS4RWENrs5hiVAtljgQSII0MFUNls291Ty5NGe99O63mLWzX1C50lxMuKbptA0EK+GcoxGSplJUwJ3AqF9zfTdFSNMoK1FaqGtJPD4+9ZjE7vcHiOh7ifZk7vYkZkdvepim+AsdZUDRLjABjv25q92ZumNqbzQC48eU8lh7SyuL2p5Gl2fAQ1g5DgAup7K7HNtGgvO9UOvIdl0NPpnGW5dReTIqo0lKpIle95IhdYxCgr1K8JZUgLKF5lCgByV4c5KvKkAQhCgAQhCAEInVVN/s5TqZs8jumnqFboVJ44zVSRKk10MPeYPVpfhkc25/8JhmN1G5E7w5PG988wt+olzhdKp7bGnrGfvXOyfD+8H9x6zeZlrfG6bsn0y3qw/+Lv3U+3NGppXaz/7Gub/uEhP19kqZ9glvTVRKmyTh7LwVlelyx6xTL74vuWLNn3v/AMt1Kp+Sqw/CQvP+AV2a0ndwN7/8qnqbM1RoAexXltrdU/Z8Vv5XOHyKW8VdYSX57Fr8miwu7Ut9prgeoIUIVYK9DFb1v/Ur/qefmvf+OXv89U92g/MJe2K8/t/ZPPoOC7EJKVYzln0TRxa8P46g7NA+iadeXrv+rX/U4D4QhQj6/b+w59C8pUXOEhj/ANLv2UK8c4ZGG/mc1p9xMqpqYTdVPa8R35nOPzKkWey9b8UNCtHBJ9IsNy7saq1GjVwP5QT8TAVTeYo5phggczn8NFraeybfxuJ7ZKdb7O0GfgBPN3m+a1w0eV9aQt5Yroc8p4NXuXS3eeOZyaPor2y+zvfINy+QPwN+pW3a0AQBASrdj0kI8vlinlb4RGssPp0WhtJoaByCkoQtYoEIQgARCWEKQE3UJUKABKkQgALUi9JEAIhKhACISoQAiEqEAIhKhACISwkQAJISoQAkISoQAIQhAAhCEACEIQAIQgIAWEIQgAQhCAAtQhCkD//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27" name="Group 26"/>
          <p:cNvGrpSpPr/>
          <p:nvPr/>
        </p:nvGrpSpPr>
        <p:grpSpPr>
          <a:xfrm>
            <a:off x="6405154" y="2447999"/>
            <a:ext cx="1828800" cy="1580706"/>
            <a:chOff x="6405154" y="2447999"/>
            <a:chExt cx="1828800" cy="1580706"/>
          </a:xfrm>
        </p:grpSpPr>
        <p:grpSp>
          <p:nvGrpSpPr>
            <p:cNvPr id="13" name="Group 12"/>
            <p:cNvGrpSpPr/>
            <p:nvPr/>
          </p:nvGrpSpPr>
          <p:grpSpPr>
            <a:xfrm>
              <a:off x="6741751" y="2447999"/>
              <a:ext cx="1199285" cy="1076325"/>
              <a:chOff x="5053012" y="4495800"/>
              <a:chExt cx="1319213" cy="1076325"/>
            </a:xfrm>
          </p:grpSpPr>
          <p:sp>
            <p:nvSpPr>
              <p:cNvPr id="12" name="Rectangle 11"/>
              <p:cNvSpPr/>
              <p:nvPr/>
            </p:nvSpPr>
            <p:spPr>
              <a:xfrm>
                <a:off x="5053012" y="4533900"/>
                <a:ext cx="1288420" cy="10382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p:txBody>
          </p:sp>
          <p:pic>
            <p:nvPicPr>
              <p:cNvPr id="2075" name="Picture 27"/>
              <p:cNvPicPr>
                <a:picLocks noChangeAspect="1" noChangeArrowheads="1"/>
              </p:cNvPicPr>
              <p:nvPr/>
            </p:nvPicPr>
            <p:blipFill rotWithShape="1">
              <a:blip r:embed="rId10" cstate="print">
                <a:extLst>
                  <a:ext uri="{28A0092B-C50C-407E-A947-70E740481C1C}">
                    <a14:useLocalDpi xmlns:a14="http://schemas.microsoft.com/office/drawing/2010/main" xmlns="" val="0"/>
                  </a:ext>
                </a:extLst>
              </a:blip>
              <a:srcRect l="50000"/>
              <a:stretch/>
            </p:blipFill>
            <p:spPr bwMode="auto">
              <a:xfrm>
                <a:off x="5053012" y="4495800"/>
                <a:ext cx="1319213" cy="1076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sp>
          <p:nvSpPr>
            <p:cNvPr id="32" name="TextBox 31"/>
            <p:cNvSpPr txBox="1"/>
            <p:nvPr/>
          </p:nvSpPr>
          <p:spPr>
            <a:xfrm>
              <a:off x="6405154" y="3559628"/>
              <a:ext cx="1828800" cy="469077"/>
            </a:xfrm>
            <a:prstGeom prst="rect">
              <a:avLst/>
            </a:prstGeom>
            <a:noFill/>
          </p:spPr>
          <p:txBody>
            <a:bodyPr wrap="square" rtlCol="0">
              <a:spAutoFit/>
            </a:bodyPr>
            <a:lstStyle/>
            <a:p>
              <a:pPr algn="ctr"/>
              <a:r>
                <a:rPr lang="en-US" sz="2400" dirty="0" smtClean="0">
                  <a:solidFill>
                    <a:schemeClr val="bg1"/>
                  </a:solidFill>
                  <a:latin typeface="Eras Demi ITC" pitchFamily="34" charset="0"/>
                </a:rPr>
                <a:t>Beryl</a:t>
              </a:r>
            </a:p>
          </p:txBody>
        </p:sp>
      </p:grpSp>
      <p:grpSp>
        <p:nvGrpSpPr>
          <p:cNvPr id="28" name="Group 27"/>
          <p:cNvGrpSpPr/>
          <p:nvPr/>
        </p:nvGrpSpPr>
        <p:grpSpPr>
          <a:xfrm>
            <a:off x="472966" y="4081895"/>
            <a:ext cx="1662546" cy="1937905"/>
            <a:chOff x="472966" y="4081895"/>
            <a:chExt cx="1662546" cy="1937905"/>
          </a:xfrm>
        </p:grpSpPr>
        <p:pic>
          <p:nvPicPr>
            <p:cNvPr id="2077" name="Picture 29" descr="Topaz"/>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895846" y="4081895"/>
              <a:ext cx="865909" cy="1480705"/>
            </a:xfrm>
            <a:prstGeom prst="rect">
              <a:avLst/>
            </a:prstGeom>
            <a:noFill/>
            <a:extLst>
              <a:ext uri="{909E8E84-426E-40DD-AFC4-6F175D3DCCD1}">
                <a14:hiddenFill xmlns:a14="http://schemas.microsoft.com/office/drawing/2010/main" xmlns="">
                  <a:solidFill>
                    <a:srgbClr val="FFFFFF"/>
                  </a:solidFill>
                </a14:hiddenFill>
              </a:ext>
            </a:extLst>
          </p:spPr>
        </p:pic>
        <p:sp>
          <p:nvSpPr>
            <p:cNvPr id="34" name="TextBox 33"/>
            <p:cNvSpPr txBox="1"/>
            <p:nvPr/>
          </p:nvSpPr>
          <p:spPr>
            <a:xfrm>
              <a:off x="472966" y="5558135"/>
              <a:ext cx="1662546" cy="461665"/>
            </a:xfrm>
            <a:prstGeom prst="rect">
              <a:avLst/>
            </a:prstGeom>
            <a:noFill/>
          </p:spPr>
          <p:txBody>
            <a:bodyPr wrap="square" rtlCol="0">
              <a:spAutoFit/>
            </a:bodyPr>
            <a:lstStyle/>
            <a:p>
              <a:pPr algn="ctr"/>
              <a:r>
                <a:rPr lang="en-US" sz="2400" dirty="0" smtClean="0">
                  <a:solidFill>
                    <a:schemeClr val="bg1"/>
                  </a:solidFill>
                  <a:latin typeface="Eras Demi ITC" pitchFamily="34" charset="0"/>
                </a:rPr>
                <a:t>Topaz</a:t>
              </a:r>
            </a:p>
          </p:txBody>
        </p:sp>
      </p:grpSp>
      <p:grpSp>
        <p:nvGrpSpPr>
          <p:cNvPr id="29" name="Group 28"/>
          <p:cNvGrpSpPr/>
          <p:nvPr/>
        </p:nvGrpSpPr>
        <p:grpSpPr>
          <a:xfrm>
            <a:off x="2270234" y="4393512"/>
            <a:ext cx="2011680" cy="1626288"/>
            <a:chOff x="2270234" y="4393512"/>
            <a:chExt cx="2011680" cy="1626288"/>
          </a:xfrm>
        </p:grpSpPr>
        <p:pic>
          <p:nvPicPr>
            <p:cNvPr id="2079" name="Picture 31" descr="Chrysoprase"/>
            <p:cNvPicPr>
              <a:picLocks noChangeAspect="1" noChangeArrowheads="1"/>
            </p:cNvPicPr>
            <p:nvPr/>
          </p:nvPicPr>
          <p:blipFill>
            <a:blip r:embed="rId12" cstate="print">
              <a:extLst>
                <a:ext uri="{28A0092B-C50C-407E-A947-70E740481C1C}">
                  <a14:useLocalDpi xmlns:a14="http://schemas.microsoft.com/office/drawing/2010/main" xmlns="" val="0"/>
                </a:ext>
              </a:extLst>
            </a:blip>
            <a:srcRect/>
            <a:stretch>
              <a:fillRect/>
            </a:stretch>
          </p:blipFill>
          <p:spPr bwMode="auto">
            <a:xfrm>
              <a:off x="2825968" y="4393512"/>
              <a:ext cx="952500" cy="1162050"/>
            </a:xfrm>
            <a:prstGeom prst="rect">
              <a:avLst/>
            </a:prstGeom>
            <a:noFill/>
            <a:extLst>
              <a:ext uri="{909E8E84-426E-40DD-AFC4-6F175D3DCCD1}">
                <a14:hiddenFill xmlns:a14="http://schemas.microsoft.com/office/drawing/2010/main" xmlns="">
                  <a:solidFill>
                    <a:srgbClr val="FFFFFF"/>
                  </a:solidFill>
                </a14:hiddenFill>
              </a:ext>
            </a:extLst>
          </p:spPr>
        </p:pic>
        <p:sp>
          <p:nvSpPr>
            <p:cNvPr id="36" name="TextBox 35"/>
            <p:cNvSpPr txBox="1"/>
            <p:nvPr/>
          </p:nvSpPr>
          <p:spPr>
            <a:xfrm>
              <a:off x="2270234" y="5550723"/>
              <a:ext cx="2011680" cy="469077"/>
            </a:xfrm>
            <a:prstGeom prst="rect">
              <a:avLst/>
            </a:prstGeom>
            <a:noFill/>
          </p:spPr>
          <p:txBody>
            <a:bodyPr wrap="square" rtlCol="0">
              <a:spAutoFit/>
            </a:bodyPr>
            <a:lstStyle/>
            <a:p>
              <a:pPr algn="ctr"/>
              <a:r>
                <a:rPr lang="en-US" sz="2400" dirty="0" smtClean="0">
                  <a:solidFill>
                    <a:schemeClr val="bg1"/>
                  </a:solidFill>
                  <a:latin typeface="Eras Demi ITC" pitchFamily="34" charset="0"/>
                </a:rPr>
                <a:t>Chrysoprase</a:t>
              </a:r>
            </a:p>
          </p:txBody>
        </p:sp>
      </p:grpSp>
      <p:grpSp>
        <p:nvGrpSpPr>
          <p:cNvPr id="30" name="Group 29"/>
          <p:cNvGrpSpPr/>
          <p:nvPr/>
        </p:nvGrpSpPr>
        <p:grpSpPr>
          <a:xfrm>
            <a:off x="4713729" y="4610100"/>
            <a:ext cx="1374005" cy="1409700"/>
            <a:chOff x="4713729" y="4610100"/>
            <a:chExt cx="1374005" cy="1409700"/>
          </a:xfrm>
        </p:grpSpPr>
        <p:pic>
          <p:nvPicPr>
            <p:cNvPr id="2081" name="Picture 33" descr="Sapphire"/>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914900" y="4610100"/>
              <a:ext cx="952500" cy="952500"/>
            </a:xfrm>
            <a:prstGeom prst="rect">
              <a:avLst/>
            </a:prstGeom>
            <a:noFill/>
            <a:extLst>
              <a:ext uri="{909E8E84-426E-40DD-AFC4-6F175D3DCCD1}">
                <a14:hiddenFill xmlns:a14="http://schemas.microsoft.com/office/drawing/2010/main" xmlns="">
                  <a:solidFill>
                    <a:srgbClr val="FFFFFF"/>
                  </a:solidFill>
                </a14:hiddenFill>
              </a:ext>
            </a:extLst>
          </p:spPr>
        </p:pic>
        <p:sp>
          <p:nvSpPr>
            <p:cNvPr id="38" name="TextBox 37"/>
            <p:cNvSpPr txBox="1"/>
            <p:nvPr/>
          </p:nvSpPr>
          <p:spPr>
            <a:xfrm>
              <a:off x="4713729" y="5558135"/>
              <a:ext cx="1374005" cy="461665"/>
            </a:xfrm>
            <a:prstGeom prst="rect">
              <a:avLst/>
            </a:prstGeom>
            <a:noFill/>
          </p:spPr>
          <p:txBody>
            <a:bodyPr wrap="square" rtlCol="0">
              <a:spAutoFit/>
            </a:bodyPr>
            <a:lstStyle/>
            <a:p>
              <a:pPr algn="ctr"/>
              <a:r>
                <a:rPr lang="en-US" sz="2400" dirty="0" smtClean="0">
                  <a:solidFill>
                    <a:schemeClr val="bg1"/>
                  </a:solidFill>
                  <a:latin typeface="Eras Demi ITC" pitchFamily="34" charset="0"/>
                </a:rPr>
                <a:t>Jacinth</a:t>
              </a:r>
            </a:p>
          </p:txBody>
        </p:sp>
      </p:grpSp>
      <p:grpSp>
        <p:nvGrpSpPr>
          <p:cNvPr id="31" name="Group 30"/>
          <p:cNvGrpSpPr/>
          <p:nvPr/>
        </p:nvGrpSpPr>
        <p:grpSpPr>
          <a:xfrm>
            <a:off x="6386086" y="4245797"/>
            <a:ext cx="2011680" cy="1770114"/>
            <a:chOff x="6386086" y="4245797"/>
            <a:chExt cx="2011680" cy="1770114"/>
          </a:xfrm>
        </p:grpSpPr>
        <p:pic>
          <p:nvPicPr>
            <p:cNvPr id="2083" name="Picture 35" descr="Amethyst"/>
            <p:cNvPicPr>
              <a:picLocks noChangeAspect="1" noChangeArrowheads="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6896100" y="4245797"/>
              <a:ext cx="952500" cy="1304926"/>
            </a:xfrm>
            <a:prstGeom prst="rect">
              <a:avLst/>
            </a:prstGeom>
            <a:noFill/>
            <a:extLst>
              <a:ext uri="{909E8E84-426E-40DD-AFC4-6F175D3DCCD1}">
                <a14:hiddenFill xmlns:a14="http://schemas.microsoft.com/office/drawing/2010/main" xmlns="">
                  <a:solidFill>
                    <a:srgbClr val="FFFFFF"/>
                  </a:solidFill>
                </a14:hiddenFill>
              </a:ext>
            </a:extLst>
          </p:spPr>
        </p:pic>
        <p:sp>
          <p:nvSpPr>
            <p:cNvPr id="40" name="TextBox 39"/>
            <p:cNvSpPr txBox="1"/>
            <p:nvPr/>
          </p:nvSpPr>
          <p:spPr>
            <a:xfrm>
              <a:off x="6386086" y="5546834"/>
              <a:ext cx="2011680" cy="469077"/>
            </a:xfrm>
            <a:prstGeom prst="rect">
              <a:avLst/>
            </a:prstGeom>
            <a:noFill/>
          </p:spPr>
          <p:txBody>
            <a:bodyPr wrap="square" rtlCol="0">
              <a:spAutoFit/>
            </a:bodyPr>
            <a:lstStyle/>
            <a:p>
              <a:pPr algn="ctr"/>
              <a:r>
                <a:rPr lang="en-US" sz="2400" dirty="0" err="1" smtClean="0">
                  <a:solidFill>
                    <a:schemeClr val="bg1"/>
                  </a:solidFill>
                  <a:latin typeface="Eras Demi ITC" pitchFamily="34" charset="0"/>
                </a:rPr>
                <a:t>Amethyist</a:t>
              </a:r>
              <a:endParaRPr lang="en-US" sz="2400" dirty="0" smtClean="0">
                <a:solidFill>
                  <a:schemeClr val="bg1"/>
                </a:solidFill>
                <a:latin typeface="Eras Demi ITC" pitchFamily="34" charset="0"/>
              </a:endParaRPr>
            </a:p>
          </p:txBody>
        </p:sp>
      </p:grpSp>
    </p:spTree>
    <p:extLst>
      <p:ext uri="{BB962C8B-B14F-4D97-AF65-F5344CB8AC3E}">
        <p14:creationId xmlns:p14="http://schemas.microsoft.com/office/powerpoint/2010/main" xmlns="" val="188270207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00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par>
                          <p:cTn id="8" fill="hold">
                            <p:stCondLst>
                              <p:cond delay="1500"/>
                            </p:stCondLst>
                            <p:childTnLst>
                              <p:par>
                                <p:cTn id="9" presetID="10" presetClass="entr" presetSubtype="0" fill="hold" nodeType="afterEffect">
                                  <p:stCondLst>
                                    <p:cond delay="100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500"/>
                                        <p:tgtEl>
                                          <p:spTgt spid="16"/>
                                        </p:tgtEl>
                                      </p:cBhvr>
                                    </p:animEffect>
                                  </p:childTnLst>
                                </p:cTn>
                              </p:par>
                            </p:childTnLst>
                          </p:cTn>
                        </p:par>
                        <p:par>
                          <p:cTn id="12" fill="hold">
                            <p:stCondLst>
                              <p:cond delay="3000"/>
                            </p:stCondLst>
                            <p:childTnLst>
                              <p:par>
                                <p:cTn id="13" presetID="10" presetClass="entr" presetSubtype="0" fill="hold" nodeType="afterEffect">
                                  <p:stCondLst>
                                    <p:cond delay="100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childTnLst>
                          </p:cTn>
                        </p:par>
                        <p:par>
                          <p:cTn id="16" fill="hold">
                            <p:stCondLst>
                              <p:cond delay="4500"/>
                            </p:stCondLst>
                            <p:childTnLst>
                              <p:par>
                                <p:cTn id="17" presetID="10" presetClass="entr" presetSubtype="0" fill="hold" nodeType="afterEffect">
                                  <p:stCondLst>
                                    <p:cond delay="100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500"/>
                                        <p:tgtEl>
                                          <p:spTgt spid="20"/>
                                        </p:tgtEl>
                                      </p:cBhvr>
                                    </p:animEffect>
                                  </p:childTnLst>
                                </p:cTn>
                              </p:par>
                            </p:childTnLst>
                          </p:cTn>
                        </p:par>
                        <p:par>
                          <p:cTn id="20" fill="hold">
                            <p:stCondLst>
                              <p:cond delay="6000"/>
                            </p:stCondLst>
                            <p:childTnLst>
                              <p:par>
                                <p:cTn id="21" presetID="10" presetClass="entr" presetSubtype="0" fill="hold" nodeType="afterEffect">
                                  <p:stCondLst>
                                    <p:cond delay="100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500"/>
                                        <p:tgtEl>
                                          <p:spTgt spid="22"/>
                                        </p:tgtEl>
                                      </p:cBhvr>
                                    </p:animEffect>
                                  </p:childTnLst>
                                </p:cTn>
                              </p:par>
                            </p:childTnLst>
                          </p:cTn>
                        </p:par>
                        <p:par>
                          <p:cTn id="24" fill="hold">
                            <p:stCondLst>
                              <p:cond delay="7500"/>
                            </p:stCondLst>
                            <p:childTnLst>
                              <p:par>
                                <p:cTn id="25" presetID="10" presetClass="entr" presetSubtype="0" fill="hold" nodeType="afterEffect">
                                  <p:stCondLst>
                                    <p:cond delay="100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childTnLst>
                          </p:cTn>
                        </p:par>
                        <p:par>
                          <p:cTn id="28" fill="hold">
                            <p:stCondLst>
                              <p:cond delay="9000"/>
                            </p:stCondLst>
                            <p:childTnLst>
                              <p:par>
                                <p:cTn id="29" presetID="10" presetClass="entr" presetSubtype="0" fill="hold" nodeType="afterEffect">
                                  <p:stCondLst>
                                    <p:cond delay="100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childTnLst>
                          </p:cTn>
                        </p:par>
                        <p:par>
                          <p:cTn id="32" fill="hold">
                            <p:stCondLst>
                              <p:cond delay="10500"/>
                            </p:stCondLst>
                            <p:childTnLst>
                              <p:par>
                                <p:cTn id="33" presetID="10" presetClass="entr" presetSubtype="0" fill="hold" nodeType="afterEffect">
                                  <p:stCondLst>
                                    <p:cond delay="100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500"/>
                                        <p:tgtEl>
                                          <p:spTgt spid="27"/>
                                        </p:tgtEl>
                                      </p:cBhvr>
                                    </p:animEffect>
                                  </p:childTnLst>
                                </p:cTn>
                              </p:par>
                            </p:childTnLst>
                          </p:cTn>
                        </p:par>
                        <p:par>
                          <p:cTn id="36" fill="hold">
                            <p:stCondLst>
                              <p:cond delay="12000"/>
                            </p:stCondLst>
                            <p:childTnLst>
                              <p:par>
                                <p:cTn id="37" presetID="10" presetClass="entr" presetSubtype="0" fill="hold" nodeType="afterEffect">
                                  <p:stCondLst>
                                    <p:cond delay="1000"/>
                                  </p:stCondLst>
                                  <p:childTnLst>
                                    <p:set>
                                      <p:cBhvr>
                                        <p:cTn id="38" dur="1" fill="hold">
                                          <p:stCondLst>
                                            <p:cond delay="0"/>
                                          </p:stCondLst>
                                        </p:cTn>
                                        <p:tgtEl>
                                          <p:spTgt spid="28"/>
                                        </p:tgtEl>
                                        <p:attrNameLst>
                                          <p:attrName>style.visibility</p:attrName>
                                        </p:attrNameLst>
                                      </p:cBhvr>
                                      <p:to>
                                        <p:strVal val="visible"/>
                                      </p:to>
                                    </p:set>
                                    <p:animEffect transition="in" filter="fade">
                                      <p:cBhvr>
                                        <p:cTn id="39" dur="500"/>
                                        <p:tgtEl>
                                          <p:spTgt spid="28"/>
                                        </p:tgtEl>
                                      </p:cBhvr>
                                    </p:animEffect>
                                  </p:childTnLst>
                                </p:cTn>
                              </p:par>
                            </p:childTnLst>
                          </p:cTn>
                        </p:par>
                        <p:par>
                          <p:cTn id="40" fill="hold">
                            <p:stCondLst>
                              <p:cond delay="13500"/>
                            </p:stCondLst>
                            <p:childTnLst>
                              <p:par>
                                <p:cTn id="41" presetID="10" presetClass="entr" presetSubtype="0" fill="hold" nodeType="afterEffect">
                                  <p:stCondLst>
                                    <p:cond delay="1000"/>
                                  </p:stCondLst>
                                  <p:childTnLst>
                                    <p:set>
                                      <p:cBhvr>
                                        <p:cTn id="42" dur="1" fill="hold">
                                          <p:stCondLst>
                                            <p:cond delay="0"/>
                                          </p:stCondLst>
                                        </p:cTn>
                                        <p:tgtEl>
                                          <p:spTgt spid="29"/>
                                        </p:tgtEl>
                                        <p:attrNameLst>
                                          <p:attrName>style.visibility</p:attrName>
                                        </p:attrNameLst>
                                      </p:cBhvr>
                                      <p:to>
                                        <p:strVal val="visible"/>
                                      </p:to>
                                    </p:set>
                                    <p:animEffect transition="in" filter="fade">
                                      <p:cBhvr>
                                        <p:cTn id="43" dur="500"/>
                                        <p:tgtEl>
                                          <p:spTgt spid="29"/>
                                        </p:tgtEl>
                                      </p:cBhvr>
                                    </p:animEffect>
                                  </p:childTnLst>
                                </p:cTn>
                              </p:par>
                            </p:childTnLst>
                          </p:cTn>
                        </p:par>
                        <p:par>
                          <p:cTn id="44" fill="hold">
                            <p:stCondLst>
                              <p:cond delay="15000"/>
                            </p:stCondLst>
                            <p:childTnLst>
                              <p:par>
                                <p:cTn id="45" presetID="10" presetClass="entr" presetSubtype="0" fill="hold" nodeType="afterEffect">
                                  <p:stCondLst>
                                    <p:cond delay="1000"/>
                                  </p:stCondLst>
                                  <p:childTnLst>
                                    <p:set>
                                      <p:cBhvr>
                                        <p:cTn id="46" dur="1" fill="hold">
                                          <p:stCondLst>
                                            <p:cond delay="0"/>
                                          </p:stCondLst>
                                        </p:cTn>
                                        <p:tgtEl>
                                          <p:spTgt spid="30"/>
                                        </p:tgtEl>
                                        <p:attrNameLst>
                                          <p:attrName>style.visibility</p:attrName>
                                        </p:attrNameLst>
                                      </p:cBhvr>
                                      <p:to>
                                        <p:strVal val="visible"/>
                                      </p:to>
                                    </p:set>
                                    <p:animEffect transition="in" filter="fade">
                                      <p:cBhvr>
                                        <p:cTn id="47" dur="500"/>
                                        <p:tgtEl>
                                          <p:spTgt spid="30"/>
                                        </p:tgtEl>
                                      </p:cBhvr>
                                    </p:animEffect>
                                  </p:childTnLst>
                                </p:cTn>
                              </p:par>
                            </p:childTnLst>
                          </p:cTn>
                        </p:par>
                        <p:par>
                          <p:cTn id="48" fill="hold">
                            <p:stCondLst>
                              <p:cond delay="16500"/>
                            </p:stCondLst>
                            <p:childTnLst>
                              <p:par>
                                <p:cTn id="49" presetID="10" presetClass="entr" presetSubtype="0" fill="hold" nodeType="afterEffect">
                                  <p:stCondLst>
                                    <p:cond delay="1000"/>
                                  </p:stCondLst>
                                  <p:childTnLst>
                                    <p:set>
                                      <p:cBhvr>
                                        <p:cTn id="50" dur="1" fill="hold">
                                          <p:stCondLst>
                                            <p:cond delay="0"/>
                                          </p:stCondLst>
                                        </p:cTn>
                                        <p:tgtEl>
                                          <p:spTgt spid="31"/>
                                        </p:tgtEl>
                                        <p:attrNameLst>
                                          <p:attrName>style.visibility</p:attrName>
                                        </p:attrNameLst>
                                      </p:cBhvr>
                                      <p:to>
                                        <p:strVal val="visible"/>
                                      </p:to>
                                    </p:set>
                                    <p:animEffect transition="in" filter="fade">
                                      <p:cBhvr>
                                        <p:cTn id="51"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6268358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solidFill>
                  <a:srgbClr val="FFC000"/>
                </a:solidFill>
              </a:rPr>
              <a:t>Transparent</a:t>
            </a:r>
            <a:r>
              <a:rPr lang="en-US" sz="3200" dirty="0"/>
              <a:t> ~ </a:t>
            </a:r>
            <a:r>
              <a:rPr lang="en-US" sz="3200" b="1" i="1" dirty="0" err="1">
                <a:solidFill>
                  <a:srgbClr val="FFC000"/>
                </a:solidFill>
                <a:latin typeface="Times New Roman" pitchFamily="18" charset="0"/>
                <a:cs typeface="Times New Roman" pitchFamily="18" charset="0"/>
              </a:rPr>
              <a:t>diaphanēs</a:t>
            </a:r>
            <a:r>
              <a:rPr lang="en-US" sz="3200" dirty="0"/>
              <a:t> – </a:t>
            </a:r>
            <a:r>
              <a:rPr lang="en-US" sz="3200" i="1" dirty="0"/>
              <a:t>to let light through</a:t>
            </a:r>
            <a:endParaRPr lang="en-US" sz="3200" dirty="0"/>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501402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09796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4031873"/>
          </a:xfrm>
          <a:prstGeom prst="rect">
            <a:avLst/>
          </a:prstGeom>
          <a:noFill/>
        </p:spPr>
        <p:txBody>
          <a:bodyPr wrap="square" rtlCol="0">
            <a:spAutoFit/>
          </a:bodyPr>
          <a:lstStyle/>
          <a:p>
            <a:r>
              <a:rPr lang="en-US" sz="3200" dirty="0">
                <a:solidFill>
                  <a:srgbClr val="FFC000"/>
                </a:solidFill>
              </a:rPr>
              <a:t>Joni </a:t>
            </a:r>
            <a:r>
              <a:rPr lang="en-US" sz="3200" dirty="0" err="1">
                <a:solidFill>
                  <a:srgbClr val="FFC000"/>
                </a:solidFill>
              </a:rPr>
              <a:t>Eareckson</a:t>
            </a:r>
            <a:r>
              <a:rPr lang="en-US" sz="3200" dirty="0">
                <a:solidFill>
                  <a:srgbClr val="FFC000"/>
                </a:solidFill>
              </a:rPr>
              <a:t> Tada ~ </a:t>
            </a:r>
            <a:r>
              <a:rPr lang="en-US" sz="3200" dirty="0"/>
              <a:t>"The best we can hope for in this life is a knothole peek at the shining realities ahead. Yet a glimpse is enough. It's enough to convince our hearts that whatever sufferings and sorrows currently assail us aren't worthy of comparison to that which waits over the horizon."</a:t>
            </a: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16683091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45781111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062103"/>
          </a:xfrm>
          <a:prstGeom prst="rect">
            <a:avLst/>
          </a:prstGeom>
          <a:noFill/>
        </p:spPr>
        <p:txBody>
          <a:bodyPr wrap="square" rtlCol="0">
            <a:spAutoFit/>
          </a:bodyPr>
          <a:lstStyle/>
          <a:p>
            <a:r>
              <a:rPr lang="en-US" sz="3200" dirty="0">
                <a:solidFill>
                  <a:srgbClr val="FFC000"/>
                </a:solidFill>
              </a:rPr>
              <a:t>Billy Graham ~ </a:t>
            </a:r>
            <a:r>
              <a:rPr lang="en-US" sz="3200" dirty="0"/>
              <a:t>"God will prepare everything for our perfect happiness in heaven, and if it takes my dog being there, I believe he'll be there."</a:t>
            </a: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1625043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45947175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046988"/>
          </a:xfrm>
          <a:prstGeom prst="rect">
            <a:avLst/>
          </a:prstGeom>
          <a:noFill/>
        </p:spPr>
        <p:txBody>
          <a:bodyPr wrap="square" rtlCol="0">
            <a:spAutoFit/>
          </a:bodyPr>
          <a:lstStyle/>
          <a:p>
            <a:r>
              <a:rPr lang="en-US" sz="3200" dirty="0"/>
              <a:t>2 Cor. </a:t>
            </a:r>
            <a:r>
              <a:rPr lang="en-US" sz="3200" dirty="0" smtClean="0"/>
              <a:t>12.3-4 </a:t>
            </a:r>
            <a:r>
              <a:rPr lang="en-US" sz="3200" dirty="0"/>
              <a:t>~ </a:t>
            </a:r>
            <a:r>
              <a:rPr lang="en-US" sz="3200" baseline="30000" dirty="0"/>
              <a:t>3</a:t>
            </a:r>
            <a:r>
              <a:rPr lang="en-US" sz="3200" dirty="0"/>
              <a:t> </a:t>
            </a:r>
            <a:r>
              <a:rPr lang="en-US" sz="3200" dirty="0">
                <a:solidFill>
                  <a:srgbClr val="FFC000"/>
                </a:solidFill>
              </a:rPr>
              <a:t>And I know such a man—whether in the body or out of the body I do not know, God knows— </a:t>
            </a:r>
            <a:r>
              <a:rPr lang="en-US" sz="3200" baseline="30000" dirty="0"/>
              <a:t>4</a:t>
            </a:r>
            <a:r>
              <a:rPr lang="en-US" sz="3200" dirty="0"/>
              <a:t> </a:t>
            </a:r>
            <a:r>
              <a:rPr lang="en-US" sz="3200" dirty="0">
                <a:solidFill>
                  <a:srgbClr val="FFC000"/>
                </a:solidFill>
              </a:rPr>
              <a:t>how he was caught up into Paradise and heard inexpressible words, which it is not lawful for a man to utter.</a:t>
            </a: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
        <p:nvSpPr>
          <p:cNvPr id="4" name="TextBox 3"/>
          <p:cNvSpPr txBox="1"/>
          <p:nvPr/>
        </p:nvSpPr>
        <p:spPr>
          <a:xfrm>
            <a:off x="457200" y="3887212"/>
            <a:ext cx="8229600" cy="1569660"/>
          </a:xfrm>
          <a:prstGeom prst="rect">
            <a:avLst/>
          </a:prstGeom>
          <a:noFill/>
        </p:spPr>
        <p:txBody>
          <a:bodyPr wrap="square" rtlCol="0">
            <a:spAutoFit/>
          </a:bodyPr>
          <a:lstStyle/>
          <a:p>
            <a:r>
              <a:rPr lang="en-US" sz="3200" dirty="0"/>
              <a:t>Heb. </a:t>
            </a:r>
            <a:r>
              <a:rPr lang="en-US" sz="3200" dirty="0" smtClean="0"/>
              <a:t>9.27 </a:t>
            </a:r>
            <a:r>
              <a:rPr lang="en-US" sz="3200" dirty="0"/>
              <a:t>~ </a:t>
            </a:r>
            <a:r>
              <a:rPr lang="en-US" sz="3200" dirty="0">
                <a:solidFill>
                  <a:srgbClr val="FFC000"/>
                </a:solidFill>
              </a:rPr>
              <a:t>And as it is appointed for men to die once, but after this the judgment,</a:t>
            </a:r>
          </a:p>
        </p:txBody>
      </p:sp>
    </p:spTree>
    <p:extLst>
      <p:ext uri="{BB962C8B-B14F-4D97-AF65-F5344CB8AC3E}">
        <p14:creationId xmlns:p14="http://schemas.microsoft.com/office/powerpoint/2010/main" xmlns="" val="63657593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59440752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539430"/>
          </a:xfrm>
          <a:prstGeom prst="rect">
            <a:avLst/>
          </a:prstGeom>
          <a:noFill/>
        </p:spPr>
        <p:txBody>
          <a:bodyPr wrap="square" rtlCol="0">
            <a:spAutoFit/>
          </a:bodyPr>
          <a:lstStyle/>
          <a:p>
            <a:r>
              <a:rPr lang="en-US" sz="3200" dirty="0"/>
              <a:t>Eph. </a:t>
            </a:r>
            <a:r>
              <a:rPr lang="en-US" sz="3200" dirty="0" smtClean="0"/>
              <a:t>5.30-32 </a:t>
            </a:r>
            <a:r>
              <a:rPr lang="en-US" sz="3200" dirty="0"/>
              <a:t>~ </a:t>
            </a:r>
            <a:r>
              <a:rPr lang="en-US" sz="3200" baseline="30000" dirty="0"/>
              <a:t>30</a:t>
            </a:r>
            <a:r>
              <a:rPr lang="en-US" sz="3200" dirty="0"/>
              <a:t> </a:t>
            </a:r>
            <a:r>
              <a:rPr lang="en-US" sz="3200" dirty="0">
                <a:solidFill>
                  <a:srgbClr val="FFC000"/>
                </a:solidFill>
              </a:rPr>
              <a:t>For we are members of His body, of His flesh and of His bones. </a:t>
            </a:r>
            <a:r>
              <a:rPr lang="en-US" sz="3200" baseline="30000" dirty="0"/>
              <a:t>31</a:t>
            </a:r>
            <a:r>
              <a:rPr lang="en-US" sz="3200" dirty="0"/>
              <a:t> </a:t>
            </a:r>
            <a:r>
              <a:rPr lang="en-US" sz="3200" i="1" dirty="0">
                <a:solidFill>
                  <a:srgbClr val="FFC000"/>
                </a:solidFill>
              </a:rPr>
              <a:t>For this reason a man shall leave his father and mother and be joined to his wife, and the two shall become one flesh. </a:t>
            </a:r>
            <a:r>
              <a:rPr lang="en-US" sz="3200" baseline="30000" dirty="0"/>
              <a:t>32</a:t>
            </a:r>
            <a:r>
              <a:rPr lang="en-US" sz="3200" dirty="0"/>
              <a:t> </a:t>
            </a:r>
            <a:r>
              <a:rPr lang="en-US" sz="3200" dirty="0">
                <a:solidFill>
                  <a:srgbClr val="FFC000"/>
                </a:solidFill>
              </a:rPr>
              <a:t>This is a great mystery, but I speak concerning Christ and the church.</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8036418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062103"/>
          </a:xfrm>
          <a:prstGeom prst="rect">
            <a:avLst/>
          </a:prstGeom>
          <a:noFill/>
        </p:spPr>
        <p:txBody>
          <a:bodyPr wrap="square" rtlCol="0">
            <a:spAutoFit/>
          </a:bodyPr>
          <a:lstStyle/>
          <a:p>
            <a:r>
              <a:rPr lang="en-US" sz="3200" dirty="0"/>
              <a:t>2 Pet. </a:t>
            </a:r>
            <a:r>
              <a:rPr lang="en-US" sz="3200" dirty="0" smtClean="0"/>
              <a:t>3.11 </a:t>
            </a:r>
            <a:r>
              <a:rPr lang="en-US" sz="3200" dirty="0"/>
              <a:t>~ </a:t>
            </a:r>
            <a:r>
              <a:rPr lang="en-US" sz="3200" dirty="0">
                <a:solidFill>
                  <a:srgbClr val="FFC000"/>
                </a:solidFill>
              </a:rPr>
              <a:t>Therefore, since all these things will be dissolved, what manner </a:t>
            </a:r>
            <a:r>
              <a:rPr lang="en-US" sz="3200" i="1" dirty="0">
                <a:solidFill>
                  <a:srgbClr val="FFC000"/>
                </a:solidFill>
              </a:rPr>
              <a:t>of persons</a:t>
            </a:r>
            <a:r>
              <a:rPr lang="en-US" sz="3200" dirty="0">
                <a:solidFill>
                  <a:srgbClr val="FFC000"/>
                </a:solidFill>
              </a:rPr>
              <a:t> ought you to be in holy conduct and godliness,</a:t>
            </a:r>
            <a:r>
              <a:rPr lang="en-US" sz="3200" i="1" dirty="0">
                <a:solidFill>
                  <a:srgbClr val="FFC000"/>
                </a:solidFill>
              </a:rPr>
              <a:t> </a:t>
            </a:r>
            <a:endParaRPr lang="en-US" sz="3200" dirty="0">
              <a:solidFill>
                <a:srgbClr val="FFC000"/>
              </a:solidFill>
              <a:latin typeface="Eras Demi ITC" pitchFamily="34" charset="0"/>
            </a:endParaRP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
        <p:nvSpPr>
          <p:cNvPr id="4" name="TextBox 3"/>
          <p:cNvSpPr txBox="1"/>
          <p:nvPr/>
        </p:nvSpPr>
        <p:spPr>
          <a:xfrm>
            <a:off x="457200" y="2955222"/>
            <a:ext cx="8229600" cy="1569660"/>
          </a:xfrm>
          <a:prstGeom prst="rect">
            <a:avLst/>
          </a:prstGeom>
          <a:noFill/>
        </p:spPr>
        <p:txBody>
          <a:bodyPr wrap="square" rtlCol="0">
            <a:spAutoFit/>
          </a:bodyPr>
          <a:lstStyle/>
          <a:p>
            <a:r>
              <a:rPr lang="en-US" sz="3200" dirty="0"/>
              <a:t>1 John 3:3 ~ </a:t>
            </a:r>
            <a:r>
              <a:rPr lang="en-US" sz="3200" dirty="0">
                <a:solidFill>
                  <a:srgbClr val="FFC000"/>
                </a:solidFill>
              </a:rPr>
              <a:t>And everyone who has this hope in Him purifies himself, just as He is pure.</a:t>
            </a:r>
            <a:endParaRPr lang="en-US" sz="3200" dirty="0">
              <a:solidFill>
                <a:srgbClr val="FFC000"/>
              </a:solidFill>
              <a:latin typeface="Eras Demi ITC" pitchFamily="34" charset="0"/>
            </a:endParaRPr>
          </a:p>
        </p:txBody>
      </p:sp>
    </p:spTree>
    <p:extLst>
      <p:ext uri="{BB962C8B-B14F-4D97-AF65-F5344CB8AC3E}">
        <p14:creationId xmlns:p14="http://schemas.microsoft.com/office/powerpoint/2010/main" xmlns="" val="259828002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77758280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solidFill>
                  <a:schemeClr val="bg1"/>
                </a:solidFill>
                <a:latin typeface="Eras Demi ITC" pitchFamily="34" charset="0"/>
              </a:rPr>
              <a:t>Key words:</a:t>
            </a:r>
            <a:endParaRPr lang="en-US" sz="3200" dirty="0">
              <a:solidFill>
                <a:srgbClr val="FFC000"/>
              </a:solidFill>
              <a:latin typeface="Eras Demi ITC" pitchFamily="34" charset="0"/>
            </a:endParaRPr>
          </a:p>
        </p:txBody>
      </p:sp>
      <p:sp>
        <p:nvSpPr>
          <p:cNvPr id="4" name="TextBox 3"/>
          <p:cNvSpPr txBox="1"/>
          <p:nvPr/>
        </p:nvSpPr>
        <p:spPr>
          <a:xfrm>
            <a:off x="685800" y="1472625"/>
            <a:ext cx="8001000" cy="1569660"/>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solidFill>
                  <a:srgbClr val="FFC000"/>
                </a:solidFill>
                <a:latin typeface="Eras Demi ITC" pitchFamily="34" charset="0"/>
              </a:rPr>
              <a:t>Apocalypse</a:t>
            </a:r>
            <a:r>
              <a:rPr lang="en-US" sz="3200" dirty="0" smtClean="0">
                <a:solidFill>
                  <a:schemeClr val="bg1"/>
                </a:solidFill>
                <a:latin typeface="Eras Demi ITC" pitchFamily="34" charset="0"/>
              </a:rPr>
              <a:t> </a:t>
            </a:r>
            <a:r>
              <a:rPr lang="en-US" sz="3200" dirty="0">
                <a:solidFill>
                  <a:schemeClr val="bg1"/>
                </a:solidFill>
                <a:latin typeface="Eras Demi ITC" pitchFamily="34" charset="0"/>
              </a:rPr>
              <a:t>~ </a:t>
            </a:r>
            <a:r>
              <a:rPr lang="en-US" sz="3200" b="1" i="1" dirty="0" err="1">
                <a:solidFill>
                  <a:srgbClr val="FFC000"/>
                </a:solidFill>
                <a:latin typeface="Times New Roman" pitchFamily="18" charset="0"/>
                <a:cs typeface="Times New Roman" pitchFamily="18" charset="0"/>
              </a:rPr>
              <a:t>apokalupsis</a:t>
            </a:r>
            <a:r>
              <a:rPr lang="en-US" sz="3200" dirty="0">
                <a:solidFill>
                  <a:srgbClr val="FFC000"/>
                </a:solidFill>
                <a:latin typeface="Eras Demi ITC" pitchFamily="34" charset="0"/>
              </a:rPr>
              <a:t> </a:t>
            </a:r>
            <a:r>
              <a:rPr lang="en-US" sz="3200" dirty="0">
                <a:solidFill>
                  <a:schemeClr val="bg1"/>
                </a:solidFill>
                <a:latin typeface="Eras Demi ITC" pitchFamily="34" charset="0"/>
              </a:rPr>
              <a:t>– </a:t>
            </a:r>
            <a:r>
              <a:rPr lang="en-US" sz="3200" i="1" dirty="0">
                <a:solidFill>
                  <a:schemeClr val="bg1"/>
                </a:solidFill>
                <a:latin typeface="Eras Demi ITC" pitchFamily="34" charset="0"/>
              </a:rPr>
              <a:t>unveiling</a:t>
            </a:r>
            <a:r>
              <a:rPr lang="en-US" sz="3200" dirty="0">
                <a:solidFill>
                  <a:schemeClr val="bg1"/>
                </a:solidFill>
                <a:latin typeface="Eras Demi ITC" pitchFamily="34" charset="0"/>
              </a:rPr>
              <a:t> (not </a:t>
            </a:r>
            <a:r>
              <a:rPr lang="en-US" sz="3200" i="1" dirty="0">
                <a:solidFill>
                  <a:schemeClr val="bg1"/>
                </a:solidFill>
                <a:latin typeface="Eras Demi ITC" pitchFamily="34" charset="0"/>
              </a:rPr>
              <a:t>catastrophe</a:t>
            </a:r>
            <a:r>
              <a:rPr lang="en-US" sz="3200" dirty="0">
                <a:solidFill>
                  <a:schemeClr val="bg1"/>
                </a:solidFill>
                <a:latin typeface="Eras Demi ITC" pitchFamily="34" charset="0"/>
              </a:rPr>
              <a:t> or </a:t>
            </a:r>
            <a:r>
              <a:rPr lang="en-US" sz="3200" i="1" dirty="0">
                <a:solidFill>
                  <a:schemeClr val="bg1"/>
                </a:solidFill>
                <a:latin typeface="Eras Demi ITC" pitchFamily="34" charset="0"/>
              </a:rPr>
              <a:t>the end of the world</a:t>
            </a:r>
            <a:endParaRPr lang="en-US" sz="3200" dirty="0">
              <a:solidFill>
                <a:schemeClr val="bg1"/>
              </a:solidFill>
              <a:latin typeface="Eras Demi ITC" pitchFamily="34" charset="0"/>
            </a:endParaRPr>
          </a:p>
        </p:txBody>
      </p:sp>
      <p:sp>
        <p:nvSpPr>
          <p:cNvPr id="5" name="TextBox 4"/>
          <p:cNvSpPr txBox="1"/>
          <p:nvPr/>
        </p:nvSpPr>
        <p:spPr>
          <a:xfrm>
            <a:off x="685800" y="3002340"/>
            <a:ext cx="8001000" cy="1077218"/>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solidFill>
                  <a:srgbClr val="FFC000"/>
                </a:solidFill>
                <a:latin typeface="Eras Demi ITC" pitchFamily="34" charset="0"/>
              </a:rPr>
              <a:t>Shortly</a:t>
            </a:r>
            <a:r>
              <a:rPr lang="en-US" sz="3200" dirty="0">
                <a:solidFill>
                  <a:schemeClr val="bg1"/>
                </a:solidFill>
                <a:latin typeface="Eras Demi ITC" pitchFamily="34" charset="0"/>
              </a:rPr>
              <a:t> ~ </a:t>
            </a:r>
            <a:r>
              <a:rPr lang="en-US" sz="3200" b="1" i="1" dirty="0" err="1">
                <a:solidFill>
                  <a:srgbClr val="FFC000"/>
                </a:solidFill>
                <a:latin typeface="Times New Roman" pitchFamily="18" charset="0"/>
                <a:cs typeface="Times New Roman" pitchFamily="18" charset="0"/>
              </a:rPr>
              <a:t>tachos</a:t>
            </a:r>
            <a:r>
              <a:rPr lang="en-US" sz="3200" dirty="0">
                <a:solidFill>
                  <a:srgbClr val="FFC000"/>
                </a:solidFill>
                <a:latin typeface="Eras Demi ITC" pitchFamily="34" charset="0"/>
              </a:rPr>
              <a:t> </a:t>
            </a:r>
            <a:r>
              <a:rPr lang="en-US" sz="3200" dirty="0">
                <a:solidFill>
                  <a:schemeClr val="bg1"/>
                </a:solidFill>
                <a:latin typeface="Eras Demi ITC" pitchFamily="34" charset="0"/>
              </a:rPr>
              <a:t>– also </a:t>
            </a:r>
            <a:r>
              <a:rPr lang="en-US" sz="3200" i="1" dirty="0">
                <a:solidFill>
                  <a:schemeClr val="bg1"/>
                </a:solidFill>
                <a:latin typeface="Eras Demi ITC" pitchFamily="34" charset="0"/>
              </a:rPr>
              <a:t>quickly</a:t>
            </a:r>
            <a:r>
              <a:rPr lang="en-US" sz="3200" dirty="0">
                <a:solidFill>
                  <a:schemeClr val="bg1"/>
                </a:solidFill>
                <a:latin typeface="Eras Demi ITC" pitchFamily="34" charset="0"/>
              </a:rPr>
              <a:t>, </a:t>
            </a:r>
            <a:r>
              <a:rPr lang="en-US" sz="3200" i="1" dirty="0">
                <a:solidFill>
                  <a:schemeClr val="bg1"/>
                </a:solidFill>
                <a:latin typeface="Eras Demi ITC" pitchFamily="34" charset="0"/>
              </a:rPr>
              <a:t>speedily</a:t>
            </a:r>
            <a:endParaRPr lang="en-US" sz="3200" dirty="0">
              <a:solidFill>
                <a:schemeClr val="bg1"/>
              </a:solidFill>
              <a:latin typeface="Eras Demi ITC" pitchFamily="34" charset="0"/>
            </a:endParaRPr>
          </a:p>
        </p:txBody>
      </p:sp>
      <p:sp>
        <p:nvSpPr>
          <p:cNvPr id="6" name="TextBox 5"/>
          <p:cNvSpPr txBox="1"/>
          <p:nvPr/>
        </p:nvSpPr>
        <p:spPr>
          <a:xfrm>
            <a:off x="943429" y="4079558"/>
            <a:ext cx="77724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Action </a:t>
            </a:r>
            <a:r>
              <a:rPr lang="en-US" sz="3200" dirty="0">
                <a:solidFill>
                  <a:schemeClr val="bg1"/>
                </a:solidFill>
                <a:latin typeface="Eras Demi ITC" pitchFamily="34" charset="0"/>
              </a:rPr>
              <a:t>will be sudden when it comes</a:t>
            </a:r>
          </a:p>
        </p:txBody>
      </p:sp>
      <p:sp>
        <p:nvSpPr>
          <p:cNvPr id="7" name="TextBox 6"/>
          <p:cNvSpPr txBox="1"/>
          <p:nvPr/>
        </p:nvSpPr>
        <p:spPr>
          <a:xfrm>
            <a:off x="685800" y="4634152"/>
            <a:ext cx="8001000" cy="1077218"/>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solidFill>
                  <a:srgbClr val="FFC000"/>
                </a:solidFill>
                <a:latin typeface="Eras Demi ITC" pitchFamily="34" charset="0"/>
              </a:rPr>
              <a:t>After</a:t>
            </a:r>
            <a:r>
              <a:rPr lang="en-US" sz="3200" dirty="0" smtClean="0">
                <a:solidFill>
                  <a:schemeClr val="bg1"/>
                </a:solidFill>
                <a:latin typeface="Eras Demi ITC" pitchFamily="34" charset="0"/>
              </a:rPr>
              <a:t> </a:t>
            </a:r>
            <a:r>
              <a:rPr lang="en-US" sz="3200" dirty="0">
                <a:solidFill>
                  <a:srgbClr val="FFC000"/>
                </a:solidFill>
                <a:latin typeface="Eras Demi ITC" pitchFamily="34" charset="0"/>
              </a:rPr>
              <a:t>these things</a:t>
            </a:r>
            <a:r>
              <a:rPr lang="en-US" sz="3200" dirty="0">
                <a:solidFill>
                  <a:schemeClr val="bg1"/>
                </a:solidFill>
                <a:latin typeface="Eras Demi ITC" pitchFamily="34" charset="0"/>
              </a:rPr>
              <a:t> (</a:t>
            </a:r>
            <a:r>
              <a:rPr lang="en-US" sz="3200" dirty="0">
                <a:solidFill>
                  <a:srgbClr val="FFC000"/>
                </a:solidFill>
                <a:latin typeface="Eras Demi ITC" pitchFamily="34" charset="0"/>
              </a:rPr>
              <a:t>this</a:t>
            </a:r>
            <a:r>
              <a:rPr lang="en-US" sz="3200" dirty="0">
                <a:solidFill>
                  <a:schemeClr val="bg1"/>
                </a:solidFill>
                <a:latin typeface="Eras Demi ITC" pitchFamily="34" charset="0"/>
              </a:rPr>
              <a:t>) ~ </a:t>
            </a:r>
            <a:r>
              <a:rPr lang="en-US" sz="3200" b="1" i="1" dirty="0">
                <a:solidFill>
                  <a:srgbClr val="FFC000"/>
                </a:solidFill>
                <a:latin typeface="Times New Roman" pitchFamily="18" charset="0"/>
                <a:cs typeface="Times New Roman" pitchFamily="18" charset="0"/>
              </a:rPr>
              <a:t>meta </a:t>
            </a:r>
            <a:r>
              <a:rPr lang="en-US" sz="3200" b="1" i="1" dirty="0" err="1" smtClean="0">
                <a:solidFill>
                  <a:srgbClr val="FFC000"/>
                </a:solidFill>
                <a:latin typeface="Times New Roman" pitchFamily="18" charset="0"/>
                <a:cs typeface="Times New Roman" pitchFamily="18" charset="0"/>
              </a:rPr>
              <a:t>tauta</a:t>
            </a:r>
            <a:r>
              <a:rPr lang="en-US" sz="3200" b="1" i="1" dirty="0" smtClean="0">
                <a:solidFill>
                  <a:srgbClr val="FFC000"/>
                </a:solidFill>
                <a:latin typeface="Times New Roman" pitchFamily="18" charset="0"/>
                <a:cs typeface="Times New Roman" pitchFamily="18" charset="0"/>
              </a:rPr>
              <a:t> </a:t>
            </a:r>
            <a:r>
              <a:rPr lang="en-US" sz="3200" dirty="0" smtClean="0">
                <a:solidFill>
                  <a:schemeClr val="bg1"/>
                </a:solidFill>
                <a:latin typeface="Eras Demi ITC" pitchFamily="34" charset="0"/>
                <a:cs typeface="Times New Roman" pitchFamily="18" charset="0"/>
              </a:rPr>
              <a:t>(9x in Revelation)</a:t>
            </a:r>
            <a:endParaRPr lang="en-US" sz="3200" dirty="0">
              <a:solidFill>
                <a:schemeClr val="bg1"/>
              </a:solidFill>
              <a:latin typeface="Eras Demi ITC" pitchFamily="34" charset="0"/>
              <a:cs typeface="Times New Roman" pitchFamily="18" charset="0"/>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03770044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childTnLst>
                          </p:cTn>
                        </p:par>
                        <p:par>
                          <p:cTn id="27" fill="hold">
                            <p:stCondLst>
                              <p:cond delay="500"/>
                            </p:stCondLst>
                            <p:childTnLst>
                              <p:par>
                                <p:cTn id="28" presetID="9" presetClass="emph" presetSubtype="0" grpId="1" nodeType="afterEffect">
                                  <p:stCondLst>
                                    <p:cond delay="0"/>
                                  </p:stCondLst>
                                  <p:childTnLst>
                                    <p:set>
                                      <p:cBhvr rctx="PPT">
                                        <p:cTn id="29" dur="indefinite"/>
                                        <p:tgtEl>
                                          <p:spTgt spid="5"/>
                                        </p:tgtEl>
                                        <p:attrNameLst>
                                          <p:attrName>style.opacity</p:attrName>
                                        </p:attrNameLst>
                                      </p:cBhvr>
                                      <p:to>
                                        <p:strVal val="0.5"/>
                                      </p:to>
                                    </p:set>
                                    <p:animEffect filter="image" prLst="opacity: 0.5">
                                      <p:cBhvr rctx="IE">
                                        <p:cTn id="30" dur="indefinite"/>
                                        <p:tgtEl>
                                          <p:spTgt spid="5"/>
                                        </p:tgtEl>
                                      </p:cBhvr>
                                    </p:animEffect>
                                  </p:childTnLst>
                                </p:cTn>
                              </p:par>
                              <p:par>
                                <p:cTn id="31" presetID="9" presetClass="emph" presetSubtype="0" grpId="1" nodeType="withEffect">
                                  <p:stCondLst>
                                    <p:cond delay="0"/>
                                  </p:stCondLst>
                                  <p:childTnLst>
                                    <p:set>
                                      <p:cBhvr rctx="PPT">
                                        <p:cTn id="32" dur="indefinite"/>
                                        <p:tgtEl>
                                          <p:spTgt spid="6"/>
                                        </p:tgtEl>
                                        <p:attrNameLst>
                                          <p:attrName>style.opacity</p:attrName>
                                        </p:attrNameLst>
                                      </p:cBhvr>
                                      <p:to>
                                        <p:strVal val="0.5"/>
                                      </p:to>
                                    </p:set>
                                    <p:animEffect filter="image" prLst="opacity: 0.5">
                                      <p:cBhvr rctx="IE">
                                        <p:cTn id="33"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a:t>
            </a:r>
            <a:r>
              <a:rPr lang="en-US" sz="2600" b="1" dirty="0" smtClean="0">
                <a:solidFill>
                  <a:schemeClr val="bg1"/>
                </a:solidFill>
                <a:effectLst>
                  <a:glow rad="381000">
                    <a:srgbClr val="E20000">
                      <a:alpha val="49804"/>
                    </a:srgbClr>
                  </a:glow>
                </a:effectLst>
                <a:latin typeface="Felix Titling" pitchFamily="82" charset="0"/>
              </a:rPr>
              <a:t>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80060062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solidFill>
                  <a:schemeClr val="bg1"/>
                </a:solidFill>
                <a:latin typeface="Eras Demi ITC" pitchFamily="34" charset="0"/>
              </a:rPr>
              <a:t>Babylonians used a base 6 system</a:t>
            </a:r>
            <a:endParaRPr lang="en-US" sz="3200" dirty="0">
              <a:solidFill>
                <a:srgbClr val="FFC000"/>
              </a:solidFill>
              <a:latin typeface="Eras Demi ITC" pitchFamily="34" charset="0"/>
            </a:endParaRPr>
          </a:p>
        </p:txBody>
      </p:sp>
      <p:sp>
        <p:nvSpPr>
          <p:cNvPr id="4" name="TextBox 3"/>
          <p:cNvSpPr txBox="1"/>
          <p:nvPr/>
        </p:nvSpPr>
        <p:spPr>
          <a:xfrm>
            <a:off x="458026" y="1472625"/>
            <a:ext cx="8457374" cy="3046988"/>
          </a:xfrm>
          <a:prstGeom prst="rect">
            <a:avLst/>
          </a:prstGeom>
          <a:noFill/>
        </p:spPr>
        <p:txBody>
          <a:bodyPr wrap="square" rtlCol="0">
            <a:spAutoFit/>
          </a:bodyPr>
          <a:lstStyle/>
          <a:p>
            <a:r>
              <a:rPr lang="en-US" sz="3200" dirty="0"/>
              <a:t>A	</a:t>
            </a:r>
            <a:r>
              <a:rPr lang="en-US" sz="3200" dirty="0" smtClean="0"/>
              <a:t>B</a:t>
            </a:r>
            <a:r>
              <a:rPr lang="en-US" sz="3200" dirty="0"/>
              <a:t>	</a:t>
            </a:r>
            <a:r>
              <a:rPr lang="en-US" sz="3200" dirty="0" smtClean="0"/>
              <a:t>C</a:t>
            </a:r>
            <a:r>
              <a:rPr lang="en-US" sz="3200" dirty="0"/>
              <a:t>	</a:t>
            </a:r>
            <a:r>
              <a:rPr lang="en-US" sz="3200" dirty="0" smtClean="0"/>
              <a:t>D</a:t>
            </a:r>
            <a:r>
              <a:rPr lang="en-US" sz="3200" dirty="0"/>
              <a:t>	</a:t>
            </a:r>
            <a:r>
              <a:rPr lang="en-US" sz="3200" dirty="0" smtClean="0"/>
              <a:t>E</a:t>
            </a:r>
            <a:r>
              <a:rPr lang="en-US" sz="3200" dirty="0"/>
              <a:t>	</a:t>
            </a:r>
            <a:r>
              <a:rPr lang="en-US" sz="3200" dirty="0" smtClean="0"/>
              <a:t>F</a:t>
            </a:r>
            <a:r>
              <a:rPr lang="en-US" sz="3200" dirty="0"/>
              <a:t>	</a:t>
            </a:r>
            <a:r>
              <a:rPr lang="en-US" sz="3200" dirty="0" smtClean="0"/>
              <a:t>G</a:t>
            </a:r>
            <a:r>
              <a:rPr lang="en-US" sz="3200" dirty="0"/>
              <a:t>	</a:t>
            </a:r>
            <a:r>
              <a:rPr lang="en-US" sz="3200" dirty="0" smtClean="0"/>
              <a:t>H</a:t>
            </a:r>
            <a:r>
              <a:rPr lang="en-US" sz="3200" dirty="0"/>
              <a:t>	</a:t>
            </a:r>
            <a:r>
              <a:rPr lang="en-US" sz="3200" dirty="0" smtClean="0"/>
              <a:t>I</a:t>
            </a:r>
            <a:endParaRPr lang="en-US" sz="3200" dirty="0"/>
          </a:p>
          <a:p>
            <a:r>
              <a:rPr lang="en-US" sz="3200" dirty="0">
                <a:solidFill>
                  <a:srgbClr val="FFC000"/>
                </a:solidFill>
              </a:rPr>
              <a:t>6	</a:t>
            </a:r>
            <a:r>
              <a:rPr lang="en-US" sz="3200" dirty="0" smtClean="0">
                <a:solidFill>
                  <a:srgbClr val="FFC000"/>
                </a:solidFill>
              </a:rPr>
              <a:t>9</a:t>
            </a:r>
            <a:r>
              <a:rPr lang="en-US" sz="3200" dirty="0">
                <a:solidFill>
                  <a:srgbClr val="FFC000"/>
                </a:solidFill>
              </a:rPr>
              <a:t>	</a:t>
            </a:r>
            <a:r>
              <a:rPr lang="en-US" sz="3200" dirty="0" smtClean="0">
                <a:solidFill>
                  <a:srgbClr val="FFC000"/>
                </a:solidFill>
              </a:rPr>
              <a:t>18</a:t>
            </a:r>
            <a:r>
              <a:rPr lang="en-US" sz="3200" dirty="0">
                <a:solidFill>
                  <a:srgbClr val="FFC000"/>
                </a:solidFill>
              </a:rPr>
              <a:t>	</a:t>
            </a:r>
            <a:r>
              <a:rPr lang="en-US" sz="3200" dirty="0" smtClean="0">
                <a:solidFill>
                  <a:srgbClr val="FFC000"/>
                </a:solidFill>
              </a:rPr>
              <a:t>24</a:t>
            </a:r>
            <a:r>
              <a:rPr lang="en-US" sz="3200" dirty="0">
                <a:solidFill>
                  <a:srgbClr val="FFC000"/>
                </a:solidFill>
              </a:rPr>
              <a:t>	</a:t>
            </a:r>
            <a:r>
              <a:rPr lang="en-US" sz="3200" dirty="0" smtClean="0">
                <a:solidFill>
                  <a:srgbClr val="FFC000"/>
                </a:solidFill>
              </a:rPr>
              <a:t>30</a:t>
            </a:r>
            <a:r>
              <a:rPr lang="en-US" sz="3200" dirty="0">
                <a:solidFill>
                  <a:srgbClr val="FFC000"/>
                </a:solidFill>
              </a:rPr>
              <a:t>	</a:t>
            </a:r>
            <a:r>
              <a:rPr lang="en-US" sz="3200" dirty="0" smtClean="0">
                <a:solidFill>
                  <a:srgbClr val="FFC000"/>
                </a:solidFill>
              </a:rPr>
              <a:t>36</a:t>
            </a:r>
            <a:r>
              <a:rPr lang="en-US" sz="3200" dirty="0">
                <a:solidFill>
                  <a:srgbClr val="FFC000"/>
                </a:solidFill>
              </a:rPr>
              <a:t>	</a:t>
            </a:r>
            <a:r>
              <a:rPr lang="en-US" sz="3200" dirty="0" smtClean="0">
                <a:solidFill>
                  <a:srgbClr val="FFC000"/>
                </a:solidFill>
              </a:rPr>
              <a:t>42</a:t>
            </a:r>
            <a:r>
              <a:rPr lang="en-US" sz="3200" dirty="0">
                <a:solidFill>
                  <a:srgbClr val="FFC000"/>
                </a:solidFill>
              </a:rPr>
              <a:t>	</a:t>
            </a:r>
            <a:r>
              <a:rPr lang="en-US" sz="3200" dirty="0" smtClean="0">
                <a:solidFill>
                  <a:srgbClr val="FFC000"/>
                </a:solidFill>
              </a:rPr>
              <a:t>48</a:t>
            </a:r>
            <a:r>
              <a:rPr lang="en-US" sz="3200" dirty="0">
                <a:solidFill>
                  <a:srgbClr val="FFC000"/>
                </a:solidFill>
              </a:rPr>
              <a:t>	</a:t>
            </a:r>
            <a:r>
              <a:rPr lang="en-US" sz="3200" dirty="0" smtClean="0">
                <a:solidFill>
                  <a:srgbClr val="FFC000"/>
                </a:solidFill>
              </a:rPr>
              <a:t>54</a:t>
            </a:r>
            <a:endParaRPr lang="en-US" sz="3200" dirty="0">
              <a:solidFill>
                <a:srgbClr val="FFC000"/>
              </a:solidFill>
            </a:endParaRPr>
          </a:p>
          <a:p>
            <a:r>
              <a:rPr lang="en-US" sz="3200" dirty="0" smtClean="0"/>
              <a:t>J</a:t>
            </a:r>
            <a:r>
              <a:rPr lang="en-US" sz="3200" dirty="0"/>
              <a:t>	</a:t>
            </a:r>
            <a:r>
              <a:rPr lang="en-US" sz="3200" dirty="0" smtClean="0"/>
              <a:t>K</a:t>
            </a:r>
            <a:r>
              <a:rPr lang="en-US" sz="3200" dirty="0"/>
              <a:t>	</a:t>
            </a:r>
            <a:r>
              <a:rPr lang="en-US" sz="3200" dirty="0" smtClean="0"/>
              <a:t>L</a:t>
            </a:r>
            <a:r>
              <a:rPr lang="en-US" sz="3200" dirty="0"/>
              <a:t>	M	</a:t>
            </a:r>
            <a:r>
              <a:rPr lang="en-US" sz="3200" dirty="0" smtClean="0"/>
              <a:t>N</a:t>
            </a:r>
            <a:r>
              <a:rPr lang="en-US" sz="3200" dirty="0"/>
              <a:t>	</a:t>
            </a:r>
            <a:r>
              <a:rPr lang="en-US" sz="3200" dirty="0" smtClean="0"/>
              <a:t>O</a:t>
            </a:r>
            <a:r>
              <a:rPr lang="en-US" sz="3200" dirty="0"/>
              <a:t>	</a:t>
            </a:r>
            <a:r>
              <a:rPr lang="en-US" sz="3200" dirty="0" smtClean="0"/>
              <a:t>P</a:t>
            </a:r>
            <a:r>
              <a:rPr lang="en-US" sz="3200" dirty="0"/>
              <a:t>	</a:t>
            </a:r>
            <a:r>
              <a:rPr lang="en-US" sz="3200" dirty="0" smtClean="0"/>
              <a:t>Q</a:t>
            </a:r>
            <a:r>
              <a:rPr lang="en-US" sz="3200" dirty="0"/>
              <a:t>	</a:t>
            </a:r>
            <a:r>
              <a:rPr lang="en-US" sz="3200" dirty="0" smtClean="0"/>
              <a:t>R</a:t>
            </a:r>
            <a:r>
              <a:rPr lang="en-US" sz="3200" dirty="0"/>
              <a:t> </a:t>
            </a:r>
            <a:endParaRPr lang="en-US" sz="3200" dirty="0" smtClean="0"/>
          </a:p>
          <a:p>
            <a:r>
              <a:rPr lang="en-US" sz="3200" dirty="0" smtClean="0">
                <a:solidFill>
                  <a:srgbClr val="FFC000"/>
                </a:solidFill>
              </a:rPr>
              <a:t>60</a:t>
            </a:r>
            <a:r>
              <a:rPr lang="en-US" sz="3200" dirty="0">
                <a:solidFill>
                  <a:srgbClr val="FFC000"/>
                </a:solidFill>
              </a:rPr>
              <a:t>	</a:t>
            </a:r>
            <a:r>
              <a:rPr lang="en-US" sz="3200" dirty="0" smtClean="0">
                <a:solidFill>
                  <a:srgbClr val="FFC000"/>
                </a:solidFill>
              </a:rPr>
              <a:t>66</a:t>
            </a:r>
            <a:r>
              <a:rPr lang="en-US" sz="3200" dirty="0">
                <a:solidFill>
                  <a:srgbClr val="FFC000"/>
                </a:solidFill>
              </a:rPr>
              <a:t>	</a:t>
            </a:r>
            <a:r>
              <a:rPr lang="en-US" sz="3200" dirty="0" smtClean="0">
                <a:solidFill>
                  <a:srgbClr val="FFC000"/>
                </a:solidFill>
              </a:rPr>
              <a:t>72</a:t>
            </a:r>
            <a:r>
              <a:rPr lang="en-US" sz="3200" dirty="0">
                <a:solidFill>
                  <a:srgbClr val="FFC000"/>
                </a:solidFill>
              </a:rPr>
              <a:t>	</a:t>
            </a:r>
            <a:r>
              <a:rPr lang="en-US" sz="3200" dirty="0" smtClean="0">
                <a:solidFill>
                  <a:srgbClr val="FFC000"/>
                </a:solidFill>
              </a:rPr>
              <a:t>78</a:t>
            </a:r>
            <a:r>
              <a:rPr lang="en-US" sz="3200" dirty="0">
                <a:solidFill>
                  <a:srgbClr val="FFC000"/>
                </a:solidFill>
              </a:rPr>
              <a:t>	</a:t>
            </a:r>
            <a:r>
              <a:rPr lang="en-US" sz="3200" dirty="0" smtClean="0">
                <a:solidFill>
                  <a:srgbClr val="FFC000"/>
                </a:solidFill>
              </a:rPr>
              <a:t>84</a:t>
            </a:r>
            <a:r>
              <a:rPr lang="en-US" sz="3200" dirty="0">
                <a:solidFill>
                  <a:srgbClr val="FFC000"/>
                </a:solidFill>
              </a:rPr>
              <a:t>	</a:t>
            </a:r>
            <a:r>
              <a:rPr lang="en-US" sz="3200" dirty="0" smtClean="0">
                <a:solidFill>
                  <a:srgbClr val="FFC000"/>
                </a:solidFill>
              </a:rPr>
              <a:t>90</a:t>
            </a:r>
            <a:r>
              <a:rPr lang="en-US" sz="3200" dirty="0">
                <a:solidFill>
                  <a:srgbClr val="FFC000"/>
                </a:solidFill>
              </a:rPr>
              <a:t>	</a:t>
            </a:r>
            <a:r>
              <a:rPr lang="en-US" sz="3200" dirty="0" smtClean="0">
                <a:solidFill>
                  <a:srgbClr val="FFC000"/>
                </a:solidFill>
              </a:rPr>
              <a:t>96</a:t>
            </a:r>
            <a:r>
              <a:rPr lang="en-US" sz="3200" dirty="0">
                <a:solidFill>
                  <a:srgbClr val="FFC000"/>
                </a:solidFill>
              </a:rPr>
              <a:t>	</a:t>
            </a:r>
            <a:r>
              <a:rPr lang="en-US" sz="3200" dirty="0" smtClean="0">
                <a:solidFill>
                  <a:srgbClr val="FFC000"/>
                </a:solidFill>
              </a:rPr>
              <a:t>102	108</a:t>
            </a:r>
            <a:endParaRPr lang="en-US" sz="3200" dirty="0">
              <a:solidFill>
                <a:srgbClr val="FFC000"/>
              </a:solidFill>
            </a:endParaRPr>
          </a:p>
          <a:p>
            <a:r>
              <a:rPr lang="en-US" sz="3200" dirty="0" smtClean="0"/>
              <a:t>S</a:t>
            </a:r>
            <a:r>
              <a:rPr lang="en-US" sz="3200" dirty="0"/>
              <a:t>	</a:t>
            </a:r>
            <a:r>
              <a:rPr lang="en-US" sz="3200" dirty="0" smtClean="0"/>
              <a:t>T</a:t>
            </a:r>
            <a:r>
              <a:rPr lang="en-US" sz="3200" dirty="0"/>
              <a:t>	U	</a:t>
            </a:r>
            <a:r>
              <a:rPr lang="en-US" sz="3200" dirty="0" smtClean="0"/>
              <a:t>V</a:t>
            </a:r>
            <a:r>
              <a:rPr lang="en-US" sz="3200" dirty="0"/>
              <a:t>	</a:t>
            </a:r>
            <a:r>
              <a:rPr lang="en-US" sz="3200" dirty="0" smtClean="0"/>
              <a:t>W</a:t>
            </a:r>
            <a:r>
              <a:rPr lang="en-US" sz="3200" dirty="0"/>
              <a:t>	</a:t>
            </a:r>
            <a:r>
              <a:rPr lang="en-US" sz="3200" dirty="0" smtClean="0"/>
              <a:t>X</a:t>
            </a:r>
            <a:r>
              <a:rPr lang="en-US" sz="3200" dirty="0"/>
              <a:t>	</a:t>
            </a:r>
            <a:r>
              <a:rPr lang="en-US" sz="3200" dirty="0" smtClean="0"/>
              <a:t>Y</a:t>
            </a:r>
            <a:r>
              <a:rPr lang="en-US" sz="3200" dirty="0"/>
              <a:t>	</a:t>
            </a:r>
            <a:r>
              <a:rPr lang="en-US" sz="3200" dirty="0" smtClean="0"/>
              <a:t>Z</a:t>
            </a:r>
            <a:endParaRPr lang="en-US" sz="3200" dirty="0"/>
          </a:p>
          <a:p>
            <a:r>
              <a:rPr lang="en-US" sz="3200" dirty="0">
                <a:solidFill>
                  <a:srgbClr val="FFC000"/>
                </a:solidFill>
              </a:rPr>
              <a:t>114	120	126	132	138	144	150	</a:t>
            </a:r>
            <a:r>
              <a:rPr lang="en-US" sz="3200" dirty="0" smtClean="0">
                <a:solidFill>
                  <a:srgbClr val="FFC000"/>
                </a:solidFill>
              </a:rPr>
              <a:t>154</a:t>
            </a:r>
            <a:endParaRPr lang="en-US" sz="3200" dirty="0">
              <a:solidFill>
                <a:srgbClr val="FFC000"/>
              </a:solidFill>
              <a:latin typeface="Eras Demi ITC" pitchFamily="34" charset="0"/>
            </a:endParaRPr>
          </a:p>
        </p:txBody>
      </p:sp>
      <p:sp>
        <p:nvSpPr>
          <p:cNvPr id="5" name="TextBox 4"/>
          <p:cNvSpPr txBox="1"/>
          <p:nvPr/>
        </p:nvSpPr>
        <p:spPr>
          <a:xfrm>
            <a:off x="458026" y="4495800"/>
            <a:ext cx="8457374" cy="584775"/>
          </a:xfrm>
          <a:prstGeom prst="rect">
            <a:avLst/>
          </a:prstGeom>
          <a:noFill/>
        </p:spPr>
        <p:txBody>
          <a:bodyPr wrap="square" rtlCol="0">
            <a:spAutoFit/>
          </a:bodyPr>
          <a:lstStyle/>
          <a:p>
            <a:r>
              <a:rPr lang="en-US" sz="3200" dirty="0"/>
              <a:t>K	</a:t>
            </a:r>
            <a:r>
              <a:rPr lang="en-US" sz="3200" dirty="0" smtClean="0"/>
              <a:t>I</a:t>
            </a:r>
            <a:r>
              <a:rPr lang="en-US" sz="3200" dirty="0"/>
              <a:t>	</a:t>
            </a:r>
            <a:r>
              <a:rPr lang="en-US" sz="3200" dirty="0" smtClean="0"/>
              <a:t>S</a:t>
            </a:r>
            <a:r>
              <a:rPr lang="en-US" sz="3200" dirty="0"/>
              <a:t>	</a:t>
            </a:r>
            <a:r>
              <a:rPr lang="en-US" sz="3200" dirty="0" smtClean="0"/>
              <a:t>S</a:t>
            </a:r>
            <a:r>
              <a:rPr lang="en-US" sz="3200" dirty="0"/>
              <a:t>	</a:t>
            </a:r>
            <a:r>
              <a:rPr lang="en-US" sz="3200" dirty="0" smtClean="0"/>
              <a:t>I</a:t>
            </a:r>
            <a:r>
              <a:rPr lang="en-US" sz="3200" dirty="0"/>
              <a:t>	</a:t>
            </a:r>
            <a:r>
              <a:rPr lang="en-US" sz="3200" dirty="0" smtClean="0"/>
              <a:t>N</a:t>
            </a:r>
            <a:r>
              <a:rPr lang="en-US" sz="3200" dirty="0"/>
              <a:t>	</a:t>
            </a:r>
            <a:r>
              <a:rPr lang="en-US" sz="3200" dirty="0" smtClean="0"/>
              <a:t>G</a:t>
            </a:r>
            <a:r>
              <a:rPr lang="en-US" sz="3200" dirty="0"/>
              <a:t>	</a:t>
            </a:r>
            <a:r>
              <a:rPr lang="en-US" sz="3200" dirty="0" smtClean="0"/>
              <a:t>E</a:t>
            </a:r>
            <a:r>
              <a:rPr lang="en-US" sz="3200" dirty="0"/>
              <a:t>	</a:t>
            </a:r>
            <a:r>
              <a:rPr lang="en-US" sz="3200" dirty="0" smtClean="0"/>
              <a:t>R</a:t>
            </a:r>
            <a:endParaRPr lang="en-US" sz="3200" dirty="0"/>
          </a:p>
        </p:txBody>
      </p:sp>
      <p:sp>
        <p:nvSpPr>
          <p:cNvPr id="8" name="TextBox 7"/>
          <p:cNvSpPr txBox="1"/>
          <p:nvPr/>
        </p:nvSpPr>
        <p:spPr>
          <a:xfrm>
            <a:off x="457200" y="5126595"/>
            <a:ext cx="8457374" cy="1077218"/>
          </a:xfrm>
          <a:prstGeom prst="rect">
            <a:avLst/>
          </a:prstGeom>
          <a:noFill/>
        </p:spPr>
        <p:txBody>
          <a:bodyPr wrap="square" rtlCol="0">
            <a:spAutoFit/>
          </a:bodyPr>
          <a:lstStyle/>
          <a:p>
            <a:r>
              <a:rPr lang="en-US" sz="3200" dirty="0">
                <a:solidFill>
                  <a:srgbClr val="FFC000"/>
                </a:solidFill>
              </a:rPr>
              <a:t>66	54	114 114	54	84	42	30	108</a:t>
            </a:r>
            <a:r>
              <a:rPr lang="en-US" sz="3200" dirty="0"/>
              <a:t> </a:t>
            </a:r>
          </a:p>
          <a:p>
            <a:r>
              <a:rPr lang="en-US" sz="3200" dirty="0"/>
              <a:t>= </a:t>
            </a:r>
            <a:r>
              <a:rPr lang="en-US" sz="3200" dirty="0">
                <a:solidFill>
                  <a:srgbClr val="FFC000"/>
                </a:solidFill>
              </a:rPr>
              <a:t>666</a:t>
            </a:r>
          </a:p>
        </p:txBody>
      </p:sp>
      <p:sp>
        <p:nvSpPr>
          <p:cNvPr id="7" name="Rounded Rectangle 6"/>
          <p:cNvSpPr/>
          <p:nvPr/>
        </p:nvSpPr>
        <p:spPr>
          <a:xfrm>
            <a:off x="441399" y="4158695"/>
            <a:ext cx="2210351"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19370481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wd">
                                    <p:tmPct val="2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wd">
                                    <p:tmPct val="20000"/>
                                  </p:iterate>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1300"/>
                            </p:stCondLst>
                            <p:childTnLst>
                              <p:par>
                                <p:cTn id="14" presetID="9" presetClass="emph" presetSubtype="0" grpId="1" nodeType="afterEffect">
                                  <p:stCondLst>
                                    <p:cond delay="0"/>
                                  </p:stCondLst>
                                  <p:iterate type="wd">
                                    <p:tmAbs val="0"/>
                                  </p:iterate>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iterate type="wd">
                                    <p:tmPct val="20000"/>
                                  </p:iterate>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childTnLst>
                          </p:cTn>
                        </p:par>
                        <p:par>
                          <p:cTn id="26" fill="hold">
                            <p:stCondLst>
                              <p:cond delay="2000"/>
                            </p:stCondLst>
                            <p:childTnLst>
                              <p:par>
                                <p:cTn id="27" presetID="22" presetClass="exit" presetSubtype="8" fill="hold" grpId="1" nodeType="afterEffect">
                                  <p:stCondLst>
                                    <p:cond delay="0"/>
                                  </p:stCondLst>
                                  <p:childTnLst>
                                    <p:animEffect transition="out" filter="wipe(left)">
                                      <p:cBhvr>
                                        <p:cTn id="28" dur="500"/>
                                        <p:tgtEl>
                                          <p:spTgt spid="7"/>
                                        </p:tgtEl>
                                      </p:cBhvr>
                                    </p:animEffect>
                                    <p:set>
                                      <p:cBhvr>
                                        <p:cTn id="29"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8" grpId="0"/>
      <p:bldP spid="7" grpId="0" animBg="1"/>
      <p:bldP spid="7"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57302935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t>J. A. </a:t>
            </a:r>
            <a:r>
              <a:rPr lang="en-US" sz="3200" dirty="0" err="1"/>
              <a:t>Seiss</a:t>
            </a:r>
            <a:r>
              <a:rPr lang="en-US" sz="3200" dirty="0"/>
              <a:t>, Donald Grey </a:t>
            </a:r>
            <a:r>
              <a:rPr lang="en-US" sz="3200" dirty="0" err="1"/>
              <a:t>Barnhouse</a:t>
            </a:r>
            <a:r>
              <a:rPr lang="en-US" sz="3200" dirty="0"/>
              <a:t>: cube</a:t>
            </a:r>
            <a:endParaRPr lang="en-US" sz="3200" dirty="0">
              <a:solidFill>
                <a:srgbClr val="FFC000"/>
              </a:solidFill>
              <a:latin typeface="Eras Demi ITC" pitchFamily="34" charset="0"/>
            </a:endParaRPr>
          </a:p>
        </p:txBody>
      </p:sp>
      <p:sp>
        <p:nvSpPr>
          <p:cNvPr id="4" name="TextBox 3"/>
          <p:cNvSpPr txBox="1"/>
          <p:nvPr/>
        </p:nvSpPr>
        <p:spPr>
          <a:xfrm>
            <a:off x="457200" y="1462314"/>
            <a:ext cx="8229600" cy="584775"/>
          </a:xfrm>
          <a:prstGeom prst="rect">
            <a:avLst/>
          </a:prstGeom>
          <a:noFill/>
        </p:spPr>
        <p:txBody>
          <a:bodyPr wrap="square" rtlCol="0">
            <a:spAutoFit/>
          </a:bodyPr>
          <a:lstStyle/>
          <a:p>
            <a:r>
              <a:rPr lang="en-US" sz="3200" dirty="0"/>
              <a:t>Harry </a:t>
            </a:r>
            <a:r>
              <a:rPr lang="en-US" sz="3200" dirty="0" err="1"/>
              <a:t>Ironside</a:t>
            </a:r>
            <a:r>
              <a:rPr lang="en-US" sz="3200" dirty="0"/>
              <a:t>: pyramid</a:t>
            </a:r>
            <a:endParaRPr lang="en-US" sz="3200" dirty="0">
              <a:solidFill>
                <a:srgbClr val="FFC000"/>
              </a:solidFill>
              <a:latin typeface="Eras Demi ITC" pitchFamily="34" charset="0"/>
            </a:endParaRPr>
          </a:p>
        </p:txBody>
      </p:sp>
      <p:sp>
        <p:nvSpPr>
          <p:cNvPr id="5" name="TextBox 4"/>
          <p:cNvSpPr txBox="1"/>
          <p:nvPr/>
        </p:nvSpPr>
        <p:spPr>
          <a:xfrm>
            <a:off x="457200" y="2003547"/>
            <a:ext cx="8229600" cy="584775"/>
          </a:xfrm>
          <a:prstGeom prst="rect">
            <a:avLst/>
          </a:prstGeom>
          <a:noFill/>
        </p:spPr>
        <p:txBody>
          <a:bodyPr wrap="square" rtlCol="0">
            <a:spAutoFit/>
          </a:bodyPr>
          <a:lstStyle/>
          <a:p>
            <a:r>
              <a:rPr lang="en-US" sz="3200" dirty="0"/>
              <a:t>J. Vernon McGee: cube in a sphere</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55729297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4"/>
                                        </p:tgtEl>
                                        <p:attrNameLst>
                                          <p:attrName>style.opacity</p:attrName>
                                        </p:attrNameLst>
                                      </p:cBhvr>
                                      <p:to>
                                        <p:strVal val="0.5"/>
                                      </p:to>
                                    </p:set>
                                    <p:animEffect filter="image" prLst="opacity: 0.5">
                                      <p:cBhvr rctx="IE">
                                        <p:cTn id="20" dur="indefinite"/>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4524315"/>
          </a:xfrm>
          <a:prstGeom prst="rect">
            <a:avLst/>
          </a:prstGeom>
          <a:noFill/>
        </p:spPr>
        <p:txBody>
          <a:bodyPr wrap="square" rtlCol="0">
            <a:spAutoFit/>
          </a:bodyPr>
          <a:lstStyle/>
          <a:p>
            <a:r>
              <a:rPr lang="en-US" sz="3200" dirty="0">
                <a:solidFill>
                  <a:srgbClr val="FFC000"/>
                </a:solidFill>
              </a:rPr>
              <a:t>David </a:t>
            </a:r>
            <a:r>
              <a:rPr lang="en-US" sz="3200" dirty="0" err="1">
                <a:solidFill>
                  <a:srgbClr val="FFC000"/>
                </a:solidFill>
              </a:rPr>
              <a:t>Guzik</a:t>
            </a:r>
            <a:r>
              <a:rPr lang="en-US" sz="3200" dirty="0">
                <a:solidFill>
                  <a:srgbClr val="FFC000"/>
                </a:solidFill>
              </a:rPr>
              <a:t> ~ </a:t>
            </a:r>
            <a:r>
              <a:rPr lang="en-US" sz="3200" dirty="0"/>
              <a:t>"Our instinct is to romantically consider innocence as man’s perfect state, and wish Adam would have never done what he did.  But we fail to realize that redeemed man is greater than innocent man; that we gain more in Jesus than we ever lost in Adam.  God’s perfect state is one of redemption, not innocence."</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4115853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06289180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457200" y="914400"/>
            <a:ext cx="8229600" cy="584775"/>
          </a:xfrm>
          <a:prstGeom prst="rect">
            <a:avLst/>
          </a:prstGeom>
          <a:noFill/>
        </p:spPr>
        <p:txBody>
          <a:bodyPr wrap="square" rtlCol="0">
            <a:spAutoFit/>
          </a:bodyPr>
          <a:lstStyle/>
          <a:p>
            <a:r>
              <a:rPr lang="en-US" sz="3200" dirty="0"/>
              <a:t>J. Vernon McGee: cube in a sphere</a:t>
            </a:r>
            <a:endParaRPr lang="en-US" sz="3200" dirty="0">
              <a:solidFill>
                <a:srgbClr val="FFC000"/>
              </a:solidFill>
              <a:latin typeface="Eras Demi ITC" pitchFamily="34" charset="0"/>
            </a:endParaRPr>
          </a:p>
        </p:txBody>
      </p:sp>
      <p:sp>
        <p:nvSpPr>
          <p:cNvPr id="3" name="TextBox 2"/>
          <p:cNvSpPr txBox="1"/>
          <p:nvPr/>
        </p:nvSpPr>
        <p:spPr>
          <a:xfrm>
            <a:off x="457200" y="2006025"/>
            <a:ext cx="8229600" cy="584775"/>
          </a:xfrm>
          <a:prstGeom prst="rect">
            <a:avLst/>
          </a:prstGeom>
          <a:noFill/>
        </p:spPr>
        <p:txBody>
          <a:bodyPr wrap="square" rtlCol="0">
            <a:spAutoFit/>
          </a:bodyPr>
          <a:lstStyle/>
          <a:p>
            <a:r>
              <a:rPr lang="en-US" sz="3200" dirty="0"/>
              <a:t>J. A. </a:t>
            </a:r>
            <a:r>
              <a:rPr lang="en-US" sz="3200" dirty="0" err="1"/>
              <a:t>Seiss</a:t>
            </a:r>
            <a:r>
              <a:rPr lang="en-US" sz="3200" dirty="0"/>
              <a:t>, Donald Grey </a:t>
            </a:r>
            <a:r>
              <a:rPr lang="en-US" sz="3200" dirty="0" err="1"/>
              <a:t>Barnhouse</a:t>
            </a:r>
            <a:r>
              <a:rPr lang="en-US" sz="3200" dirty="0"/>
              <a:t>: cube</a:t>
            </a:r>
            <a:endParaRPr lang="en-US" sz="3200" dirty="0">
              <a:solidFill>
                <a:srgbClr val="FFC000"/>
              </a:solidFill>
              <a:latin typeface="Eras Demi ITC" pitchFamily="34" charset="0"/>
            </a:endParaRPr>
          </a:p>
        </p:txBody>
      </p:sp>
      <p:sp>
        <p:nvSpPr>
          <p:cNvPr id="4" name="TextBox 3"/>
          <p:cNvSpPr txBox="1"/>
          <p:nvPr/>
        </p:nvSpPr>
        <p:spPr>
          <a:xfrm>
            <a:off x="457200" y="1462314"/>
            <a:ext cx="8229600" cy="584775"/>
          </a:xfrm>
          <a:prstGeom prst="rect">
            <a:avLst/>
          </a:prstGeom>
          <a:noFill/>
        </p:spPr>
        <p:txBody>
          <a:bodyPr wrap="square" rtlCol="0">
            <a:spAutoFit/>
          </a:bodyPr>
          <a:lstStyle/>
          <a:p>
            <a:r>
              <a:rPr lang="en-US" sz="3200" dirty="0"/>
              <a:t>Harry </a:t>
            </a:r>
            <a:r>
              <a:rPr lang="en-US" sz="3200" dirty="0" err="1"/>
              <a:t>Ironside</a:t>
            </a:r>
            <a:r>
              <a:rPr lang="en-US" sz="3200" dirty="0"/>
              <a:t>: pyramid</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30619332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5"/>
                                        </p:tgtEl>
                                        <p:attrNameLst>
                                          <p:attrName>style.opacity</p:attrName>
                                        </p:attrNameLst>
                                      </p:cBhvr>
                                      <p:to>
                                        <p:strVal val="0.5"/>
                                      </p:to>
                                    </p:set>
                                    <p:animEffect filter="image" prLst="opacity: 0.5">
                                      <p:cBhvr rctx="IE">
                                        <p:cTn id="11" dur="indefinite"/>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4"/>
                                        </p:tgtEl>
                                        <p:attrNameLst>
                                          <p:attrName>style.opacity</p:attrName>
                                        </p:attrNameLst>
                                      </p:cBhvr>
                                      <p:to>
                                        <p:strVal val="0.5"/>
                                      </p:to>
                                    </p:set>
                                    <p:animEffect filter="image" prLst="opacity: 0.5">
                                      <p:cBhvr rctx="IE">
                                        <p:cTn id="20" dur="indefinite"/>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4" grpId="0"/>
      <p:bldP spid="4" grpId="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0765" y="1371600"/>
            <a:ext cx="7779835" cy="5124068"/>
          </a:xfrm>
          <a:prstGeom prst="rect">
            <a:avLst/>
          </a:prstGeom>
          <a:noFill/>
          <a:ln>
            <a:noFill/>
          </a:ln>
          <a:effectLst>
            <a:outerShdw blurRad="215900" dist="457200" dir="5400000" algn="ctr" rotWithShape="0">
              <a:schemeClr val="accent6">
                <a:lumMod val="75000"/>
                <a:alpha val="76000"/>
              </a:schemeClr>
            </a:outerShdw>
          </a:effectLst>
          <a:scene3d>
            <a:camera prst="orthographicFront">
              <a:rot lat="2400000" lon="0" rev="0"/>
            </a:camera>
            <a:lightRig rig="threePt" dir="t"/>
          </a:scene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Cube 1"/>
          <p:cNvSpPr/>
          <p:nvPr/>
        </p:nvSpPr>
        <p:spPr>
          <a:xfrm>
            <a:off x="2263308" y="838200"/>
            <a:ext cx="4518492" cy="4071256"/>
          </a:xfrm>
          <a:prstGeom prst="cube">
            <a:avLst/>
          </a:prstGeom>
          <a:solidFill>
            <a:srgbClr val="C0504D">
              <a:alpha val="89804"/>
            </a:srgb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5876925" y="1857375"/>
            <a:ext cx="447675" cy="3028950"/>
            <a:chOff x="1819275" y="1857375"/>
            <a:chExt cx="447675" cy="3028950"/>
          </a:xfrm>
        </p:grpSpPr>
        <p:cxnSp>
          <p:nvCxnSpPr>
            <p:cNvPr id="11" name="Straight Connector 10"/>
            <p:cNvCxnSpPr/>
            <p:nvPr/>
          </p:nvCxnSpPr>
          <p:spPr>
            <a:xfrm flipH="1">
              <a:off x="1819275" y="1857375"/>
              <a:ext cx="434508" cy="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1832442" y="4886325"/>
              <a:ext cx="434508" cy="0"/>
            </a:xfrm>
            <a:prstGeom prst="line">
              <a:avLst/>
            </a:prstGeom>
            <a:ln w="28575">
              <a:solidFill>
                <a:srgbClr val="000000"/>
              </a:solidFill>
            </a:ln>
            <a:effectLst>
              <a:outerShdw blurRad="50800" dist="38100" dir="2700000" algn="tl" rotWithShape="0">
                <a:schemeClr val="bg1">
                  <a:alpha val="40000"/>
                </a:schemeClr>
              </a:outerShdw>
            </a:effectLst>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049696" y="1905000"/>
              <a:ext cx="0" cy="885825"/>
            </a:xfrm>
            <a:prstGeom prst="straightConnector1">
              <a:avLst/>
            </a:prstGeom>
            <a:ln w="28575">
              <a:solidFill>
                <a:srgbClr val="00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2047875" y="3981450"/>
              <a:ext cx="0" cy="885825"/>
            </a:xfrm>
            <a:prstGeom prst="straightConnector1">
              <a:avLst/>
            </a:prstGeom>
            <a:ln w="28575">
              <a:solidFill>
                <a:srgbClr val="00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rot="16200000">
              <a:off x="1438275" y="3168134"/>
              <a:ext cx="1219200" cy="369332"/>
            </a:xfrm>
            <a:prstGeom prst="rect">
              <a:avLst/>
            </a:prstGeom>
            <a:noFill/>
          </p:spPr>
          <p:txBody>
            <a:bodyPr wrap="square" rtlCol="0">
              <a:spAutoFit/>
            </a:bodyPr>
            <a:lstStyle/>
            <a:p>
              <a:r>
                <a:rPr lang="en-US" dirty="0" smtClean="0">
                  <a:solidFill>
                    <a:srgbClr val="000000"/>
                  </a:solidFill>
                  <a:latin typeface="Eras Demi ITC" pitchFamily="34" charset="0"/>
                </a:rPr>
                <a:t>1400 mi</a:t>
              </a:r>
            </a:p>
          </p:txBody>
        </p:sp>
      </p:grpSp>
      <p:grpSp>
        <p:nvGrpSpPr>
          <p:cNvPr id="26" name="Group 25"/>
          <p:cNvGrpSpPr/>
          <p:nvPr/>
        </p:nvGrpSpPr>
        <p:grpSpPr>
          <a:xfrm>
            <a:off x="2305050" y="4469368"/>
            <a:ext cx="3400424" cy="369332"/>
            <a:chOff x="2305050" y="4469368"/>
            <a:chExt cx="3400424" cy="369332"/>
          </a:xfrm>
        </p:grpSpPr>
        <p:cxnSp>
          <p:nvCxnSpPr>
            <p:cNvPr id="18" name="Straight Arrow Connector 17"/>
            <p:cNvCxnSpPr/>
            <p:nvPr/>
          </p:nvCxnSpPr>
          <p:spPr>
            <a:xfrm rot="5400000">
              <a:off x="5262562" y="4205287"/>
              <a:ext cx="0" cy="885825"/>
            </a:xfrm>
            <a:prstGeom prst="straightConnector1">
              <a:avLst/>
            </a:prstGeom>
            <a:ln w="28575">
              <a:solidFill>
                <a:srgbClr val="00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flipV="1">
              <a:off x="2747963" y="4205287"/>
              <a:ext cx="0" cy="885825"/>
            </a:xfrm>
            <a:prstGeom prst="straightConnector1">
              <a:avLst/>
            </a:prstGeom>
            <a:ln w="28575">
              <a:solidFill>
                <a:srgbClr val="00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429000" y="4469368"/>
              <a:ext cx="1219200" cy="369332"/>
            </a:xfrm>
            <a:prstGeom prst="rect">
              <a:avLst/>
            </a:prstGeom>
            <a:noFill/>
          </p:spPr>
          <p:txBody>
            <a:bodyPr wrap="square" rtlCol="0">
              <a:spAutoFit/>
            </a:bodyPr>
            <a:lstStyle/>
            <a:p>
              <a:r>
                <a:rPr lang="en-US" dirty="0" smtClean="0">
                  <a:solidFill>
                    <a:srgbClr val="000000"/>
                  </a:solidFill>
                  <a:latin typeface="Eras Demi ITC" pitchFamily="34" charset="0"/>
                </a:rPr>
                <a:t>1400 mi</a:t>
              </a:r>
            </a:p>
          </p:txBody>
        </p:sp>
      </p:grpSp>
      <p:grpSp>
        <p:nvGrpSpPr>
          <p:cNvPr id="28" name="Group 27"/>
          <p:cNvGrpSpPr/>
          <p:nvPr/>
        </p:nvGrpSpPr>
        <p:grpSpPr>
          <a:xfrm>
            <a:off x="2765604" y="821176"/>
            <a:ext cx="704850" cy="1043698"/>
            <a:chOff x="2765604" y="821176"/>
            <a:chExt cx="704850" cy="1043698"/>
          </a:xfrm>
        </p:grpSpPr>
        <p:cxnSp>
          <p:nvCxnSpPr>
            <p:cNvPr id="23" name="Straight Arrow Connector 22"/>
            <p:cNvCxnSpPr/>
            <p:nvPr/>
          </p:nvCxnSpPr>
          <p:spPr>
            <a:xfrm rot="2411407">
              <a:off x="3470454" y="821176"/>
              <a:ext cx="0" cy="305592"/>
            </a:xfrm>
            <a:prstGeom prst="straightConnector1">
              <a:avLst/>
            </a:prstGeom>
            <a:ln w="28575">
              <a:solidFill>
                <a:srgbClr val="00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2411407" flipV="1">
              <a:off x="2765604" y="1559282"/>
              <a:ext cx="0" cy="305592"/>
            </a:xfrm>
            <a:prstGeom prst="straightConnector1">
              <a:avLst/>
            </a:prstGeom>
            <a:ln w="28575">
              <a:solidFill>
                <a:srgbClr val="00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rot="18611407">
              <a:off x="2689115" y="1180356"/>
              <a:ext cx="901593" cy="276999"/>
            </a:xfrm>
            <a:prstGeom prst="rect">
              <a:avLst/>
            </a:prstGeom>
            <a:noFill/>
          </p:spPr>
          <p:txBody>
            <a:bodyPr wrap="square" rtlCol="0">
              <a:spAutoFit/>
            </a:bodyPr>
            <a:lstStyle/>
            <a:p>
              <a:r>
                <a:rPr lang="en-US" sz="1200" dirty="0" smtClean="0">
                  <a:solidFill>
                    <a:srgbClr val="000000"/>
                  </a:solidFill>
                  <a:latin typeface="Eras Demi ITC" pitchFamily="34" charset="0"/>
                </a:rPr>
                <a:t>1400 mi</a:t>
              </a:r>
            </a:p>
          </p:txBody>
        </p:sp>
      </p:grpSp>
    </p:spTree>
    <p:extLst>
      <p:ext uri="{BB962C8B-B14F-4D97-AF65-F5344CB8AC3E}">
        <p14:creationId xmlns:p14="http://schemas.microsoft.com/office/powerpoint/2010/main" xmlns="" val="101807416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 calcmode="lin" valueType="num">
                                      <p:cBhvr>
                                        <p:cTn id="12" dur="1000" fill="hold"/>
                                        <p:tgtEl>
                                          <p:spTgt spid="26"/>
                                        </p:tgtEl>
                                        <p:attrNameLst>
                                          <p:attrName>ppt_w</p:attrName>
                                        </p:attrNameLst>
                                      </p:cBhvr>
                                      <p:tavLst>
                                        <p:tav tm="0">
                                          <p:val>
                                            <p:strVal val="#ppt_w*0.70"/>
                                          </p:val>
                                        </p:tav>
                                        <p:tav tm="100000">
                                          <p:val>
                                            <p:strVal val="#ppt_w"/>
                                          </p:val>
                                        </p:tav>
                                      </p:tavLst>
                                    </p:anim>
                                    <p:anim calcmode="lin" valueType="num">
                                      <p:cBhvr>
                                        <p:cTn id="13" dur="1000" fill="hold"/>
                                        <p:tgtEl>
                                          <p:spTgt spid="26"/>
                                        </p:tgtEl>
                                        <p:attrNameLst>
                                          <p:attrName>ppt_h</p:attrName>
                                        </p:attrNameLst>
                                      </p:cBhvr>
                                      <p:tavLst>
                                        <p:tav tm="0">
                                          <p:val>
                                            <p:strVal val="#ppt_h"/>
                                          </p:val>
                                        </p:tav>
                                        <p:tav tm="100000">
                                          <p:val>
                                            <p:strVal val="#ppt_h"/>
                                          </p:val>
                                        </p:tav>
                                      </p:tavLst>
                                    </p:anim>
                                    <p:animEffect transition="in" filter="fade">
                                      <p:cBhvr>
                                        <p:cTn id="14" dur="1000"/>
                                        <p:tgtEl>
                                          <p:spTgt spid="26"/>
                                        </p:tgtEl>
                                      </p:cBhvr>
                                    </p:animEffect>
                                  </p:childTnLst>
                                </p:cTn>
                              </p:par>
                            </p:childTnLst>
                          </p:cTn>
                        </p:par>
                        <p:par>
                          <p:cTn id="15" fill="hold">
                            <p:stCondLst>
                              <p:cond delay="1000"/>
                            </p:stCondLst>
                            <p:childTnLst>
                              <p:par>
                                <p:cTn id="16" presetID="55" presetClass="entr" presetSubtype="0" fill="hold" nodeType="after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p:cTn id="18" dur="1000" fill="hold"/>
                                        <p:tgtEl>
                                          <p:spTgt spid="27"/>
                                        </p:tgtEl>
                                        <p:attrNameLst>
                                          <p:attrName>ppt_w</p:attrName>
                                        </p:attrNameLst>
                                      </p:cBhvr>
                                      <p:tavLst>
                                        <p:tav tm="0">
                                          <p:val>
                                            <p:strVal val="#ppt_w*0.70"/>
                                          </p:val>
                                        </p:tav>
                                        <p:tav tm="100000">
                                          <p:val>
                                            <p:strVal val="#ppt_w"/>
                                          </p:val>
                                        </p:tav>
                                      </p:tavLst>
                                    </p:anim>
                                    <p:anim calcmode="lin" valueType="num">
                                      <p:cBhvr>
                                        <p:cTn id="19" dur="1000" fill="hold"/>
                                        <p:tgtEl>
                                          <p:spTgt spid="27"/>
                                        </p:tgtEl>
                                        <p:attrNameLst>
                                          <p:attrName>ppt_h</p:attrName>
                                        </p:attrNameLst>
                                      </p:cBhvr>
                                      <p:tavLst>
                                        <p:tav tm="0">
                                          <p:val>
                                            <p:strVal val="#ppt_h"/>
                                          </p:val>
                                        </p:tav>
                                        <p:tav tm="100000">
                                          <p:val>
                                            <p:strVal val="#ppt_h"/>
                                          </p:val>
                                        </p:tav>
                                      </p:tavLst>
                                    </p:anim>
                                    <p:animEffect transition="in" filter="fade">
                                      <p:cBhvr>
                                        <p:cTn id="20" dur="1000"/>
                                        <p:tgtEl>
                                          <p:spTgt spid="27"/>
                                        </p:tgtEl>
                                      </p:cBhvr>
                                    </p:animEffect>
                                  </p:childTnLst>
                                </p:cTn>
                              </p:par>
                            </p:childTnLst>
                          </p:cTn>
                        </p:par>
                        <p:par>
                          <p:cTn id="21" fill="hold">
                            <p:stCondLst>
                              <p:cond delay="2000"/>
                            </p:stCondLst>
                            <p:childTnLst>
                              <p:par>
                                <p:cTn id="22" presetID="55" presetClass="entr" presetSubtype="0" fill="hold" nodeType="afterEffect">
                                  <p:stCondLst>
                                    <p:cond delay="0"/>
                                  </p:stCondLst>
                                  <p:childTnLst>
                                    <p:set>
                                      <p:cBhvr>
                                        <p:cTn id="23" dur="1" fill="hold">
                                          <p:stCondLst>
                                            <p:cond delay="0"/>
                                          </p:stCondLst>
                                        </p:cTn>
                                        <p:tgtEl>
                                          <p:spTgt spid="28"/>
                                        </p:tgtEl>
                                        <p:attrNameLst>
                                          <p:attrName>style.visibility</p:attrName>
                                        </p:attrNameLst>
                                      </p:cBhvr>
                                      <p:to>
                                        <p:strVal val="visible"/>
                                      </p:to>
                                    </p:set>
                                    <p:anim calcmode="lin" valueType="num">
                                      <p:cBhvr>
                                        <p:cTn id="24" dur="1000" fill="hold"/>
                                        <p:tgtEl>
                                          <p:spTgt spid="28"/>
                                        </p:tgtEl>
                                        <p:attrNameLst>
                                          <p:attrName>ppt_w</p:attrName>
                                        </p:attrNameLst>
                                      </p:cBhvr>
                                      <p:tavLst>
                                        <p:tav tm="0">
                                          <p:val>
                                            <p:strVal val="#ppt_w*0.70"/>
                                          </p:val>
                                        </p:tav>
                                        <p:tav tm="100000">
                                          <p:val>
                                            <p:strVal val="#ppt_w"/>
                                          </p:val>
                                        </p:tav>
                                      </p:tavLst>
                                    </p:anim>
                                    <p:anim calcmode="lin" valueType="num">
                                      <p:cBhvr>
                                        <p:cTn id="25" dur="1000" fill="hold"/>
                                        <p:tgtEl>
                                          <p:spTgt spid="28"/>
                                        </p:tgtEl>
                                        <p:attrNameLst>
                                          <p:attrName>ppt_h</p:attrName>
                                        </p:attrNameLst>
                                      </p:cBhvr>
                                      <p:tavLst>
                                        <p:tav tm="0">
                                          <p:val>
                                            <p:strVal val="#ppt_h"/>
                                          </p:val>
                                        </p:tav>
                                        <p:tav tm="100000">
                                          <p:val>
                                            <p:strVal val="#ppt_h"/>
                                          </p:val>
                                        </p:tav>
                                      </p:tavLst>
                                    </p:anim>
                                    <p:animEffect transition="in" filter="fade">
                                      <p:cBhvr>
                                        <p:cTn id="26"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12228020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554545"/>
          </a:xfrm>
          <a:prstGeom prst="rect">
            <a:avLst/>
          </a:prstGeom>
          <a:noFill/>
        </p:spPr>
        <p:txBody>
          <a:bodyPr wrap="square" rtlCol="0">
            <a:spAutoFit/>
          </a:bodyPr>
          <a:lstStyle/>
          <a:p>
            <a:r>
              <a:rPr lang="en-US" sz="3200" dirty="0">
                <a:solidFill>
                  <a:srgbClr val="FFC000"/>
                </a:solidFill>
              </a:rPr>
              <a:t>C. S. Lewis ~ </a:t>
            </a:r>
            <a:r>
              <a:rPr lang="en-US" sz="3200" dirty="0"/>
              <a:t>"Looking for God—or Heaven—by exploring space is like reading or seeing all Shakespeare's plays in the hope that you will find Shakespeare as one of the characters."</a:t>
            </a:r>
          </a:p>
        </p:txBody>
      </p:sp>
      <p:sp>
        <p:nvSpPr>
          <p:cNvPr id="10" name="TextBox 9"/>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005510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21 </a:t>
            </a:r>
            <a:r>
              <a:rPr lang="en-US" sz="2600" b="1" dirty="0" smtClean="0">
                <a:solidFill>
                  <a:schemeClr val="bg1"/>
                </a:solidFill>
                <a:effectLst>
                  <a:glow rad="381000">
                    <a:srgbClr val="E20000">
                      <a:alpha val="49804"/>
                    </a:srgbClr>
                  </a:glow>
                </a:effectLst>
                <a:latin typeface="Felix Titling" pitchFamily="82" charset="0"/>
              </a:rPr>
              <a:t>. 9 – 2 7</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42715996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3876</TotalTime>
  <Words>649</Words>
  <Application>Microsoft Office PowerPoint</Application>
  <PresentationFormat>On-screen Show (4:3)</PresentationFormat>
  <Paragraphs>78</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34</cp:revision>
  <dcterms:created xsi:type="dcterms:W3CDTF">2012-09-28T01:32:37Z</dcterms:created>
  <dcterms:modified xsi:type="dcterms:W3CDTF">2013-07-22T16:04:56Z</dcterms:modified>
</cp:coreProperties>
</file>