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7" r:id="rId5"/>
    <p:sldId id="259" r:id="rId6"/>
    <p:sldId id="260" r:id="rId7"/>
    <p:sldId id="265" r:id="rId8"/>
    <p:sldId id="270" r:id="rId9"/>
    <p:sldId id="266" r:id="rId10"/>
    <p:sldId id="273" r:id="rId11"/>
    <p:sldId id="274" r:id="rId12"/>
    <p:sldId id="267" r:id="rId13"/>
    <p:sldId id="268" r:id="rId14"/>
    <p:sldId id="275" r:id="rId15"/>
    <p:sldId id="276" r:id="rId16"/>
    <p:sldId id="277" r:id="rId17"/>
    <p:sldId id="278" r:id="rId18"/>
    <p:sldId id="279" r:id="rId19"/>
    <p:sldId id="281" r:id="rId20"/>
    <p:sldId id="280" r:id="rId21"/>
    <p:sldId id="282"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63" autoAdjust="0"/>
    <p:restoredTop sz="94660"/>
  </p:normalViewPr>
  <p:slideViewPr>
    <p:cSldViewPr>
      <p:cViewPr varScale="1">
        <p:scale>
          <a:sx n="126" d="100"/>
          <a:sy n="126" d="100"/>
        </p:scale>
        <p:origin x="-654" y="-96"/>
      </p:cViewPr>
      <p:guideLst>
        <p:guide orient="horz" pos="2160"/>
        <p:guide pos="2880"/>
      </p:guideLst>
    </p:cSldViewPr>
  </p:slideViewPr>
  <p:notesTextViewPr>
    <p:cViewPr>
      <p:scale>
        <a:sx n="1" d="1"/>
        <a:sy n="1" d="1"/>
      </p:scale>
      <p:origin x="0" y="0"/>
    </p:cViewPr>
  </p:notesTextViewPr>
  <p:sorterViewPr>
    <p:cViewPr>
      <p:scale>
        <a:sx n="100" d="100"/>
        <a:sy n="100" d="100"/>
      </p:scale>
      <p:origin x="0" y="-3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7/15/2013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7/15/2013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7/15/2013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7/15/2013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7/15/2013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7/15/2013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20 . 7 – 2 1 . 8</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t>2 Pet. 3:10 ~ </a:t>
            </a:r>
            <a:r>
              <a:rPr lang="en-US" sz="3200" dirty="0">
                <a:solidFill>
                  <a:srgbClr val="FFC000"/>
                </a:solidFill>
              </a:rPr>
              <a:t>But the day of the Lord will come as a thief in the night, in which the heavens will pass away with a great noise, and the elements will melt with fervent heat; both the earth and the works that are in it will be burned up.</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27825993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28060057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Tabernacle</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skēnē</a:t>
            </a:r>
            <a:r>
              <a:rPr lang="en-US" sz="3200" i="1" dirty="0"/>
              <a:t> </a:t>
            </a:r>
            <a:r>
              <a:rPr lang="en-US" sz="3200" dirty="0"/>
              <a:t>– tent</a:t>
            </a:r>
            <a:endParaRPr lang="en-US" sz="3200" dirty="0">
              <a:solidFill>
                <a:srgbClr val="FFC000"/>
              </a:solidFill>
              <a:latin typeface="Eras Demi ITC" pitchFamily="34" charset="0"/>
            </a:endParaRPr>
          </a:p>
        </p:txBody>
      </p:sp>
      <p:sp>
        <p:nvSpPr>
          <p:cNvPr id="4" name="TextBox 3"/>
          <p:cNvSpPr txBox="1"/>
          <p:nvPr/>
        </p:nvSpPr>
        <p:spPr>
          <a:xfrm>
            <a:off x="685800" y="1472625"/>
            <a:ext cx="8001000" cy="2062103"/>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I Cor. 13:12 ~ </a:t>
            </a:r>
            <a:r>
              <a:rPr lang="en-US" sz="3200" dirty="0">
                <a:solidFill>
                  <a:srgbClr val="FFC000"/>
                </a:solidFill>
              </a:rPr>
              <a:t>For now we see in a mirror, dimly, but then face to face. Now I know in part, but then I shall know just as I also am known.</a:t>
            </a:r>
            <a:r>
              <a:rPr lang="en-US" sz="3200" i="1" dirty="0">
                <a:solidFill>
                  <a:srgbClr val="FFC000"/>
                </a:solidFill>
              </a:rPr>
              <a:t> </a:t>
            </a:r>
            <a:endParaRPr lang="en-US" sz="3200" dirty="0">
              <a:solidFill>
                <a:srgbClr val="FFC000"/>
              </a:solidFill>
              <a:latin typeface="Eras Demi ITC" pitchFamily="34" charset="0"/>
            </a:endParaRPr>
          </a:p>
        </p:txBody>
      </p:sp>
      <p:sp>
        <p:nvSpPr>
          <p:cNvPr id="5" name="TextBox 4"/>
          <p:cNvSpPr txBox="1"/>
          <p:nvPr/>
        </p:nvSpPr>
        <p:spPr>
          <a:xfrm>
            <a:off x="685800" y="3463170"/>
            <a:ext cx="8001000" cy="304698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1 </a:t>
            </a:r>
            <a:r>
              <a:rPr lang="en-US" sz="3200" dirty="0"/>
              <a:t>Jn. 3:2 ~ </a:t>
            </a:r>
            <a:r>
              <a:rPr lang="en-US" sz="3200" dirty="0">
                <a:solidFill>
                  <a:srgbClr val="FFC000"/>
                </a:solidFill>
              </a:rPr>
              <a:t>Beloved, now we are children of God; and it has not yet been revealed what we shall be, but we know that when He is revealed, we shall be like Him, for we shall see Him as He is.</a:t>
            </a:r>
            <a:r>
              <a:rPr lang="en-US" sz="3200" i="1" dirty="0">
                <a:solidFill>
                  <a:srgbClr val="FFC000"/>
                </a:solidFill>
              </a:rPr>
              <a:t> </a:t>
            </a:r>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2631784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29628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Is. 65:17 ~</a:t>
            </a:r>
            <a:r>
              <a:rPr lang="en-US" sz="3200" i="1" dirty="0"/>
              <a:t> </a:t>
            </a:r>
            <a:r>
              <a:rPr lang="en-US" sz="3200" dirty="0">
                <a:solidFill>
                  <a:srgbClr val="FFC000"/>
                </a:solidFill>
              </a:rPr>
              <a:t>For behold, I create new heavens and a new earth; and the former shall not be remembered or come to mind.</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22438634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0144829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It is done </a:t>
            </a:r>
            <a:r>
              <a:rPr lang="en-US" sz="3200" dirty="0"/>
              <a:t>~ 3</a:t>
            </a:r>
            <a:r>
              <a:rPr lang="en-US" sz="3200" baseline="30000" dirty="0"/>
              <a:t>rd</a:t>
            </a:r>
            <a:r>
              <a:rPr lang="en-US" sz="3200" dirty="0"/>
              <a:t> person plural</a:t>
            </a:r>
            <a:endParaRPr lang="en-US" sz="32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a:solidFill>
                  <a:schemeClr val="bg1"/>
                </a:solidFill>
                <a:latin typeface="Eras Demi ITC" pitchFamily="34" charset="0"/>
              </a:rPr>
              <a:t> </a:t>
            </a:r>
            <a:r>
              <a:rPr lang="en-US" sz="3200" dirty="0" smtClean="0"/>
              <a:t>Literally</a:t>
            </a:r>
            <a:r>
              <a:rPr lang="en-US" sz="3200" dirty="0"/>
              <a:t>, </a:t>
            </a:r>
            <a:r>
              <a:rPr lang="en-US" sz="3200" i="1" dirty="0"/>
              <a:t>all things are finished</a:t>
            </a:r>
            <a:endParaRPr lang="en-US" sz="3200" dirty="0">
              <a:solidFill>
                <a:srgbClr val="FFC000"/>
              </a:solidFill>
              <a:latin typeface="Eras Demi ITC" pitchFamily="34" charset="0"/>
            </a:endParaRPr>
          </a:p>
        </p:txBody>
      </p:sp>
      <p:sp>
        <p:nvSpPr>
          <p:cNvPr id="5" name="TextBox 4"/>
          <p:cNvSpPr txBox="1"/>
          <p:nvPr/>
        </p:nvSpPr>
        <p:spPr>
          <a:xfrm>
            <a:off x="685800" y="205740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rPr>
              <a:t>Freely</a:t>
            </a:r>
            <a:r>
              <a:rPr lang="en-US" sz="3200" dirty="0" smtClean="0"/>
              <a:t> </a:t>
            </a:r>
            <a:r>
              <a:rPr lang="en-US" sz="3200" dirty="0"/>
              <a:t>~ </a:t>
            </a:r>
            <a:r>
              <a:rPr lang="en-US" sz="3200" b="1" i="1" dirty="0" err="1">
                <a:solidFill>
                  <a:srgbClr val="FFC000"/>
                </a:solidFill>
                <a:latin typeface="Times New Roman" panose="02020603050405020304" pitchFamily="18" charset="0"/>
                <a:cs typeface="Times New Roman" panose="02020603050405020304" pitchFamily="18" charset="0"/>
              </a:rPr>
              <a:t>dōrean</a:t>
            </a:r>
            <a:r>
              <a:rPr lang="en-US" sz="3200" dirty="0"/>
              <a:t> – </a:t>
            </a:r>
            <a:r>
              <a:rPr lang="en-US" sz="3200" dirty="0" err="1" smtClean="0"/>
              <a:t>undeservedness</a:t>
            </a:r>
            <a:r>
              <a:rPr lang="en-US" sz="3200" dirty="0" smtClean="0"/>
              <a:t> </a:t>
            </a:r>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
        <p:nvSpPr>
          <p:cNvPr id="6" name="TextBox 5"/>
          <p:cNvSpPr txBox="1"/>
          <p:nvPr/>
        </p:nvSpPr>
        <p:spPr>
          <a:xfrm>
            <a:off x="685800" y="2615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Better </a:t>
            </a:r>
            <a:r>
              <a:rPr lang="en-US" sz="3200" dirty="0"/>
              <a:t>than NIV, NASB ~ </a:t>
            </a:r>
            <a:r>
              <a:rPr lang="en-US" sz="3200" dirty="0">
                <a:solidFill>
                  <a:srgbClr val="FFC000"/>
                </a:solidFill>
              </a:rPr>
              <a:t>without cost</a:t>
            </a:r>
          </a:p>
        </p:txBody>
      </p:sp>
      <p:sp>
        <p:nvSpPr>
          <p:cNvPr id="7" name="TextBox 6"/>
          <p:cNvSpPr txBox="1"/>
          <p:nvPr/>
        </p:nvSpPr>
        <p:spPr>
          <a:xfrm>
            <a:off x="457200" y="3148772"/>
            <a:ext cx="8229600" cy="2554545"/>
          </a:xfrm>
          <a:prstGeom prst="rect">
            <a:avLst/>
          </a:prstGeom>
          <a:noFill/>
        </p:spPr>
        <p:txBody>
          <a:bodyPr wrap="square" rtlCol="0">
            <a:spAutoFit/>
          </a:bodyPr>
          <a:lstStyle/>
          <a:p>
            <a:r>
              <a:rPr lang="en-US" sz="3200" dirty="0"/>
              <a:t>Is. 55:1 ~ </a:t>
            </a:r>
            <a:r>
              <a:rPr lang="en-US" sz="3200" dirty="0">
                <a:solidFill>
                  <a:srgbClr val="FFC000"/>
                </a:solidFill>
              </a:rPr>
              <a:t>Ho! Everyone who thirsts, come to the waters; and you who have no money, come, buy and eat. yes, come, buy wine and milk without money and without price.</a:t>
            </a:r>
          </a:p>
        </p:txBody>
      </p:sp>
    </p:spTree>
    <p:extLst>
      <p:ext uri="{BB962C8B-B14F-4D97-AF65-F5344CB8AC3E}">
        <p14:creationId xmlns:p14="http://schemas.microsoft.com/office/powerpoint/2010/main" xmlns="" val="333709246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6"/>
                                        </p:tgtEl>
                                        <p:attrNameLst>
                                          <p:attrName>style.opacity</p:attrName>
                                        </p:attrNameLst>
                                      </p:cBhvr>
                                      <p:to>
                                        <p:strVal val="0.5"/>
                                      </p:to>
                                    </p:set>
                                    <p:animEffect filter="image" prLst="opacity: 0.5">
                                      <p:cBhvr rctx="IE">
                                        <p:cTn id="34" dur="indefinite"/>
                                        <p:tgtEl>
                                          <p:spTgt spid="6"/>
                                        </p:tgtEl>
                                      </p:cBhvr>
                                    </p:animEffect>
                                  </p:childTnLst>
                                </p:cTn>
                              </p:par>
                              <p:par>
                                <p:cTn id="35" presetID="9" presetClass="emph" presetSubtype="0" grpId="0" nodeType="withEffect">
                                  <p:stCondLst>
                                    <p:cond delay="0"/>
                                  </p:stCondLst>
                                  <p:childTnLst>
                                    <p:set>
                                      <p:cBhvr rctx="PPT">
                                        <p:cTn id="36" dur="indefinite"/>
                                        <p:tgtEl>
                                          <p:spTgt spid="3"/>
                                        </p:tgtEl>
                                        <p:attrNameLst>
                                          <p:attrName>style.opacity</p:attrName>
                                        </p:attrNameLst>
                                      </p:cBhvr>
                                      <p:to>
                                        <p:strVal val="0.5"/>
                                      </p:to>
                                    </p:set>
                                    <p:animEffect filter="image" prLst="opacity: 0.5">
                                      <p:cBhvr rctx="IE">
                                        <p:cTn id="37"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6" grpId="0"/>
      <p:bldP spid="6" grpId="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42500285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1 Jn. 5:4 ~ </a:t>
            </a:r>
            <a:r>
              <a:rPr lang="en-US" sz="3200" dirty="0">
                <a:solidFill>
                  <a:srgbClr val="FFC000"/>
                </a:solidFill>
              </a:rPr>
              <a:t>For whatever is born of God overcomes the world. And this is the victory that has overcome the world—our faith. </a:t>
            </a:r>
            <a:endParaRPr lang="en-US" sz="3200" dirty="0">
              <a:solidFill>
                <a:srgbClr val="FFC000"/>
              </a:solidFill>
              <a:latin typeface="Eras Demi ITC" pitchFamily="34" charset="0"/>
            </a:endParaRPr>
          </a:p>
        </p:txBody>
      </p:sp>
      <p:sp>
        <p:nvSpPr>
          <p:cNvPr id="4" name="TextBox 3"/>
          <p:cNvSpPr txBox="1"/>
          <p:nvPr/>
        </p:nvSpPr>
        <p:spPr>
          <a:xfrm>
            <a:off x="685800" y="2971800"/>
            <a:ext cx="8001000" cy="1077218"/>
          </a:xfrm>
          <a:prstGeom prst="rect">
            <a:avLst/>
          </a:prstGeom>
          <a:noFill/>
        </p:spPr>
        <p:txBody>
          <a:bodyPr wrap="square" rtlCol="0">
            <a:spAutoFit/>
          </a:bodyPr>
          <a:lstStyle/>
          <a:p>
            <a:pPr marL="347663" indent="-347663">
              <a:buFont typeface="Arial" pitchFamily="34" charset="0"/>
              <a:buChar char="•"/>
            </a:pPr>
            <a:r>
              <a:rPr lang="en-US" sz="3200" dirty="0">
                <a:solidFill>
                  <a:schemeClr val="bg1"/>
                </a:solidFill>
                <a:latin typeface="Eras Demi ITC" pitchFamily="34" charset="0"/>
              </a:rPr>
              <a:t> </a:t>
            </a:r>
            <a:r>
              <a:rPr lang="en-US" sz="3200" dirty="0">
                <a:solidFill>
                  <a:srgbClr val="FFC000"/>
                </a:solidFill>
              </a:rPr>
              <a:t>Faith</a:t>
            </a:r>
            <a:r>
              <a:rPr lang="en-US" sz="3200" dirty="0"/>
              <a:t> ~ </a:t>
            </a:r>
            <a:r>
              <a:rPr lang="en-US" sz="3200" b="1" i="1" dirty="0" err="1">
                <a:solidFill>
                  <a:srgbClr val="FFC000"/>
                </a:solidFill>
                <a:latin typeface="Times New Roman" panose="02020603050405020304" pitchFamily="18" charset="0"/>
                <a:cs typeface="Times New Roman" panose="02020603050405020304" pitchFamily="18" charset="0"/>
              </a:rPr>
              <a:t>pistis</a:t>
            </a:r>
            <a:r>
              <a:rPr lang="en-US" sz="3200" b="1" dirty="0">
                <a:solidFill>
                  <a:srgbClr val="FFC000"/>
                </a:solidFill>
                <a:latin typeface="Times New Roman" panose="02020603050405020304" pitchFamily="18" charset="0"/>
                <a:cs typeface="Times New Roman" panose="02020603050405020304" pitchFamily="18" charset="0"/>
              </a:rPr>
              <a:t> </a:t>
            </a:r>
            <a:r>
              <a:rPr lang="en-US" sz="3200" dirty="0"/>
              <a:t>(noun)</a:t>
            </a:r>
          </a:p>
          <a:p>
            <a:pPr marL="347663" indent="-347663">
              <a:buFont typeface="Arial" pitchFamily="34" charset="0"/>
              <a:buChar char="•"/>
            </a:pPr>
            <a:endParaRPr lang="en-US" sz="3200" dirty="0">
              <a:solidFill>
                <a:srgbClr val="FFC000"/>
              </a:solidFill>
              <a:latin typeface="Eras Demi ITC" pitchFamily="34" charset="0"/>
            </a:endParaRPr>
          </a:p>
        </p:txBody>
      </p:sp>
      <p:sp>
        <p:nvSpPr>
          <p:cNvPr id="5" name="TextBox 4"/>
          <p:cNvSpPr txBox="1"/>
          <p:nvPr/>
        </p:nvSpPr>
        <p:spPr>
          <a:xfrm>
            <a:off x="685800" y="3556575"/>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b="1" i="1" dirty="0" err="1">
                <a:solidFill>
                  <a:srgbClr val="FFC000"/>
                </a:solidFill>
                <a:latin typeface="Times New Roman" panose="02020603050405020304" pitchFamily="18" charset="0"/>
                <a:cs typeface="Times New Roman" panose="02020603050405020304" pitchFamily="18" charset="0"/>
              </a:rPr>
              <a:t>pisteuō</a:t>
            </a:r>
            <a:r>
              <a:rPr lang="en-US" sz="3200" dirty="0"/>
              <a:t> (</a:t>
            </a:r>
            <a:r>
              <a:rPr lang="en-US" sz="3200" dirty="0" smtClean="0"/>
              <a:t>verb) ~ </a:t>
            </a:r>
            <a:r>
              <a:rPr lang="en-US" sz="3200" dirty="0"/>
              <a:t>Usually translated </a:t>
            </a:r>
            <a:r>
              <a:rPr lang="en-US" sz="3200" dirty="0">
                <a:solidFill>
                  <a:srgbClr val="FFC000"/>
                </a:solidFill>
              </a:rPr>
              <a:t>believe</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
        <p:nvSpPr>
          <p:cNvPr id="6" name="TextBox 5"/>
          <p:cNvSpPr txBox="1"/>
          <p:nvPr/>
        </p:nvSpPr>
        <p:spPr>
          <a:xfrm>
            <a:off x="685800" y="457200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i="1" dirty="0"/>
              <a:t>To trust in, rely on</a:t>
            </a:r>
            <a:r>
              <a:rPr lang="en-US" sz="3200" dirty="0"/>
              <a:t> and </a:t>
            </a:r>
            <a:r>
              <a:rPr lang="en-US" sz="3200" i="1" dirty="0"/>
              <a:t>cling to</a:t>
            </a:r>
            <a:endParaRPr lang="en-US" sz="3200" dirty="0">
              <a:solidFill>
                <a:srgbClr val="FFC000"/>
              </a:solidFill>
            </a:endParaRPr>
          </a:p>
        </p:txBody>
      </p:sp>
    </p:spTree>
    <p:extLst>
      <p:ext uri="{BB962C8B-B14F-4D97-AF65-F5344CB8AC3E}">
        <p14:creationId xmlns:p14="http://schemas.microsoft.com/office/powerpoint/2010/main" xmlns="" val="75557853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09600" y="856357"/>
            <a:ext cx="8229600" cy="5339923"/>
          </a:xfrm>
          <a:prstGeom prst="rect">
            <a:avLst/>
          </a:prstGeom>
          <a:noFill/>
        </p:spPr>
        <p:txBody>
          <a:bodyPr wrap="square" rtlCol="0">
            <a:spAutoFit/>
          </a:bodyPr>
          <a:lstStyle/>
          <a:p>
            <a:r>
              <a:rPr lang="en-US" sz="3100" dirty="0"/>
              <a:t>John 3:16-18 ~ </a:t>
            </a:r>
            <a:r>
              <a:rPr lang="en-US" sz="3100" baseline="30000" dirty="0"/>
              <a:t>16</a:t>
            </a:r>
            <a:r>
              <a:rPr lang="en-US" sz="3100" i="1" dirty="0"/>
              <a:t> </a:t>
            </a:r>
            <a:r>
              <a:rPr lang="en-US" sz="3100" dirty="0">
                <a:solidFill>
                  <a:srgbClr val="FFC000"/>
                </a:solidFill>
              </a:rPr>
              <a:t>For God so loved the world that He gave His only begotten Son, that whoever believes in Him should not perish but have everlasting life. </a:t>
            </a:r>
            <a:r>
              <a:rPr lang="en-US" sz="3100" baseline="30000" dirty="0">
                <a:solidFill>
                  <a:schemeClr val="bg1"/>
                </a:solidFill>
              </a:rPr>
              <a:t>17 </a:t>
            </a:r>
            <a:r>
              <a:rPr lang="en-US" sz="3100" dirty="0">
                <a:solidFill>
                  <a:srgbClr val="FFC000"/>
                </a:solidFill>
              </a:rPr>
              <a:t>For God did not send His Son into the world to condemn the world, but that the world through Him might be saved. </a:t>
            </a:r>
            <a:r>
              <a:rPr lang="en-US" sz="3100" baseline="30000" dirty="0"/>
              <a:t>18 </a:t>
            </a:r>
            <a:r>
              <a:rPr lang="en-US" sz="3100" dirty="0">
                <a:solidFill>
                  <a:srgbClr val="FFC000"/>
                </a:solidFill>
              </a:rPr>
              <a:t>He who believes in Him is not condemned; but he who does not believe is condemned already, because he has not believed in the name of the only begotten Son of God.</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72987307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09600" y="1066800"/>
            <a:ext cx="8229600" cy="2554545"/>
          </a:xfrm>
          <a:prstGeom prst="rect">
            <a:avLst/>
          </a:prstGeom>
          <a:noFill/>
        </p:spPr>
        <p:txBody>
          <a:bodyPr wrap="square" rtlCol="0">
            <a:spAutoFit/>
          </a:bodyPr>
          <a:lstStyle/>
          <a:p>
            <a:r>
              <a:rPr lang="en-US" sz="3200" dirty="0"/>
              <a:t>2 Cor. 5:10 ~ </a:t>
            </a:r>
            <a:r>
              <a:rPr lang="en-US" sz="3200" dirty="0">
                <a:solidFill>
                  <a:srgbClr val="FFC000"/>
                </a:solidFill>
              </a:rPr>
              <a:t>For we must all appear before the judgment seat of Christ, that each one may receive the things </a:t>
            </a:r>
            <a:r>
              <a:rPr lang="en-US" sz="3200" i="1" dirty="0">
                <a:solidFill>
                  <a:srgbClr val="FFC000"/>
                </a:solidFill>
              </a:rPr>
              <a:t>done</a:t>
            </a:r>
            <a:r>
              <a:rPr lang="en-US" sz="3200" dirty="0">
                <a:solidFill>
                  <a:srgbClr val="FFC000"/>
                </a:solidFill>
              </a:rPr>
              <a:t> in the body, according to what he has done, whether good or </a:t>
            </a:r>
            <a:r>
              <a:rPr lang="en-US" sz="3200" b="1" dirty="0">
                <a:solidFill>
                  <a:srgbClr val="FFC000"/>
                </a:solidFill>
                <a:cs typeface="Times New Roman" panose="02020603050405020304" pitchFamily="18" charset="0"/>
              </a:rPr>
              <a:t>bad</a:t>
            </a:r>
            <a:r>
              <a:rPr lang="en-US" sz="3200" dirty="0">
                <a:solidFill>
                  <a:srgbClr val="FFC000"/>
                </a:solidFill>
              </a:rPr>
              <a:t>.</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685800" y="354731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latin typeface="Eras Demi ITC" pitchFamily="34" charset="0"/>
              </a:rPr>
              <a:t>Judgment Seat</a:t>
            </a:r>
            <a:r>
              <a:rPr lang="en-US" sz="3200" dirty="0" smtClean="0">
                <a:solidFill>
                  <a:schemeClr val="bg1"/>
                </a:solidFill>
                <a:latin typeface="Eras Demi ITC" pitchFamily="34" charset="0"/>
              </a:rPr>
              <a:t> </a:t>
            </a:r>
            <a:r>
              <a:rPr lang="en-US" sz="3200" dirty="0">
                <a:solidFill>
                  <a:schemeClr val="bg1"/>
                </a:solidFill>
                <a:latin typeface="Eras Demi ITC" pitchFamily="34" charset="0"/>
              </a:rPr>
              <a:t>~ </a:t>
            </a:r>
            <a:r>
              <a:rPr lang="en-US" sz="3200" b="1" i="1" dirty="0" err="1" smtClean="0">
                <a:solidFill>
                  <a:srgbClr val="FFC000"/>
                </a:solidFill>
                <a:latin typeface="Times New Roman" panose="02020603050405020304" pitchFamily="18" charset="0"/>
                <a:cs typeface="Times New Roman" panose="02020603050405020304" pitchFamily="18" charset="0"/>
              </a:rPr>
              <a:t>bēma</a:t>
            </a:r>
            <a:r>
              <a:rPr lang="en-US" sz="3200" dirty="0" smtClean="0">
                <a:solidFill>
                  <a:srgbClr val="FFC000"/>
                </a:solidFill>
                <a:latin typeface="Eras Demi ITC" pitchFamily="34" charset="0"/>
              </a:rPr>
              <a:t> </a:t>
            </a:r>
            <a:endParaRPr lang="en-US" sz="3200" dirty="0">
              <a:solidFill>
                <a:schemeClr val="bg1"/>
              </a:solidFill>
              <a:latin typeface="Eras Demi ITC" pitchFamily="34"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479468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609600" y="856357"/>
            <a:ext cx="7481455" cy="584775"/>
          </a:xfrm>
          <a:prstGeom prst="rect">
            <a:avLst/>
          </a:prstGeom>
          <a:noFill/>
        </p:spPr>
        <p:txBody>
          <a:bodyPr wrap="square" rtlCol="0">
            <a:spAutoFit/>
          </a:bodyPr>
          <a:lstStyle/>
          <a:p>
            <a:r>
              <a:rPr lang="en-US" sz="3200" dirty="0" smtClean="0">
                <a:solidFill>
                  <a:srgbClr val="FFC000"/>
                </a:solidFill>
              </a:rPr>
              <a:t>Cowards</a:t>
            </a:r>
            <a:r>
              <a:rPr lang="en-US" sz="3200" dirty="0" smtClean="0"/>
              <a:t> ~ not </a:t>
            </a:r>
            <a:r>
              <a:rPr lang="en-US" sz="3200" dirty="0">
                <a:solidFill>
                  <a:srgbClr val="FFC000"/>
                </a:solidFill>
              </a:rPr>
              <a:t>fearful </a:t>
            </a:r>
            <a:r>
              <a:rPr lang="en-US" sz="3200" dirty="0"/>
              <a:t>as in the KJV</a:t>
            </a:r>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29252790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8314997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grpSp>
        <p:nvGrpSpPr>
          <p:cNvPr id="12" name="Group 11"/>
          <p:cNvGrpSpPr/>
          <p:nvPr/>
        </p:nvGrpSpPr>
        <p:grpSpPr>
          <a:xfrm>
            <a:off x="381000" y="1881617"/>
            <a:ext cx="2833885" cy="3071383"/>
            <a:chOff x="838200" y="1795237"/>
            <a:chExt cx="2833885" cy="3071383"/>
          </a:xfrm>
        </p:grpSpPr>
        <p:pic>
          <p:nvPicPr>
            <p:cNvPr id="6" name="Picture 5"/>
            <p:cNvPicPr>
              <a:picLocks noChangeAspect="1"/>
            </p:cNvPicPr>
            <p:nvPr/>
          </p:nvPicPr>
          <p:blipFill rotWithShape="1">
            <a:blip r:embed="rId3" cstate="print">
              <a:extLst>
                <a:ext uri="{28A0092B-C50C-407E-A947-70E740481C1C}">
                  <a14:useLocalDpi xmlns:a14="http://schemas.microsoft.com/office/drawing/2010/main" xmlns="" val="0"/>
                </a:ext>
              </a:extLst>
            </a:blip>
            <a:srcRect b="13483"/>
            <a:stretch/>
          </p:blipFill>
          <p:spPr>
            <a:xfrm>
              <a:off x="1066800" y="1795237"/>
              <a:ext cx="2295025" cy="2459018"/>
            </a:xfrm>
            <a:prstGeom prst="rect">
              <a:avLst/>
            </a:prstGeom>
            <a:effectLst>
              <a:softEdge rad="127000"/>
            </a:effectLst>
          </p:spPr>
        </p:pic>
        <p:sp>
          <p:nvSpPr>
            <p:cNvPr id="11" name="TextBox 10"/>
            <p:cNvSpPr txBox="1"/>
            <p:nvPr/>
          </p:nvSpPr>
          <p:spPr>
            <a:xfrm>
              <a:off x="838200" y="4343400"/>
              <a:ext cx="2833885" cy="523220"/>
            </a:xfrm>
            <a:prstGeom prst="rect">
              <a:avLst/>
            </a:prstGeom>
            <a:noFill/>
          </p:spPr>
          <p:txBody>
            <a:bodyPr wrap="square" rtlCol="0">
              <a:spAutoFit/>
            </a:bodyPr>
            <a:lstStyle/>
            <a:p>
              <a:r>
                <a:rPr lang="en-US" sz="2800" b="1" dirty="0" err="1" smtClean="0">
                  <a:solidFill>
                    <a:schemeClr val="bg1"/>
                  </a:solidFill>
                  <a:latin typeface="Times New Roman" panose="02020603050405020304" pitchFamily="18" charset="0"/>
                  <a:cs typeface="Times New Roman" panose="02020603050405020304" pitchFamily="18" charset="0"/>
                </a:rPr>
                <a:t>Bēma</a:t>
              </a:r>
              <a:r>
                <a:rPr lang="en-US" sz="2800" b="1" dirty="0" smtClean="0">
                  <a:solidFill>
                    <a:schemeClr val="bg1"/>
                  </a:solidFill>
                  <a:latin typeface="Times New Roman" panose="02020603050405020304" pitchFamily="18" charset="0"/>
                  <a:cs typeface="Times New Roman" panose="02020603050405020304" pitchFamily="18" charset="0"/>
                </a:rPr>
                <a:t> Judgment</a:t>
              </a:r>
            </a:p>
          </p:txBody>
        </p:sp>
      </p:grpSp>
      <p:grpSp>
        <p:nvGrpSpPr>
          <p:cNvPr id="14" name="Group 13"/>
          <p:cNvGrpSpPr/>
          <p:nvPr/>
        </p:nvGrpSpPr>
        <p:grpSpPr>
          <a:xfrm>
            <a:off x="4923754" y="1377165"/>
            <a:ext cx="3991646" cy="4033035"/>
            <a:chOff x="4656040" y="959672"/>
            <a:chExt cx="3991646" cy="4033035"/>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xmlns="" val="0"/>
                </a:ext>
              </a:extLst>
            </a:blip>
            <a:srcRect l="-1756" t="-16705" r="1756" b="16705"/>
            <a:stretch/>
          </p:blipFill>
          <p:spPr>
            <a:xfrm>
              <a:off x="4656040" y="959672"/>
              <a:ext cx="3991646" cy="3113484"/>
            </a:xfrm>
            <a:prstGeom prst="rect">
              <a:avLst/>
            </a:prstGeom>
            <a:effectLst>
              <a:softEdge rad="127000"/>
            </a:effectLst>
          </p:spPr>
        </p:pic>
        <p:sp>
          <p:nvSpPr>
            <p:cNvPr id="13" name="TextBox 12"/>
            <p:cNvSpPr txBox="1"/>
            <p:nvPr/>
          </p:nvSpPr>
          <p:spPr>
            <a:xfrm>
              <a:off x="5295525" y="4038600"/>
              <a:ext cx="2857875" cy="954107"/>
            </a:xfrm>
            <a:prstGeom prst="rect">
              <a:avLst/>
            </a:prstGeom>
            <a:noFill/>
          </p:spPr>
          <p:txBody>
            <a:bodyPr wrap="square" rtlCol="0">
              <a:spAutoFit/>
            </a:bodyPr>
            <a:lstStyle/>
            <a:p>
              <a:pPr algn="ctr"/>
              <a:r>
                <a:rPr lang="en-US" sz="2800" b="1" dirty="0" smtClean="0">
                  <a:solidFill>
                    <a:schemeClr val="bg1"/>
                  </a:solidFill>
                  <a:latin typeface="Times New Roman" panose="02020603050405020304" pitchFamily="18" charset="0"/>
                  <a:cs typeface="Times New Roman" panose="02020603050405020304" pitchFamily="18" charset="0"/>
                </a:rPr>
                <a:t>White Throne Judgment</a:t>
              </a:r>
            </a:p>
          </p:txBody>
        </p:sp>
      </p:grpSp>
      <p:sp>
        <p:nvSpPr>
          <p:cNvPr id="15" name="Bent-Up Arrow 14"/>
          <p:cNvSpPr/>
          <p:nvPr/>
        </p:nvSpPr>
        <p:spPr>
          <a:xfrm>
            <a:off x="2939483" y="1143000"/>
            <a:ext cx="877651" cy="2172374"/>
          </a:xfrm>
          <a:prstGeom prst="bentUpArrow">
            <a:avLst>
              <a:gd name="adj1" fmla="val 27574"/>
              <a:gd name="adj2" fmla="val 25000"/>
              <a:gd name="adj3" fmla="val 25000"/>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ent-Up Arrow 15"/>
          <p:cNvSpPr/>
          <p:nvPr/>
        </p:nvSpPr>
        <p:spPr>
          <a:xfrm flipH="1" flipV="1">
            <a:off x="4075349" y="3054315"/>
            <a:ext cx="877651" cy="1974885"/>
          </a:xfrm>
          <a:prstGeom prst="bentUpArrow">
            <a:avLst>
              <a:gd name="adj1" fmla="val 27574"/>
              <a:gd name="adj2" fmla="val 25000"/>
              <a:gd name="adj3" fmla="val 25000"/>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up)">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solidFill>
                  <a:srgbClr val="FFC000"/>
                </a:solidFill>
              </a:rPr>
              <a:t>Billy Sunday ~ </a:t>
            </a:r>
            <a:r>
              <a:rPr lang="en-US" sz="3200" dirty="0"/>
              <a:t>"Hell is the highest reward that the devil can offer you for being a servant of his."</a:t>
            </a:r>
            <a:endParaRPr lang="en-US" sz="3200" dirty="0">
              <a:solidFill>
                <a:srgbClr val="FFC000"/>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68775" y="2468940"/>
            <a:ext cx="8229600" cy="1569660"/>
          </a:xfrm>
          <a:prstGeom prst="rect">
            <a:avLst/>
          </a:prstGeom>
          <a:noFill/>
        </p:spPr>
        <p:txBody>
          <a:bodyPr wrap="square" rtlCol="0">
            <a:spAutoFit/>
          </a:bodyPr>
          <a:lstStyle/>
          <a:p>
            <a:r>
              <a:rPr lang="en-US" sz="3200" dirty="0">
                <a:solidFill>
                  <a:srgbClr val="FFC000"/>
                </a:solidFill>
              </a:rPr>
              <a:t>Billy Graham ~</a:t>
            </a:r>
            <a:r>
              <a:rPr lang="en-US" sz="3200" dirty="0"/>
              <a:t> "If we had more hell in the pulpit, we would have less hell in the pew."</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Is. 65:17 ~ </a:t>
            </a:r>
            <a:r>
              <a:rPr lang="en-US" sz="3200" dirty="0">
                <a:solidFill>
                  <a:srgbClr val="FFC000"/>
                </a:solidFill>
              </a:rPr>
              <a:t>For behold, I create new heavens and a new earth; and the former shall not be remembered or come to mind.</a:t>
            </a:r>
          </a:p>
        </p:txBody>
      </p:sp>
      <p:sp>
        <p:nvSpPr>
          <p:cNvPr id="4" name="TextBox 3"/>
          <p:cNvSpPr txBox="1"/>
          <p:nvPr/>
        </p:nvSpPr>
        <p:spPr>
          <a:xfrm>
            <a:off x="685800" y="297180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Create</a:t>
            </a:r>
            <a:r>
              <a:rPr lang="en-US" sz="3200" dirty="0"/>
              <a:t> </a:t>
            </a:r>
            <a:r>
              <a:rPr lang="en-US" sz="3200" dirty="0" smtClean="0"/>
              <a:t>~ </a:t>
            </a:r>
            <a:r>
              <a:rPr lang="en-US" sz="3200" b="1" i="1" dirty="0" err="1" smtClean="0">
                <a:solidFill>
                  <a:srgbClr val="FFC000"/>
                </a:solidFill>
                <a:latin typeface="Times New Roman" panose="02020603050405020304" pitchFamily="18" charset="0"/>
                <a:cs typeface="Times New Roman" panose="02020603050405020304" pitchFamily="18" charset="0"/>
              </a:rPr>
              <a:t>bara</a:t>
            </a:r>
            <a:r>
              <a:rPr lang="en-US" sz="3200" dirty="0" smtClean="0"/>
              <a:t> </a:t>
            </a:r>
            <a:r>
              <a:rPr lang="en-US" sz="3200" dirty="0"/>
              <a:t>– </a:t>
            </a:r>
            <a:r>
              <a:rPr lang="en-US" sz="3200" i="1" dirty="0"/>
              <a:t>out of </a:t>
            </a:r>
            <a:r>
              <a:rPr lang="en-US" sz="3200" i="1" dirty="0" smtClean="0"/>
              <a:t>nothing</a:t>
            </a:r>
            <a:endParaRPr lang="en-US" sz="3200" dirty="0"/>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979541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t>Is. 66:22 ~ </a:t>
            </a:r>
            <a:r>
              <a:rPr lang="en-US" sz="3200" dirty="0" smtClean="0">
                <a:solidFill>
                  <a:srgbClr val="FFC000"/>
                </a:solidFill>
              </a:rPr>
              <a:t>"For </a:t>
            </a:r>
            <a:r>
              <a:rPr lang="en-US" sz="3200" dirty="0">
                <a:solidFill>
                  <a:srgbClr val="FFC000"/>
                </a:solidFill>
              </a:rPr>
              <a:t>as the new heavens and the new earth which I will make shall remain before Me," says the Lord, "So shall your descendants and your name remain."</a:t>
            </a:r>
          </a:p>
        </p:txBody>
      </p:sp>
      <p:sp>
        <p:nvSpPr>
          <p:cNvPr id="4" name="TextBox 3"/>
          <p:cNvSpPr txBox="1"/>
          <p:nvPr/>
        </p:nvSpPr>
        <p:spPr>
          <a:xfrm>
            <a:off x="685800" y="3377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rPr>
              <a:t>Make</a:t>
            </a:r>
            <a:r>
              <a:rPr lang="en-US" sz="3200" dirty="0" smtClean="0"/>
              <a:t> ~</a:t>
            </a:r>
            <a:r>
              <a:rPr lang="en-US" sz="3200" b="1" i="1" dirty="0" err="1" smtClean="0">
                <a:solidFill>
                  <a:srgbClr val="FFC000"/>
                </a:solidFill>
                <a:latin typeface="Times New Roman" panose="02020603050405020304" pitchFamily="18" charset="0"/>
                <a:cs typeface="Times New Roman" panose="02020603050405020304" pitchFamily="18" charset="0"/>
              </a:rPr>
              <a:t>asah</a:t>
            </a:r>
            <a:r>
              <a:rPr lang="en-US" sz="3200" dirty="0" smtClean="0"/>
              <a:t> </a:t>
            </a:r>
            <a:r>
              <a:rPr lang="en-US" sz="3200" dirty="0"/>
              <a:t>– </a:t>
            </a:r>
            <a:r>
              <a:rPr lang="en-US" sz="3200" i="1" dirty="0"/>
              <a:t>to do</a:t>
            </a:r>
            <a:r>
              <a:rPr lang="en-US" sz="3200" dirty="0"/>
              <a:t> or </a:t>
            </a:r>
            <a:r>
              <a:rPr lang="en-US" sz="3200" i="1" dirty="0"/>
              <a:t>to fashion</a:t>
            </a:r>
            <a:endParaRPr lang="en-US" sz="3200" dirty="0">
              <a:solidFill>
                <a:schemeClr val="bg1"/>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85416423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0 . 7 – 2 1 . 8</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953499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968</TotalTime>
  <Words>789</Words>
  <Application>Microsoft Office PowerPoint</Application>
  <PresentationFormat>On-screen Show (4:3)</PresentationFormat>
  <Paragraphs>50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Kathy</cp:lastModifiedBy>
  <cp:revision>10</cp:revision>
  <dcterms:created xsi:type="dcterms:W3CDTF">2013-07-12T15:21:21Z</dcterms:created>
  <dcterms:modified xsi:type="dcterms:W3CDTF">2013-07-15T19:44:17Z</dcterms:modified>
</cp:coreProperties>
</file>