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7" r:id="rId5"/>
    <p:sldId id="262" r:id="rId6"/>
    <p:sldId id="263" r:id="rId7"/>
    <p:sldId id="259" r:id="rId8"/>
    <p:sldId id="260" r:id="rId9"/>
    <p:sldId id="267" r:id="rId10"/>
    <p:sldId id="268" r:id="rId11"/>
    <p:sldId id="265" r:id="rId12"/>
    <p:sldId id="266" r:id="rId13"/>
    <p:sldId id="278" r:id="rId14"/>
    <p:sldId id="279" r:id="rId15"/>
    <p:sldId id="269" r:id="rId16"/>
    <p:sldId id="271" r:id="rId17"/>
    <p:sldId id="272" r:id="rId18"/>
    <p:sldId id="280" r:id="rId19"/>
    <p:sldId id="273" r:id="rId20"/>
    <p:sldId id="274" r:id="rId21"/>
    <p:sldId id="281" r:id="rId22"/>
    <p:sldId id="270" r:id="rId23"/>
    <p:sldId id="261" r:id="rId24"/>
    <p:sldId id="275" r:id="rId25"/>
    <p:sldId id="276"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55" d="100"/>
          <a:sy n="55" d="100"/>
        </p:scale>
        <p:origin x="992"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7/6/2013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52662850"/>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7/6/2013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23290497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7/6/2013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820638871"/>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7/6/2013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02311860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t>7/6/2013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36067521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t>7/6/2013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72347177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t>7/6/2013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422239685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t>7/6/2013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64233655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t>7/6/2013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79013650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t>7/6/2013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200249826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t>7/6/2013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283849779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t>7/6/2013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t>‹#›</a:t>
            </a:fld>
            <a:endParaRPr lang="en-US"/>
          </a:p>
        </p:txBody>
      </p:sp>
    </p:spTree>
    <p:extLst>
      <p:ext uri="{BB962C8B-B14F-4D97-AF65-F5344CB8AC3E}">
        <p14:creationId xmlns:p14="http://schemas.microsoft.com/office/powerpoint/2010/main"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9 . 1 1  - 2 0 : 6</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val="50295791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45668700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6228" y="990600"/>
            <a:ext cx="8229600" cy="1077218"/>
          </a:xfrm>
          <a:prstGeom prst="rect">
            <a:avLst/>
          </a:prstGeom>
          <a:noFill/>
        </p:spPr>
        <p:txBody>
          <a:bodyPr wrap="square" rtlCol="0">
            <a:spAutoFit/>
          </a:bodyPr>
          <a:lstStyle/>
          <a:p>
            <a:r>
              <a:rPr lang="en-US" sz="3200" dirty="0">
                <a:solidFill>
                  <a:srgbClr val="FFC000"/>
                </a:solidFill>
              </a:rPr>
              <a:t>Rule </a:t>
            </a:r>
            <a:r>
              <a:rPr lang="en-US" sz="3200" dirty="0"/>
              <a:t>~ not </a:t>
            </a:r>
            <a:r>
              <a:rPr lang="en-US" sz="3200" b="1" i="1" dirty="0" err="1">
                <a:solidFill>
                  <a:srgbClr val="FFC000"/>
                </a:solidFill>
                <a:latin typeface="Times New Roman" panose="02020603050405020304" pitchFamily="18" charset="0"/>
                <a:cs typeface="Times New Roman" panose="02020603050405020304" pitchFamily="18" charset="0"/>
              </a:rPr>
              <a:t>archē</a:t>
            </a:r>
            <a:r>
              <a:rPr lang="en-US" sz="3200" dirty="0"/>
              <a:t> or </a:t>
            </a:r>
            <a:r>
              <a:rPr lang="en-US" sz="3200" b="1" i="1" dirty="0" err="1">
                <a:solidFill>
                  <a:srgbClr val="FFC000"/>
                </a:solidFill>
                <a:latin typeface="Times New Roman" panose="02020603050405020304" pitchFamily="18" charset="0"/>
                <a:cs typeface="Times New Roman" panose="02020603050405020304" pitchFamily="18" charset="0"/>
              </a:rPr>
              <a:t>hegeomai</a:t>
            </a:r>
            <a:r>
              <a:rPr lang="en-US" sz="3200" dirty="0">
                <a:solidFill>
                  <a:schemeClr val="bg1"/>
                </a:solidFill>
              </a:rPr>
              <a:t>,</a:t>
            </a:r>
            <a:r>
              <a:rPr lang="en-US" sz="3200" dirty="0"/>
              <a:t> but </a:t>
            </a:r>
            <a:r>
              <a:rPr lang="en-US" sz="3200" b="1" i="1" dirty="0" err="1">
                <a:solidFill>
                  <a:srgbClr val="FFC000"/>
                </a:solidFill>
                <a:latin typeface="Times New Roman" panose="02020603050405020304" pitchFamily="18" charset="0"/>
                <a:cs typeface="Times New Roman" panose="02020603050405020304" pitchFamily="18" charset="0"/>
              </a:rPr>
              <a:t>poimanō</a:t>
            </a:r>
            <a:r>
              <a:rPr lang="en-US" sz="3200" dirty="0"/>
              <a:t> (</a:t>
            </a:r>
            <a:r>
              <a:rPr lang="en-US" sz="3200" i="1" dirty="0"/>
              <a:t>to shepherd</a:t>
            </a:r>
            <a:r>
              <a:rPr lang="en-US" sz="3200" dirty="0"/>
              <a:t>)</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415433149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793102395"/>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6228" y="990600"/>
            <a:ext cx="8229600" cy="4524315"/>
          </a:xfrm>
          <a:prstGeom prst="rect">
            <a:avLst/>
          </a:prstGeom>
          <a:noFill/>
        </p:spPr>
        <p:txBody>
          <a:bodyPr wrap="square" rtlCol="0">
            <a:spAutoFit/>
          </a:bodyPr>
          <a:lstStyle/>
          <a:p>
            <a:r>
              <a:rPr lang="en-US" sz="3200" dirty="0"/>
              <a:t>Matt 24:31-33 ~ </a:t>
            </a:r>
            <a:r>
              <a:rPr lang="en-US" sz="3200" baseline="30000" dirty="0"/>
              <a:t>31</a:t>
            </a:r>
            <a:r>
              <a:rPr lang="en-US" sz="3200" dirty="0"/>
              <a:t> </a:t>
            </a:r>
            <a:r>
              <a:rPr lang="en-US" sz="3200" dirty="0">
                <a:solidFill>
                  <a:srgbClr val="FFC000"/>
                </a:solidFill>
              </a:rPr>
              <a:t>When the Son of Man comes in His glory, and all the holy angels with Him, then He will sit on the throne of His glory.</a:t>
            </a:r>
            <a:r>
              <a:rPr lang="en-US" sz="3200" dirty="0"/>
              <a:t> </a:t>
            </a:r>
            <a:r>
              <a:rPr lang="en-US" sz="3200" baseline="30000" dirty="0"/>
              <a:t>32</a:t>
            </a:r>
            <a:r>
              <a:rPr lang="en-US" sz="3200" dirty="0"/>
              <a:t> </a:t>
            </a:r>
            <a:r>
              <a:rPr lang="en-US" sz="3200" dirty="0">
                <a:solidFill>
                  <a:srgbClr val="FFC000"/>
                </a:solidFill>
              </a:rPr>
              <a:t>All the nations will be gathered before Him, and He will separate them one from another, as a shepherd divides his sheep from the goats.</a:t>
            </a:r>
            <a:r>
              <a:rPr lang="en-US" sz="3200" dirty="0"/>
              <a:t> </a:t>
            </a:r>
            <a:r>
              <a:rPr lang="en-US" sz="3200" baseline="30000" dirty="0"/>
              <a:t>33</a:t>
            </a:r>
            <a:r>
              <a:rPr lang="en-US" sz="3200" dirty="0"/>
              <a:t> </a:t>
            </a:r>
            <a:r>
              <a:rPr lang="en-US" sz="3200" dirty="0">
                <a:solidFill>
                  <a:srgbClr val="FFC000"/>
                </a:solidFill>
              </a:rPr>
              <a:t>And He will set the sheep on His right hand, but the goats on the left. </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907178807"/>
      </p:ext>
    </p:extLst>
  </p:cSld>
  <p:clrMapOvr>
    <a:masterClrMapping/>
  </p:clrMapOvr>
  <mc:AlternateContent xmlns:mc="http://schemas.openxmlformats.org/markup-compatibility/2006">
    <mc:Choice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881069056"/>
      </p:ext>
    </p:extLst>
  </p:cSld>
  <p:clrMapOvr>
    <a:masterClrMapping/>
  </p:clrMapOvr>
  <mc:AlternateContent xmlns:mc="http://schemas.openxmlformats.org/markup-compatibility/2006">
    <mc:Choice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Thousand years </a:t>
            </a:r>
            <a:r>
              <a:rPr lang="en-US" sz="3200" dirty="0"/>
              <a:t>~ </a:t>
            </a:r>
            <a:r>
              <a:rPr lang="en-US" sz="3200" b="1" i="1" dirty="0" err="1">
                <a:solidFill>
                  <a:srgbClr val="FFC000"/>
                </a:solidFill>
                <a:latin typeface="Times New Roman" panose="02020603050405020304" pitchFamily="18" charset="0"/>
                <a:cs typeface="Times New Roman" panose="02020603050405020304" pitchFamily="18" charset="0"/>
              </a:rPr>
              <a:t>chilioi</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b="1" i="1" dirty="0" err="1">
                <a:solidFill>
                  <a:srgbClr val="FFC000"/>
                </a:solidFill>
                <a:latin typeface="Times New Roman" panose="02020603050405020304" pitchFamily="18" charset="0"/>
                <a:cs typeface="Times New Roman" panose="02020603050405020304" pitchFamily="18" charset="0"/>
              </a:rPr>
              <a:t>etos</a:t>
            </a:r>
            <a:r>
              <a:rPr lang="en-US" sz="3200" b="1" dirty="0">
                <a:solidFill>
                  <a:srgbClr val="FFC000"/>
                </a:solidFill>
                <a:latin typeface="Times New Roman" panose="02020603050405020304" pitchFamily="18" charset="0"/>
                <a:cs typeface="Times New Roman" panose="02020603050405020304" pitchFamily="18" charset="0"/>
              </a:rPr>
              <a:t> </a:t>
            </a:r>
            <a:r>
              <a:rPr lang="en-US" sz="3200" dirty="0"/>
              <a:t>– 6x in 6 verses</a:t>
            </a:r>
            <a:endParaRPr lang="en-US" sz="3200" dirty="0">
              <a:solidFill>
                <a:srgbClr val="FFC000"/>
              </a:solidFill>
              <a:latin typeface="Eras Demi ITC" pitchFamily="34" charset="0"/>
            </a:endParaRPr>
          </a:p>
        </p:txBody>
      </p:sp>
      <p:sp>
        <p:nvSpPr>
          <p:cNvPr id="4" name="TextBox 3"/>
          <p:cNvSpPr txBox="1"/>
          <p:nvPr/>
        </p:nvSpPr>
        <p:spPr>
          <a:xfrm>
            <a:off x="685800" y="1933455"/>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Millennium ~ L. </a:t>
            </a:r>
            <a:r>
              <a:rPr lang="en-US" sz="3200" b="1" i="1" dirty="0">
                <a:solidFill>
                  <a:srgbClr val="FFC000"/>
                </a:solidFill>
                <a:latin typeface="Times New Roman" panose="02020603050405020304" pitchFamily="18" charset="0"/>
                <a:cs typeface="Times New Roman" panose="02020603050405020304" pitchFamily="18" charset="0"/>
              </a:rPr>
              <a:t>mille</a:t>
            </a:r>
            <a:r>
              <a:rPr lang="en-US" sz="3200" dirty="0"/>
              <a:t> (1,000) + </a:t>
            </a:r>
            <a:r>
              <a:rPr lang="en-US" sz="3200" b="1" i="1" dirty="0" err="1">
                <a:solidFill>
                  <a:srgbClr val="FFC000"/>
                </a:solidFill>
                <a:latin typeface="Times New Roman" panose="02020603050405020304" pitchFamily="18" charset="0"/>
                <a:cs typeface="Times New Roman" panose="02020603050405020304" pitchFamily="18" charset="0"/>
              </a:rPr>
              <a:t>annus</a:t>
            </a:r>
            <a:r>
              <a:rPr lang="en-US" sz="3200" b="1" dirty="0">
                <a:solidFill>
                  <a:srgbClr val="FFC000"/>
                </a:solidFill>
                <a:latin typeface="Times New Roman" panose="02020603050405020304" pitchFamily="18" charset="0"/>
                <a:cs typeface="Times New Roman" panose="02020603050405020304" pitchFamily="18" charset="0"/>
              </a:rPr>
              <a:t> </a:t>
            </a:r>
            <a:r>
              <a:rPr lang="en-US" sz="3200" dirty="0"/>
              <a:t>(year)</a:t>
            </a:r>
            <a:endParaRPr lang="en-US" sz="3200" dirty="0">
              <a:solidFill>
                <a:schemeClr val="bg1"/>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623837251"/>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err="1">
                <a:solidFill>
                  <a:srgbClr val="FFC000"/>
                </a:solidFill>
              </a:rPr>
              <a:t>Amillennialism</a:t>
            </a:r>
            <a:r>
              <a:rPr lang="en-US" sz="3200" dirty="0">
                <a:solidFill>
                  <a:srgbClr val="FFC000"/>
                </a:solidFill>
              </a:rPr>
              <a:t>: </a:t>
            </a:r>
            <a:r>
              <a:rPr lang="en-US" sz="3200" dirty="0"/>
              <a:t>Belief there will be a continuous parallel of good and evil in the world between the 1st and 2nd Coming of Christ.  The Kingdom of God is now present in the world through the Word, His Spirit and His Church.</a:t>
            </a:r>
          </a:p>
        </p:txBody>
      </p:sp>
      <p:sp>
        <p:nvSpPr>
          <p:cNvPr id="4" name="TextBox 3"/>
          <p:cNvSpPr txBox="1"/>
          <p:nvPr/>
        </p:nvSpPr>
        <p:spPr>
          <a:xfrm>
            <a:off x="685800" y="3951982"/>
            <a:ext cx="8001000" cy="2062103"/>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rPr>
              <a:t>Adherents</a:t>
            </a:r>
            <a:r>
              <a:rPr lang="en-US" sz="3200" dirty="0">
                <a:solidFill>
                  <a:srgbClr val="FFC000"/>
                </a:solidFill>
              </a:rPr>
              <a:t>:</a:t>
            </a:r>
            <a:r>
              <a:rPr lang="en-US" sz="3200" dirty="0"/>
              <a:t> Church of Christ, Church of God (Anderson, IN), many Reformed theologians, Roman Catholic </a:t>
            </a:r>
            <a:r>
              <a:rPr lang="en-US" sz="3200" dirty="0" smtClean="0"/>
              <a:t>Church</a:t>
            </a:r>
            <a:endParaRPr lang="en-US" sz="3200" dirty="0"/>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5328634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solidFill>
                  <a:srgbClr val="FFC000"/>
                </a:solidFill>
              </a:rPr>
              <a:t>Postmillennialism: </a:t>
            </a:r>
            <a:r>
              <a:rPr lang="en-US" sz="3200" dirty="0"/>
              <a:t>Belief the Kingdom of God is now extended through teaching, preaching and evangelism. The world is to be Christianized resulting in a long period of peace and prosperity, followed by Christ’s return.</a:t>
            </a:r>
          </a:p>
        </p:txBody>
      </p:sp>
      <p:sp>
        <p:nvSpPr>
          <p:cNvPr id="4" name="TextBox 3"/>
          <p:cNvSpPr txBox="1"/>
          <p:nvPr/>
        </p:nvSpPr>
        <p:spPr>
          <a:xfrm>
            <a:off x="685800" y="3951982"/>
            <a:ext cx="8001000" cy="1569660"/>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Adherents:</a:t>
            </a:r>
            <a:r>
              <a:rPr lang="en-US" sz="3200" dirty="0"/>
              <a:t> Most modern Reformed theologians, "Christian </a:t>
            </a:r>
            <a:r>
              <a:rPr lang="en-US" sz="3200" dirty="0" err="1"/>
              <a:t>Reconstructionists</a:t>
            </a:r>
            <a:r>
              <a:rPr lang="en-US" sz="3200" dirty="0"/>
              <a:t>"</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04923183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632311"/>
          </a:xfrm>
          <a:prstGeom prst="rect">
            <a:avLst/>
          </a:prstGeom>
          <a:noFill/>
        </p:spPr>
        <p:txBody>
          <a:bodyPr wrap="square" rtlCol="0">
            <a:spAutoFit/>
          </a:bodyPr>
          <a:lstStyle/>
          <a:p>
            <a:r>
              <a:rPr lang="en-US" sz="3000" dirty="0"/>
              <a:t>Rom. 11:25-27 ~ </a:t>
            </a:r>
            <a:r>
              <a:rPr lang="en-US" sz="3000" baseline="30000" dirty="0"/>
              <a:t>25</a:t>
            </a:r>
            <a:r>
              <a:rPr lang="en-US" sz="3000" dirty="0"/>
              <a:t> </a:t>
            </a:r>
            <a:r>
              <a:rPr lang="en-US" sz="3000" dirty="0">
                <a:solidFill>
                  <a:srgbClr val="FFC000"/>
                </a:solidFill>
              </a:rPr>
              <a:t>For I do not desire, brethren, that you should be ignorant of this mystery, lest you should be wise in your own opinion, that blindness in part has happened to Israel until the fullness of the Gentiles has come in.</a:t>
            </a:r>
            <a:r>
              <a:rPr lang="en-US" sz="3000" dirty="0"/>
              <a:t> </a:t>
            </a:r>
            <a:r>
              <a:rPr lang="en-US" sz="3000" baseline="30000" dirty="0"/>
              <a:t>26</a:t>
            </a:r>
            <a:r>
              <a:rPr lang="en-US" sz="3000" dirty="0"/>
              <a:t> </a:t>
            </a:r>
            <a:r>
              <a:rPr lang="en-US" sz="3000" dirty="0">
                <a:solidFill>
                  <a:srgbClr val="FFC000"/>
                </a:solidFill>
              </a:rPr>
              <a:t>And so all Israel will be saved, as it is written:</a:t>
            </a:r>
          </a:p>
          <a:p>
            <a:r>
              <a:rPr lang="en-US" sz="3000" dirty="0">
                <a:solidFill>
                  <a:srgbClr val="FFC000"/>
                </a:solidFill>
              </a:rPr>
              <a:t>"The Deliverer will come out of Zion,</a:t>
            </a:r>
          </a:p>
          <a:p>
            <a:r>
              <a:rPr lang="en-US" sz="3000" dirty="0">
                <a:solidFill>
                  <a:srgbClr val="FFC000"/>
                </a:solidFill>
              </a:rPr>
              <a:t>And He will turn away ungodliness from Jacob;</a:t>
            </a:r>
          </a:p>
          <a:p>
            <a:r>
              <a:rPr lang="en-US" sz="3000" baseline="30000" dirty="0"/>
              <a:t>27</a:t>
            </a:r>
            <a:r>
              <a:rPr lang="en-US" sz="3000" dirty="0"/>
              <a:t> </a:t>
            </a:r>
            <a:r>
              <a:rPr lang="en-US" sz="3000" dirty="0">
                <a:solidFill>
                  <a:srgbClr val="FFC000"/>
                </a:solidFill>
              </a:rPr>
              <a:t>For this is My covenant with them,</a:t>
            </a:r>
          </a:p>
          <a:p>
            <a:r>
              <a:rPr lang="en-US" sz="3000" dirty="0">
                <a:solidFill>
                  <a:srgbClr val="FFC000"/>
                </a:solidFill>
              </a:rPr>
              <a:t>When I take away their sins."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158473119"/>
      </p:ext>
    </p:extLst>
  </p:cSld>
  <p:clrMapOvr>
    <a:masterClrMapping/>
  </p:clrMapOvr>
  <mc:AlternateContent xmlns:mc="http://schemas.openxmlformats.org/markup-compatibility/2006">
    <mc:Choice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err="1">
                <a:solidFill>
                  <a:srgbClr val="FFC000"/>
                </a:solidFill>
              </a:rPr>
              <a:t>Premillennialism</a:t>
            </a:r>
            <a:r>
              <a:rPr lang="en-US" sz="3200" dirty="0">
                <a:solidFill>
                  <a:srgbClr val="FFC000"/>
                </a:solidFill>
              </a:rPr>
              <a:t>: </a:t>
            </a:r>
            <a:r>
              <a:rPr lang="en-US" sz="3200" dirty="0"/>
              <a:t>Belief in the concept of two-stages in the Coming of Christ. He will come </a:t>
            </a:r>
            <a:r>
              <a:rPr lang="en-US" sz="3200" i="1" dirty="0"/>
              <a:t>for</a:t>
            </a:r>
            <a:r>
              <a:rPr lang="en-US" sz="3200" dirty="0"/>
              <a:t> His Church (Rapture) and then </a:t>
            </a:r>
            <a:r>
              <a:rPr lang="en-US" sz="3200" i="1" dirty="0"/>
              <a:t>with</a:t>
            </a:r>
            <a:r>
              <a:rPr lang="en-US" sz="3200" dirty="0"/>
              <a:t> His Church (Revelation). There is a consistent distinction between Israel and the Church throughout history.</a:t>
            </a:r>
          </a:p>
        </p:txBody>
      </p:sp>
      <p:sp>
        <p:nvSpPr>
          <p:cNvPr id="4" name="TextBox 3"/>
          <p:cNvSpPr txBox="1"/>
          <p:nvPr/>
        </p:nvSpPr>
        <p:spPr>
          <a:xfrm>
            <a:off x="685800" y="3951982"/>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Adherents: </a:t>
            </a:r>
            <a:r>
              <a:rPr lang="en-US" sz="3200" dirty="0"/>
              <a:t>Most modern evangelicals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4495800"/>
            <a:ext cx="8229600" cy="1569660"/>
          </a:xfrm>
          <a:prstGeom prst="rect">
            <a:avLst/>
          </a:prstGeom>
          <a:noFill/>
        </p:spPr>
        <p:txBody>
          <a:bodyPr wrap="square" rtlCol="0">
            <a:spAutoFit/>
          </a:bodyPr>
          <a:lstStyle/>
          <a:p>
            <a:r>
              <a:rPr lang="en-US" sz="3200" dirty="0">
                <a:solidFill>
                  <a:srgbClr val="FFC000"/>
                </a:solidFill>
              </a:rPr>
              <a:t>Oswald Allis </a:t>
            </a:r>
            <a:r>
              <a:rPr lang="en-US" sz="3200" dirty="0" smtClean="0">
                <a:solidFill>
                  <a:srgbClr val="FFC000"/>
                </a:solidFill>
              </a:rPr>
              <a:t>~ </a:t>
            </a:r>
            <a:r>
              <a:rPr lang="en-US" sz="3200" dirty="0"/>
              <a:t>"The entire view of the Millennium is based upon a few obscure passages from Revelation 20."</a:t>
            </a:r>
            <a:endParaRPr lang="en-US" sz="3200" dirty="0"/>
          </a:p>
        </p:txBody>
      </p:sp>
    </p:spTree>
    <p:extLst>
      <p:ext uri="{BB962C8B-B14F-4D97-AF65-F5344CB8AC3E}">
        <p14:creationId xmlns:p14="http://schemas.microsoft.com/office/powerpoint/2010/main" val="91130764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par>
                                <p:cTn id="17" presetID="9" presetClass="emph" presetSubtype="0" grpId="0" nodeType="withEffect">
                                  <p:stCondLst>
                                    <p:cond delay="0"/>
                                  </p:stCondLst>
                                  <p:childTnLst>
                                    <p:set>
                                      <p:cBhvr rctx="PPT">
                                        <p:cTn id="18" dur="indefinite"/>
                                        <p:tgtEl>
                                          <p:spTgt spid="3"/>
                                        </p:tgtEl>
                                        <p:attrNameLst>
                                          <p:attrName>style.opacity</p:attrName>
                                        </p:attrNameLst>
                                      </p:cBhvr>
                                      <p:to>
                                        <p:strVal val="0.5"/>
                                      </p:to>
                                    </p:set>
                                    <p:animEffect filter="image" prLst="opacity: 0.5">
                                      <p:cBhvr rctx="IE">
                                        <p:cTn id="19"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latin typeface="Eras Demi ITC" pitchFamily="34" charset="0"/>
              </a:rPr>
              <a:t>Faithful</a:t>
            </a:r>
            <a:endParaRPr lang="en-US" sz="3200" dirty="0">
              <a:solidFill>
                <a:srgbClr val="FFC000"/>
              </a:solidFill>
              <a:latin typeface="Eras Demi ITC" pitchFamily="34" charset="0"/>
            </a:endParaRPr>
          </a:p>
        </p:txBody>
      </p:sp>
      <p:sp>
        <p:nvSpPr>
          <p:cNvPr id="10" name="TextBox 9"/>
          <p:cNvSpPr txBox="1"/>
          <p:nvPr/>
        </p:nvSpPr>
        <p:spPr>
          <a:xfrm>
            <a:off x="685800" y="1472625"/>
            <a:ext cx="8001000" cy="1569660"/>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2 Tim. 2:13 ~ </a:t>
            </a:r>
            <a:r>
              <a:rPr lang="en-US" sz="3200" dirty="0">
                <a:solidFill>
                  <a:srgbClr val="FFC000"/>
                </a:solidFill>
              </a:rPr>
              <a:t>If we are faithless, He remains faithful; He cannot deny Himself.</a:t>
            </a:r>
            <a:endParaRPr lang="en-US" sz="3200" dirty="0">
              <a:solidFill>
                <a:srgbClr val="FFC000"/>
              </a:solidFill>
              <a:latin typeface="Eras Demi ITC" pitchFamily="34" charset="0"/>
            </a:endParaRPr>
          </a:p>
        </p:txBody>
      </p:sp>
      <p:sp>
        <p:nvSpPr>
          <p:cNvPr id="11" name="TextBox 10"/>
          <p:cNvSpPr txBox="1"/>
          <p:nvPr/>
        </p:nvSpPr>
        <p:spPr>
          <a:xfrm>
            <a:off x="685800" y="3002340"/>
            <a:ext cx="8001000" cy="2554545"/>
          </a:xfrm>
          <a:prstGeom prst="rect">
            <a:avLst/>
          </a:prstGeom>
          <a:noFill/>
        </p:spPr>
        <p:txBody>
          <a:bodyPr wrap="square" rtlCol="0">
            <a:spAutoFit/>
          </a:bodyPr>
          <a:lstStyle/>
          <a:p>
            <a:pPr marL="347663" indent="-347663">
              <a:buFont typeface="Arial" pitchFamily="34" charset="0"/>
              <a:buChar char="•"/>
            </a:pPr>
            <a:r>
              <a:rPr lang="en-US" sz="3200" dirty="0" smtClean="0"/>
              <a:t>1 </a:t>
            </a:r>
            <a:r>
              <a:rPr lang="en-US" sz="3200" dirty="0"/>
              <a:t>Jn. 1:9 ~ </a:t>
            </a:r>
            <a:r>
              <a:rPr lang="en-US" sz="3200" dirty="0">
                <a:solidFill>
                  <a:srgbClr val="FFC000"/>
                </a:solidFill>
              </a:rPr>
              <a:t>If we confess our sins, He is faithful and just to forgive us </a:t>
            </a:r>
            <a:r>
              <a:rPr lang="en-US" sz="3200" i="1" dirty="0">
                <a:solidFill>
                  <a:srgbClr val="FFC000"/>
                </a:solidFill>
              </a:rPr>
              <a:t>our</a:t>
            </a:r>
            <a:r>
              <a:rPr lang="en-US" sz="3200" dirty="0">
                <a:solidFill>
                  <a:srgbClr val="FFC000"/>
                </a:solidFill>
              </a:rPr>
              <a:t> sins and to cleanse us from all unrighteousness. </a:t>
            </a:r>
          </a:p>
          <a:p>
            <a:pPr marL="347663" indent="-347663">
              <a:buFont typeface="Arial" pitchFamily="34" charset="0"/>
              <a:buChar char="•"/>
            </a:pPr>
            <a:endParaRPr lang="en-US" sz="3200" dirty="0">
              <a:solidFill>
                <a:schemeClr val="bg1"/>
              </a:solidFill>
              <a:latin typeface="Eras Demi ITC" pitchFamily="34" charset="0"/>
            </a:endParaRPr>
          </a:p>
        </p:txBody>
      </p:sp>
    </p:spTree>
    <p:extLst>
      <p:ext uri="{BB962C8B-B14F-4D97-AF65-F5344CB8AC3E}">
        <p14:creationId xmlns:p14="http://schemas.microsoft.com/office/powerpoint/2010/main" val="380364187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10"/>
                                        </p:tgtEl>
                                        <p:attrNameLst>
                                          <p:attrName>style.opacity</p:attrName>
                                        </p:attrNameLst>
                                      </p:cBhvr>
                                      <p:to>
                                        <p:strVal val="0.5"/>
                                      </p:to>
                                    </p:set>
                                    <p:animEffect filter="image" prLst="opacity: 0.5">
                                      <p:cBhvr rctx="IE">
                                        <p:cTn id="16"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Sample Millennial passages </a:t>
            </a:r>
            <a:r>
              <a:rPr lang="en-US" sz="3200" dirty="0" smtClean="0"/>
              <a:t>~ </a:t>
            </a:r>
            <a:endParaRPr lang="en-US" sz="3200" dirty="0"/>
          </a:p>
        </p:txBody>
      </p:sp>
      <p:sp>
        <p:nvSpPr>
          <p:cNvPr id="4" name="TextBox 3"/>
          <p:cNvSpPr txBox="1"/>
          <p:nvPr/>
        </p:nvSpPr>
        <p:spPr>
          <a:xfrm>
            <a:off x="685800" y="34290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Isaiah 35</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914400"/>
            <a:ext cx="8229600" cy="2554545"/>
          </a:xfrm>
          <a:prstGeom prst="rect">
            <a:avLst/>
          </a:prstGeom>
          <a:noFill/>
        </p:spPr>
        <p:txBody>
          <a:bodyPr wrap="square" rtlCol="0">
            <a:spAutoFit/>
          </a:bodyPr>
          <a:lstStyle/>
          <a:p>
            <a:r>
              <a:rPr lang="en-US" sz="3200" dirty="0" smtClean="0"/>
              <a:t>                                                        Ps</a:t>
            </a:r>
            <a:r>
              <a:rPr lang="en-US" sz="3200" dirty="0"/>
              <a:t>. 72:1-20</a:t>
            </a:r>
            <a:r>
              <a:rPr lang="en-US" sz="3200" b="1" dirty="0"/>
              <a:t>; </a:t>
            </a:r>
            <a:r>
              <a:rPr lang="en-US" sz="3200" dirty="0"/>
              <a:t>Is. 2:2-5</a:t>
            </a:r>
            <a:r>
              <a:rPr lang="en-US" sz="3200" b="1" dirty="0"/>
              <a:t>; </a:t>
            </a:r>
            <a:r>
              <a:rPr lang="en-US" sz="3200" dirty="0"/>
              <a:t>Is. 11:1-10</a:t>
            </a:r>
            <a:r>
              <a:rPr lang="en-US" sz="3200" b="1" dirty="0"/>
              <a:t>; </a:t>
            </a:r>
            <a:r>
              <a:rPr lang="en-US" sz="3200" dirty="0"/>
              <a:t>Is. 66:19-24</a:t>
            </a:r>
            <a:r>
              <a:rPr lang="en-US" sz="3200" b="1" dirty="0"/>
              <a:t>; </a:t>
            </a:r>
            <a:r>
              <a:rPr lang="en-US" sz="3200" dirty="0" smtClean="0"/>
              <a:t>Ez. </a:t>
            </a:r>
            <a:r>
              <a:rPr lang="en-US" sz="3200" dirty="0"/>
              <a:t>37:21-28</a:t>
            </a:r>
            <a:r>
              <a:rPr lang="en-US" sz="3200" b="1" dirty="0"/>
              <a:t>; </a:t>
            </a:r>
            <a:r>
              <a:rPr lang="en-US" sz="3200" dirty="0" smtClean="0"/>
              <a:t>Ez. </a:t>
            </a:r>
            <a:r>
              <a:rPr lang="en-US" sz="3200" dirty="0"/>
              <a:t>47:1-12</a:t>
            </a:r>
            <a:r>
              <a:rPr lang="en-US" sz="3200" b="1" dirty="0"/>
              <a:t>; </a:t>
            </a:r>
            <a:r>
              <a:rPr lang="en-US" sz="3200" dirty="0"/>
              <a:t>Zeph. 3:8-12</a:t>
            </a:r>
            <a:r>
              <a:rPr lang="en-US" sz="3200" b="1" dirty="0"/>
              <a:t>; </a:t>
            </a:r>
            <a:r>
              <a:rPr lang="en-US" sz="3200" dirty="0"/>
              <a:t>Mic. 4:1-13</a:t>
            </a:r>
            <a:r>
              <a:rPr lang="en-US" sz="3200" b="1" dirty="0"/>
              <a:t>; </a:t>
            </a:r>
            <a:r>
              <a:rPr lang="en-US" sz="3200" dirty="0"/>
              <a:t>Zech. 14:8-11</a:t>
            </a:r>
            <a:r>
              <a:rPr lang="en-US" sz="3200" b="1" dirty="0"/>
              <a:t>, </a:t>
            </a:r>
            <a:r>
              <a:rPr lang="en-US" sz="3200" dirty="0"/>
              <a:t>Zech. 14:16-21</a:t>
            </a:r>
            <a:r>
              <a:rPr lang="en-US" sz="3200" b="1" dirty="0"/>
              <a:t>; </a:t>
            </a:r>
            <a:r>
              <a:rPr lang="en-US" sz="3200" dirty="0"/>
              <a:t>Matt. 19:28</a:t>
            </a:r>
            <a:r>
              <a:rPr lang="en-US" sz="3200" b="1" dirty="0"/>
              <a:t>; </a:t>
            </a:r>
            <a:r>
              <a:rPr lang="en-US" sz="3200" dirty="0"/>
              <a:t>Luke 22:28-30</a:t>
            </a:r>
            <a:r>
              <a:rPr lang="en-US" sz="3200" b="1" dirty="0"/>
              <a:t>; </a:t>
            </a:r>
            <a:r>
              <a:rPr lang="en-US" sz="3200" dirty="0"/>
              <a:t>Rev. </a:t>
            </a:r>
            <a:r>
              <a:rPr lang="en-US" sz="3200" dirty="0" smtClean="0"/>
              <a:t>20:4-6 </a:t>
            </a:r>
            <a:endParaRPr lang="en-US" sz="3200" dirty="0"/>
          </a:p>
        </p:txBody>
      </p:sp>
    </p:spTree>
    <p:extLst>
      <p:ext uri="{BB962C8B-B14F-4D97-AF65-F5344CB8AC3E}">
        <p14:creationId xmlns:p14="http://schemas.microsoft.com/office/powerpoint/2010/main" val="564367470"/>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7" name="TextBox 6"/>
          <p:cNvSpPr txBox="1"/>
          <p:nvPr/>
        </p:nvSpPr>
        <p:spPr>
          <a:xfrm>
            <a:off x="457200" y="914400"/>
            <a:ext cx="8229600" cy="2062103"/>
          </a:xfrm>
          <a:prstGeom prst="rect">
            <a:avLst/>
          </a:prstGeom>
          <a:noFill/>
        </p:spPr>
        <p:txBody>
          <a:bodyPr wrap="square" rtlCol="0">
            <a:spAutoFit/>
          </a:bodyPr>
          <a:lstStyle/>
          <a:p>
            <a:r>
              <a:rPr lang="en-US" sz="3200" dirty="0"/>
              <a:t>1845 Old Testament references to the Messiah physically reigning from </a:t>
            </a:r>
            <a:r>
              <a:rPr lang="en-US" sz="3200" dirty="0" smtClean="0"/>
              <a:t>Jerusalem; 318 </a:t>
            </a:r>
            <a:r>
              <a:rPr lang="en-US" sz="3200" dirty="0"/>
              <a:t>references in the New Testament</a:t>
            </a:r>
          </a:p>
        </p:txBody>
      </p:sp>
      <p:sp>
        <p:nvSpPr>
          <p:cNvPr id="9" name="TextBox 8"/>
          <p:cNvSpPr txBox="1"/>
          <p:nvPr/>
        </p:nvSpPr>
        <p:spPr>
          <a:xfrm>
            <a:off x="457200" y="2971800"/>
            <a:ext cx="8229600" cy="1077218"/>
          </a:xfrm>
          <a:prstGeom prst="rect">
            <a:avLst/>
          </a:prstGeom>
          <a:noFill/>
        </p:spPr>
        <p:txBody>
          <a:bodyPr wrap="square" rtlCol="0">
            <a:spAutoFit/>
          </a:bodyPr>
          <a:lstStyle/>
          <a:p>
            <a:r>
              <a:rPr lang="en-US" sz="3200" dirty="0">
                <a:solidFill>
                  <a:srgbClr val="FFC000"/>
                </a:solidFill>
              </a:rPr>
              <a:t>After these things </a:t>
            </a:r>
            <a:r>
              <a:rPr lang="en-US" sz="3200" dirty="0"/>
              <a:t>~ </a:t>
            </a:r>
            <a:r>
              <a:rPr lang="en-US" sz="3200" b="1" i="1" dirty="0">
                <a:solidFill>
                  <a:srgbClr val="FFC000"/>
                </a:solidFill>
                <a:latin typeface="Times New Roman" panose="02020603050405020304" pitchFamily="18" charset="0"/>
                <a:cs typeface="Times New Roman" panose="02020603050405020304" pitchFamily="18" charset="0"/>
              </a:rPr>
              <a:t>meta </a:t>
            </a:r>
            <a:r>
              <a:rPr lang="en-US" sz="3200" b="1" i="1" dirty="0" err="1">
                <a:solidFill>
                  <a:srgbClr val="FFC000"/>
                </a:solidFill>
                <a:latin typeface="Times New Roman" panose="02020603050405020304" pitchFamily="18" charset="0"/>
                <a:cs typeface="Times New Roman" panose="02020603050405020304" pitchFamily="18" charset="0"/>
              </a:rPr>
              <a:t>tauta</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dirty="0"/>
              <a:t>– last of 10x</a:t>
            </a:r>
          </a:p>
        </p:txBody>
      </p:sp>
    </p:spTree>
    <p:extLst>
      <p:ext uri="{BB962C8B-B14F-4D97-AF65-F5344CB8AC3E}">
        <p14:creationId xmlns:p14="http://schemas.microsoft.com/office/powerpoint/2010/main" val="2545471272"/>
      </p:ext>
    </p:extLst>
  </p:cSld>
  <p:clrMapOvr>
    <a:masterClrMapping/>
  </p:clrMapOvr>
  <mc:AlternateContent xmlns:mc="http://schemas.openxmlformats.org/markup-compatibility/2006">
    <mc:Choice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417843072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Rom. 8:18 ~ </a:t>
            </a:r>
            <a:r>
              <a:rPr lang="en-US" sz="3200" dirty="0" smtClean="0">
                <a:solidFill>
                  <a:srgbClr val="FFC000"/>
                </a:solidFill>
              </a:rPr>
              <a:t>For I consider that the sufferings of this present time are not worthy </a:t>
            </a:r>
            <a:r>
              <a:rPr lang="en-US" sz="3200" i="1" dirty="0" smtClean="0">
                <a:solidFill>
                  <a:srgbClr val="FFC000"/>
                </a:solidFill>
              </a:rPr>
              <a:t>to be compared</a:t>
            </a:r>
            <a:r>
              <a:rPr lang="en-US" sz="3200" dirty="0" smtClean="0">
                <a:solidFill>
                  <a:srgbClr val="FFC000"/>
                </a:solidFill>
              </a:rPr>
              <a:t> with the glory which shall be revealed in us.</a:t>
            </a:r>
            <a:r>
              <a:rPr lang="en-US" sz="3200" i="1" dirty="0" smtClean="0">
                <a:solidFill>
                  <a:srgbClr val="FFC000"/>
                </a:solidFill>
              </a:rPr>
              <a:t> </a:t>
            </a:r>
            <a:endParaRPr lang="en-US" sz="3200" dirty="0">
              <a:solidFill>
                <a:srgbClr val="FFC000"/>
              </a:solidFill>
              <a:latin typeface="Eras Demi ITC" pitchFamily="34" charset="0"/>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018074165"/>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95342333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380656"/>
            <a:ext cx="3839169" cy="584775"/>
          </a:xfrm>
          <a:prstGeom prst="rect">
            <a:avLst/>
          </a:prstGeom>
          <a:noFill/>
        </p:spPr>
        <p:txBody>
          <a:bodyPr wrap="square" rtlCol="0">
            <a:spAutoFit/>
          </a:bodyPr>
          <a:lstStyle/>
          <a:p>
            <a:r>
              <a:rPr lang="en-US" sz="3200" dirty="0" smtClean="0"/>
              <a:t>1</a:t>
            </a:r>
            <a:r>
              <a:rPr lang="en-US" sz="3200" baseline="30000" dirty="0" smtClean="0"/>
              <a:t>st</a:t>
            </a:r>
            <a:r>
              <a:rPr lang="en-US" sz="3200" dirty="0" smtClean="0"/>
              <a:t> Easter morning</a:t>
            </a:r>
            <a:endParaRPr lang="en-US" sz="3200" dirty="0">
              <a:solidFill>
                <a:srgbClr val="FFC000"/>
              </a:solidFill>
              <a:latin typeface="Eras Demi ITC" pitchFamily="34" charset="0"/>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cxnSp>
        <p:nvCxnSpPr>
          <p:cNvPr id="4" name="Straight Connector 3"/>
          <p:cNvCxnSpPr/>
          <p:nvPr/>
        </p:nvCxnSpPr>
        <p:spPr>
          <a:xfrm>
            <a:off x="381000" y="4666656"/>
            <a:ext cx="83058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771431" y="2380656"/>
            <a:ext cx="3839169" cy="584775"/>
          </a:xfrm>
          <a:prstGeom prst="rect">
            <a:avLst/>
          </a:prstGeom>
          <a:noFill/>
        </p:spPr>
        <p:txBody>
          <a:bodyPr wrap="square" rtlCol="0">
            <a:spAutoFit/>
          </a:bodyPr>
          <a:lstStyle/>
          <a:p>
            <a:r>
              <a:rPr lang="en-US" sz="3200" dirty="0" smtClean="0"/>
              <a:t>Tribulation saints</a:t>
            </a:r>
            <a:endParaRPr lang="en-US" sz="3200" dirty="0">
              <a:solidFill>
                <a:srgbClr val="FFC000"/>
              </a:solidFill>
              <a:latin typeface="Eras Demi ITC" pitchFamily="34" charset="0"/>
            </a:endParaRPr>
          </a:p>
        </p:txBody>
      </p:sp>
      <p:cxnSp>
        <p:nvCxnSpPr>
          <p:cNvPr id="8" name="Straight Arrow Connector 7"/>
          <p:cNvCxnSpPr/>
          <p:nvPr/>
        </p:nvCxnSpPr>
        <p:spPr>
          <a:xfrm flipH="1">
            <a:off x="381000" y="3218856"/>
            <a:ext cx="1752600" cy="1371600"/>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6858000" y="3218856"/>
            <a:ext cx="1752600" cy="1371600"/>
          </a:xfrm>
          <a:prstGeom prst="straightConnector1">
            <a:avLst/>
          </a:prstGeom>
          <a:ln w="28575">
            <a:solidFill>
              <a:schemeClr val="bg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Left Brace 8"/>
          <p:cNvSpPr/>
          <p:nvPr/>
        </p:nvSpPr>
        <p:spPr>
          <a:xfrm rot="16200000">
            <a:off x="4229100" y="970957"/>
            <a:ext cx="609600" cy="8153400"/>
          </a:xfrm>
          <a:prstGeom prst="lef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438400" y="5511225"/>
            <a:ext cx="4223086" cy="584775"/>
          </a:xfrm>
          <a:prstGeom prst="rect">
            <a:avLst/>
          </a:prstGeom>
          <a:noFill/>
        </p:spPr>
        <p:txBody>
          <a:bodyPr wrap="square" rtlCol="0">
            <a:spAutoFit/>
          </a:bodyPr>
          <a:lstStyle/>
          <a:p>
            <a:pPr algn="ctr"/>
            <a:r>
              <a:rPr lang="en-US" sz="3200" dirty="0" smtClean="0"/>
              <a:t>Approx. 2000 years </a:t>
            </a:r>
            <a:endParaRPr lang="en-US" sz="3200" dirty="0">
              <a:solidFill>
                <a:srgbClr val="FFC000"/>
              </a:solidFill>
              <a:latin typeface="Eras Demi ITC" pitchFamily="34" charset="0"/>
            </a:endParaRPr>
          </a:p>
        </p:txBody>
      </p:sp>
      <p:sp>
        <p:nvSpPr>
          <p:cNvPr id="13" name="TextBox 12"/>
          <p:cNvSpPr txBox="1"/>
          <p:nvPr/>
        </p:nvSpPr>
        <p:spPr>
          <a:xfrm>
            <a:off x="2227246" y="1143000"/>
            <a:ext cx="4645395" cy="584775"/>
          </a:xfrm>
          <a:prstGeom prst="rect">
            <a:avLst/>
          </a:prstGeom>
          <a:noFill/>
        </p:spPr>
        <p:txBody>
          <a:bodyPr wrap="square" rtlCol="0">
            <a:spAutoFit/>
          </a:bodyPr>
          <a:lstStyle/>
          <a:p>
            <a:pPr algn="ctr"/>
            <a:r>
              <a:rPr lang="en-US" sz="3200" dirty="0" smtClean="0"/>
              <a:t>1</a:t>
            </a:r>
            <a:r>
              <a:rPr lang="en-US" sz="3200" baseline="30000" dirty="0" smtClean="0"/>
              <a:t>st</a:t>
            </a:r>
            <a:r>
              <a:rPr lang="en-US" sz="3200" dirty="0" smtClean="0"/>
              <a:t> Resurrection</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val="327261611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2000"/>
                                        <p:tgtEl>
                                          <p:spTgt spid="4"/>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3500"/>
                            </p:stCondLst>
                            <p:childTnLst>
                              <p:par>
                                <p:cTn id="21" presetID="22" presetClass="entr" presetSubtype="1"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par>
                          <p:cTn id="24" fill="hold">
                            <p:stCondLst>
                              <p:cond delay="4000"/>
                            </p:stCondLst>
                            <p:childTnLst>
                              <p:par>
                                <p:cTn id="25" presetID="17" presetClass="entr" presetSubtype="1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strVal val="#ppt_h"/>
                                          </p:val>
                                        </p:tav>
                                        <p:tav tm="100000">
                                          <p:val>
                                            <p:strVal val="#ppt_h"/>
                                          </p:val>
                                        </p:tav>
                                      </p:tavLst>
                                    </p:anim>
                                  </p:childTnLst>
                                </p:cTn>
                              </p:par>
                            </p:childTnLst>
                          </p:cTn>
                        </p:par>
                        <p:par>
                          <p:cTn id="29" fill="hold">
                            <p:stCondLst>
                              <p:cond delay="4500"/>
                            </p:stCondLst>
                            <p:childTnLst>
                              <p:par>
                                <p:cTn id="30" presetID="10" presetClass="entr" presetSubtype="0"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animBg="1"/>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2387602870"/>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16" name="TextBox 15"/>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latin typeface="Eras Demi ITC" pitchFamily="34" charset="0"/>
              </a:rPr>
              <a:t>True</a:t>
            </a:r>
            <a:endParaRPr lang="en-US" sz="3200" dirty="0">
              <a:solidFill>
                <a:srgbClr val="FFC000"/>
              </a:solidFill>
              <a:latin typeface="Eras Demi ITC" pitchFamily="34" charset="0"/>
            </a:endParaRPr>
          </a:p>
        </p:txBody>
      </p:sp>
      <p:sp>
        <p:nvSpPr>
          <p:cNvPr id="17" name="TextBox 16"/>
          <p:cNvSpPr txBox="1"/>
          <p:nvPr/>
        </p:nvSpPr>
        <p:spPr>
          <a:xfrm>
            <a:off x="685800" y="1472625"/>
            <a:ext cx="8001000" cy="255454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Ps</a:t>
            </a:r>
            <a:r>
              <a:rPr lang="en-US" sz="3200" dirty="0"/>
              <a:t>. 138:2 ~ </a:t>
            </a:r>
            <a:r>
              <a:rPr lang="en-US" sz="3200" dirty="0">
                <a:solidFill>
                  <a:srgbClr val="FFC000"/>
                </a:solidFill>
              </a:rPr>
              <a:t>I will worship toward Your holy temple, and praise Your name for Your </a:t>
            </a:r>
            <a:r>
              <a:rPr lang="en-US" sz="3200" dirty="0" err="1">
                <a:solidFill>
                  <a:srgbClr val="FFC000"/>
                </a:solidFill>
              </a:rPr>
              <a:t>lovingkindness</a:t>
            </a:r>
            <a:r>
              <a:rPr lang="en-US" sz="3200" dirty="0">
                <a:solidFill>
                  <a:srgbClr val="FFC000"/>
                </a:solidFill>
              </a:rPr>
              <a:t> and Your truth; for You have magnified Your word above all Your name. </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val="505188045"/>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72529784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Crowns</a:t>
            </a:r>
            <a:r>
              <a:rPr lang="en-US" sz="3200" dirty="0"/>
              <a:t> ~ not the </a:t>
            </a:r>
            <a:r>
              <a:rPr lang="en-US" sz="3200" b="1" i="1" dirty="0" err="1">
                <a:solidFill>
                  <a:srgbClr val="FFC000"/>
                </a:solidFill>
                <a:latin typeface="Times New Roman" panose="02020603050405020304" pitchFamily="18" charset="0"/>
                <a:cs typeface="Times New Roman" panose="02020603050405020304" pitchFamily="18" charset="0"/>
              </a:rPr>
              <a:t>stephanos</a:t>
            </a:r>
            <a:r>
              <a:rPr lang="en-US" sz="3200" b="1" dirty="0">
                <a:solidFill>
                  <a:srgbClr val="FFC000"/>
                </a:solidFill>
                <a:latin typeface="Times New Roman" panose="02020603050405020304" pitchFamily="18" charset="0"/>
                <a:cs typeface="Times New Roman" panose="02020603050405020304" pitchFamily="18" charset="0"/>
              </a:rPr>
              <a:t> </a:t>
            </a:r>
            <a:r>
              <a:rPr lang="en-US" sz="3200" dirty="0"/>
              <a:t>of 6:2 </a:t>
            </a:r>
            <a:endParaRPr lang="en-US" sz="3200" dirty="0">
              <a:solidFill>
                <a:srgbClr val="FFC000"/>
              </a:solidFill>
              <a:latin typeface="Eras Demi ITC" pitchFamily="34" charset="0"/>
            </a:endParaRPr>
          </a:p>
        </p:txBody>
      </p:sp>
      <p:sp>
        <p:nvSpPr>
          <p:cNvPr id="10" name="TextBox 9"/>
          <p:cNvSpPr txBox="1"/>
          <p:nvPr/>
        </p:nvSpPr>
        <p:spPr>
          <a:xfrm>
            <a:off x="410900" y="914400"/>
            <a:ext cx="8229600" cy="1077218"/>
          </a:xfrm>
          <a:prstGeom prst="rect">
            <a:avLst/>
          </a:prstGeom>
          <a:noFill/>
        </p:spPr>
        <p:txBody>
          <a:bodyPr wrap="square" rtlCol="0">
            <a:spAutoFit/>
          </a:bodyPr>
          <a:lstStyle/>
          <a:p>
            <a:r>
              <a:rPr lang="en-US" sz="3200" dirty="0" smtClean="0"/>
              <a:t>							;  but </a:t>
            </a:r>
            <a:r>
              <a:rPr lang="en-US" sz="3200" b="1" i="1" dirty="0" err="1">
                <a:solidFill>
                  <a:srgbClr val="FFC000"/>
                </a:solidFill>
                <a:latin typeface="Times New Roman" panose="02020603050405020304" pitchFamily="18" charset="0"/>
                <a:cs typeface="Times New Roman" panose="02020603050405020304" pitchFamily="18" charset="0"/>
              </a:rPr>
              <a:t>diadēmos</a:t>
            </a:r>
            <a:r>
              <a:rPr lang="en-US" sz="3200" dirty="0"/>
              <a:t> – a royal </a:t>
            </a:r>
            <a:r>
              <a:rPr lang="en-US" sz="3200" dirty="0" smtClean="0"/>
              <a:t>crown</a:t>
            </a:r>
            <a:endParaRPr lang="en-US" sz="3200" dirty="0"/>
          </a:p>
        </p:txBody>
      </p:sp>
    </p:spTree>
    <p:extLst>
      <p:ext uri="{BB962C8B-B14F-4D97-AF65-F5344CB8AC3E}">
        <p14:creationId xmlns:p14="http://schemas.microsoft.com/office/powerpoint/2010/main" val="750419151"/>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45820898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p:nvPr/>
        </p:nvSpPr>
        <p:spPr>
          <a:xfrm>
            <a:off x="410900" y="914400"/>
            <a:ext cx="8229600" cy="5509200"/>
          </a:xfrm>
          <a:prstGeom prst="rect">
            <a:avLst/>
          </a:prstGeom>
          <a:noFill/>
        </p:spPr>
        <p:txBody>
          <a:bodyPr wrap="square" rtlCol="0">
            <a:spAutoFit/>
          </a:bodyPr>
          <a:lstStyle/>
          <a:p>
            <a:r>
              <a:rPr lang="en-US" sz="3200" dirty="0">
                <a:solidFill>
                  <a:schemeClr val="bg1"/>
                </a:solidFill>
              </a:rPr>
              <a:t>Is. 63:1–4 ~ </a:t>
            </a:r>
            <a:r>
              <a:rPr lang="en-US" sz="3200" baseline="30000" dirty="0" smtClean="0">
                <a:solidFill>
                  <a:schemeClr val="bg1"/>
                </a:solidFill>
              </a:rPr>
              <a:t>1</a:t>
            </a:r>
            <a:r>
              <a:rPr lang="en-US" sz="3200" dirty="0" smtClean="0">
                <a:solidFill>
                  <a:srgbClr val="FFC000"/>
                </a:solidFill>
              </a:rPr>
              <a:t> </a:t>
            </a:r>
            <a:r>
              <a:rPr lang="en-US" sz="3200" dirty="0">
                <a:solidFill>
                  <a:srgbClr val="FFC000"/>
                </a:solidFill>
              </a:rPr>
              <a:t>Who is this who comes from Edom, </a:t>
            </a:r>
          </a:p>
          <a:p>
            <a:r>
              <a:rPr lang="en-US" sz="3200" dirty="0" smtClean="0">
                <a:solidFill>
                  <a:srgbClr val="FFC000"/>
                </a:solidFill>
              </a:rPr>
              <a:t>With </a:t>
            </a:r>
            <a:r>
              <a:rPr lang="en-US" sz="3200" dirty="0">
                <a:solidFill>
                  <a:srgbClr val="FFC000"/>
                </a:solidFill>
              </a:rPr>
              <a:t>dyed garments from Bozrah, </a:t>
            </a:r>
          </a:p>
          <a:p>
            <a:r>
              <a:rPr lang="en-US" sz="3200" dirty="0" smtClean="0">
                <a:solidFill>
                  <a:srgbClr val="FFC000"/>
                </a:solidFill>
              </a:rPr>
              <a:t>This </a:t>
            </a:r>
            <a:r>
              <a:rPr lang="en-US" sz="3200" dirty="0">
                <a:solidFill>
                  <a:srgbClr val="FFC000"/>
                </a:solidFill>
              </a:rPr>
              <a:t>One who is glorious in His apparel, </a:t>
            </a:r>
          </a:p>
          <a:p>
            <a:r>
              <a:rPr lang="en-US" sz="3200" dirty="0" smtClean="0">
                <a:solidFill>
                  <a:srgbClr val="FFC000"/>
                </a:solidFill>
              </a:rPr>
              <a:t>Traveling </a:t>
            </a:r>
            <a:r>
              <a:rPr lang="en-US" sz="3200" dirty="0">
                <a:solidFill>
                  <a:srgbClr val="FFC000"/>
                </a:solidFill>
              </a:rPr>
              <a:t>in the greatness of His strength?— </a:t>
            </a:r>
          </a:p>
          <a:p>
            <a:r>
              <a:rPr lang="en-US" sz="3200" dirty="0">
                <a:solidFill>
                  <a:srgbClr val="FFC000"/>
                </a:solidFill>
              </a:rPr>
              <a:t>"I who speak in righteousness, mighty to save." </a:t>
            </a:r>
          </a:p>
          <a:p>
            <a:r>
              <a:rPr lang="en-US" sz="3200" baseline="30000" dirty="0" smtClean="0">
                <a:solidFill>
                  <a:schemeClr val="bg1"/>
                </a:solidFill>
              </a:rPr>
              <a:t>2</a:t>
            </a:r>
            <a:r>
              <a:rPr lang="en-US" sz="3200" dirty="0" smtClean="0">
                <a:solidFill>
                  <a:srgbClr val="FFC000"/>
                </a:solidFill>
              </a:rPr>
              <a:t> Why is Your apparel red, </a:t>
            </a:r>
          </a:p>
          <a:p>
            <a:r>
              <a:rPr lang="en-US" sz="3200" dirty="0" smtClean="0">
                <a:solidFill>
                  <a:srgbClr val="FFC000"/>
                </a:solidFill>
              </a:rPr>
              <a:t>And Your garments like one who treads in the winepress? </a:t>
            </a:r>
          </a:p>
        </p:txBody>
      </p:sp>
      <p:sp>
        <p:nvSpPr>
          <p:cNvPr id="13" name="TextBox 12"/>
          <p:cNvSpPr txBox="1"/>
          <p:nvPr/>
        </p:nvSpPr>
        <p:spPr>
          <a:xfrm>
            <a:off x="422475" y="914400"/>
            <a:ext cx="8229600" cy="5016758"/>
          </a:xfrm>
          <a:prstGeom prst="rect">
            <a:avLst/>
          </a:prstGeom>
          <a:noFill/>
        </p:spPr>
        <p:txBody>
          <a:bodyPr wrap="square" rtlCol="0">
            <a:spAutoFit/>
          </a:bodyPr>
          <a:lstStyle/>
          <a:p>
            <a:r>
              <a:rPr lang="en-US" sz="3200" baseline="30000" dirty="0">
                <a:solidFill>
                  <a:schemeClr val="bg1"/>
                </a:solidFill>
              </a:rPr>
              <a:t>3</a:t>
            </a:r>
            <a:r>
              <a:rPr lang="en-US" sz="3200" dirty="0">
                <a:solidFill>
                  <a:srgbClr val="FFC000"/>
                </a:solidFill>
              </a:rPr>
              <a:t> "I have trodden the winepress alone, And from the peoples no one was with Me. </a:t>
            </a:r>
          </a:p>
          <a:p>
            <a:r>
              <a:rPr lang="en-US" sz="3200" dirty="0">
                <a:solidFill>
                  <a:srgbClr val="FFC000"/>
                </a:solidFill>
              </a:rPr>
              <a:t>For I have trodden them in My anger, </a:t>
            </a:r>
          </a:p>
          <a:p>
            <a:r>
              <a:rPr lang="en-US" sz="3200" dirty="0">
                <a:solidFill>
                  <a:srgbClr val="FFC000"/>
                </a:solidFill>
              </a:rPr>
              <a:t>And trampled them in My fury; </a:t>
            </a:r>
          </a:p>
          <a:p>
            <a:r>
              <a:rPr lang="en-US" sz="3200" dirty="0">
                <a:solidFill>
                  <a:srgbClr val="FFC000"/>
                </a:solidFill>
              </a:rPr>
              <a:t>Their blood is sprinkled upon My garments, </a:t>
            </a:r>
          </a:p>
          <a:p>
            <a:r>
              <a:rPr lang="en-US" sz="3200" dirty="0">
                <a:solidFill>
                  <a:srgbClr val="FFC000"/>
                </a:solidFill>
              </a:rPr>
              <a:t>And I have stained all My robes. </a:t>
            </a:r>
          </a:p>
          <a:p>
            <a:r>
              <a:rPr lang="en-US" sz="3200" baseline="30000" dirty="0">
                <a:solidFill>
                  <a:schemeClr val="bg1"/>
                </a:solidFill>
              </a:rPr>
              <a:t>4</a:t>
            </a:r>
            <a:r>
              <a:rPr lang="en-US" sz="3200" dirty="0">
                <a:solidFill>
                  <a:srgbClr val="FFC000"/>
                </a:solidFill>
              </a:rPr>
              <a:t> For the day of vengeance is in My heart, </a:t>
            </a:r>
          </a:p>
          <a:p>
            <a:r>
              <a:rPr lang="en-US" sz="3200" dirty="0">
                <a:solidFill>
                  <a:srgbClr val="FFC000"/>
                </a:solidFill>
              </a:rPr>
              <a:t>And the year of My redeemed has come." </a:t>
            </a:r>
          </a:p>
        </p:txBody>
      </p:sp>
    </p:spTree>
    <p:extLst>
      <p:ext uri="{BB962C8B-B14F-4D97-AF65-F5344CB8AC3E}">
        <p14:creationId xmlns:p14="http://schemas.microsoft.com/office/powerpoint/2010/main" val="1882702072"/>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6268358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9 . 1 1 – 2 0 : 6</a:t>
            </a:r>
            <a:endParaRPr lang="en-US" sz="2600" b="1" dirty="0">
              <a:solidFill>
                <a:schemeClr val="bg1"/>
              </a:solidFill>
              <a:effectLst>
                <a:glow rad="381000">
                  <a:srgbClr val="E20000">
                    <a:alpha val="49804"/>
                  </a:srgbClr>
                </a:glow>
              </a:effectLst>
              <a:latin typeface="Felix Titling" pitchFamily="82" charset="0"/>
            </a:endParaRPr>
          </a:p>
        </p:txBody>
      </p:sp>
      <p:sp>
        <p:nvSpPr>
          <p:cNvPr id="7" name="TextBox 6"/>
          <p:cNvSpPr txBox="1"/>
          <p:nvPr/>
        </p:nvSpPr>
        <p:spPr>
          <a:xfrm>
            <a:off x="410900" y="914400"/>
            <a:ext cx="8229600" cy="5016758"/>
          </a:xfrm>
          <a:prstGeom prst="rect">
            <a:avLst/>
          </a:prstGeom>
          <a:noFill/>
        </p:spPr>
        <p:txBody>
          <a:bodyPr wrap="square" rtlCol="0">
            <a:spAutoFit/>
          </a:bodyPr>
          <a:lstStyle/>
          <a:p>
            <a:r>
              <a:rPr lang="en-US" sz="3200" dirty="0"/>
              <a:t>Jude 14b–15 ~ </a:t>
            </a:r>
            <a:r>
              <a:rPr lang="en-US" sz="3200" baseline="30000" dirty="0"/>
              <a:t>14</a:t>
            </a:r>
            <a:r>
              <a:rPr lang="en-US" sz="3200" dirty="0"/>
              <a:t> </a:t>
            </a:r>
            <a:r>
              <a:rPr lang="en-US" sz="3200" dirty="0">
                <a:solidFill>
                  <a:srgbClr val="FFC000"/>
                </a:solidFill>
              </a:rPr>
              <a:t>Now Enoch, the seventh from Adam, prophesied about these men also, saying, "Behold, the Lord comes with ten thousands of His saints, </a:t>
            </a:r>
            <a:r>
              <a:rPr lang="en-US" sz="3200" baseline="30000" dirty="0"/>
              <a:t>15</a:t>
            </a:r>
            <a:r>
              <a:rPr lang="en-US" sz="3200" dirty="0"/>
              <a:t> </a:t>
            </a:r>
            <a:r>
              <a:rPr lang="en-US" sz="3200" dirty="0">
                <a:solidFill>
                  <a:srgbClr val="FFC000"/>
                </a:solidFill>
              </a:rPr>
              <a:t>to execute judgment on all, to convict all who are ungodly among them of all their ungodly deeds which they have committed in an ungodly way, and of all the harsh things which ungodly sinners have spoken against Him</a:t>
            </a:r>
            <a:r>
              <a:rPr lang="en-US" sz="3200" dirty="0" smtClean="0">
                <a:solidFill>
                  <a:srgbClr val="FFC000"/>
                </a:solidFill>
              </a:rPr>
              <a:t>.“</a:t>
            </a:r>
          </a:p>
        </p:txBody>
      </p:sp>
    </p:spTree>
    <p:extLst>
      <p:ext uri="{BB962C8B-B14F-4D97-AF65-F5344CB8AC3E}">
        <p14:creationId xmlns:p14="http://schemas.microsoft.com/office/powerpoint/2010/main" val="3108375474"/>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1283</TotalTime>
  <Words>1122</Words>
  <Application>Microsoft Office PowerPoint</Application>
  <PresentationFormat>On-screen Show (4:3)</PresentationFormat>
  <Paragraphs>76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Eras Demi ITC</vt:lpstr>
      <vt:lpstr>Felix Titling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14</cp:revision>
  <dcterms:created xsi:type="dcterms:W3CDTF">2013-07-04T17:29:49Z</dcterms:created>
  <dcterms:modified xsi:type="dcterms:W3CDTF">2013-07-07T12:15:46Z</dcterms:modified>
</cp:coreProperties>
</file>