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4" r:id="rId5"/>
    <p:sldId id="265" r:id="rId6"/>
    <p:sldId id="266" r:id="rId7"/>
    <p:sldId id="275" r:id="rId8"/>
    <p:sldId id="267" r:id="rId9"/>
    <p:sldId id="262" r:id="rId10"/>
    <p:sldId id="268" r:id="rId11"/>
    <p:sldId id="276" r:id="rId12"/>
    <p:sldId id="263" r:id="rId13"/>
    <p:sldId id="269" r:id="rId14"/>
    <p:sldId id="270" r:id="rId15"/>
    <p:sldId id="259"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p:scale>
          <a:sx n="55" d="100"/>
          <a:sy n="55" d="100"/>
        </p:scale>
        <p:origin x="-2622" y="-1626"/>
      </p:cViewPr>
      <p:guideLst>
        <p:guide orient="horz" pos="2160"/>
        <p:guide pos="2880"/>
      </p:guideLst>
    </p:cSldViewPr>
  </p:slideViewPr>
  <p:notesTextViewPr>
    <p:cViewPr>
      <p:scale>
        <a:sx n="1" d="1"/>
        <a:sy n="1" d="1"/>
      </p:scale>
      <p:origin x="0" y="0"/>
    </p:cViewPr>
  </p:notesTextViewPr>
  <p:sorterViewPr>
    <p:cViewPr>
      <p:scale>
        <a:sx n="100" d="100"/>
        <a:sy n="100" d="100"/>
      </p:scale>
      <p:origin x="0" y="-31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7/1/2013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7/1/2013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7/1/2013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7/1/2013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7/1/2013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7/1/2013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7/1/2013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1 . 1 – 1 0</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a:t>Eph. 5:26 ~ </a:t>
            </a:r>
            <a:r>
              <a:rPr lang="en-US" sz="3200" dirty="0">
                <a:solidFill>
                  <a:srgbClr val="FFC000"/>
                </a:solidFill>
              </a:rPr>
              <a:t>that He might sanctify and cleanse her with the washing of water by the word,</a:t>
            </a:r>
            <a:endParaRPr lang="en-US" sz="3000" dirty="0">
              <a:solidFill>
                <a:srgbClr val="FFC000"/>
              </a:solidFill>
              <a:latin typeface="Eras Demi ITC" pitchFamily="34" charset="0"/>
            </a:endParaRPr>
          </a:p>
        </p:txBody>
      </p:sp>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085420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KJV, NKJV, NASB – </a:t>
            </a:r>
            <a:r>
              <a:rPr lang="en-US" sz="3200" dirty="0">
                <a:solidFill>
                  <a:srgbClr val="FFC000"/>
                </a:solidFill>
              </a:rPr>
              <a:t>marriage</a:t>
            </a:r>
            <a:endParaRPr lang="en-US" sz="3000" dirty="0">
              <a:solidFill>
                <a:srgbClr val="FFC000"/>
              </a:solidFill>
              <a:latin typeface="Eras Demi ITC" pitchFamily="34"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347663" indent="-347663">
              <a:buFont typeface="Arial" pitchFamily="34" charset="0"/>
              <a:buChar char="•"/>
            </a:pPr>
            <a:r>
              <a:rPr lang="en-US" sz="3000" dirty="0" smtClean="0">
                <a:solidFill>
                  <a:schemeClr val="bg1"/>
                </a:solidFill>
                <a:latin typeface="Eras Demi ITC" pitchFamily="34" charset="0"/>
              </a:rPr>
              <a:t> </a:t>
            </a:r>
            <a:r>
              <a:rPr lang="en-US" sz="3200" dirty="0"/>
              <a:t>NIV, </a:t>
            </a:r>
            <a:r>
              <a:rPr lang="en-US" sz="3200" dirty="0">
                <a:solidFill>
                  <a:srgbClr val="FFC000"/>
                </a:solidFill>
              </a:rPr>
              <a:t>wedding</a:t>
            </a:r>
            <a:endParaRPr lang="en-US" sz="3000" dirty="0">
              <a:solidFill>
                <a:srgbClr val="FFC000"/>
              </a:solidFill>
              <a:latin typeface="Eras Demi ITC" pitchFamily="34" charset="0"/>
            </a:endParaRPr>
          </a:p>
        </p:txBody>
      </p:sp>
      <p:sp>
        <p:nvSpPr>
          <p:cNvPr id="6" name="TextBox 5"/>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5812212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1808326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Righteous acts</a:t>
            </a:r>
            <a:r>
              <a:rPr lang="en-US" sz="3200" dirty="0"/>
              <a:t> ~ literally, </a:t>
            </a:r>
            <a:r>
              <a:rPr lang="en-US" sz="3200" i="1" dirty="0" err="1"/>
              <a:t>righteousnesses</a:t>
            </a:r>
            <a:endParaRPr lang="en-US" sz="3000" dirty="0">
              <a:solidFill>
                <a:srgbClr val="FFC000"/>
              </a:solidFill>
              <a:latin typeface="Eras Demi ITC" pitchFamily="34" charset="0"/>
            </a:endParaRPr>
          </a:p>
        </p:txBody>
      </p:sp>
      <p:sp>
        <p:nvSpPr>
          <p:cNvPr id="5" name="TextBox 4"/>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90929208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7566275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Prophecy</a:t>
            </a:r>
            <a:r>
              <a:rPr lang="en-US" sz="3200" b="1" dirty="0"/>
              <a:t> </a:t>
            </a:r>
            <a:r>
              <a:rPr lang="en-US" sz="3200" dirty="0"/>
              <a:t>~</a:t>
            </a:r>
            <a:r>
              <a:rPr lang="en-US" sz="3200" i="1" dirty="0"/>
              <a:t> </a:t>
            </a:r>
            <a:r>
              <a:rPr lang="en-US" sz="3200" b="1" i="1" dirty="0" err="1">
                <a:solidFill>
                  <a:srgbClr val="FFC000"/>
                </a:solidFill>
                <a:latin typeface="Times New Roman" panose="02020603050405020304" pitchFamily="18" charset="0"/>
                <a:cs typeface="Times New Roman" panose="02020603050405020304" pitchFamily="18" charset="0"/>
              </a:rPr>
              <a:t>p</a:t>
            </a:r>
            <a:r>
              <a:rPr lang="en-US" sz="3200" b="1" i="1" dirty="0" err="1" smtClean="0">
                <a:solidFill>
                  <a:srgbClr val="FFC000"/>
                </a:solidFill>
                <a:latin typeface="Times New Roman" panose="02020603050405020304" pitchFamily="18" charset="0"/>
                <a:cs typeface="Times New Roman" panose="02020603050405020304" pitchFamily="18" charset="0"/>
              </a:rPr>
              <a:t>rophēteia</a:t>
            </a:r>
            <a:r>
              <a:rPr lang="en-US" sz="3200" b="1" i="1" dirty="0" smtClean="0">
                <a:solidFill>
                  <a:srgbClr val="FFC000"/>
                </a:solidFill>
                <a:latin typeface="Times New Roman" panose="02020603050405020304" pitchFamily="18" charset="0"/>
                <a:cs typeface="Times New Roman" panose="02020603050405020304" pitchFamily="18" charset="0"/>
              </a:rPr>
              <a:t> </a:t>
            </a:r>
            <a:r>
              <a:rPr lang="en-US" sz="3200" dirty="0"/>
              <a:t>is always a witness to Jesus</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57138103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rgbClr val="FFC000"/>
                </a:solidFill>
                <a:latin typeface="Eras Demi ITC" pitchFamily="34" charset="0"/>
              </a:rPr>
              <a:t>After these things </a:t>
            </a:r>
            <a:r>
              <a:rPr lang="en-US" sz="3200" dirty="0" smtClean="0">
                <a:solidFill>
                  <a:schemeClr val="bg1"/>
                </a:solidFill>
                <a:latin typeface="Eras Demi ITC" pitchFamily="34" charset="0"/>
              </a:rPr>
              <a:t>~ </a:t>
            </a:r>
            <a:r>
              <a:rPr lang="en-US" sz="3200" b="1" i="1" dirty="0">
                <a:solidFill>
                  <a:srgbClr val="FFC000"/>
                </a:solidFill>
                <a:latin typeface="Times New Roman" panose="02020603050405020304" pitchFamily="18" charset="0"/>
                <a:cs typeface="Times New Roman" panose="02020603050405020304" pitchFamily="18" charset="0"/>
              </a:rPr>
              <a:t>meta </a:t>
            </a:r>
            <a:r>
              <a:rPr lang="en-US" sz="3200" b="1" i="1" dirty="0" err="1">
                <a:solidFill>
                  <a:srgbClr val="FFC000"/>
                </a:solidFill>
                <a:latin typeface="Times New Roman" panose="02020603050405020304" pitchFamily="18" charset="0"/>
                <a:cs typeface="Times New Roman" panose="02020603050405020304" pitchFamily="18" charset="0"/>
              </a:rPr>
              <a:t>tauta</a:t>
            </a:r>
            <a:r>
              <a:rPr lang="en-US" sz="3200" dirty="0"/>
              <a:t> ~ 9</a:t>
            </a:r>
            <a:r>
              <a:rPr lang="en-US" sz="3200" baseline="30000" dirty="0"/>
              <a:t>th</a:t>
            </a:r>
            <a:r>
              <a:rPr lang="en-US" sz="3200" dirty="0"/>
              <a:t> of 10x</a:t>
            </a:r>
            <a:endParaRPr lang="en-US" sz="3200" dirty="0">
              <a:solidFill>
                <a:srgbClr val="FFC000"/>
              </a:solidFill>
              <a:latin typeface="Eras Demi ITC" pitchFamily="34" charset="0"/>
            </a:endParaRPr>
          </a:p>
        </p:txBody>
      </p:sp>
      <p:sp>
        <p:nvSpPr>
          <p:cNvPr id="8" name="TextBox 7"/>
          <p:cNvSpPr txBox="1"/>
          <p:nvPr/>
        </p:nvSpPr>
        <p:spPr>
          <a:xfrm>
            <a:off x="457200" y="1472625"/>
            <a:ext cx="8229600" cy="584775"/>
          </a:xfrm>
          <a:prstGeom prst="rect">
            <a:avLst/>
          </a:prstGeom>
          <a:noFill/>
        </p:spPr>
        <p:txBody>
          <a:bodyPr wrap="square" rtlCol="0">
            <a:spAutoFit/>
          </a:bodyPr>
          <a:lstStyle/>
          <a:p>
            <a:r>
              <a:rPr lang="en-US" sz="3200" dirty="0">
                <a:solidFill>
                  <a:srgbClr val="FFC000"/>
                </a:solidFill>
              </a:rPr>
              <a:t>Alleluia</a:t>
            </a:r>
            <a:r>
              <a:rPr lang="en-US" sz="3200" dirty="0"/>
              <a:t> ~ better, ESV</a:t>
            </a:r>
            <a:r>
              <a:rPr lang="en-US" sz="3200" dirty="0">
                <a:solidFill>
                  <a:srgbClr val="FFC000"/>
                </a:solidFill>
              </a:rPr>
              <a:t>, Hallelujah</a:t>
            </a:r>
            <a:r>
              <a:rPr lang="en-US" sz="3200" dirty="0"/>
              <a:t> </a:t>
            </a:r>
            <a:r>
              <a:rPr lang="en-US" sz="3200" dirty="0" smtClean="0"/>
              <a:t>(4x)</a:t>
            </a:r>
            <a:endParaRPr lang="en-US" sz="3200" dirty="0">
              <a:solidFill>
                <a:srgbClr val="FFC000"/>
              </a:solidFill>
              <a:latin typeface="Eras Demi ITC" pitchFamily="34" charset="0"/>
            </a:endParaRPr>
          </a:p>
        </p:txBody>
      </p:sp>
      <p:sp>
        <p:nvSpPr>
          <p:cNvPr id="11" name="TextBox 10"/>
          <p:cNvSpPr txBox="1"/>
          <p:nvPr/>
        </p:nvSpPr>
        <p:spPr>
          <a:xfrm>
            <a:off x="685800" y="2011680"/>
            <a:ext cx="8030028" cy="584775"/>
          </a:xfrm>
          <a:prstGeom prst="rect">
            <a:avLst/>
          </a:prstGeom>
          <a:noFill/>
        </p:spPr>
        <p:txBody>
          <a:bodyPr wrap="square" rtlCol="0">
            <a:spAutoFit/>
          </a:bodyPr>
          <a:lstStyle/>
          <a:p>
            <a:pPr marL="341313" indent="-341313">
              <a:buFont typeface="Arial" panose="020B0604020202020204" pitchFamily="34" charset="0"/>
              <a:buChar char="•"/>
            </a:pPr>
            <a:r>
              <a:rPr lang="en-US" sz="3200" dirty="0" smtClean="0"/>
              <a:t>Hebrew </a:t>
            </a:r>
            <a:r>
              <a:rPr lang="en-US" sz="3200" b="1" i="1" dirty="0">
                <a:solidFill>
                  <a:srgbClr val="FFC000"/>
                </a:solidFill>
                <a:latin typeface="Times New Roman" panose="02020603050405020304" pitchFamily="18" charset="0"/>
                <a:cs typeface="Times New Roman" panose="02020603050405020304" pitchFamily="18" charset="0"/>
              </a:rPr>
              <a:t>halal YHWH </a:t>
            </a:r>
            <a:r>
              <a:rPr lang="en-US" sz="3200" dirty="0"/>
              <a:t>or </a:t>
            </a:r>
            <a:r>
              <a:rPr lang="en-US" sz="3200" b="1" i="1" dirty="0">
                <a:solidFill>
                  <a:srgbClr val="FFC000"/>
                </a:solidFill>
                <a:latin typeface="Times New Roman" panose="02020603050405020304" pitchFamily="18" charset="0"/>
                <a:cs typeface="Times New Roman" panose="02020603050405020304" pitchFamily="18" charset="0"/>
              </a:rPr>
              <a:t>Yah</a:t>
            </a:r>
            <a:endParaRPr lang="en-US" sz="3200" b="1" dirty="0" smtClean="0">
              <a:solidFill>
                <a:srgbClr val="FFC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Living creatures </a:t>
            </a:r>
            <a:r>
              <a:rPr lang="en-US" sz="3200" dirty="0"/>
              <a:t>~ </a:t>
            </a:r>
            <a:r>
              <a:rPr lang="en-US" sz="3200" b="1" i="1" dirty="0" err="1" smtClean="0">
                <a:solidFill>
                  <a:srgbClr val="FFC000"/>
                </a:solidFill>
                <a:latin typeface="Times New Roman" panose="02020603050405020304" pitchFamily="18" charset="0"/>
                <a:cs typeface="Times New Roman" panose="02020603050405020304" pitchFamily="18" charset="0"/>
              </a:rPr>
              <a:t>zōa</a:t>
            </a:r>
            <a:r>
              <a:rPr lang="en-US" sz="3200" b="1" i="1" dirty="0" smtClean="0">
                <a:solidFill>
                  <a:srgbClr val="FFC000"/>
                </a:solidFill>
                <a:latin typeface="Times New Roman" panose="02020603050405020304" pitchFamily="18" charset="0"/>
                <a:cs typeface="Times New Roman" panose="02020603050405020304" pitchFamily="18" charset="0"/>
              </a:rPr>
              <a:t> </a:t>
            </a:r>
            <a:r>
              <a:rPr lang="en-US" sz="3200" dirty="0" smtClean="0"/>
              <a:t>–</a:t>
            </a:r>
            <a:r>
              <a:rPr lang="en-US" sz="3200" b="1" dirty="0" smtClean="0"/>
              <a:t> </a:t>
            </a:r>
            <a:r>
              <a:rPr lang="en-US" sz="3200" dirty="0"/>
              <a:t>man, eagle, lion, ox</a:t>
            </a:r>
          </a:p>
        </p:txBody>
      </p:sp>
      <p:sp>
        <p:nvSpPr>
          <p:cNvPr id="5" name="TextBox 4"/>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31580513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082221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14399"/>
            <a:ext cx="8229600" cy="5632311"/>
          </a:xfrm>
          <a:prstGeom prst="rect">
            <a:avLst/>
          </a:prstGeom>
          <a:noFill/>
        </p:spPr>
        <p:txBody>
          <a:bodyPr wrap="square" rtlCol="0">
            <a:spAutoFit/>
          </a:bodyPr>
          <a:lstStyle/>
          <a:p>
            <a:r>
              <a:rPr lang="en-US" sz="2900" dirty="0">
                <a:solidFill>
                  <a:srgbClr val="FFC000"/>
                </a:solidFill>
              </a:rPr>
              <a:t>C. H. Spurgeon ~</a:t>
            </a:r>
            <a:r>
              <a:rPr lang="en-US" sz="2900" dirty="0"/>
              <a:t> "We ought not to worship God in a half-hearted sort of way; as if it were now our duty to bless God, but we felt it to be a weary business, and we would get it through as quickly as we could, and have done with it; and the sooner the better.  No, no; ‘All that is within me, bless his holy name.’  Come, my heart, wake up, and summon all the powers which wait upon thee!  Mechanical worship is easy, but worthless. Come rouse yourself, my brother!  Rouse thyself, O my own soul!"</a:t>
            </a:r>
            <a:r>
              <a:rPr lang="en-US" sz="2900" dirty="0" smtClean="0">
                <a:solidFill>
                  <a:srgbClr val="FFC000"/>
                </a:solidFill>
              </a:rPr>
              <a:t> </a:t>
            </a:r>
            <a:endParaRPr lang="en-US" sz="2900" dirty="0">
              <a:solidFill>
                <a:srgbClr val="FFC000"/>
              </a:solidFill>
            </a:endParaRPr>
          </a:p>
        </p:txBody>
      </p:sp>
      <p:sp>
        <p:nvSpPr>
          <p:cNvPr id="5" name="TextBox 4"/>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63035824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a:t>Ps.110:1 ~ </a:t>
            </a:r>
            <a:r>
              <a:rPr lang="en-US" sz="3200" dirty="0">
                <a:solidFill>
                  <a:srgbClr val="FFC000"/>
                </a:solidFill>
              </a:rPr>
              <a:t>The </a:t>
            </a:r>
            <a:r>
              <a:rPr lang="en-US" sz="3200" dirty="0" smtClean="0">
                <a:solidFill>
                  <a:srgbClr val="FFC000"/>
                </a:solidFill>
              </a:rPr>
              <a:t>LORD </a:t>
            </a:r>
            <a:r>
              <a:rPr lang="en-US" sz="3200" dirty="0">
                <a:solidFill>
                  <a:srgbClr val="FFC000"/>
                </a:solidFill>
              </a:rPr>
              <a:t>said to my Lord, “Sit at My right hand, till I make Your enemies Your footstool." </a:t>
            </a:r>
          </a:p>
        </p:txBody>
      </p:sp>
      <p:sp>
        <p:nvSpPr>
          <p:cNvPr id="5" name="TextBox 4"/>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68164399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0952162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3118503"/>
            <a:ext cx="8229600" cy="1523494"/>
          </a:xfrm>
          <a:prstGeom prst="rect">
            <a:avLst/>
          </a:prstGeom>
          <a:noFill/>
        </p:spPr>
        <p:txBody>
          <a:bodyPr wrap="square" rtlCol="0">
            <a:spAutoFit/>
          </a:bodyPr>
          <a:lstStyle/>
          <a:p>
            <a:r>
              <a:rPr lang="en-US" sz="3000" dirty="0"/>
              <a:t>Matt. 24:44 ~ </a:t>
            </a:r>
            <a:r>
              <a:rPr lang="en-US" sz="3000" dirty="0">
                <a:solidFill>
                  <a:srgbClr val="FFC000"/>
                </a:solidFill>
              </a:rPr>
              <a:t>Therefore you also be ready, for the Son of Man is coming at an hour you do not expect.</a:t>
            </a:r>
          </a:p>
        </p:txBody>
      </p:sp>
      <p:sp>
        <p:nvSpPr>
          <p:cNvPr id="3" name="TextBox 2"/>
          <p:cNvSpPr txBox="1"/>
          <p:nvPr/>
        </p:nvSpPr>
        <p:spPr>
          <a:xfrm>
            <a:off x="457200" y="914399"/>
            <a:ext cx="8229600" cy="569387"/>
          </a:xfrm>
          <a:prstGeom prst="rect">
            <a:avLst/>
          </a:prstGeom>
          <a:noFill/>
        </p:spPr>
        <p:txBody>
          <a:bodyPr wrap="square" rtlCol="0">
            <a:spAutoFit/>
          </a:bodyPr>
          <a:lstStyle/>
          <a:p>
            <a:r>
              <a:rPr lang="en-US" sz="3000" dirty="0"/>
              <a:t>4 phases</a:t>
            </a:r>
            <a:endParaRPr lang="en-US" sz="3000" dirty="0">
              <a:solidFill>
                <a:srgbClr val="FFC000"/>
              </a:solidFill>
              <a:latin typeface="Eras Demi ITC" pitchFamily="34" charset="0"/>
            </a:endParaRPr>
          </a:p>
        </p:txBody>
      </p:sp>
      <p:sp>
        <p:nvSpPr>
          <p:cNvPr id="4" name="TextBox 3"/>
          <p:cNvSpPr txBox="1"/>
          <p:nvPr/>
        </p:nvSpPr>
        <p:spPr>
          <a:xfrm>
            <a:off x="685800" y="1472625"/>
            <a:ext cx="8001000" cy="569387"/>
          </a:xfrm>
          <a:prstGeom prst="rect">
            <a:avLst/>
          </a:prstGeom>
          <a:noFill/>
        </p:spPr>
        <p:txBody>
          <a:bodyPr wrap="square" rtlCol="0">
            <a:spAutoFit/>
          </a:bodyPr>
          <a:lstStyle/>
          <a:p>
            <a:pPr marL="347663" indent="-347663">
              <a:buFont typeface="Arial" pitchFamily="34" charset="0"/>
              <a:buChar char="•"/>
            </a:pPr>
            <a:r>
              <a:rPr lang="en-US" sz="3000" smtClean="0"/>
              <a:t>Berothal </a:t>
            </a:r>
            <a:r>
              <a:rPr lang="en-US" sz="3000" dirty="0"/>
              <a:t>~ binding contract</a:t>
            </a:r>
            <a:endParaRPr lang="en-US" sz="3000" dirty="0">
              <a:solidFill>
                <a:srgbClr val="FFC000"/>
              </a:solidFill>
              <a:latin typeface="Eras Demi ITC" pitchFamily="34" charset="0"/>
            </a:endParaRPr>
          </a:p>
        </p:txBody>
      </p:sp>
      <p:sp>
        <p:nvSpPr>
          <p:cNvPr id="5" name="TextBox 4"/>
          <p:cNvSpPr txBox="1"/>
          <p:nvPr/>
        </p:nvSpPr>
        <p:spPr>
          <a:xfrm>
            <a:off x="685800" y="2013858"/>
            <a:ext cx="8001000" cy="553998"/>
          </a:xfrm>
          <a:prstGeom prst="rect">
            <a:avLst/>
          </a:prstGeom>
          <a:noFill/>
        </p:spPr>
        <p:txBody>
          <a:bodyPr wrap="square" rtlCol="0">
            <a:spAutoFit/>
          </a:bodyPr>
          <a:lstStyle/>
          <a:p>
            <a:pPr marL="347663" indent="-347663">
              <a:buFont typeface="Arial" pitchFamily="34" charset="0"/>
              <a:buChar char="•"/>
            </a:pPr>
            <a:r>
              <a:rPr lang="en-US" sz="3000" dirty="0" smtClean="0">
                <a:solidFill>
                  <a:schemeClr val="bg1"/>
                </a:solidFill>
                <a:latin typeface="Eras Demi ITC" pitchFamily="34" charset="0"/>
              </a:rPr>
              <a:t> </a:t>
            </a:r>
            <a:r>
              <a:rPr lang="en-US" sz="3000" dirty="0"/>
              <a:t>Bridegroom would go to prepare a place </a:t>
            </a:r>
            <a:endParaRPr lang="en-US" sz="3000" dirty="0">
              <a:solidFill>
                <a:srgbClr val="FFC000"/>
              </a:solidFill>
              <a:latin typeface="Eras Demi ITC" pitchFamily="34" charset="0"/>
            </a:endParaRPr>
          </a:p>
        </p:txBody>
      </p:sp>
      <p:sp>
        <p:nvSpPr>
          <p:cNvPr id="6" name="TextBox 5"/>
          <p:cNvSpPr txBox="1"/>
          <p:nvPr/>
        </p:nvSpPr>
        <p:spPr>
          <a:xfrm>
            <a:off x="685800" y="2567650"/>
            <a:ext cx="8030029" cy="569387"/>
          </a:xfrm>
          <a:prstGeom prst="rect">
            <a:avLst/>
          </a:prstGeom>
          <a:noFill/>
        </p:spPr>
        <p:txBody>
          <a:bodyPr wrap="square" rtlCol="0">
            <a:spAutoFit/>
          </a:bodyPr>
          <a:lstStyle/>
          <a:p>
            <a:pPr marL="347663" indent="-347663">
              <a:buFont typeface="Arial" pitchFamily="34" charset="0"/>
              <a:buChar char="•"/>
            </a:pPr>
            <a:r>
              <a:rPr lang="en-US" sz="3000" dirty="0" smtClean="0"/>
              <a:t>Claiming</a:t>
            </a:r>
            <a:endParaRPr lang="en-US" sz="3000" dirty="0">
              <a:solidFill>
                <a:srgbClr val="FFC000"/>
              </a:solidFill>
              <a:latin typeface="Eras Demi ITC" pitchFamily="34" charset="0"/>
            </a:endParaRPr>
          </a:p>
        </p:txBody>
      </p:sp>
      <p:sp>
        <p:nvSpPr>
          <p:cNvPr id="7" name="TextBox 6"/>
          <p:cNvSpPr txBox="1"/>
          <p:nvPr/>
        </p:nvSpPr>
        <p:spPr>
          <a:xfrm>
            <a:off x="685800" y="4602703"/>
            <a:ext cx="8001000" cy="569387"/>
          </a:xfrm>
          <a:prstGeom prst="rect">
            <a:avLst/>
          </a:prstGeom>
          <a:noFill/>
        </p:spPr>
        <p:txBody>
          <a:bodyPr wrap="square" rtlCol="0">
            <a:spAutoFit/>
          </a:bodyPr>
          <a:lstStyle/>
          <a:p>
            <a:pPr marL="347663" indent="-347663">
              <a:buFont typeface="Arial" pitchFamily="34" charset="0"/>
              <a:buChar char="•"/>
            </a:pPr>
            <a:r>
              <a:rPr lang="en-US" sz="3000" dirty="0"/>
              <a:t>The feast</a:t>
            </a:r>
            <a:endParaRPr lang="en-US" sz="3000" dirty="0">
              <a:solidFill>
                <a:srgbClr val="FFC000"/>
              </a:solidFill>
              <a:latin typeface="Eras Demi ITC" pitchFamily="34" charset="0"/>
              <a:cs typeface="Times New Roman" pitchFamily="18" charset="0"/>
            </a:endParaRPr>
          </a:p>
        </p:txBody>
      </p:sp>
      <p:sp>
        <p:nvSpPr>
          <p:cNvPr id="10" name="TextBox 9"/>
          <p:cNvSpPr txBox="1"/>
          <p:nvPr/>
        </p:nvSpPr>
        <p:spPr>
          <a:xfrm>
            <a:off x="685800" y="5136103"/>
            <a:ext cx="8001000" cy="1046440"/>
          </a:xfrm>
          <a:prstGeom prst="rect">
            <a:avLst/>
          </a:prstGeom>
          <a:noFill/>
        </p:spPr>
        <p:txBody>
          <a:bodyPr wrap="square" rtlCol="0">
            <a:spAutoFit/>
          </a:bodyPr>
          <a:lstStyle/>
          <a:p>
            <a:pPr marL="347663" indent="-347663">
              <a:buFont typeface="Arial" pitchFamily="34" charset="0"/>
              <a:buChar char="•"/>
            </a:pPr>
            <a:r>
              <a:rPr lang="en-US" sz="3000" dirty="0"/>
              <a:t>The Bride ~ </a:t>
            </a:r>
            <a:r>
              <a:rPr lang="en-US" sz="3000" b="1" i="1" dirty="0" err="1">
                <a:solidFill>
                  <a:srgbClr val="FFC000"/>
                </a:solidFill>
                <a:latin typeface="Times New Roman" panose="02020603050405020304" pitchFamily="18" charset="0"/>
                <a:cs typeface="Times New Roman" panose="02020603050405020304" pitchFamily="18" charset="0"/>
              </a:rPr>
              <a:t>numphē</a:t>
            </a:r>
            <a:r>
              <a:rPr lang="en-US" sz="3000" dirty="0"/>
              <a:t>, becomes a wife ~ </a:t>
            </a:r>
            <a:r>
              <a:rPr lang="en-US" sz="3000" b="1" i="1" dirty="0" err="1">
                <a:solidFill>
                  <a:srgbClr val="FFC000"/>
                </a:solidFill>
                <a:latin typeface="Times New Roman" panose="02020603050405020304" pitchFamily="18" charset="0"/>
                <a:cs typeface="Times New Roman" panose="02020603050405020304" pitchFamily="18" charset="0"/>
              </a:rPr>
              <a:t>gunē</a:t>
            </a:r>
            <a:endParaRPr lang="en-US" sz="3000" b="1" dirty="0">
              <a:solidFill>
                <a:srgbClr val="FFC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83819398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par>
                          <p:cTn id="36" fill="hold">
                            <p:stCondLst>
                              <p:cond delay="500"/>
                            </p:stCondLst>
                            <p:childTnLst>
                              <p:par>
                                <p:cTn id="37" presetID="9" presetClass="emph" presetSubtype="0" grpId="1" nodeType="afterEffect">
                                  <p:stCondLst>
                                    <p:cond delay="0"/>
                                  </p:stCondLst>
                                  <p:childTnLst>
                                    <p:set>
                                      <p:cBhvr rctx="PPT">
                                        <p:cTn id="38" dur="indefinite"/>
                                        <p:tgtEl>
                                          <p:spTgt spid="6"/>
                                        </p:tgtEl>
                                        <p:attrNameLst>
                                          <p:attrName>style.opacity</p:attrName>
                                        </p:attrNameLst>
                                      </p:cBhvr>
                                      <p:to>
                                        <p:strVal val="0.5"/>
                                      </p:to>
                                    </p:set>
                                    <p:animEffect filter="image" prLst="opacity: 0.5">
                                      <p:cBhvr rctx="IE">
                                        <p:cTn id="39" dur="indefinite"/>
                                        <p:tgtEl>
                                          <p:spTgt spid="6"/>
                                        </p:tgtEl>
                                      </p:cBhvr>
                                    </p:animEffect>
                                  </p:childTnLst>
                                </p:cTn>
                              </p:par>
                              <p:par>
                                <p:cTn id="40" presetID="9" presetClass="emph" presetSubtype="0" grpId="1" nodeType="withEffect">
                                  <p:stCondLst>
                                    <p:cond delay="0"/>
                                  </p:stCondLst>
                                  <p:childTnLst>
                                    <p:set>
                                      <p:cBhvr rctx="PPT">
                                        <p:cTn id="41" dur="indefinite"/>
                                        <p:tgtEl>
                                          <p:spTgt spid="8"/>
                                        </p:tgtEl>
                                        <p:attrNameLst>
                                          <p:attrName>style.opacity</p:attrName>
                                        </p:attrNameLst>
                                      </p:cBhvr>
                                      <p:to>
                                        <p:strVal val="0.5"/>
                                      </p:to>
                                    </p:set>
                                    <p:animEffect filter="image" prLst="opacity: 0.5">
                                      <p:cBhvr rctx="IE">
                                        <p:cTn id="42" dur="indefinite"/>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par>
                          <p:cTn id="48" fill="hold">
                            <p:stCondLst>
                              <p:cond delay="500"/>
                            </p:stCondLst>
                            <p:childTnLst>
                              <p:par>
                                <p:cTn id="49" presetID="9" presetClass="emph" presetSubtype="0" grpId="1" nodeType="afterEffect">
                                  <p:stCondLst>
                                    <p:cond delay="0"/>
                                  </p:stCondLst>
                                  <p:childTnLst>
                                    <p:set>
                                      <p:cBhvr rctx="PPT">
                                        <p:cTn id="50" dur="indefinite"/>
                                        <p:tgtEl>
                                          <p:spTgt spid="7"/>
                                        </p:tgtEl>
                                        <p:attrNameLst>
                                          <p:attrName>style.opacity</p:attrName>
                                        </p:attrNameLst>
                                      </p:cBhvr>
                                      <p:to>
                                        <p:strVal val="0.5"/>
                                      </p:to>
                                    </p:set>
                                    <p:animEffect filter="image" prLst="opacity: 0.5">
                                      <p:cBhvr rctx="IE">
                                        <p:cTn id="51"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4" grpId="0"/>
      <p:bldP spid="4" grpId="1"/>
      <p:bldP spid="5" grpId="0"/>
      <p:bldP spid="5" grpId="1"/>
      <p:bldP spid="6" grpId="0"/>
      <p:bldP spid="6" grpId="1"/>
      <p:bldP spid="7" grpId="0"/>
      <p:bldP spid="7" grpId="1"/>
      <p:bldP spid="10" grpId="0"/>
    </p:bldLst>
  </p:timing>
</p:sld>
</file>

<file path=ppt/theme/theme1.xml><?xml version="1.0" encoding="utf-8"?>
<a:theme xmlns:a="http://schemas.openxmlformats.org/drawingml/2006/main" name="Office Theme">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1096</TotalTime>
  <Words>346</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Kathy</cp:lastModifiedBy>
  <cp:revision>24</cp:revision>
  <dcterms:created xsi:type="dcterms:W3CDTF">2013-06-28T15:51:22Z</dcterms:created>
  <dcterms:modified xsi:type="dcterms:W3CDTF">2013-07-01T23:03:10Z</dcterms:modified>
</cp:coreProperties>
</file>