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82" r:id="rId5"/>
    <p:sldId id="283" r:id="rId6"/>
    <p:sldId id="285" r:id="rId7"/>
    <p:sldId id="270" r:id="rId8"/>
    <p:sldId id="272" r:id="rId9"/>
    <p:sldId id="284" r:id="rId10"/>
    <p:sldId id="271" r:id="rId11"/>
    <p:sldId id="262" r:id="rId12"/>
    <p:sldId id="263" r:id="rId13"/>
    <p:sldId id="259" r:id="rId14"/>
    <p:sldId id="260" r:id="rId15"/>
    <p:sldId id="273" r:id="rId16"/>
    <p:sldId id="274" r:id="rId17"/>
    <p:sldId id="264" r:id="rId18"/>
    <p:sldId id="275" r:id="rId19"/>
    <p:sldId id="276" r:id="rId20"/>
    <p:sldId id="277" r:id="rId21"/>
    <p:sldId id="265" r:id="rId22"/>
    <p:sldId id="278" r:id="rId23"/>
    <p:sldId id="279" r:id="rId24"/>
    <p:sldId id="280" r:id="rId25"/>
    <p:sldId id="281" r:id="rId26"/>
    <p:sldId id="266" r:id="rId27"/>
    <p:sldId id="286" r:id="rId28"/>
    <p:sldId id="267" r:id="rId29"/>
    <p:sldId id="268" r:id="rId30"/>
    <p:sldId id="269" r:id="rId31"/>
    <p:sldId id="26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385D8A"/>
    <a:srgbClr val="E46C0A"/>
    <a:srgbClr val="FF0000"/>
    <a:srgbClr val="F4001A"/>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10" autoAdjust="0"/>
    <p:restoredTop sz="94660"/>
  </p:normalViewPr>
  <p:slideViewPr>
    <p:cSldViewPr>
      <p:cViewPr>
        <p:scale>
          <a:sx n="69" d="100"/>
          <a:sy n="69" d="100"/>
        </p:scale>
        <p:origin x="-2256" y="-1338"/>
      </p:cViewPr>
      <p:guideLst>
        <p:guide orient="horz" pos="2160"/>
        <p:guide pos="2880"/>
      </p:guideLst>
    </p:cSldViewPr>
  </p:slideViewPr>
  <p:notesTextViewPr>
    <p:cViewPr>
      <p:scale>
        <a:sx n="1" d="1"/>
        <a:sy n="1" d="1"/>
      </p:scale>
      <p:origin x="0" y="0"/>
    </p:cViewPr>
  </p:notesTextViewPr>
  <p:sorterViewPr>
    <p:cViewPr>
      <p:scale>
        <a:sx n="100" d="100"/>
        <a:sy n="100" d="100"/>
      </p:scale>
      <p:origin x="0" y="-28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6/10/2013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6/10/2013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6/10/2013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6/10/2013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6/10/2013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6/10/2013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6/10/2013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6/10/2013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6/10/2013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6/10/2013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6/10/2013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6/10/2013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25000"/>
                    </a:srgbClr>
                  </a:glow>
                </a:effectLst>
                <a:latin typeface="Felix Titling" pitchFamily="82" charset="0"/>
              </a:rPr>
              <a:t>1 6 . 7 – 2 2</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43930852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t>5</a:t>
            </a:r>
            <a:r>
              <a:rPr lang="en-US" sz="3200" baseline="30000" dirty="0"/>
              <a:t>th</a:t>
            </a:r>
            <a:r>
              <a:rPr lang="en-US" sz="3200" dirty="0"/>
              <a:t> trumpet, 9:1 ~ </a:t>
            </a:r>
            <a:r>
              <a:rPr lang="en-US" sz="3200" dirty="0">
                <a:solidFill>
                  <a:srgbClr val="FFC000"/>
                </a:solidFill>
              </a:rPr>
              <a:t>star</a:t>
            </a:r>
            <a:r>
              <a:rPr lang="en-US" sz="3200" dirty="0"/>
              <a:t> (Satan) releases locusts </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85152219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41059004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t>6</a:t>
            </a:r>
            <a:r>
              <a:rPr lang="en-US" sz="3200" baseline="30000" dirty="0"/>
              <a:t>th</a:t>
            </a:r>
            <a:r>
              <a:rPr lang="en-US" sz="3200" dirty="0"/>
              <a:t> trumpet, 9:13 ~ </a:t>
            </a:r>
            <a:r>
              <a:rPr lang="en-US" sz="3200" dirty="0">
                <a:solidFill>
                  <a:srgbClr val="FFC000"/>
                </a:solidFill>
              </a:rPr>
              <a:t>war </a:t>
            </a:r>
            <a:endParaRPr lang="en-US" sz="3200" dirty="0">
              <a:solidFill>
                <a:srgbClr val="FFC000"/>
              </a:solidFill>
              <a:latin typeface="Eras Demi ITC" pitchFamily="34" charset="0"/>
            </a:endParaRPr>
          </a:p>
        </p:txBody>
      </p:sp>
      <p:sp>
        <p:nvSpPr>
          <p:cNvPr id="4" name="TextBox 3"/>
          <p:cNvSpPr txBox="1"/>
          <p:nvPr/>
        </p:nvSpPr>
        <p:spPr>
          <a:xfrm>
            <a:off x="685800" y="1472625"/>
            <a:ext cx="8001000" cy="584775"/>
          </a:xfrm>
          <a:prstGeom prst="rect">
            <a:avLst/>
          </a:prstGeom>
          <a:noFill/>
        </p:spPr>
        <p:txBody>
          <a:bodyPr wrap="square" rtlCol="0">
            <a:spAutoFit/>
          </a:bodyPr>
          <a:lstStyle/>
          <a:p>
            <a:pPr marL="284163" indent="-284163">
              <a:buFont typeface="Arial" panose="020B0604020202020204" pitchFamily="34" charset="0"/>
              <a:buChar char="•"/>
            </a:pPr>
            <a:r>
              <a:rPr lang="en-US" sz="3200" dirty="0" smtClean="0"/>
              <a:t> Greek word for </a:t>
            </a:r>
            <a:r>
              <a:rPr lang="en-US" sz="3200" dirty="0" smtClean="0">
                <a:solidFill>
                  <a:srgbClr val="FFC000"/>
                </a:solidFill>
              </a:rPr>
              <a:t>east</a:t>
            </a:r>
            <a:r>
              <a:rPr lang="en-US" sz="3200" dirty="0" smtClean="0"/>
              <a:t> </a:t>
            </a:r>
            <a:r>
              <a:rPr lang="en-US" sz="3200" dirty="0"/>
              <a:t>~</a:t>
            </a:r>
            <a:r>
              <a:rPr lang="en-US" sz="3200" dirty="0" smtClean="0"/>
              <a:t> </a:t>
            </a:r>
            <a:r>
              <a:rPr lang="en-US" sz="3200" b="1" i="1" dirty="0" err="1">
                <a:solidFill>
                  <a:srgbClr val="FFC000"/>
                </a:solidFill>
                <a:latin typeface="Times New Roman" panose="02020603050405020304" pitchFamily="18" charset="0"/>
                <a:cs typeface="Times New Roman" panose="02020603050405020304" pitchFamily="18" charset="0"/>
              </a:rPr>
              <a:t>anatolē</a:t>
            </a:r>
            <a:r>
              <a:rPr lang="en-US" sz="3200" b="1" i="1" dirty="0">
                <a:solidFill>
                  <a:srgbClr val="FFC000"/>
                </a:solidFill>
                <a:latin typeface="Times New Roman" panose="02020603050405020304" pitchFamily="18" charset="0"/>
                <a:cs typeface="Times New Roman" panose="02020603050405020304" pitchFamily="18" charset="0"/>
              </a:rPr>
              <a:t> </a:t>
            </a:r>
            <a:r>
              <a:rPr lang="en-US" sz="3200" dirty="0"/>
              <a:t>(</a:t>
            </a:r>
            <a:r>
              <a:rPr lang="en-US" sz="3200" i="1" dirty="0"/>
              <a:t>a rising</a:t>
            </a:r>
            <a:r>
              <a:rPr lang="en-US" sz="3200" dirty="0"/>
              <a:t>)</a:t>
            </a:r>
          </a:p>
        </p:txBody>
      </p:sp>
      <p:sp>
        <p:nvSpPr>
          <p:cNvPr id="5" name="TextBox 4"/>
          <p:cNvSpPr txBox="1"/>
          <p:nvPr/>
        </p:nvSpPr>
        <p:spPr>
          <a:xfrm>
            <a:off x="685800" y="1997978"/>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Here, it adds word for</a:t>
            </a:r>
            <a:r>
              <a:rPr lang="en-US" sz="3200" dirty="0" smtClean="0">
                <a:solidFill>
                  <a:srgbClr val="FFC000"/>
                </a:solidFill>
                <a:latin typeface="Eras Demi ITC" pitchFamily="34" charset="0"/>
              </a:rPr>
              <a:t> sun ~ </a:t>
            </a:r>
            <a:r>
              <a:rPr lang="en-US" sz="3200" b="1" i="1" dirty="0" err="1" smtClean="0">
                <a:solidFill>
                  <a:srgbClr val="FFC000"/>
                </a:solidFill>
                <a:latin typeface="Times New Roman" panose="02020603050405020304" pitchFamily="18" charset="0"/>
                <a:cs typeface="Times New Roman" panose="02020603050405020304" pitchFamily="18" charset="0"/>
              </a:rPr>
              <a:t>hēlios</a:t>
            </a:r>
            <a:endParaRPr lang="en-US" sz="3200" b="1" i="1" dirty="0">
              <a:solidFill>
                <a:srgbClr val="FFC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685800" y="2551871"/>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t>Literally</a:t>
            </a:r>
            <a:r>
              <a:rPr lang="en-US" sz="3200" dirty="0"/>
              <a:t>, </a:t>
            </a:r>
            <a:r>
              <a:rPr lang="en-US" sz="3200" i="1" dirty="0"/>
              <a:t>kings from the rising sun</a:t>
            </a:r>
            <a:endParaRPr lang="en-US" sz="3200" dirty="0">
              <a:solidFill>
                <a:schemeClr val="bg1"/>
              </a:solidFill>
              <a:latin typeface="Eras Demi ITC" pitchFamily="34" charset="0"/>
              <a:cs typeface="Times New Roman" pitchFamily="18"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a:t>
            </a:r>
            <a:r>
              <a:rPr lang="en-US" sz="2600" b="1" dirty="0">
                <a:solidFill>
                  <a:schemeClr val="bg1"/>
                </a:solidFill>
                <a:effectLst>
                  <a:glow rad="381000">
                    <a:srgbClr val="E20000">
                      <a:alpha val="49804"/>
                    </a:srgbClr>
                  </a:glow>
                </a:effectLst>
                <a:latin typeface="Felix Titling" pitchFamily="82" charset="0"/>
              </a:rPr>
              <a:t>8</a:t>
            </a:r>
            <a:r>
              <a:rPr lang="en-US" sz="2600" b="1" dirty="0" smtClean="0">
                <a:solidFill>
                  <a:schemeClr val="bg1"/>
                </a:solidFill>
                <a:effectLst>
                  <a:glow rad="381000">
                    <a:srgbClr val="E20000">
                      <a:alpha val="49804"/>
                    </a:srgbClr>
                  </a:glow>
                </a:effectLst>
                <a:latin typeface="Felix Titling" pitchFamily="82" charset="0"/>
              </a:rPr>
              <a:t>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5"/>
                                        </p:tgtEl>
                                        <p:attrNameLst>
                                          <p:attrName>style.opacity</p:attrName>
                                        </p:attrNameLst>
                                      </p:cBhvr>
                                      <p:to>
                                        <p:strVal val="0.5"/>
                                      </p:to>
                                    </p:set>
                                    <p:animEffect filter="image" prLst="opacity: 0.5">
                                      <p:cBhvr rctx="IE">
                                        <p:cTn id="25"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26835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a:t>
            </a:r>
            <a:r>
              <a:rPr lang="en-US" sz="2600" b="1" dirty="0">
                <a:solidFill>
                  <a:schemeClr val="bg1"/>
                </a:solidFill>
                <a:effectLst>
                  <a:glow rad="381000">
                    <a:srgbClr val="E20000">
                      <a:alpha val="49804"/>
                    </a:srgbClr>
                  </a:glow>
                </a:effectLst>
                <a:latin typeface="Felix Titling" pitchFamily="82" charset="0"/>
              </a:rPr>
              <a:t>8</a:t>
            </a:r>
            <a:r>
              <a:rPr lang="en-US" sz="2600" b="1" dirty="0" smtClean="0">
                <a:solidFill>
                  <a:schemeClr val="bg1"/>
                </a:solidFill>
                <a:effectLst>
                  <a:glow rad="381000">
                    <a:srgbClr val="E20000">
                      <a:alpha val="49804"/>
                    </a:srgbClr>
                  </a:glow>
                </a:effectLst>
                <a:latin typeface="Felix Titling" pitchFamily="82" charset="0"/>
              </a:rPr>
              <a:t> – 2 2</a:t>
            </a:r>
            <a:endParaRPr lang="en-US" sz="2600" b="1" dirty="0">
              <a:solidFill>
                <a:schemeClr val="bg1"/>
              </a:solidFill>
              <a:effectLst>
                <a:glow rad="381000">
                  <a:srgbClr val="E20000">
                    <a:alpha val="49804"/>
                  </a:srgbClr>
                </a:glow>
              </a:effectLst>
              <a:latin typeface="Felix Titling" pitchFamily="82" charset="0"/>
            </a:endParaRPr>
          </a:p>
        </p:txBody>
      </p:sp>
      <p:sp>
        <p:nvSpPr>
          <p:cNvPr id="8" name="AutoShape 2"/>
          <p:cNvSpPr>
            <a:spLocks noChangeArrowheads="1"/>
          </p:cNvSpPr>
          <p:nvPr/>
        </p:nvSpPr>
        <p:spPr bwMode="auto">
          <a:xfrm>
            <a:off x="2667000" y="1412692"/>
            <a:ext cx="3810000" cy="3124200"/>
          </a:xfrm>
          <a:prstGeom prst="triangle">
            <a:avLst>
              <a:gd name="adj" fmla="val 50000"/>
            </a:avLst>
          </a:prstGeom>
          <a:noFill/>
          <a:ln w="76200">
            <a:solidFill>
              <a:srgbClr val="FFFF0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p>
        </p:txBody>
      </p:sp>
      <p:sp>
        <p:nvSpPr>
          <p:cNvPr id="10" name="Text Box 3"/>
          <p:cNvSpPr txBox="1">
            <a:spLocks noChangeArrowheads="1"/>
          </p:cNvSpPr>
          <p:nvPr/>
        </p:nvSpPr>
        <p:spPr bwMode="auto">
          <a:xfrm>
            <a:off x="1828800" y="574492"/>
            <a:ext cx="54864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sz="4400" b="1">
                <a:solidFill>
                  <a:schemeClr val="bg1"/>
                </a:solidFill>
                <a:latin typeface="Arial" panose="020B0604020202020204" pitchFamily="34" charset="0"/>
              </a:rPr>
              <a:t>7-headed dragon</a:t>
            </a:r>
          </a:p>
        </p:txBody>
      </p:sp>
      <p:sp>
        <p:nvSpPr>
          <p:cNvPr id="11" name="Text Box 4"/>
          <p:cNvSpPr txBox="1">
            <a:spLocks noChangeArrowheads="1"/>
          </p:cNvSpPr>
          <p:nvPr/>
        </p:nvSpPr>
        <p:spPr bwMode="auto">
          <a:xfrm rot="2262100">
            <a:off x="533400" y="4613092"/>
            <a:ext cx="33528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sz="4400" b="1">
                <a:solidFill>
                  <a:schemeClr val="bg1"/>
                </a:solidFill>
                <a:latin typeface="Arial" panose="020B0604020202020204" pitchFamily="34" charset="0"/>
              </a:rPr>
              <a:t>Antichrist</a:t>
            </a:r>
          </a:p>
        </p:txBody>
      </p:sp>
      <p:sp>
        <p:nvSpPr>
          <p:cNvPr id="12" name="Text Box 5"/>
          <p:cNvSpPr txBox="1">
            <a:spLocks noChangeArrowheads="1"/>
          </p:cNvSpPr>
          <p:nvPr/>
        </p:nvSpPr>
        <p:spPr bwMode="auto">
          <a:xfrm rot="19469720">
            <a:off x="4724400" y="4613092"/>
            <a:ext cx="4038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sz="4400" b="1">
                <a:solidFill>
                  <a:schemeClr val="bg1"/>
                </a:solidFill>
                <a:latin typeface="Arial" panose="020B0604020202020204" pitchFamily="34" charset="0"/>
              </a:rPr>
              <a:t>False Prophet</a:t>
            </a:r>
          </a:p>
        </p:txBody>
      </p:sp>
      <p:sp>
        <p:nvSpPr>
          <p:cNvPr id="13" name="Text Box 6"/>
          <p:cNvSpPr txBox="1">
            <a:spLocks noChangeArrowheads="1"/>
          </p:cNvSpPr>
          <p:nvPr/>
        </p:nvSpPr>
        <p:spPr bwMode="auto">
          <a:xfrm>
            <a:off x="1371600" y="2895600"/>
            <a:ext cx="64008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sz="4400" b="1">
                <a:solidFill>
                  <a:srgbClr val="D60093"/>
                </a:solidFill>
                <a:latin typeface="Arial" panose="020B0604020202020204" pitchFamily="34" charset="0"/>
              </a:rPr>
              <a:t>Unholy Trinity</a:t>
            </a:r>
          </a:p>
        </p:txBody>
      </p:sp>
    </p:spTree>
    <p:extLst>
      <p:ext uri="{BB962C8B-B14F-4D97-AF65-F5344CB8AC3E}">
        <p14:creationId xmlns:p14="http://schemas.microsoft.com/office/powerpoint/2010/main" xmlns="" val="137159958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1500"/>
                            </p:stCondLst>
                            <p:childTnLst>
                              <p:par>
                                <p:cTn id="9" presetID="10" presetClass="entr" presetSubtype="0" fill="hold" grpId="0" nodeType="afterEffect">
                                  <p:stCondLst>
                                    <p:cond delay="10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3000"/>
                            </p:stCondLst>
                            <p:childTnLst>
                              <p:par>
                                <p:cTn id="13" presetID="10" presetClass="entr" presetSubtype="0" fill="hold" grpId="0" nodeType="afterEffect">
                                  <p:stCondLst>
                                    <p:cond delay="100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par>
                          <p:cTn id="16" fill="hold">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P spid="11" grpId="0" autoUpdateAnimBg="0"/>
      <p:bldP spid="12" grpId="0" autoUpdateAnimBg="0"/>
      <p:bldP spid="13"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74344784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693866"/>
          </a:xfrm>
          <a:prstGeom prst="rect">
            <a:avLst/>
          </a:prstGeom>
          <a:noFill/>
        </p:spPr>
        <p:txBody>
          <a:bodyPr wrap="square" rtlCol="0">
            <a:spAutoFit/>
          </a:bodyPr>
          <a:lstStyle/>
          <a:p>
            <a:r>
              <a:rPr lang="en-US" sz="2800" dirty="0"/>
              <a:t>Joel 3:12-14 ~ </a:t>
            </a:r>
            <a:r>
              <a:rPr lang="en-US" sz="2800" baseline="30000" dirty="0"/>
              <a:t>12</a:t>
            </a:r>
            <a:r>
              <a:rPr lang="en-US" sz="2800" dirty="0"/>
              <a:t> </a:t>
            </a:r>
            <a:r>
              <a:rPr lang="en-US" sz="2800" dirty="0">
                <a:solidFill>
                  <a:srgbClr val="FFC000"/>
                </a:solidFill>
              </a:rPr>
              <a:t>Let the nations be wakened, and come up to the Valley of Jehoshaphat;</a:t>
            </a:r>
          </a:p>
          <a:p>
            <a:r>
              <a:rPr lang="en-US" sz="2800" dirty="0">
                <a:solidFill>
                  <a:srgbClr val="FFC000"/>
                </a:solidFill>
              </a:rPr>
              <a:t>For there I will sit to judge all the surrounding nations.</a:t>
            </a:r>
          </a:p>
          <a:p>
            <a:r>
              <a:rPr lang="en-US" sz="2800" baseline="30000" dirty="0">
                <a:solidFill>
                  <a:schemeClr val="bg1"/>
                </a:solidFill>
              </a:rPr>
              <a:t>13</a:t>
            </a:r>
            <a:r>
              <a:rPr lang="en-US" sz="2800" dirty="0">
                <a:solidFill>
                  <a:srgbClr val="FFC000"/>
                </a:solidFill>
              </a:rPr>
              <a:t> Put in the sickle, for the harvest is ripe.</a:t>
            </a:r>
          </a:p>
          <a:p>
            <a:r>
              <a:rPr lang="en-US" sz="2800" dirty="0">
                <a:solidFill>
                  <a:srgbClr val="FFC000"/>
                </a:solidFill>
              </a:rPr>
              <a:t>Come, go down;</a:t>
            </a:r>
          </a:p>
          <a:p>
            <a:r>
              <a:rPr lang="en-US" sz="2800" dirty="0">
                <a:solidFill>
                  <a:srgbClr val="FFC000"/>
                </a:solidFill>
              </a:rPr>
              <a:t>For the winepress is full,</a:t>
            </a:r>
          </a:p>
          <a:p>
            <a:r>
              <a:rPr lang="en-US" sz="2800" dirty="0">
                <a:solidFill>
                  <a:srgbClr val="FFC000"/>
                </a:solidFill>
              </a:rPr>
              <a:t>The vats overflow —</a:t>
            </a:r>
          </a:p>
          <a:p>
            <a:r>
              <a:rPr lang="en-US" sz="2800" dirty="0">
                <a:solidFill>
                  <a:srgbClr val="FFC000"/>
                </a:solidFill>
              </a:rPr>
              <a:t>For their wickedness is great."</a:t>
            </a:r>
          </a:p>
          <a:p>
            <a:r>
              <a:rPr lang="en-US" sz="2800" baseline="30000" dirty="0">
                <a:solidFill>
                  <a:schemeClr val="bg1"/>
                </a:solidFill>
              </a:rPr>
              <a:t>14</a:t>
            </a:r>
            <a:r>
              <a:rPr lang="en-US" sz="2800" dirty="0">
                <a:solidFill>
                  <a:srgbClr val="FFC000"/>
                </a:solidFill>
              </a:rPr>
              <a:t> Multitudes, multitudes in the valley of decision!</a:t>
            </a:r>
          </a:p>
          <a:p>
            <a:r>
              <a:rPr lang="en-US" sz="2800" dirty="0">
                <a:solidFill>
                  <a:srgbClr val="FFC000"/>
                </a:solidFill>
              </a:rPr>
              <a:t>For the day of the Lord </a:t>
            </a:r>
            <a:r>
              <a:rPr lang="en-US" sz="2800" i="1" dirty="0">
                <a:solidFill>
                  <a:srgbClr val="FFC000"/>
                </a:solidFill>
              </a:rPr>
              <a:t>is</a:t>
            </a:r>
            <a:r>
              <a:rPr lang="en-US" sz="2800" dirty="0">
                <a:solidFill>
                  <a:srgbClr val="FFC000"/>
                </a:solidFill>
              </a:rPr>
              <a:t> near in the valley of </a:t>
            </a:r>
            <a:r>
              <a:rPr lang="en-US" sz="2800" dirty="0" smtClean="0">
                <a:solidFill>
                  <a:srgbClr val="FFC000"/>
                </a:solidFill>
              </a:rPr>
              <a:t>decision.</a:t>
            </a:r>
            <a:endParaRPr lang="en-US" sz="28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a:t>
            </a:r>
            <a:r>
              <a:rPr lang="en-US" sz="2600" b="1" dirty="0">
                <a:solidFill>
                  <a:schemeClr val="bg1"/>
                </a:solidFill>
                <a:effectLst>
                  <a:glow rad="381000">
                    <a:srgbClr val="E20000">
                      <a:alpha val="49804"/>
                    </a:srgbClr>
                  </a:glow>
                </a:effectLst>
                <a:latin typeface="Felix Titling" pitchFamily="82" charset="0"/>
              </a:rPr>
              <a:t>8</a:t>
            </a:r>
            <a:r>
              <a:rPr lang="en-US" sz="2600" b="1" dirty="0" smtClean="0">
                <a:solidFill>
                  <a:schemeClr val="bg1"/>
                </a:solidFill>
                <a:effectLst>
                  <a:glow rad="381000">
                    <a:srgbClr val="E20000">
                      <a:alpha val="49804"/>
                    </a:srgbClr>
                  </a:glow>
                </a:effectLst>
                <a:latin typeface="Felix Titling" pitchFamily="82" charset="0"/>
              </a:rPr>
              <a:t>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97267797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a:t>
            </a:r>
            <a:r>
              <a:rPr lang="en-US" sz="2600" b="1" dirty="0">
                <a:solidFill>
                  <a:schemeClr val="bg1"/>
                </a:solidFill>
                <a:effectLst>
                  <a:glow rad="381000">
                    <a:srgbClr val="E20000">
                      <a:alpha val="49804"/>
                    </a:srgbClr>
                  </a:glow>
                </a:effectLst>
                <a:latin typeface="Felix Titling" pitchFamily="82" charset="0"/>
              </a:rPr>
              <a:t>8</a:t>
            </a:r>
            <a:r>
              <a:rPr lang="en-US" sz="2600" b="1" dirty="0" smtClean="0">
                <a:solidFill>
                  <a:schemeClr val="bg1"/>
                </a:solidFill>
                <a:effectLst>
                  <a:glow rad="381000">
                    <a:srgbClr val="E20000">
                      <a:alpha val="49804"/>
                    </a:srgbClr>
                  </a:glow>
                </a:effectLst>
                <a:latin typeface="Felix Titling" pitchFamily="82" charset="0"/>
              </a:rPr>
              <a:t> – 2 2</a:t>
            </a:r>
            <a:endParaRPr lang="en-US" sz="2600" b="1" dirty="0">
              <a:solidFill>
                <a:schemeClr val="bg1"/>
              </a:solidFill>
              <a:effectLst>
                <a:glow rad="381000">
                  <a:srgbClr val="E20000">
                    <a:alpha val="49804"/>
                  </a:srgbClr>
                </a:glow>
              </a:effectLst>
              <a:latin typeface="Felix Titling" pitchFamily="82" charset="0"/>
            </a:endParaRP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xmlns="" val="0"/>
              </a:ext>
            </a:extLst>
          </a:blip>
          <a:srcRect l="13181" t="15692" r="-13181" b="-12984"/>
          <a:stretch/>
        </p:blipFill>
        <p:spPr>
          <a:xfrm>
            <a:off x="609600" y="762000"/>
            <a:ext cx="9233590" cy="6288176"/>
          </a:xfrm>
          <a:prstGeom prst="rect">
            <a:avLst/>
          </a:prstGeom>
          <a:effectLst>
            <a:softEdge rad="127000"/>
          </a:effectLst>
        </p:spPr>
      </p:pic>
      <p:grpSp>
        <p:nvGrpSpPr>
          <p:cNvPr id="7" name="Group 6"/>
          <p:cNvGrpSpPr/>
          <p:nvPr/>
        </p:nvGrpSpPr>
        <p:grpSpPr>
          <a:xfrm>
            <a:off x="1143000" y="1066800"/>
            <a:ext cx="4572000" cy="1894580"/>
            <a:chOff x="1143000" y="1066800"/>
            <a:chExt cx="4572000" cy="1894580"/>
          </a:xfrm>
        </p:grpSpPr>
        <p:sp>
          <p:nvSpPr>
            <p:cNvPr id="14" name="Freeform 13"/>
            <p:cNvSpPr/>
            <p:nvPr/>
          </p:nvSpPr>
          <p:spPr>
            <a:xfrm>
              <a:off x="3352800" y="1592447"/>
              <a:ext cx="1188402" cy="1368933"/>
            </a:xfrm>
            <a:custGeom>
              <a:avLst/>
              <a:gdLst>
                <a:gd name="connsiteX0" fmla="*/ 636104 w 1275521"/>
                <a:gd name="connsiteY0" fmla="*/ 1759226 h 2425148"/>
                <a:gd name="connsiteX1" fmla="*/ 785191 w 1275521"/>
                <a:gd name="connsiteY1" fmla="*/ 2093843 h 2425148"/>
                <a:gd name="connsiteX2" fmla="*/ 901147 w 1275521"/>
                <a:gd name="connsiteY2" fmla="*/ 2276061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169504 w 1275521"/>
                <a:gd name="connsiteY11" fmla="*/ 1991139 h 2425148"/>
                <a:gd name="connsiteX12" fmla="*/ 1093304 w 1275521"/>
                <a:gd name="connsiteY12" fmla="*/ 1689652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21974 w 1275521"/>
                <a:gd name="connsiteY20" fmla="*/ 53008 h 2425148"/>
                <a:gd name="connsiteX21" fmla="*/ 16565 w 1275521"/>
                <a:gd name="connsiteY21" fmla="*/ 175591 h 2425148"/>
                <a:gd name="connsiteX22" fmla="*/ 0 w 1275521"/>
                <a:gd name="connsiteY22" fmla="*/ 490330 h 2425148"/>
                <a:gd name="connsiteX23" fmla="*/ 135834 w 1275521"/>
                <a:gd name="connsiteY23" fmla="*/ 762000 h 2425148"/>
                <a:gd name="connsiteX24" fmla="*/ 268356 w 1275521"/>
                <a:gd name="connsiteY24" fmla="*/ 987287 h 2425148"/>
                <a:gd name="connsiteX25" fmla="*/ 298174 w 1275521"/>
                <a:gd name="connsiteY25" fmla="*/ 1232452 h 2425148"/>
                <a:gd name="connsiteX26" fmla="*/ 447260 w 1275521"/>
                <a:gd name="connsiteY26" fmla="*/ 1437861 h 2425148"/>
                <a:gd name="connsiteX27" fmla="*/ 549965 w 1275521"/>
                <a:gd name="connsiteY27" fmla="*/ 1573695 h 2425148"/>
                <a:gd name="connsiteX28" fmla="*/ 636104 w 1275521"/>
                <a:gd name="connsiteY28" fmla="*/ 1759226 h 2425148"/>
                <a:gd name="connsiteX0" fmla="*/ 636104 w 1275521"/>
                <a:gd name="connsiteY0" fmla="*/ 1759226 h 2425148"/>
                <a:gd name="connsiteX1" fmla="*/ 727941 w 1275521"/>
                <a:gd name="connsiteY1" fmla="*/ 2150165 h 2425148"/>
                <a:gd name="connsiteX2" fmla="*/ 901147 w 1275521"/>
                <a:gd name="connsiteY2" fmla="*/ 2276061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169504 w 1275521"/>
                <a:gd name="connsiteY11" fmla="*/ 1991139 h 2425148"/>
                <a:gd name="connsiteX12" fmla="*/ 1093304 w 1275521"/>
                <a:gd name="connsiteY12" fmla="*/ 1689652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21974 w 1275521"/>
                <a:gd name="connsiteY20" fmla="*/ 53008 h 2425148"/>
                <a:gd name="connsiteX21" fmla="*/ 16565 w 1275521"/>
                <a:gd name="connsiteY21" fmla="*/ 175591 h 2425148"/>
                <a:gd name="connsiteX22" fmla="*/ 0 w 1275521"/>
                <a:gd name="connsiteY22" fmla="*/ 490330 h 2425148"/>
                <a:gd name="connsiteX23" fmla="*/ 135834 w 1275521"/>
                <a:gd name="connsiteY23" fmla="*/ 762000 h 2425148"/>
                <a:gd name="connsiteX24" fmla="*/ 268356 w 1275521"/>
                <a:gd name="connsiteY24" fmla="*/ 987287 h 2425148"/>
                <a:gd name="connsiteX25" fmla="*/ 298174 w 1275521"/>
                <a:gd name="connsiteY25" fmla="*/ 1232452 h 2425148"/>
                <a:gd name="connsiteX26" fmla="*/ 447260 w 1275521"/>
                <a:gd name="connsiteY26" fmla="*/ 1437861 h 2425148"/>
                <a:gd name="connsiteX27" fmla="*/ 549965 w 1275521"/>
                <a:gd name="connsiteY27" fmla="*/ 1573695 h 2425148"/>
                <a:gd name="connsiteX28" fmla="*/ 636104 w 1275521"/>
                <a:gd name="connsiteY28" fmla="*/ 1759226 h 2425148"/>
                <a:gd name="connsiteX0" fmla="*/ 636104 w 1275521"/>
                <a:gd name="connsiteY0" fmla="*/ 1759226 h 2425148"/>
                <a:gd name="connsiteX1" fmla="*/ 727941 w 1275521"/>
                <a:gd name="connsiteY1" fmla="*/ 2150165 h 2425148"/>
                <a:gd name="connsiteX2" fmla="*/ 786646 w 1275521"/>
                <a:gd name="connsiteY2" fmla="*/ 2415208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169504 w 1275521"/>
                <a:gd name="connsiteY11" fmla="*/ 1991139 h 2425148"/>
                <a:gd name="connsiteX12" fmla="*/ 1093304 w 1275521"/>
                <a:gd name="connsiteY12" fmla="*/ 1689652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21974 w 1275521"/>
                <a:gd name="connsiteY20" fmla="*/ 53008 h 2425148"/>
                <a:gd name="connsiteX21" fmla="*/ 16565 w 1275521"/>
                <a:gd name="connsiteY21" fmla="*/ 175591 h 2425148"/>
                <a:gd name="connsiteX22" fmla="*/ 0 w 1275521"/>
                <a:gd name="connsiteY22" fmla="*/ 490330 h 2425148"/>
                <a:gd name="connsiteX23" fmla="*/ 135834 w 1275521"/>
                <a:gd name="connsiteY23" fmla="*/ 762000 h 2425148"/>
                <a:gd name="connsiteX24" fmla="*/ 268356 w 1275521"/>
                <a:gd name="connsiteY24" fmla="*/ 987287 h 2425148"/>
                <a:gd name="connsiteX25" fmla="*/ 298174 w 1275521"/>
                <a:gd name="connsiteY25" fmla="*/ 1232452 h 2425148"/>
                <a:gd name="connsiteX26" fmla="*/ 447260 w 1275521"/>
                <a:gd name="connsiteY26" fmla="*/ 1437861 h 2425148"/>
                <a:gd name="connsiteX27" fmla="*/ 549965 w 1275521"/>
                <a:gd name="connsiteY27" fmla="*/ 1573695 h 2425148"/>
                <a:gd name="connsiteX28" fmla="*/ 636104 w 1275521"/>
                <a:gd name="connsiteY28" fmla="*/ 1759226 h 2425148"/>
                <a:gd name="connsiteX0" fmla="*/ 636104 w 1275521"/>
                <a:gd name="connsiteY0" fmla="*/ 1759226 h 2425148"/>
                <a:gd name="connsiteX1" fmla="*/ 727941 w 1275521"/>
                <a:gd name="connsiteY1" fmla="*/ 2150165 h 2425148"/>
                <a:gd name="connsiteX2" fmla="*/ 786646 w 1275521"/>
                <a:gd name="connsiteY2" fmla="*/ 2415208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244178 w 1275521"/>
                <a:gd name="connsiteY11" fmla="*/ 1934817 h 2425148"/>
                <a:gd name="connsiteX12" fmla="*/ 1093304 w 1275521"/>
                <a:gd name="connsiteY12" fmla="*/ 1689652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21974 w 1275521"/>
                <a:gd name="connsiteY20" fmla="*/ 53008 h 2425148"/>
                <a:gd name="connsiteX21" fmla="*/ 16565 w 1275521"/>
                <a:gd name="connsiteY21" fmla="*/ 175591 h 2425148"/>
                <a:gd name="connsiteX22" fmla="*/ 0 w 1275521"/>
                <a:gd name="connsiteY22" fmla="*/ 490330 h 2425148"/>
                <a:gd name="connsiteX23" fmla="*/ 135834 w 1275521"/>
                <a:gd name="connsiteY23" fmla="*/ 762000 h 2425148"/>
                <a:gd name="connsiteX24" fmla="*/ 268356 w 1275521"/>
                <a:gd name="connsiteY24" fmla="*/ 987287 h 2425148"/>
                <a:gd name="connsiteX25" fmla="*/ 298174 w 1275521"/>
                <a:gd name="connsiteY25" fmla="*/ 1232452 h 2425148"/>
                <a:gd name="connsiteX26" fmla="*/ 447260 w 1275521"/>
                <a:gd name="connsiteY26" fmla="*/ 1437861 h 2425148"/>
                <a:gd name="connsiteX27" fmla="*/ 549965 w 1275521"/>
                <a:gd name="connsiteY27" fmla="*/ 1573695 h 2425148"/>
                <a:gd name="connsiteX28" fmla="*/ 636104 w 1275521"/>
                <a:gd name="connsiteY28" fmla="*/ 1759226 h 2425148"/>
                <a:gd name="connsiteX0" fmla="*/ 613702 w 1275521"/>
                <a:gd name="connsiteY0" fmla="*/ 1808921 h 2425148"/>
                <a:gd name="connsiteX1" fmla="*/ 727941 w 1275521"/>
                <a:gd name="connsiteY1" fmla="*/ 2150165 h 2425148"/>
                <a:gd name="connsiteX2" fmla="*/ 786646 w 1275521"/>
                <a:gd name="connsiteY2" fmla="*/ 2415208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244178 w 1275521"/>
                <a:gd name="connsiteY11" fmla="*/ 1934817 h 2425148"/>
                <a:gd name="connsiteX12" fmla="*/ 1093304 w 1275521"/>
                <a:gd name="connsiteY12" fmla="*/ 1689652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21974 w 1275521"/>
                <a:gd name="connsiteY20" fmla="*/ 53008 h 2425148"/>
                <a:gd name="connsiteX21" fmla="*/ 16565 w 1275521"/>
                <a:gd name="connsiteY21" fmla="*/ 175591 h 2425148"/>
                <a:gd name="connsiteX22" fmla="*/ 0 w 1275521"/>
                <a:gd name="connsiteY22" fmla="*/ 490330 h 2425148"/>
                <a:gd name="connsiteX23" fmla="*/ 135834 w 1275521"/>
                <a:gd name="connsiteY23" fmla="*/ 762000 h 2425148"/>
                <a:gd name="connsiteX24" fmla="*/ 268356 w 1275521"/>
                <a:gd name="connsiteY24" fmla="*/ 987287 h 2425148"/>
                <a:gd name="connsiteX25" fmla="*/ 298174 w 1275521"/>
                <a:gd name="connsiteY25" fmla="*/ 1232452 h 2425148"/>
                <a:gd name="connsiteX26" fmla="*/ 447260 w 1275521"/>
                <a:gd name="connsiteY26" fmla="*/ 1437861 h 2425148"/>
                <a:gd name="connsiteX27" fmla="*/ 549965 w 1275521"/>
                <a:gd name="connsiteY27" fmla="*/ 1573695 h 2425148"/>
                <a:gd name="connsiteX28" fmla="*/ 613702 w 1275521"/>
                <a:gd name="connsiteY28" fmla="*/ 1808921 h 2425148"/>
                <a:gd name="connsiteX0" fmla="*/ 613702 w 1275521"/>
                <a:gd name="connsiteY0" fmla="*/ 1808921 h 2425148"/>
                <a:gd name="connsiteX1" fmla="*/ 727941 w 1275521"/>
                <a:gd name="connsiteY1" fmla="*/ 2150165 h 2425148"/>
                <a:gd name="connsiteX2" fmla="*/ 786646 w 1275521"/>
                <a:gd name="connsiteY2" fmla="*/ 2415208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244178 w 1275521"/>
                <a:gd name="connsiteY11" fmla="*/ 1934817 h 2425148"/>
                <a:gd name="connsiteX12" fmla="*/ 1093304 w 1275521"/>
                <a:gd name="connsiteY12" fmla="*/ 1689652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21974 w 1275521"/>
                <a:gd name="connsiteY20" fmla="*/ 53008 h 2425148"/>
                <a:gd name="connsiteX21" fmla="*/ 16565 w 1275521"/>
                <a:gd name="connsiteY21" fmla="*/ 175591 h 2425148"/>
                <a:gd name="connsiteX22" fmla="*/ 0 w 1275521"/>
                <a:gd name="connsiteY22" fmla="*/ 490330 h 2425148"/>
                <a:gd name="connsiteX23" fmla="*/ 135834 w 1275521"/>
                <a:gd name="connsiteY23" fmla="*/ 762000 h 2425148"/>
                <a:gd name="connsiteX24" fmla="*/ 268356 w 1275521"/>
                <a:gd name="connsiteY24" fmla="*/ 987287 h 2425148"/>
                <a:gd name="connsiteX25" fmla="*/ 298174 w 1275521"/>
                <a:gd name="connsiteY25" fmla="*/ 1232452 h 2425148"/>
                <a:gd name="connsiteX26" fmla="*/ 447260 w 1275521"/>
                <a:gd name="connsiteY26" fmla="*/ 1437861 h 2425148"/>
                <a:gd name="connsiteX27" fmla="*/ 472802 w 1275521"/>
                <a:gd name="connsiteY27" fmla="*/ 1620078 h 2425148"/>
                <a:gd name="connsiteX28" fmla="*/ 613702 w 1275521"/>
                <a:gd name="connsiteY28" fmla="*/ 1808921 h 2425148"/>
                <a:gd name="connsiteX0" fmla="*/ 613702 w 1275521"/>
                <a:gd name="connsiteY0" fmla="*/ 1808921 h 2425148"/>
                <a:gd name="connsiteX1" fmla="*/ 727941 w 1275521"/>
                <a:gd name="connsiteY1" fmla="*/ 2150165 h 2425148"/>
                <a:gd name="connsiteX2" fmla="*/ 786646 w 1275521"/>
                <a:gd name="connsiteY2" fmla="*/ 2415208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244178 w 1275521"/>
                <a:gd name="connsiteY11" fmla="*/ 1934817 h 2425148"/>
                <a:gd name="connsiteX12" fmla="*/ 1093304 w 1275521"/>
                <a:gd name="connsiteY12" fmla="*/ 1689652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21974 w 1275521"/>
                <a:gd name="connsiteY20" fmla="*/ 53008 h 2425148"/>
                <a:gd name="connsiteX21" fmla="*/ 16565 w 1275521"/>
                <a:gd name="connsiteY21" fmla="*/ 175591 h 2425148"/>
                <a:gd name="connsiteX22" fmla="*/ 0 w 1275521"/>
                <a:gd name="connsiteY22" fmla="*/ 490330 h 2425148"/>
                <a:gd name="connsiteX23" fmla="*/ 135834 w 1275521"/>
                <a:gd name="connsiteY23" fmla="*/ 762000 h 2425148"/>
                <a:gd name="connsiteX24" fmla="*/ 268356 w 1275521"/>
                <a:gd name="connsiteY24" fmla="*/ 987287 h 2425148"/>
                <a:gd name="connsiteX25" fmla="*/ 298174 w 1275521"/>
                <a:gd name="connsiteY25" fmla="*/ 1232452 h 2425148"/>
                <a:gd name="connsiteX26" fmla="*/ 337738 w 1275521"/>
                <a:gd name="connsiteY26" fmla="*/ 1510748 h 2425148"/>
                <a:gd name="connsiteX27" fmla="*/ 472802 w 1275521"/>
                <a:gd name="connsiteY27" fmla="*/ 1620078 h 2425148"/>
                <a:gd name="connsiteX28" fmla="*/ 613702 w 1275521"/>
                <a:gd name="connsiteY28" fmla="*/ 1808921 h 2425148"/>
                <a:gd name="connsiteX0" fmla="*/ 613702 w 1275521"/>
                <a:gd name="connsiteY0" fmla="*/ 1808921 h 2425148"/>
                <a:gd name="connsiteX1" fmla="*/ 727941 w 1275521"/>
                <a:gd name="connsiteY1" fmla="*/ 2150165 h 2425148"/>
                <a:gd name="connsiteX2" fmla="*/ 786646 w 1275521"/>
                <a:gd name="connsiteY2" fmla="*/ 2415208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244178 w 1275521"/>
                <a:gd name="connsiteY11" fmla="*/ 1934817 h 2425148"/>
                <a:gd name="connsiteX12" fmla="*/ 1093304 w 1275521"/>
                <a:gd name="connsiteY12" fmla="*/ 1689652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21974 w 1275521"/>
                <a:gd name="connsiteY20" fmla="*/ 53008 h 2425148"/>
                <a:gd name="connsiteX21" fmla="*/ 16565 w 1275521"/>
                <a:gd name="connsiteY21" fmla="*/ 175591 h 2425148"/>
                <a:gd name="connsiteX22" fmla="*/ 0 w 1275521"/>
                <a:gd name="connsiteY22" fmla="*/ 490330 h 2425148"/>
                <a:gd name="connsiteX23" fmla="*/ 135834 w 1275521"/>
                <a:gd name="connsiteY23" fmla="*/ 762000 h 2425148"/>
                <a:gd name="connsiteX24" fmla="*/ 268356 w 1275521"/>
                <a:gd name="connsiteY24" fmla="*/ 987287 h 2425148"/>
                <a:gd name="connsiteX25" fmla="*/ 213544 w 1275521"/>
                <a:gd name="connsiteY25" fmla="*/ 1255643 h 2425148"/>
                <a:gd name="connsiteX26" fmla="*/ 337738 w 1275521"/>
                <a:gd name="connsiteY26" fmla="*/ 1510748 h 2425148"/>
                <a:gd name="connsiteX27" fmla="*/ 472802 w 1275521"/>
                <a:gd name="connsiteY27" fmla="*/ 1620078 h 2425148"/>
                <a:gd name="connsiteX28" fmla="*/ 613702 w 1275521"/>
                <a:gd name="connsiteY28" fmla="*/ 1808921 h 2425148"/>
                <a:gd name="connsiteX0" fmla="*/ 613702 w 1275521"/>
                <a:gd name="connsiteY0" fmla="*/ 1808921 h 2425148"/>
                <a:gd name="connsiteX1" fmla="*/ 727941 w 1275521"/>
                <a:gd name="connsiteY1" fmla="*/ 2150165 h 2425148"/>
                <a:gd name="connsiteX2" fmla="*/ 786646 w 1275521"/>
                <a:gd name="connsiteY2" fmla="*/ 2415208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244178 w 1275521"/>
                <a:gd name="connsiteY11" fmla="*/ 1934817 h 2425148"/>
                <a:gd name="connsiteX12" fmla="*/ 1093304 w 1275521"/>
                <a:gd name="connsiteY12" fmla="*/ 1689652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21974 w 1275521"/>
                <a:gd name="connsiteY20" fmla="*/ 53008 h 2425148"/>
                <a:gd name="connsiteX21" fmla="*/ 16565 w 1275521"/>
                <a:gd name="connsiteY21" fmla="*/ 175591 h 2425148"/>
                <a:gd name="connsiteX22" fmla="*/ 0 w 1275521"/>
                <a:gd name="connsiteY22" fmla="*/ 490330 h 2425148"/>
                <a:gd name="connsiteX23" fmla="*/ 135834 w 1275521"/>
                <a:gd name="connsiteY23" fmla="*/ 762000 h 2425148"/>
                <a:gd name="connsiteX24" fmla="*/ 191192 w 1275521"/>
                <a:gd name="connsiteY24" fmla="*/ 1013792 h 2425148"/>
                <a:gd name="connsiteX25" fmla="*/ 213544 w 1275521"/>
                <a:gd name="connsiteY25" fmla="*/ 1255643 h 2425148"/>
                <a:gd name="connsiteX26" fmla="*/ 337738 w 1275521"/>
                <a:gd name="connsiteY26" fmla="*/ 1510748 h 2425148"/>
                <a:gd name="connsiteX27" fmla="*/ 472802 w 1275521"/>
                <a:gd name="connsiteY27" fmla="*/ 1620078 h 2425148"/>
                <a:gd name="connsiteX28" fmla="*/ 613702 w 1275521"/>
                <a:gd name="connsiteY28" fmla="*/ 1808921 h 2425148"/>
                <a:gd name="connsiteX0" fmla="*/ 583832 w 1275521"/>
                <a:gd name="connsiteY0" fmla="*/ 1881808 h 2425148"/>
                <a:gd name="connsiteX1" fmla="*/ 727941 w 1275521"/>
                <a:gd name="connsiteY1" fmla="*/ 2150165 h 2425148"/>
                <a:gd name="connsiteX2" fmla="*/ 786646 w 1275521"/>
                <a:gd name="connsiteY2" fmla="*/ 2415208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244178 w 1275521"/>
                <a:gd name="connsiteY11" fmla="*/ 1934817 h 2425148"/>
                <a:gd name="connsiteX12" fmla="*/ 1093304 w 1275521"/>
                <a:gd name="connsiteY12" fmla="*/ 1689652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21974 w 1275521"/>
                <a:gd name="connsiteY20" fmla="*/ 53008 h 2425148"/>
                <a:gd name="connsiteX21" fmla="*/ 16565 w 1275521"/>
                <a:gd name="connsiteY21" fmla="*/ 175591 h 2425148"/>
                <a:gd name="connsiteX22" fmla="*/ 0 w 1275521"/>
                <a:gd name="connsiteY22" fmla="*/ 490330 h 2425148"/>
                <a:gd name="connsiteX23" fmla="*/ 135834 w 1275521"/>
                <a:gd name="connsiteY23" fmla="*/ 762000 h 2425148"/>
                <a:gd name="connsiteX24" fmla="*/ 191192 w 1275521"/>
                <a:gd name="connsiteY24" fmla="*/ 1013792 h 2425148"/>
                <a:gd name="connsiteX25" fmla="*/ 213544 w 1275521"/>
                <a:gd name="connsiteY25" fmla="*/ 1255643 h 2425148"/>
                <a:gd name="connsiteX26" fmla="*/ 337738 w 1275521"/>
                <a:gd name="connsiteY26" fmla="*/ 1510748 h 2425148"/>
                <a:gd name="connsiteX27" fmla="*/ 472802 w 1275521"/>
                <a:gd name="connsiteY27" fmla="*/ 1620078 h 2425148"/>
                <a:gd name="connsiteX28" fmla="*/ 583832 w 1275521"/>
                <a:gd name="connsiteY28" fmla="*/ 1881808 h 2425148"/>
                <a:gd name="connsiteX0" fmla="*/ 583832 w 1275521"/>
                <a:gd name="connsiteY0" fmla="*/ 1881808 h 2425148"/>
                <a:gd name="connsiteX1" fmla="*/ 685625 w 1275521"/>
                <a:gd name="connsiteY1" fmla="*/ 2203173 h 2425148"/>
                <a:gd name="connsiteX2" fmla="*/ 786646 w 1275521"/>
                <a:gd name="connsiteY2" fmla="*/ 2415208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244178 w 1275521"/>
                <a:gd name="connsiteY11" fmla="*/ 1934817 h 2425148"/>
                <a:gd name="connsiteX12" fmla="*/ 1093304 w 1275521"/>
                <a:gd name="connsiteY12" fmla="*/ 1689652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21974 w 1275521"/>
                <a:gd name="connsiteY20" fmla="*/ 53008 h 2425148"/>
                <a:gd name="connsiteX21" fmla="*/ 16565 w 1275521"/>
                <a:gd name="connsiteY21" fmla="*/ 175591 h 2425148"/>
                <a:gd name="connsiteX22" fmla="*/ 0 w 1275521"/>
                <a:gd name="connsiteY22" fmla="*/ 490330 h 2425148"/>
                <a:gd name="connsiteX23" fmla="*/ 135834 w 1275521"/>
                <a:gd name="connsiteY23" fmla="*/ 762000 h 2425148"/>
                <a:gd name="connsiteX24" fmla="*/ 191192 w 1275521"/>
                <a:gd name="connsiteY24" fmla="*/ 1013792 h 2425148"/>
                <a:gd name="connsiteX25" fmla="*/ 213544 w 1275521"/>
                <a:gd name="connsiteY25" fmla="*/ 1255643 h 2425148"/>
                <a:gd name="connsiteX26" fmla="*/ 337738 w 1275521"/>
                <a:gd name="connsiteY26" fmla="*/ 1510748 h 2425148"/>
                <a:gd name="connsiteX27" fmla="*/ 472802 w 1275521"/>
                <a:gd name="connsiteY27" fmla="*/ 1620078 h 2425148"/>
                <a:gd name="connsiteX28" fmla="*/ 583832 w 1275521"/>
                <a:gd name="connsiteY28" fmla="*/ 1881808 h 2425148"/>
                <a:gd name="connsiteX0" fmla="*/ 583832 w 1275521"/>
                <a:gd name="connsiteY0" fmla="*/ 1881808 h 2425148"/>
                <a:gd name="connsiteX1" fmla="*/ 685625 w 1275521"/>
                <a:gd name="connsiteY1" fmla="*/ 2203173 h 2425148"/>
                <a:gd name="connsiteX2" fmla="*/ 786646 w 1275521"/>
                <a:gd name="connsiteY2" fmla="*/ 2415208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244178 w 1275521"/>
                <a:gd name="connsiteY11" fmla="*/ 1934817 h 2425148"/>
                <a:gd name="connsiteX12" fmla="*/ 1172956 w 1275521"/>
                <a:gd name="connsiteY12" fmla="*/ 1666460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21974 w 1275521"/>
                <a:gd name="connsiteY20" fmla="*/ 53008 h 2425148"/>
                <a:gd name="connsiteX21" fmla="*/ 16565 w 1275521"/>
                <a:gd name="connsiteY21" fmla="*/ 175591 h 2425148"/>
                <a:gd name="connsiteX22" fmla="*/ 0 w 1275521"/>
                <a:gd name="connsiteY22" fmla="*/ 490330 h 2425148"/>
                <a:gd name="connsiteX23" fmla="*/ 135834 w 1275521"/>
                <a:gd name="connsiteY23" fmla="*/ 762000 h 2425148"/>
                <a:gd name="connsiteX24" fmla="*/ 191192 w 1275521"/>
                <a:gd name="connsiteY24" fmla="*/ 1013792 h 2425148"/>
                <a:gd name="connsiteX25" fmla="*/ 213544 w 1275521"/>
                <a:gd name="connsiteY25" fmla="*/ 1255643 h 2425148"/>
                <a:gd name="connsiteX26" fmla="*/ 337738 w 1275521"/>
                <a:gd name="connsiteY26" fmla="*/ 1510748 h 2425148"/>
                <a:gd name="connsiteX27" fmla="*/ 472802 w 1275521"/>
                <a:gd name="connsiteY27" fmla="*/ 1620078 h 2425148"/>
                <a:gd name="connsiteX28" fmla="*/ 583832 w 1275521"/>
                <a:gd name="connsiteY28" fmla="*/ 1881808 h 2425148"/>
                <a:gd name="connsiteX0" fmla="*/ 583832 w 1275521"/>
                <a:gd name="connsiteY0" fmla="*/ 1881808 h 2425148"/>
                <a:gd name="connsiteX1" fmla="*/ 685625 w 1275521"/>
                <a:gd name="connsiteY1" fmla="*/ 2203173 h 2425148"/>
                <a:gd name="connsiteX2" fmla="*/ 786646 w 1275521"/>
                <a:gd name="connsiteY2" fmla="*/ 2415208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244178 w 1275521"/>
                <a:gd name="connsiteY11" fmla="*/ 1934817 h 2425148"/>
                <a:gd name="connsiteX12" fmla="*/ 1172956 w 1275521"/>
                <a:gd name="connsiteY12" fmla="*/ 1666460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21974 w 1275521"/>
                <a:gd name="connsiteY20" fmla="*/ 53008 h 2425148"/>
                <a:gd name="connsiteX21" fmla="*/ 146001 w 1275521"/>
                <a:gd name="connsiteY21" fmla="*/ 255104 h 2425148"/>
                <a:gd name="connsiteX22" fmla="*/ 0 w 1275521"/>
                <a:gd name="connsiteY22" fmla="*/ 490330 h 2425148"/>
                <a:gd name="connsiteX23" fmla="*/ 135834 w 1275521"/>
                <a:gd name="connsiteY23" fmla="*/ 762000 h 2425148"/>
                <a:gd name="connsiteX24" fmla="*/ 191192 w 1275521"/>
                <a:gd name="connsiteY24" fmla="*/ 1013792 h 2425148"/>
                <a:gd name="connsiteX25" fmla="*/ 213544 w 1275521"/>
                <a:gd name="connsiteY25" fmla="*/ 1255643 h 2425148"/>
                <a:gd name="connsiteX26" fmla="*/ 337738 w 1275521"/>
                <a:gd name="connsiteY26" fmla="*/ 1510748 h 2425148"/>
                <a:gd name="connsiteX27" fmla="*/ 472802 w 1275521"/>
                <a:gd name="connsiteY27" fmla="*/ 1620078 h 2425148"/>
                <a:gd name="connsiteX28" fmla="*/ 583832 w 1275521"/>
                <a:gd name="connsiteY28" fmla="*/ 1881808 h 2425148"/>
                <a:gd name="connsiteX0" fmla="*/ 583832 w 1275521"/>
                <a:gd name="connsiteY0" fmla="*/ 1881808 h 2425148"/>
                <a:gd name="connsiteX1" fmla="*/ 685625 w 1275521"/>
                <a:gd name="connsiteY1" fmla="*/ 2203173 h 2425148"/>
                <a:gd name="connsiteX2" fmla="*/ 786646 w 1275521"/>
                <a:gd name="connsiteY2" fmla="*/ 2415208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244178 w 1275521"/>
                <a:gd name="connsiteY11" fmla="*/ 1934817 h 2425148"/>
                <a:gd name="connsiteX12" fmla="*/ 1172956 w 1275521"/>
                <a:gd name="connsiteY12" fmla="*/ 1666460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99137 w 1275521"/>
                <a:gd name="connsiteY20" fmla="*/ 92765 h 2425148"/>
                <a:gd name="connsiteX21" fmla="*/ 146001 w 1275521"/>
                <a:gd name="connsiteY21" fmla="*/ 255104 h 2425148"/>
                <a:gd name="connsiteX22" fmla="*/ 0 w 1275521"/>
                <a:gd name="connsiteY22" fmla="*/ 490330 h 2425148"/>
                <a:gd name="connsiteX23" fmla="*/ 135834 w 1275521"/>
                <a:gd name="connsiteY23" fmla="*/ 762000 h 2425148"/>
                <a:gd name="connsiteX24" fmla="*/ 191192 w 1275521"/>
                <a:gd name="connsiteY24" fmla="*/ 1013792 h 2425148"/>
                <a:gd name="connsiteX25" fmla="*/ 213544 w 1275521"/>
                <a:gd name="connsiteY25" fmla="*/ 1255643 h 2425148"/>
                <a:gd name="connsiteX26" fmla="*/ 337738 w 1275521"/>
                <a:gd name="connsiteY26" fmla="*/ 1510748 h 2425148"/>
                <a:gd name="connsiteX27" fmla="*/ 472802 w 1275521"/>
                <a:gd name="connsiteY27" fmla="*/ 1620078 h 2425148"/>
                <a:gd name="connsiteX28" fmla="*/ 583832 w 1275521"/>
                <a:gd name="connsiteY28" fmla="*/ 1881808 h 2425148"/>
                <a:gd name="connsiteX0" fmla="*/ 583832 w 1275521"/>
                <a:gd name="connsiteY0" fmla="*/ 1881808 h 2425148"/>
                <a:gd name="connsiteX1" fmla="*/ 685625 w 1275521"/>
                <a:gd name="connsiteY1" fmla="*/ 2203173 h 2425148"/>
                <a:gd name="connsiteX2" fmla="*/ 786646 w 1275521"/>
                <a:gd name="connsiteY2" fmla="*/ 2415208 h 2425148"/>
                <a:gd name="connsiteX3" fmla="*/ 1010478 w 1275521"/>
                <a:gd name="connsiteY3" fmla="*/ 2411895 h 2425148"/>
                <a:gd name="connsiteX4" fmla="*/ 1053547 w 1275521"/>
                <a:gd name="connsiteY4" fmla="*/ 2418522 h 2425148"/>
                <a:gd name="connsiteX5" fmla="*/ 1063487 w 1275521"/>
                <a:gd name="connsiteY5" fmla="*/ 2415208 h 2425148"/>
                <a:gd name="connsiteX6" fmla="*/ 1239078 w 1275521"/>
                <a:gd name="connsiteY6" fmla="*/ 2425148 h 2425148"/>
                <a:gd name="connsiteX7" fmla="*/ 1272208 w 1275521"/>
                <a:gd name="connsiteY7" fmla="*/ 2395330 h 2425148"/>
                <a:gd name="connsiteX8" fmla="*/ 1268895 w 1275521"/>
                <a:gd name="connsiteY8" fmla="*/ 2385391 h 2425148"/>
                <a:gd name="connsiteX9" fmla="*/ 1268895 w 1275521"/>
                <a:gd name="connsiteY9" fmla="*/ 2382078 h 2425148"/>
                <a:gd name="connsiteX10" fmla="*/ 1275521 w 1275521"/>
                <a:gd name="connsiteY10" fmla="*/ 2213113 h 2425148"/>
                <a:gd name="connsiteX11" fmla="*/ 1244178 w 1275521"/>
                <a:gd name="connsiteY11" fmla="*/ 1934817 h 2425148"/>
                <a:gd name="connsiteX12" fmla="*/ 1172956 w 1275521"/>
                <a:gd name="connsiteY12" fmla="*/ 1666460 h 2425148"/>
                <a:gd name="connsiteX13" fmla="*/ 1050234 w 1275521"/>
                <a:gd name="connsiteY13" fmla="*/ 1315278 h 2425148"/>
                <a:gd name="connsiteX14" fmla="*/ 1046921 w 1275521"/>
                <a:gd name="connsiteY14" fmla="*/ 1010478 h 2425148"/>
                <a:gd name="connsiteX15" fmla="*/ 1010478 w 1275521"/>
                <a:gd name="connsiteY15" fmla="*/ 669235 h 2425148"/>
                <a:gd name="connsiteX16" fmla="*/ 974034 w 1275521"/>
                <a:gd name="connsiteY16" fmla="*/ 347869 h 2425148"/>
                <a:gd name="connsiteX17" fmla="*/ 894521 w 1275521"/>
                <a:gd name="connsiteY17" fmla="*/ 109330 h 2425148"/>
                <a:gd name="connsiteX18" fmla="*/ 629478 w 1275521"/>
                <a:gd name="connsiteY18" fmla="*/ 29817 h 2425148"/>
                <a:gd name="connsiteX19" fmla="*/ 404191 w 1275521"/>
                <a:gd name="connsiteY19" fmla="*/ 0 h 2425148"/>
                <a:gd name="connsiteX20" fmla="*/ 299137 w 1275521"/>
                <a:gd name="connsiteY20" fmla="*/ 92765 h 2425148"/>
                <a:gd name="connsiteX21" fmla="*/ 146001 w 1275521"/>
                <a:gd name="connsiteY21" fmla="*/ 255104 h 2425148"/>
                <a:gd name="connsiteX22" fmla="*/ 115096 w 1275521"/>
                <a:gd name="connsiteY22" fmla="*/ 479691 h 2425148"/>
                <a:gd name="connsiteX23" fmla="*/ 0 w 1275521"/>
                <a:gd name="connsiteY23" fmla="*/ 490330 h 2425148"/>
                <a:gd name="connsiteX24" fmla="*/ 135834 w 1275521"/>
                <a:gd name="connsiteY24" fmla="*/ 762000 h 2425148"/>
                <a:gd name="connsiteX25" fmla="*/ 191192 w 1275521"/>
                <a:gd name="connsiteY25" fmla="*/ 1013792 h 2425148"/>
                <a:gd name="connsiteX26" fmla="*/ 213544 w 1275521"/>
                <a:gd name="connsiteY26" fmla="*/ 1255643 h 2425148"/>
                <a:gd name="connsiteX27" fmla="*/ 337738 w 1275521"/>
                <a:gd name="connsiteY27" fmla="*/ 1510748 h 2425148"/>
                <a:gd name="connsiteX28" fmla="*/ 472802 w 1275521"/>
                <a:gd name="connsiteY28" fmla="*/ 1620078 h 2425148"/>
                <a:gd name="connsiteX29" fmla="*/ 583832 w 1275521"/>
                <a:gd name="connsiteY29" fmla="*/ 1881808 h 2425148"/>
                <a:gd name="connsiteX0" fmla="*/ 496713 w 1188402"/>
                <a:gd name="connsiteY0" fmla="*/ 1881808 h 2425148"/>
                <a:gd name="connsiteX1" fmla="*/ 598506 w 1188402"/>
                <a:gd name="connsiteY1" fmla="*/ 2203173 h 2425148"/>
                <a:gd name="connsiteX2" fmla="*/ 699527 w 1188402"/>
                <a:gd name="connsiteY2" fmla="*/ 2415208 h 2425148"/>
                <a:gd name="connsiteX3" fmla="*/ 923359 w 1188402"/>
                <a:gd name="connsiteY3" fmla="*/ 2411895 h 2425148"/>
                <a:gd name="connsiteX4" fmla="*/ 966428 w 1188402"/>
                <a:gd name="connsiteY4" fmla="*/ 2418522 h 2425148"/>
                <a:gd name="connsiteX5" fmla="*/ 976368 w 1188402"/>
                <a:gd name="connsiteY5" fmla="*/ 2415208 h 2425148"/>
                <a:gd name="connsiteX6" fmla="*/ 1151959 w 1188402"/>
                <a:gd name="connsiteY6" fmla="*/ 2425148 h 2425148"/>
                <a:gd name="connsiteX7" fmla="*/ 1185089 w 1188402"/>
                <a:gd name="connsiteY7" fmla="*/ 2395330 h 2425148"/>
                <a:gd name="connsiteX8" fmla="*/ 1181776 w 1188402"/>
                <a:gd name="connsiteY8" fmla="*/ 2385391 h 2425148"/>
                <a:gd name="connsiteX9" fmla="*/ 1181776 w 1188402"/>
                <a:gd name="connsiteY9" fmla="*/ 2382078 h 2425148"/>
                <a:gd name="connsiteX10" fmla="*/ 1188402 w 1188402"/>
                <a:gd name="connsiteY10" fmla="*/ 2213113 h 2425148"/>
                <a:gd name="connsiteX11" fmla="*/ 1157059 w 1188402"/>
                <a:gd name="connsiteY11" fmla="*/ 1934817 h 2425148"/>
                <a:gd name="connsiteX12" fmla="*/ 1085837 w 1188402"/>
                <a:gd name="connsiteY12" fmla="*/ 1666460 h 2425148"/>
                <a:gd name="connsiteX13" fmla="*/ 963115 w 1188402"/>
                <a:gd name="connsiteY13" fmla="*/ 1315278 h 2425148"/>
                <a:gd name="connsiteX14" fmla="*/ 959802 w 1188402"/>
                <a:gd name="connsiteY14" fmla="*/ 1010478 h 2425148"/>
                <a:gd name="connsiteX15" fmla="*/ 923359 w 1188402"/>
                <a:gd name="connsiteY15" fmla="*/ 669235 h 2425148"/>
                <a:gd name="connsiteX16" fmla="*/ 886915 w 1188402"/>
                <a:gd name="connsiteY16" fmla="*/ 347869 h 2425148"/>
                <a:gd name="connsiteX17" fmla="*/ 807402 w 1188402"/>
                <a:gd name="connsiteY17" fmla="*/ 109330 h 2425148"/>
                <a:gd name="connsiteX18" fmla="*/ 542359 w 1188402"/>
                <a:gd name="connsiteY18" fmla="*/ 29817 h 2425148"/>
                <a:gd name="connsiteX19" fmla="*/ 317072 w 1188402"/>
                <a:gd name="connsiteY19" fmla="*/ 0 h 2425148"/>
                <a:gd name="connsiteX20" fmla="*/ 212018 w 1188402"/>
                <a:gd name="connsiteY20" fmla="*/ 92765 h 2425148"/>
                <a:gd name="connsiteX21" fmla="*/ 58882 w 1188402"/>
                <a:gd name="connsiteY21" fmla="*/ 255104 h 2425148"/>
                <a:gd name="connsiteX22" fmla="*/ 27977 w 1188402"/>
                <a:gd name="connsiteY22" fmla="*/ 479691 h 2425148"/>
                <a:gd name="connsiteX23" fmla="*/ 0 w 1188402"/>
                <a:gd name="connsiteY23" fmla="*/ 566530 h 2425148"/>
                <a:gd name="connsiteX24" fmla="*/ 48715 w 1188402"/>
                <a:gd name="connsiteY24" fmla="*/ 762000 h 2425148"/>
                <a:gd name="connsiteX25" fmla="*/ 104073 w 1188402"/>
                <a:gd name="connsiteY25" fmla="*/ 1013792 h 2425148"/>
                <a:gd name="connsiteX26" fmla="*/ 126425 w 1188402"/>
                <a:gd name="connsiteY26" fmla="*/ 1255643 h 2425148"/>
                <a:gd name="connsiteX27" fmla="*/ 250619 w 1188402"/>
                <a:gd name="connsiteY27" fmla="*/ 1510748 h 2425148"/>
                <a:gd name="connsiteX28" fmla="*/ 385683 w 1188402"/>
                <a:gd name="connsiteY28" fmla="*/ 1620078 h 2425148"/>
                <a:gd name="connsiteX29" fmla="*/ 496713 w 1188402"/>
                <a:gd name="connsiteY29" fmla="*/ 1881808 h 2425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88402" h="2425148">
                  <a:moveTo>
                    <a:pt x="496713" y="1881808"/>
                  </a:moveTo>
                  <a:lnTo>
                    <a:pt x="598506" y="2203173"/>
                  </a:lnTo>
                  <a:lnTo>
                    <a:pt x="699527" y="2415208"/>
                  </a:lnTo>
                  <a:lnTo>
                    <a:pt x="923359" y="2411895"/>
                  </a:lnTo>
                  <a:cubicBezTo>
                    <a:pt x="937715" y="2414104"/>
                    <a:pt x="951931" y="2417616"/>
                    <a:pt x="966428" y="2418522"/>
                  </a:cubicBezTo>
                  <a:cubicBezTo>
                    <a:pt x="969914" y="2418740"/>
                    <a:pt x="976368" y="2415208"/>
                    <a:pt x="976368" y="2415208"/>
                  </a:cubicBezTo>
                  <a:lnTo>
                    <a:pt x="1151959" y="2425148"/>
                  </a:lnTo>
                  <a:cubicBezTo>
                    <a:pt x="1160428" y="2419502"/>
                    <a:pt x="1185089" y="2411874"/>
                    <a:pt x="1185089" y="2395330"/>
                  </a:cubicBezTo>
                  <a:cubicBezTo>
                    <a:pt x="1185089" y="2391838"/>
                    <a:pt x="1182623" y="2388779"/>
                    <a:pt x="1181776" y="2385391"/>
                  </a:cubicBezTo>
                  <a:cubicBezTo>
                    <a:pt x="1181508" y="2384320"/>
                    <a:pt x="1181776" y="2383182"/>
                    <a:pt x="1181776" y="2382078"/>
                  </a:cubicBezTo>
                  <a:lnTo>
                    <a:pt x="1188402" y="2213113"/>
                  </a:lnTo>
                  <a:lnTo>
                    <a:pt x="1157059" y="1934817"/>
                  </a:lnTo>
                  <a:lnTo>
                    <a:pt x="1085837" y="1666460"/>
                  </a:lnTo>
                  <a:lnTo>
                    <a:pt x="963115" y="1315278"/>
                  </a:lnTo>
                  <a:cubicBezTo>
                    <a:pt x="962011" y="1213678"/>
                    <a:pt x="960906" y="1112078"/>
                    <a:pt x="959802" y="1010478"/>
                  </a:cubicBezTo>
                  <a:lnTo>
                    <a:pt x="923359" y="669235"/>
                  </a:lnTo>
                  <a:lnTo>
                    <a:pt x="886915" y="347869"/>
                  </a:lnTo>
                  <a:lnTo>
                    <a:pt x="807402" y="109330"/>
                  </a:lnTo>
                  <a:lnTo>
                    <a:pt x="542359" y="29817"/>
                  </a:lnTo>
                  <a:lnTo>
                    <a:pt x="317072" y="0"/>
                  </a:lnTo>
                  <a:lnTo>
                    <a:pt x="212018" y="92765"/>
                  </a:lnTo>
                  <a:lnTo>
                    <a:pt x="58882" y="255104"/>
                  </a:lnTo>
                  <a:cubicBezTo>
                    <a:pt x="13732" y="324445"/>
                    <a:pt x="73127" y="410350"/>
                    <a:pt x="27977" y="479691"/>
                  </a:cubicBezTo>
                  <a:lnTo>
                    <a:pt x="0" y="566530"/>
                  </a:lnTo>
                  <a:lnTo>
                    <a:pt x="48715" y="762000"/>
                  </a:lnTo>
                  <a:lnTo>
                    <a:pt x="104073" y="1013792"/>
                  </a:lnTo>
                  <a:lnTo>
                    <a:pt x="126425" y="1255643"/>
                  </a:lnTo>
                  <a:lnTo>
                    <a:pt x="250619" y="1510748"/>
                  </a:lnTo>
                  <a:lnTo>
                    <a:pt x="385683" y="1620078"/>
                  </a:lnTo>
                  <a:lnTo>
                    <a:pt x="496713" y="1881808"/>
                  </a:lnTo>
                  <a:close/>
                </a:path>
              </a:pathLst>
            </a:custGeom>
            <a:solidFill>
              <a:srgbClr val="ED7D31">
                <a:alpha val="65098"/>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143000" y="1066800"/>
              <a:ext cx="4572000" cy="584775"/>
            </a:xfrm>
            <a:prstGeom prst="rect">
              <a:avLst/>
            </a:prstGeom>
            <a:noFill/>
          </p:spPr>
          <p:txBody>
            <a:bodyPr wrap="square" rtlCol="0">
              <a:spAutoFit/>
            </a:bodyPr>
            <a:lstStyle/>
            <a:p>
              <a:r>
                <a:rPr lang="en-US" sz="3200" dirty="0" smtClean="0">
                  <a:solidFill>
                    <a:schemeClr val="bg1"/>
                  </a:solidFill>
                  <a:latin typeface="Eras Demi ITC" pitchFamily="34" charset="0"/>
                </a:rPr>
                <a:t>Valley of Megiddo</a:t>
              </a:r>
            </a:p>
          </p:txBody>
        </p:sp>
      </p:grpSp>
      <p:grpSp>
        <p:nvGrpSpPr>
          <p:cNvPr id="17" name="Group 16"/>
          <p:cNvGrpSpPr/>
          <p:nvPr/>
        </p:nvGrpSpPr>
        <p:grpSpPr>
          <a:xfrm>
            <a:off x="1219200" y="4533536"/>
            <a:ext cx="4572000" cy="1410064"/>
            <a:chOff x="1219200" y="4533536"/>
            <a:chExt cx="4572000" cy="1410064"/>
          </a:xfrm>
        </p:grpSpPr>
        <p:sp>
          <p:nvSpPr>
            <p:cNvPr id="3" name="Freeform 2"/>
            <p:cNvSpPr/>
            <p:nvPr/>
          </p:nvSpPr>
          <p:spPr>
            <a:xfrm rot="960000">
              <a:off x="3423246" y="4533536"/>
              <a:ext cx="975175" cy="1056439"/>
            </a:xfrm>
            <a:custGeom>
              <a:avLst/>
              <a:gdLst>
                <a:gd name="connsiteX0" fmla="*/ 143891 w 375972"/>
                <a:gd name="connsiteY0" fmla="*/ 60341 h 793718"/>
                <a:gd name="connsiteX1" fmla="*/ 176382 w 375972"/>
                <a:gd name="connsiteY1" fmla="*/ 106758 h 793718"/>
                <a:gd name="connsiteX2" fmla="*/ 213515 w 375972"/>
                <a:gd name="connsiteY2" fmla="*/ 125324 h 793718"/>
                <a:gd name="connsiteX3" fmla="*/ 227440 w 375972"/>
                <a:gd name="connsiteY3" fmla="*/ 129966 h 793718"/>
                <a:gd name="connsiteX4" fmla="*/ 232081 w 375972"/>
                <a:gd name="connsiteY4" fmla="*/ 143891 h 793718"/>
                <a:gd name="connsiteX5" fmla="*/ 241365 w 375972"/>
                <a:gd name="connsiteY5" fmla="*/ 185665 h 793718"/>
                <a:gd name="connsiteX6" fmla="*/ 250648 w 375972"/>
                <a:gd name="connsiteY6" fmla="*/ 199590 h 793718"/>
                <a:gd name="connsiteX7" fmla="*/ 259931 w 375972"/>
                <a:gd name="connsiteY7" fmla="*/ 227440 h 793718"/>
                <a:gd name="connsiteX8" fmla="*/ 264573 w 375972"/>
                <a:gd name="connsiteY8" fmla="*/ 241365 h 793718"/>
                <a:gd name="connsiteX9" fmla="*/ 273856 w 375972"/>
                <a:gd name="connsiteY9" fmla="*/ 269214 h 793718"/>
                <a:gd name="connsiteX10" fmla="*/ 278498 w 375972"/>
                <a:gd name="connsiteY10" fmla="*/ 283139 h 793718"/>
                <a:gd name="connsiteX11" fmla="*/ 283139 w 375972"/>
                <a:gd name="connsiteY11" fmla="*/ 301706 h 793718"/>
                <a:gd name="connsiteX12" fmla="*/ 278498 w 375972"/>
                <a:gd name="connsiteY12" fmla="*/ 315631 h 793718"/>
                <a:gd name="connsiteX13" fmla="*/ 287781 w 375972"/>
                <a:gd name="connsiteY13" fmla="*/ 357405 h 793718"/>
                <a:gd name="connsiteX14" fmla="*/ 292423 w 375972"/>
                <a:gd name="connsiteY14" fmla="*/ 375972 h 793718"/>
                <a:gd name="connsiteX15" fmla="*/ 287781 w 375972"/>
                <a:gd name="connsiteY15" fmla="*/ 454879 h 793718"/>
                <a:gd name="connsiteX16" fmla="*/ 287781 w 375972"/>
                <a:gd name="connsiteY16" fmla="*/ 543070 h 793718"/>
                <a:gd name="connsiteX17" fmla="*/ 306347 w 375972"/>
                <a:gd name="connsiteY17" fmla="*/ 584845 h 793718"/>
                <a:gd name="connsiteX18" fmla="*/ 329556 w 375972"/>
                <a:gd name="connsiteY18" fmla="*/ 621978 h 793718"/>
                <a:gd name="connsiteX19" fmla="*/ 338839 w 375972"/>
                <a:gd name="connsiteY19" fmla="*/ 649828 h 793718"/>
                <a:gd name="connsiteX20" fmla="*/ 348122 w 375972"/>
                <a:gd name="connsiteY20" fmla="*/ 663753 h 793718"/>
                <a:gd name="connsiteX21" fmla="*/ 357405 w 375972"/>
                <a:gd name="connsiteY21" fmla="*/ 691602 h 793718"/>
                <a:gd name="connsiteX22" fmla="*/ 366689 w 375972"/>
                <a:gd name="connsiteY22" fmla="*/ 719452 h 793718"/>
                <a:gd name="connsiteX23" fmla="*/ 371330 w 375972"/>
                <a:gd name="connsiteY23" fmla="*/ 733377 h 793718"/>
                <a:gd name="connsiteX24" fmla="*/ 375972 w 375972"/>
                <a:gd name="connsiteY24" fmla="*/ 756585 h 793718"/>
                <a:gd name="connsiteX25" fmla="*/ 371330 w 375972"/>
                <a:gd name="connsiteY25" fmla="*/ 775151 h 793718"/>
                <a:gd name="connsiteX26" fmla="*/ 362047 w 375972"/>
                <a:gd name="connsiteY26" fmla="*/ 784435 h 793718"/>
                <a:gd name="connsiteX27" fmla="*/ 334197 w 375972"/>
                <a:gd name="connsiteY27" fmla="*/ 770510 h 793718"/>
                <a:gd name="connsiteX28" fmla="*/ 306347 w 375972"/>
                <a:gd name="connsiteY28" fmla="*/ 779793 h 793718"/>
                <a:gd name="connsiteX29" fmla="*/ 292423 w 375972"/>
                <a:gd name="connsiteY29" fmla="*/ 784435 h 793718"/>
                <a:gd name="connsiteX30" fmla="*/ 278498 w 375972"/>
                <a:gd name="connsiteY30" fmla="*/ 793718 h 793718"/>
                <a:gd name="connsiteX31" fmla="*/ 246006 w 375972"/>
                <a:gd name="connsiteY31" fmla="*/ 784435 h 793718"/>
                <a:gd name="connsiteX32" fmla="*/ 227440 w 375972"/>
                <a:gd name="connsiteY32" fmla="*/ 756585 h 793718"/>
                <a:gd name="connsiteX33" fmla="*/ 222798 w 375972"/>
                <a:gd name="connsiteY33" fmla="*/ 742660 h 793718"/>
                <a:gd name="connsiteX34" fmla="*/ 204232 w 375972"/>
                <a:gd name="connsiteY34" fmla="*/ 714810 h 793718"/>
                <a:gd name="connsiteX35" fmla="*/ 185665 w 375972"/>
                <a:gd name="connsiteY35" fmla="*/ 659111 h 793718"/>
                <a:gd name="connsiteX36" fmla="*/ 176382 w 375972"/>
                <a:gd name="connsiteY36" fmla="*/ 631261 h 793718"/>
                <a:gd name="connsiteX37" fmla="*/ 167099 w 375972"/>
                <a:gd name="connsiteY37" fmla="*/ 617336 h 793718"/>
                <a:gd name="connsiteX38" fmla="*/ 157815 w 375972"/>
                <a:gd name="connsiteY38" fmla="*/ 584845 h 793718"/>
                <a:gd name="connsiteX39" fmla="*/ 139249 w 375972"/>
                <a:gd name="connsiteY39" fmla="*/ 556995 h 793718"/>
                <a:gd name="connsiteX40" fmla="*/ 134607 w 375972"/>
                <a:gd name="connsiteY40" fmla="*/ 538429 h 793718"/>
                <a:gd name="connsiteX41" fmla="*/ 129966 w 375972"/>
                <a:gd name="connsiteY41" fmla="*/ 501296 h 793718"/>
                <a:gd name="connsiteX42" fmla="*/ 120682 w 375972"/>
                <a:gd name="connsiteY42" fmla="*/ 473446 h 793718"/>
                <a:gd name="connsiteX43" fmla="*/ 116041 w 375972"/>
                <a:gd name="connsiteY43" fmla="*/ 459521 h 793718"/>
                <a:gd name="connsiteX44" fmla="*/ 111399 w 375972"/>
                <a:gd name="connsiteY44" fmla="*/ 445596 h 793718"/>
                <a:gd name="connsiteX45" fmla="*/ 106758 w 375972"/>
                <a:gd name="connsiteY45" fmla="*/ 427030 h 793718"/>
                <a:gd name="connsiteX46" fmla="*/ 97474 w 375972"/>
                <a:gd name="connsiteY46" fmla="*/ 399180 h 793718"/>
                <a:gd name="connsiteX47" fmla="*/ 88191 w 375972"/>
                <a:gd name="connsiteY47" fmla="*/ 306347 h 793718"/>
                <a:gd name="connsiteX48" fmla="*/ 74266 w 375972"/>
                <a:gd name="connsiteY48" fmla="*/ 269214 h 793718"/>
                <a:gd name="connsiteX49" fmla="*/ 60341 w 375972"/>
                <a:gd name="connsiteY49" fmla="*/ 259931 h 793718"/>
                <a:gd name="connsiteX50" fmla="*/ 55700 w 375972"/>
                <a:gd name="connsiteY50" fmla="*/ 246006 h 793718"/>
                <a:gd name="connsiteX51" fmla="*/ 46416 w 375972"/>
                <a:gd name="connsiteY51" fmla="*/ 232081 h 793718"/>
                <a:gd name="connsiteX52" fmla="*/ 27850 w 375972"/>
                <a:gd name="connsiteY52" fmla="*/ 194948 h 793718"/>
                <a:gd name="connsiteX53" fmla="*/ 23208 w 375972"/>
                <a:gd name="connsiteY53" fmla="*/ 181024 h 793718"/>
                <a:gd name="connsiteX54" fmla="*/ 13925 w 375972"/>
                <a:gd name="connsiteY54" fmla="*/ 171740 h 793718"/>
                <a:gd name="connsiteX55" fmla="*/ 0 w 375972"/>
                <a:gd name="connsiteY55" fmla="*/ 125324 h 793718"/>
                <a:gd name="connsiteX56" fmla="*/ 9283 w 375972"/>
                <a:gd name="connsiteY56" fmla="*/ 60341 h 793718"/>
                <a:gd name="connsiteX57" fmla="*/ 18567 w 375972"/>
                <a:gd name="connsiteY57" fmla="*/ 51058 h 793718"/>
                <a:gd name="connsiteX58" fmla="*/ 32492 w 375972"/>
                <a:gd name="connsiteY58" fmla="*/ 46416 h 793718"/>
                <a:gd name="connsiteX59" fmla="*/ 37133 w 375972"/>
                <a:gd name="connsiteY59" fmla="*/ 32492 h 793718"/>
                <a:gd name="connsiteX60" fmla="*/ 41775 w 375972"/>
                <a:gd name="connsiteY60" fmla="*/ 9283 h 793718"/>
                <a:gd name="connsiteX61" fmla="*/ 55700 w 375972"/>
                <a:gd name="connsiteY61" fmla="*/ 0 h 793718"/>
                <a:gd name="connsiteX62" fmla="*/ 88191 w 375972"/>
                <a:gd name="connsiteY62" fmla="*/ 32492 h 793718"/>
                <a:gd name="connsiteX63" fmla="*/ 92833 w 375972"/>
                <a:gd name="connsiteY63" fmla="*/ 46416 h 793718"/>
                <a:gd name="connsiteX64" fmla="*/ 106758 w 375972"/>
                <a:gd name="connsiteY64" fmla="*/ 51058 h 793718"/>
                <a:gd name="connsiteX65" fmla="*/ 143891 w 375972"/>
                <a:gd name="connsiteY65" fmla="*/ 60341 h 793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375972" h="793718">
                  <a:moveTo>
                    <a:pt x="143891" y="60341"/>
                  </a:moveTo>
                  <a:cubicBezTo>
                    <a:pt x="155495" y="69624"/>
                    <a:pt x="165552" y="91286"/>
                    <a:pt x="176382" y="106758"/>
                  </a:cubicBezTo>
                  <a:cubicBezTo>
                    <a:pt x="188760" y="112947"/>
                    <a:pt x="200917" y="119598"/>
                    <a:pt x="213515" y="125324"/>
                  </a:cubicBezTo>
                  <a:cubicBezTo>
                    <a:pt x="217969" y="127349"/>
                    <a:pt x="223980" y="126506"/>
                    <a:pt x="227440" y="129966"/>
                  </a:cubicBezTo>
                  <a:cubicBezTo>
                    <a:pt x="230900" y="133426"/>
                    <a:pt x="231020" y="139115"/>
                    <a:pt x="232081" y="143891"/>
                  </a:cubicBezTo>
                  <a:cubicBezTo>
                    <a:pt x="234934" y="156729"/>
                    <a:pt x="235095" y="173125"/>
                    <a:pt x="241365" y="185665"/>
                  </a:cubicBezTo>
                  <a:cubicBezTo>
                    <a:pt x="243860" y="190655"/>
                    <a:pt x="248382" y="194492"/>
                    <a:pt x="250648" y="199590"/>
                  </a:cubicBezTo>
                  <a:cubicBezTo>
                    <a:pt x="254622" y="208532"/>
                    <a:pt x="256837" y="218157"/>
                    <a:pt x="259931" y="227440"/>
                  </a:cubicBezTo>
                  <a:lnTo>
                    <a:pt x="264573" y="241365"/>
                  </a:lnTo>
                  <a:lnTo>
                    <a:pt x="273856" y="269214"/>
                  </a:lnTo>
                  <a:cubicBezTo>
                    <a:pt x="275403" y="273856"/>
                    <a:pt x="277312" y="278392"/>
                    <a:pt x="278498" y="283139"/>
                  </a:cubicBezTo>
                  <a:lnTo>
                    <a:pt x="283139" y="301706"/>
                  </a:lnTo>
                  <a:cubicBezTo>
                    <a:pt x="281592" y="306348"/>
                    <a:pt x="278498" y="310738"/>
                    <a:pt x="278498" y="315631"/>
                  </a:cubicBezTo>
                  <a:cubicBezTo>
                    <a:pt x="278498" y="336576"/>
                    <a:pt x="282994" y="340651"/>
                    <a:pt x="287781" y="357405"/>
                  </a:cubicBezTo>
                  <a:cubicBezTo>
                    <a:pt x="289534" y="363539"/>
                    <a:pt x="290876" y="369783"/>
                    <a:pt x="292423" y="375972"/>
                  </a:cubicBezTo>
                  <a:cubicBezTo>
                    <a:pt x="290876" y="402274"/>
                    <a:pt x="290167" y="428639"/>
                    <a:pt x="287781" y="454879"/>
                  </a:cubicBezTo>
                  <a:cubicBezTo>
                    <a:pt x="282688" y="510903"/>
                    <a:pt x="272097" y="438509"/>
                    <a:pt x="287781" y="543070"/>
                  </a:cubicBezTo>
                  <a:cubicBezTo>
                    <a:pt x="294039" y="584788"/>
                    <a:pt x="294366" y="557889"/>
                    <a:pt x="306347" y="584845"/>
                  </a:cubicBezTo>
                  <a:cubicBezTo>
                    <a:pt x="322627" y="621475"/>
                    <a:pt x="304506" y="605279"/>
                    <a:pt x="329556" y="621978"/>
                  </a:cubicBezTo>
                  <a:cubicBezTo>
                    <a:pt x="332650" y="631261"/>
                    <a:pt x="333411" y="641686"/>
                    <a:pt x="338839" y="649828"/>
                  </a:cubicBezTo>
                  <a:cubicBezTo>
                    <a:pt x="341933" y="654470"/>
                    <a:pt x="345856" y="658655"/>
                    <a:pt x="348122" y="663753"/>
                  </a:cubicBezTo>
                  <a:cubicBezTo>
                    <a:pt x="352096" y="672695"/>
                    <a:pt x="354311" y="682319"/>
                    <a:pt x="357405" y="691602"/>
                  </a:cubicBezTo>
                  <a:lnTo>
                    <a:pt x="366689" y="719452"/>
                  </a:lnTo>
                  <a:cubicBezTo>
                    <a:pt x="368236" y="724094"/>
                    <a:pt x="370370" y="728579"/>
                    <a:pt x="371330" y="733377"/>
                  </a:cubicBezTo>
                  <a:lnTo>
                    <a:pt x="375972" y="756585"/>
                  </a:lnTo>
                  <a:cubicBezTo>
                    <a:pt x="374425" y="762774"/>
                    <a:pt x="374183" y="769445"/>
                    <a:pt x="371330" y="775151"/>
                  </a:cubicBezTo>
                  <a:cubicBezTo>
                    <a:pt x="369373" y="779065"/>
                    <a:pt x="366338" y="783577"/>
                    <a:pt x="362047" y="784435"/>
                  </a:cubicBezTo>
                  <a:cubicBezTo>
                    <a:pt x="354657" y="785913"/>
                    <a:pt x="338708" y="773518"/>
                    <a:pt x="334197" y="770510"/>
                  </a:cubicBezTo>
                  <a:lnTo>
                    <a:pt x="306347" y="779793"/>
                  </a:lnTo>
                  <a:cubicBezTo>
                    <a:pt x="301706" y="781340"/>
                    <a:pt x="296494" y="781721"/>
                    <a:pt x="292423" y="784435"/>
                  </a:cubicBezTo>
                  <a:lnTo>
                    <a:pt x="278498" y="793718"/>
                  </a:lnTo>
                  <a:cubicBezTo>
                    <a:pt x="275035" y="792852"/>
                    <a:pt x="250759" y="787287"/>
                    <a:pt x="246006" y="784435"/>
                  </a:cubicBezTo>
                  <a:cubicBezTo>
                    <a:pt x="236470" y="778713"/>
                    <a:pt x="231345" y="765697"/>
                    <a:pt x="227440" y="756585"/>
                  </a:cubicBezTo>
                  <a:cubicBezTo>
                    <a:pt x="225513" y="752088"/>
                    <a:pt x="225174" y="746937"/>
                    <a:pt x="222798" y="742660"/>
                  </a:cubicBezTo>
                  <a:cubicBezTo>
                    <a:pt x="217380" y="732907"/>
                    <a:pt x="207761" y="725394"/>
                    <a:pt x="204232" y="714810"/>
                  </a:cubicBezTo>
                  <a:lnTo>
                    <a:pt x="185665" y="659111"/>
                  </a:lnTo>
                  <a:cubicBezTo>
                    <a:pt x="185663" y="659106"/>
                    <a:pt x="176385" y="631265"/>
                    <a:pt x="176382" y="631261"/>
                  </a:cubicBezTo>
                  <a:lnTo>
                    <a:pt x="167099" y="617336"/>
                  </a:lnTo>
                  <a:cubicBezTo>
                    <a:pt x="166006" y="612965"/>
                    <a:pt x="160842" y="590294"/>
                    <a:pt x="157815" y="584845"/>
                  </a:cubicBezTo>
                  <a:cubicBezTo>
                    <a:pt x="152397" y="575092"/>
                    <a:pt x="139249" y="556995"/>
                    <a:pt x="139249" y="556995"/>
                  </a:cubicBezTo>
                  <a:cubicBezTo>
                    <a:pt x="137702" y="550806"/>
                    <a:pt x="135656" y="544721"/>
                    <a:pt x="134607" y="538429"/>
                  </a:cubicBezTo>
                  <a:cubicBezTo>
                    <a:pt x="132556" y="526125"/>
                    <a:pt x="132580" y="513493"/>
                    <a:pt x="129966" y="501296"/>
                  </a:cubicBezTo>
                  <a:cubicBezTo>
                    <a:pt x="127916" y="491728"/>
                    <a:pt x="123776" y="482729"/>
                    <a:pt x="120682" y="473446"/>
                  </a:cubicBezTo>
                  <a:lnTo>
                    <a:pt x="116041" y="459521"/>
                  </a:lnTo>
                  <a:cubicBezTo>
                    <a:pt x="114494" y="454879"/>
                    <a:pt x="112586" y="450343"/>
                    <a:pt x="111399" y="445596"/>
                  </a:cubicBezTo>
                  <a:cubicBezTo>
                    <a:pt x="109852" y="439407"/>
                    <a:pt x="108591" y="433140"/>
                    <a:pt x="106758" y="427030"/>
                  </a:cubicBezTo>
                  <a:cubicBezTo>
                    <a:pt x="103946" y="417657"/>
                    <a:pt x="97474" y="399180"/>
                    <a:pt x="97474" y="399180"/>
                  </a:cubicBezTo>
                  <a:cubicBezTo>
                    <a:pt x="86302" y="332139"/>
                    <a:pt x="100337" y="421722"/>
                    <a:pt x="88191" y="306347"/>
                  </a:cubicBezTo>
                  <a:cubicBezTo>
                    <a:pt x="86628" y="291502"/>
                    <a:pt x="84974" y="279922"/>
                    <a:pt x="74266" y="269214"/>
                  </a:cubicBezTo>
                  <a:cubicBezTo>
                    <a:pt x="70321" y="265269"/>
                    <a:pt x="64983" y="263025"/>
                    <a:pt x="60341" y="259931"/>
                  </a:cubicBezTo>
                  <a:cubicBezTo>
                    <a:pt x="58794" y="255289"/>
                    <a:pt x="57888" y="250382"/>
                    <a:pt x="55700" y="246006"/>
                  </a:cubicBezTo>
                  <a:cubicBezTo>
                    <a:pt x="53205" y="241016"/>
                    <a:pt x="48682" y="237179"/>
                    <a:pt x="46416" y="232081"/>
                  </a:cubicBezTo>
                  <a:cubicBezTo>
                    <a:pt x="29347" y="193678"/>
                    <a:pt x="46915" y="214015"/>
                    <a:pt x="27850" y="194948"/>
                  </a:cubicBezTo>
                  <a:cubicBezTo>
                    <a:pt x="26303" y="190307"/>
                    <a:pt x="25725" y="185219"/>
                    <a:pt x="23208" y="181024"/>
                  </a:cubicBezTo>
                  <a:cubicBezTo>
                    <a:pt x="20956" y="177271"/>
                    <a:pt x="15882" y="175654"/>
                    <a:pt x="13925" y="171740"/>
                  </a:cubicBezTo>
                  <a:cubicBezTo>
                    <a:pt x="8275" y="160440"/>
                    <a:pt x="3331" y="138649"/>
                    <a:pt x="0" y="125324"/>
                  </a:cubicBezTo>
                  <a:cubicBezTo>
                    <a:pt x="71" y="124545"/>
                    <a:pt x="674" y="74689"/>
                    <a:pt x="9283" y="60341"/>
                  </a:cubicBezTo>
                  <a:cubicBezTo>
                    <a:pt x="11535" y="56588"/>
                    <a:pt x="14814" y="53310"/>
                    <a:pt x="18567" y="51058"/>
                  </a:cubicBezTo>
                  <a:cubicBezTo>
                    <a:pt x="22763" y="48541"/>
                    <a:pt x="27850" y="47963"/>
                    <a:pt x="32492" y="46416"/>
                  </a:cubicBezTo>
                  <a:cubicBezTo>
                    <a:pt x="34039" y="41775"/>
                    <a:pt x="35946" y="37238"/>
                    <a:pt x="37133" y="32492"/>
                  </a:cubicBezTo>
                  <a:cubicBezTo>
                    <a:pt x="39046" y="24838"/>
                    <a:pt x="37861" y="16133"/>
                    <a:pt x="41775" y="9283"/>
                  </a:cubicBezTo>
                  <a:cubicBezTo>
                    <a:pt x="44543" y="4439"/>
                    <a:pt x="51058" y="3094"/>
                    <a:pt x="55700" y="0"/>
                  </a:cubicBezTo>
                  <a:cubicBezTo>
                    <a:pt x="74961" y="6421"/>
                    <a:pt x="78879" y="4561"/>
                    <a:pt x="88191" y="32492"/>
                  </a:cubicBezTo>
                  <a:cubicBezTo>
                    <a:pt x="89738" y="37133"/>
                    <a:pt x="89373" y="42957"/>
                    <a:pt x="92833" y="46416"/>
                  </a:cubicBezTo>
                  <a:cubicBezTo>
                    <a:pt x="96293" y="49876"/>
                    <a:pt x="102382" y="48870"/>
                    <a:pt x="106758" y="51058"/>
                  </a:cubicBezTo>
                  <a:cubicBezTo>
                    <a:pt x="117254" y="56306"/>
                    <a:pt x="132287" y="51058"/>
                    <a:pt x="143891" y="60341"/>
                  </a:cubicBezTo>
                  <a:close/>
                </a:path>
              </a:pathLst>
            </a:custGeom>
            <a:solidFill>
              <a:srgbClr val="E46C0A">
                <a:alpha val="65098"/>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219200" y="5358825"/>
              <a:ext cx="4572000" cy="584775"/>
            </a:xfrm>
            <a:prstGeom prst="rect">
              <a:avLst/>
            </a:prstGeom>
            <a:noFill/>
          </p:spPr>
          <p:txBody>
            <a:bodyPr wrap="square" rtlCol="0">
              <a:spAutoFit/>
            </a:bodyPr>
            <a:lstStyle/>
            <a:p>
              <a:r>
                <a:rPr lang="en-US" sz="3200" dirty="0" smtClean="0">
                  <a:solidFill>
                    <a:schemeClr val="bg1"/>
                  </a:solidFill>
                  <a:latin typeface="Eras Demi ITC" pitchFamily="34" charset="0"/>
                </a:rPr>
                <a:t>Valley of Jehoshaphat</a:t>
              </a:r>
            </a:p>
          </p:txBody>
        </p:sp>
      </p:grpSp>
      <p:grpSp>
        <p:nvGrpSpPr>
          <p:cNvPr id="6" name="Group 5"/>
          <p:cNvGrpSpPr/>
          <p:nvPr/>
        </p:nvGrpSpPr>
        <p:grpSpPr>
          <a:xfrm>
            <a:off x="2057400" y="4343400"/>
            <a:ext cx="2132872" cy="762000"/>
            <a:chOff x="2057400" y="4343400"/>
            <a:chExt cx="2132872" cy="762000"/>
          </a:xfrm>
        </p:grpSpPr>
        <p:sp>
          <p:nvSpPr>
            <p:cNvPr id="5" name="Oval 4"/>
            <p:cNvSpPr/>
            <p:nvPr/>
          </p:nvSpPr>
          <p:spPr>
            <a:xfrm>
              <a:off x="3664392" y="4916475"/>
              <a:ext cx="188925" cy="18892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2057400" y="4343400"/>
              <a:ext cx="2132872" cy="584775"/>
            </a:xfrm>
            <a:prstGeom prst="rect">
              <a:avLst/>
            </a:prstGeom>
            <a:noFill/>
          </p:spPr>
          <p:txBody>
            <a:bodyPr wrap="square" rtlCol="0">
              <a:spAutoFit/>
            </a:bodyPr>
            <a:lstStyle/>
            <a:p>
              <a:r>
                <a:rPr lang="en-US" sz="3200" dirty="0" smtClean="0">
                  <a:solidFill>
                    <a:schemeClr val="bg1"/>
                  </a:solidFill>
                  <a:latin typeface="Eras Demi ITC" pitchFamily="34" charset="0"/>
                </a:rPr>
                <a:t>Jerusalem</a:t>
              </a:r>
            </a:p>
          </p:txBody>
        </p:sp>
      </p:grpSp>
    </p:spTree>
    <p:extLst>
      <p:ext uri="{BB962C8B-B14F-4D97-AF65-F5344CB8AC3E}">
        <p14:creationId xmlns:p14="http://schemas.microsoft.com/office/powerpoint/2010/main" xmlns="" val="311784344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09452677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046988"/>
          </a:xfrm>
          <a:prstGeom prst="rect">
            <a:avLst/>
          </a:prstGeom>
          <a:noFill/>
        </p:spPr>
        <p:txBody>
          <a:bodyPr wrap="square" rtlCol="0">
            <a:spAutoFit/>
          </a:bodyPr>
          <a:lstStyle/>
          <a:p>
            <a:r>
              <a:rPr lang="en-US" sz="3200" dirty="0">
                <a:solidFill>
                  <a:srgbClr val="FFC000"/>
                </a:solidFill>
              </a:rPr>
              <a:t>Eugene Peterson ~</a:t>
            </a:r>
            <a:r>
              <a:rPr lang="en-US" sz="3200" dirty="0"/>
              <a:t> "Surely, after all these centuries it is time to...call the perpetrators of these cruelties on the carpet and wipe the condescending smiles off their faces with a once-for-all judgment."</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t>7</a:t>
            </a:r>
            <a:r>
              <a:rPr lang="en-US" sz="3200" baseline="30000" dirty="0"/>
              <a:t>th</a:t>
            </a:r>
            <a:r>
              <a:rPr lang="en-US" sz="3200" dirty="0"/>
              <a:t> trumpet, 11:15 ~ Jesus takes control</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a:t>
            </a:r>
            <a:r>
              <a:rPr lang="en-US" sz="2600" b="1" dirty="0">
                <a:solidFill>
                  <a:schemeClr val="bg1"/>
                </a:solidFill>
                <a:effectLst>
                  <a:glow rad="381000">
                    <a:srgbClr val="E20000">
                      <a:alpha val="49804"/>
                    </a:srgbClr>
                  </a:glow>
                </a:effectLst>
                <a:latin typeface="Felix Titling" pitchFamily="82" charset="0"/>
              </a:rPr>
              <a:t>8</a:t>
            </a:r>
            <a:r>
              <a:rPr lang="en-US" sz="2600" b="1" dirty="0" smtClean="0">
                <a:solidFill>
                  <a:schemeClr val="bg1"/>
                </a:solidFill>
                <a:effectLst>
                  <a:glow rad="381000">
                    <a:srgbClr val="E20000">
                      <a:alpha val="49804"/>
                    </a:srgbClr>
                  </a:glow>
                </a:effectLst>
                <a:latin typeface="Felix Titling" pitchFamily="82" charset="0"/>
              </a:rPr>
              <a:t>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4700632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17245032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4524315"/>
          </a:xfrm>
          <a:prstGeom prst="rect">
            <a:avLst/>
          </a:prstGeom>
          <a:noFill/>
        </p:spPr>
        <p:txBody>
          <a:bodyPr wrap="square" rtlCol="0">
            <a:spAutoFit/>
          </a:bodyPr>
          <a:lstStyle/>
          <a:p>
            <a:r>
              <a:rPr lang="en-US" sz="3200" dirty="0"/>
              <a:t>Heb. 12:25–26 ~ </a:t>
            </a:r>
            <a:r>
              <a:rPr lang="en-US" sz="3200" baseline="30000" dirty="0"/>
              <a:t>25</a:t>
            </a:r>
            <a:r>
              <a:rPr lang="en-US" sz="3200" dirty="0">
                <a:solidFill>
                  <a:srgbClr val="FFC000"/>
                </a:solidFill>
              </a:rPr>
              <a:t> See that you do not refuse Him who speaks. For if they did not escape who refused Him who spoke on earth, much more </a:t>
            </a:r>
            <a:r>
              <a:rPr lang="en-US" sz="3200" i="1" dirty="0">
                <a:solidFill>
                  <a:srgbClr val="FFC000"/>
                </a:solidFill>
              </a:rPr>
              <a:t>shall we not escape</a:t>
            </a:r>
            <a:r>
              <a:rPr lang="en-US" sz="3200" dirty="0">
                <a:solidFill>
                  <a:srgbClr val="FFC000"/>
                </a:solidFill>
              </a:rPr>
              <a:t> if we turn away from Him who </a:t>
            </a:r>
            <a:r>
              <a:rPr lang="en-US" sz="3200" i="1" dirty="0">
                <a:solidFill>
                  <a:srgbClr val="FFC000"/>
                </a:solidFill>
              </a:rPr>
              <a:t>speaks</a:t>
            </a:r>
            <a:r>
              <a:rPr lang="en-US" sz="3200" dirty="0">
                <a:solidFill>
                  <a:srgbClr val="FFC000"/>
                </a:solidFill>
              </a:rPr>
              <a:t> from heaven, </a:t>
            </a:r>
            <a:r>
              <a:rPr lang="en-US" sz="3200" baseline="30000" dirty="0"/>
              <a:t>26</a:t>
            </a:r>
            <a:r>
              <a:rPr lang="en-US" sz="3200" dirty="0"/>
              <a:t> </a:t>
            </a:r>
            <a:r>
              <a:rPr lang="en-US" sz="3200" dirty="0">
                <a:solidFill>
                  <a:srgbClr val="FFC000"/>
                </a:solidFill>
              </a:rPr>
              <a:t>whose voice then shook the earth; but now He has promised, saying, </a:t>
            </a:r>
            <a:r>
              <a:rPr lang="en-US" sz="3200" i="1" dirty="0">
                <a:solidFill>
                  <a:srgbClr val="FFC000"/>
                </a:solidFill>
              </a:rPr>
              <a:t>“Yet once more I</a:t>
            </a:r>
            <a:r>
              <a:rPr lang="en-US" sz="3200" dirty="0">
                <a:solidFill>
                  <a:srgbClr val="FFC000"/>
                </a:solidFill>
              </a:rPr>
              <a:t> shake not only the earth, but also heaven.”</a:t>
            </a:r>
            <a:r>
              <a:rPr lang="en-US" sz="3200" b="1" i="1" dirty="0">
                <a:solidFill>
                  <a:srgbClr val="FFC000"/>
                </a:solidFill>
              </a:rPr>
              <a:t> </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a:t>
            </a:r>
            <a:r>
              <a:rPr lang="en-US" sz="2600" b="1" dirty="0">
                <a:solidFill>
                  <a:schemeClr val="bg1"/>
                </a:solidFill>
                <a:effectLst>
                  <a:glow rad="381000">
                    <a:srgbClr val="E20000">
                      <a:alpha val="49804"/>
                    </a:srgbClr>
                  </a:glow>
                </a:effectLst>
                <a:latin typeface="Felix Titling" pitchFamily="82" charset="0"/>
              </a:rPr>
              <a:t>8</a:t>
            </a:r>
            <a:r>
              <a:rPr lang="en-US" sz="2600" b="1" dirty="0" smtClean="0">
                <a:solidFill>
                  <a:schemeClr val="bg1"/>
                </a:solidFill>
                <a:effectLst>
                  <a:glow rad="381000">
                    <a:srgbClr val="E20000">
                      <a:alpha val="49804"/>
                    </a:srgbClr>
                  </a:glow>
                </a:effectLst>
                <a:latin typeface="Felix Titling" pitchFamily="82" charset="0"/>
              </a:rPr>
              <a:t>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8493467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52613419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ounded Rectangle 1"/>
          <p:cNvSpPr/>
          <p:nvPr/>
        </p:nvSpPr>
        <p:spPr>
          <a:xfrm>
            <a:off x="3962400" y="2362200"/>
            <a:ext cx="1828800" cy="853149"/>
          </a:xfrm>
          <a:prstGeom prst="roundRect">
            <a:avLst/>
          </a:prstGeom>
          <a:solidFill>
            <a:schemeClr val="bg1">
              <a:lumMod val="85000"/>
              <a:alpha val="69804"/>
            </a:schemeClr>
          </a:solidFill>
          <a:ln>
            <a:solidFill>
              <a:schemeClr val="bg1"/>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971800" y="3337851"/>
            <a:ext cx="2945301" cy="853149"/>
          </a:xfrm>
          <a:prstGeom prst="roundRect">
            <a:avLst/>
          </a:prstGeom>
          <a:solidFill>
            <a:schemeClr val="bg1">
              <a:lumMod val="85000"/>
              <a:alpha val="69804"/>
            </a:schemeClr>
          </a:solidFill>
          <a:ln>
            <a:solidFill>
              <a:schemeClr val="bg1"/>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Fierceness</a:t>
            </a:r>
            <a:r>
              <a:rPr lang="en-US" sz="3200" dirty="0"/>
              <a:t> ~ </a:t>
            </a:r>
            <a:r>
              <a:rPr lang="en-US" sz="3200" b="1" i="1" dirty="0" err="1">
                <a:solidFill>
                  <a:srgbClr val="FFC000"/>
                </a:solidFill>
                <a:latin typeface="Times New Roman" panose="02020603050405020304" pitchFamily="18" charset="0"/>
                <a:cs typeface="Times New Roman" panose="02020603050405020304" pitchFamily="18" charset="0"/>
              </a:rPr>
              <a:t>thumos</a:t>
            </a:r>
            <a:r>
              <a:rPr lang="en-US" sz="3200" i="1" dirty="0"/>
              <a:t> </a:t>
            </a:r>
            <a:r>
              <a:rPr lang="en-US" sz="3200" dirty="0"/>
              <a:t>– </a:t>
            </a:r>
            <a:r>
              <a:rPr lang="en-US" sz="3200" i="1" dirty="0"/>
              <a:t>passionate anger </a:t>
            </a:r>
            <a:endParaRPr lang="en-US" sz="3200" dirty="0">
              <a:solidFill>
                <a:srgbClr val="FFC000"/>
              </a:solidFill>
              <a:latin typeface="Eras Demi ITC" pitchFamily="34" charset="0"/>
            </a:endParaRPr>
          </a:p>
        </p:txBody>
      </p:sp>
      <p:sp>
        <p:nvSpPr>
          <p:cNvPr id="4" name="TextBox 3"/>
          <p:cNvSpPr txBox="1"/>
          <p:nvPr/>
        </p:nvSpPr>
        <p:spPr>
          <a:xfrm>
            <a:off x="685800" y="1455847"/>
            <a:ext cx="8001000" cy="584775"/>
          </a:xfrm>
          <a:prstGeom prst="rect">
            <a:avLst/>
          </a:prstGeom>
          <a:noFill/>
        </p:spPr>
        <p:txBody>
          <a:bodyPr wrap="square" rtlCol="0">
            <a:spAutoFit/>
          </a:bodyPr>
          <a:lstStyle/>
          <a:p>
            <a:pPr marL="284163" indent="-284163">
              <a:buFont typeface="Arial" panose="020B0604020202020204" pitchFamily="34" charset="0"/>
              <a:buChar char="•"/>
            </a:pPr>
            <a:r>
              <a:rPr lang="en-US" sz="3200" dirty="0" smtClean="0"/>
              <a:t>  </a:t>
            </a:r>
            <a:r>
              <a:rPr lang="en-US" sz="3200" dirty="0">
                <a:solidFill>
                  <a:srgbClr val="FFC000"/>
                </a:solidFill>
              </a:rPr>
              <a:t>Wrath</a:t>
            </a:r>
            <a:r>
              <a:rPr lang="en-US" sz="3200" dirty="0"/>
              <a:t> ~ </a:t>
            </a:r>
            <a:r>
              <a:rPr lang="en-US" sz="3200" b="1" i="1" dirty="0" err="1">
                <a:solidFill>
                  <a:srgbClr val="FFC000"/>
                </a:solidFill>
                <a:latin typeface="Times New Roman" panose="02020603050405020304" pitchFamily="18" charset="0"/>
                <a:cs typeface="Times New Roman" panose="02020603050405020304" pitchFamily="18" charset="0"/>
              </a:rPr>
              <a:t>orgē</a:t>
            </a:r>
            <a:r>
              <a:rPr lang="en-US" sz="3200" i="1" dirty="0"/>
              <a:t> </a:t>
            </a:r>
            <a:r>
              <a:rPr lang="en-US" sz="3200" dirty="0"/>
              <a:t>– </a:t>
            </a:r>
            <a:r>
              <a:rPr lang="en-US" sz="3200" i="1" dirty="0"/>
              <a:t>settled disposition </a:t>
            </a:r>
            <a:endParaRPr lang="en-US" sz="3200" dirty="0"/>
          </a:p>
        </p:txBody>
      </p:sp>
      <p:sp>
        <p:nvSpPr>
          <p:cNvPr id="5" name="TextBox 4"/>
          <p:cNvSpPr txBox="1"/>
          <p:nvPr/>
        </p:nvSpPr>
        <p:spPr>
          <a:xfrm>
            <a:off x="685800" y="1997978"/>
            <a:ext cx="8001000" cy="2062103"/>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t>14:10 </a:t>
            </a:r>
            <a:r>
              <a:rPr lang="en-US" sz="3200" dirty="0"/>
              <a:t>~ </a:t>
            </a:r>
            <a:r>
              <a:rPr lang="en-US" sz="3200" dirty="0" smtClean="0">
                <a:solidFill>
                  <a:srgbClr val="FFC000"/>
                </a:solidFill>
              </a:rPr>
              <a:t>he himself shall also drink of the wine of the wrath of God, which </a:t>
            </a:r>
            <a:r>
              <a:rPr lang="en-US" sz="3200" dirty="0">
                <a:solidFill>
                  <a:srgbClr val="FFC000"/>
                </a:solidFill>
              </a:rPr>
              <a:t>is poured out full strength into the cup of His indignation.</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a:t>
            </a:r>
            <a:r>
              <a:rPr lang="en-US" sz="2600" b="1" dirty="0">
                <a:solidFill>
                  <a:schemeClr val="bg1"/>
                </a:solidFill>
                <a:effectLst>
                  <a:glow rad="381000">
                    <a:srgbClr val="E20000">
                      <a:alpha val="49804"/>
                    </a:srgbClr>
                  </a:glow>
                </a:effectLst>
                <a:latin typeface="Felix Titling" pitchFamily="82" charset="0"/>
              </a:rPr>
              <a:t>8</a:t>
            </a:r>
            <a:r>
              <a:rPr lang="en-US" sz="2600" b="1" dirty="0" smtClean="0">
                <a:solidFill>
                  <a:schemeClr val="bg1"/>
                </a:solidFill>
                <a:effectLst>
                  <a:glow rad="381000">
                    <a:srgbClr val="E20000">
                      <a:alpha val="49804"/>
                    </a:srgbClr>
                  </a:glow>
                </a:effectLst>
                <a:latin typeface="Felix Titling" pitchFamily="82" charset="0"/>
              </a:rPr>
              <a:t> – 2 2</a:t>
            </a:r>
            <a:endParaRPr lang="en-US" sz="2600" b="1" dirty="0">
              <a:solidFill>
                <a:schemeClr val="bg1"/>
              </a:solidFill>
              <a:effectLst>
                <a:glow rad="381000">
                  <a:srgbClr val="E20000">
                    <a:alpha val="49804"/>
                  </a:srgbClr>
                </a:glow>
              </a:effectLst>
              <a:latin typeface="Felix Titling" pitchFamily="82" charset="0"/>
            </a:endParaRPr>
          </a:p>
        </p:txBody>
      </p:sp>
      <p:sp>
        <p:nvSpPr>
          <p:cNvPr id="6" name="TextBox 5"/>
          <p:cNvSpPr txBox="1"/>
          <p:nvPr/>
        </p:nvSpPr>
        <p:spPr>
          <a:xfrm>
            <a:off x="685800" y="4010248"/>
            <a:ext cx="8001000" cy="2062103"/>
          </a:xfrm>
          <a:prstGeom prst="rect">
            <a:avLst/>
          </a:prstGeom>
          <a:noFill/>
        </p:spPr>
        <p:txBody>
          <a:bodyPr wrap="square" rtlCol="0">
            <a:spAutoFit/>
          </a:bodyPr>
          <a:lstStyle/>
          <a:p>
            <a:pPr marL="457200" indent="-457200">
              <a:buFont typeface="Arial" panose="020B0604020202020204" pitchFamily="34" charset="0"/>
              <a:buChar char="•"/>
            </a:pPr>
            <a:r>
              <a:rPr lang="en-US" sz="3200" dirty="0"/>
              <a:t> </a:t>
            </a:r>
            <a:r>
              <a:rPr lang="en-US" sz="3200" dirty="0" smtClean="0">
                <a:solidFill>
                  <a:srgbClr val="FFC000"/>
                </a:solidFill>
              </a:rPr>
              <a:t>John </a:t>
            </a:r>
            <a:r>
              <a:rPr lang="en-US" sz="3200" dirty="0">
                <a:solidFill>
                  <a:srgbClr val="FFC000"/>
                </a:solidFill>
              </a:rPr>
              <a:t>Walvoord ~ </a:t>
            </a:r>
            <a:r>
              <a:rPr lang="en-US" sz="3200" dirty="0"/>
              <a:t>"The combination of </a:t>
            </a:r>
            <a:r>
              <a:rPr lang="en-US" sz="3200" b="1" i="1" dirty="0" err="1">
                <a:solidFill>
                  <a:srgbClr val="FFC000"/>
                </a:solidFill>
                <a:latin typeface="Times New Roman" panose="02020603050405020304" pitchFamily="18" charset="0"/>
                <a:cs typeface="Times New Roman" panose="02020603050405020304" pitchFamily="18" charset="0"/>
              </a:rPr>
              <a:t>thumos</a:t>
            </a:r>
            <a:r>
              <a:rPr lang="en-US" sz="3200" dirty="0"/>
              <a:t> and </a:t>
            </a:r>
            <a:r>
              <a:rPr lang="en-US" sz="3200" b="1" i="1" dirty="0" err="1">
                <a:solidFill>
                  <a:srgbClr val="FFC000"/>
                </a:solidFill>
                <a:latin typeface="Times New Roman" panose="02020603050405020304" pitchFamily="18" charset="0"/>
                <a:cs typeface="Times New Roman" panose="02020603050405020304" pitchFamily="18" charset="0"/>
              </a:rPr>
              <a:t>orgē</a:t>
            </a:r>
            <a:r>
              <a:rPr lang="en-US" sz="3200" dirty="0"/>
              <a:t> connotes the strongest kind of outpouring of divine judgment."</a:t>
            </a:r>
            <a:endParaRPr lang="en-US" sz="3200" dirty="0">
              <a:solidFill>
                <a:srgbClr val="FFC000"/>
              </a:solidFill>
            </a:endParaRPr>
          </a:p>
        </p:txBody>
      </p:sp>
    </p:spTree>
    <p:extLst>
      <p:ext uri="{BB962C8B-B14F-4D97-AF65-F5344CB8AC3E}">
        <p14:creationId xmlns:p14="http://schemas.microsoft.com/office/powerpoint/2010/main" xmlns="" val="171415202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500"/>
                                        <p:tgtEl>
                                          <p:spTgt spid="2"/>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childTnLst>
                                </p:cTn>
                              </p:par>
                            </p:childTnLst>
                          </p:cTn>
                        </p:par>
                        <p:par>
                          <p:cTn id="31" fill="hold">
                            <p:stCondLst>
                              <p:cond delay="500"/>
                            </p:stCondLst>
                            <p:childTnLst>
                              <p:par>
                                <p:cTn id="32" presetID="9" presetClass="emph" presetSubtype="0" grpId="1" nodeType="afterEffect">
                                  <p:stCondLst>
                                    <p:cond delay="0"/>
                                  </p:stCondLst>
                                  <p:childTnLst>
                                    <p:set>
                                      <p:cBhvr rctx="PPT">
                                        <p:cTn id="33" dur="indefinite"/>
                                        <p:tgtEl>
                                          <p:spTgt spid="5"/>
                                        </p:tgtEl>
                                        <p:attrNameLst>
                                          <p:attrName>style.opacity</p:attrName>
                                        </p:attrNameLst>
                                      </p:cBhvr>
                                      <p:to>
                                        <p:strVal val="0.5"/>
                                      </p:to>
                                    </p:set>
                                    <p:animEffect filter="image" prLst="opacity: 0.5">
                                      <p:cBhvr rctx="IE">
                                        <p:cTn id="34" dur="indefinite"/>
                                        <p:tgtEl>
                                          <p:spTgt spid="5"/>
                                        </p:tgtEl>
                                      </p:cBhvr>
                                    </p:animEffect>
                                  </p:childTnLst>
                                </p:cTn>
                              </p:par>
                              <p:par>
                                <p:cTn id="35" presetID="9" presetClass="emph" presetSubtype="0" grpId="1" nodeType="withEffect">
                                  <p:stCondLst>
                                    <p:cond delay="0"/>
                                  </p:stCondLst>
                                  <p:childTnLst>
                                    <p:set>
                                      <p:cBhvr rctx="PPT">
                                        <p:cTn id="36" dur="indefinite"/>
                                        <p:tgtEl>
                                          <p:spTgt spid="2"/>
                                        </p:tgtEl>
                                        <p:attrNameLst>
                                          <p:attrName>style.opacity</p:attrName>
                                        </p:attrNameLst>
                                      </p:cBhvr>
                                      <p:to>
                                        <p:strVal val="0.5"/>
                                      </p:to>
                                    </p:set>
                                    <p:animEffect filter="image" prLst="opacity: 0.5">
                                      <p:cBhvr rctx="IE">
                                        <p:cTn id="37" dur="indefinite"/>
                                        <p:tgtEl>
                                          <p:spTgt spid="2"/>
                                        </p:tgtEl>
                                      </p:cBhvr>
                                    </p:animEffect>
                                  </p:childTnLst>
                                </p:cTn>
                              </p:par>
                              <p:par>
                                <p:cTn id="38" presetID="9" presetClass="emph" presetSubtype="0" grpId="1" nodeType="withEffect">
                                  <p:stCondLst>
                                    <p:cond delay="0"/>
                                  </p:stCondLst>
                                  <p:childTnLst>
                                    <p:set>
                                      <p:cBhvr rctx="PPT">
                                        <p:cTn id="39" dur="indefinite"/>
                                        <p:tgtEl>
                                          <p:spTgt spid="8"/>
                                        </p:tgtEl>
                                        <p:attrNameLst>
                                          <p:attrName>style.opacity</p:attrName>
                                        </p:attrNameLst>
                                      </p:cBhvr>
                                      <p:to>
                                        <p:strVal val="0.5"/>
                                      </p:to>
                                    </p:set>
                                    <p:animEffect filter="image" prLst="opacity: 0.5">
                                      <p:cBhvr rctx="IE">
                                        <p:cTn id="40" dur="indefinite"/>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8" grpId="0" animBg="1"/>
      <p:bldP spid="8" grpId="1" animBg="1"/>
      <p:bldP spid="4" grpId="0"/>
      <p:bldP spid="4" grpId="1"/>
      <p:bldP spid="5" grpId="0"/>
      <p:bldP spid="5" grpId="1"/>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176985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Talent</a:t>
            </a:r>
            <a:r>
              <a:rPr lang="en-US" sz="3200" dirty="0"/>
              <a:t> ~ between 108 and 130 lb.</a:t>
            </a:r>
            <a:endParaRPr lang="en-US" sz="3200" dirty="0">
              <a:solidFill>
                <a:srgbClr val="FFC000"/>
              </a:solidFill>
              <a:latin typeface="Eras Demi ITC" pitchFamily="34" charset="0"/>
            </a:endParaRPr>
          </a:p>
        </p:txBody>
      </p:sp>
      <p:sp>
        <p:nvSpPr>
          <p:cNvPr id="4" name="TextBox 3"/>
          <p:cNvSpPr txBox="1"/>
          <p:nvPr/>
        </p:nvSpPr>
        <p:spPr>
          <a:xfrm>
            <a:off x="685800" y="1455847"/>
            <a:ext cx="8001000" cy="2554545"/>
          </a:xfrm>
          <a:prstGeom prst="rect">
            <a:avLst/>
          </a:prstGeom>
          <a:noFill/>
        </p:spPr>
        <p:txBody>
          <a:bodyPr wrap="square" rtlCol="0">
            <a:spAutoFit/>
          </a:bodyPr>
          <a:lstStyle/>
          <a:p>
            <a:r>
              <a:rPr lang="en-US" sz="3200" dirty="0"/>
              <a:t>Lev. 24:16 ~ </a:t>
            </a:r>
            <a:r>
              <a:rPr lang="en-US" sz="3200" dirty="0">
                <a:solidFill>
                  <a:srgbClr val="FFC000"/>
                </a:solidFill>
              </a:rPr>
              <a:t>And whoever blasphemes the name of the Lord shall surely be put to death. All the congregation shall certainly stone him, the stranger as well as him who is born in the land.</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a:t>
            </a:r>
            <a:r>
              <a:rPr lang="en-US" sz="2600" b="1" dirty="0">
                <a:solidFill>
                  <a:schemeClr val="bg1"/>
                </a:solidFill>
                <a:effectLst>
                  <a:glow rad="381000">
                    <a:srgbClr val="E20000">
                      <a:alpha val="49804"/>
                    </a:srgbClr>
                  </a:glow>
                </a:effectLst>
                <a:latin typeface="Felix Titling" pitchFamily="82" charset="0"/>
              </a:rPr>
              <a:t>8</a:t>
            </a:r>
            <a:r>
              <a:rPr lang="en-US" sz="2600" b="1" dirty="0" smtClean="0">
                <a:solidFill>
                  <a:schemeClr val="bg1"/>
                </a:solidFill>
                <a:effectLst>
                  <a:glow rad="381000">
                    <a:srgbClr val="E20000">
                      <a:alpha val="49804"/>
                    </a:srgbClr>
                  </a:glow>
                </a:effectLst>
                <a:latin typeface="Felix Titling" pitchFamily="82" charset="0"/>
              </a:rPr>
              <a:t>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46854989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50893"/>
            <a:ext cx="8229600" cy="954107"/>
          </a:xfrm>
          <a:prstGeom prst="rect">
            <a:avLst/>
          </a:prstGeom>
          <a:noFill/>
        </p:spPr>
        <p:txBody>
          <a:bodyPr wrap="square" rtlCol="0">
            <a:spAutoFit/>
          </a:bodyPr>
          <a:lstStyle/>
          <a:p>
            <a:r>
              <a:rPr lang="en-US" sz="2800" dirty="0"/>
              <a:t>A place of </a:t>
            </a:r>
            <a:r>
              <a:rPr lang="en-US" sz="2800" dirty="0">
                <a:solidFill>
                  <a:srgbClr val="FFC000"/>
                </a:solidFill>
              </a:rPr>
              <a:t>weeping and gnashing of teeth </a:t>
            </a:r>
            <a:r>
              <a:rPr lang="en-US" sz="2800" dirty="0"/>
              <a:t>(Matt. 25:30)</a:t>
            </a:r>
            <a:endParaRPr lang="en-US" sz="2800" dirty="0">
              <a:solidFill>
                <a:srgbClr val="FFC000"/>
              </a:solidFill>
              <a:latin typeface="Eras Demi ITC" pitchFamily="34" charset="0"/>
            </a:endParaRPr>
          </a:p>
        </p:txBody>
      </p:sp>
      <p:sp>
        <p:nvSpPr>
          <p:cNvPr id="4" name="TextBox 3"/>
          <p:cNvSpPr txBox="1"/>
          <p:nvPr/>
        </p:nvSpPr>
        <p:spPr>
          <a:xfrm>
            <a:off x="457200" y="1834258"/>
            <a:ext cx="8229600" cy="432414"/>
          </a:xfrm>
          <a:prstGeom prst="rect">
            <a:avLst/>
          </a:prstGeom>
          <a:noFill/>
        </p:spPr>
        <p:txBody>
          <a:bodyPr wrap="square" rtlCol="0">
            <a:spAutoFit/>
          </a:bodyPr>
          <a:lstStyle/>
          <a:p>
            <a:r>
              <a:rPr lang="en-US" sz="2800" dirty="0"/>
              <a:t>A place of </a:t>
            </a:r>
            <a:r>
              <a:rPr lang="en-US" sz="2800" dirty="0">
                <a:solidFill>
                  <a:srgbClr val="FFC000"/>
                </a:solidFill>
              </a:rPr>
              <a:t>outer darkness </a:t>
            </a:r>
            <a:r>
              <a:rPr lang="en-US" sz="2800" dirty="0"/>
              <a:t>(Matt. 22:13)</a:t>
            </a:r>
            <a:endParaRPr lang="en-US" sz="28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a:t>
            </a:r>
            <a:r>
              <a:rPr lang="en-US" sz="2600" b="1" dirty="0">
                <a:solidFill>
                  <a:schemeClr val="bg1"/>
                </a:solidFill>
                <a:effectLst>
                  <a:glow rad="381000">
                    <a:srgbClr val="E20000">
                      <a:alpha val="49804"/>
                    </a:srgbClr>
                  </a:glow>
                </a:effectLst>
                <a:latin typeface="Felix Titling" pitchFamily="82" charset="0"/>
              </a:rPr>
              <a:t>8</a:t>
            </a:r>
            <a:r>
              <a:rPr lang="en-US" sz="2600" b="1" dirty="0" smtClean="0">
                <a:solidFill>
                  <a:schemeClr val="bg1"/>
                </a:solidFill>
                <a:effectLst>
                  <a:glow rad="381000">
                    <a:srgbClr val="E20000">
                      <a:alpha val="49804"/>
                    </a:srgbClr>
                  </a:glow>
                </a:effectLst>
                <a:latin typeface="Felix Titling" pitchFamily="82" charset="0"/>
              </a:rPr>
              <a:t> – 2 2</a:t>
            </a:r>
            <a:endParaRPr lang="en-US" sz="2600" b="1" dirty="0">
              <a:solidFill>
                <a:schemeClr val="bg1"/>
              </a:solidFill>
              <a:effectLst>
                <a:glow rad="381000">
                  <a:srgbClr val="E20000">
                    <a:alpha val="49804"/>
                  </a:srgbClr>
                </a:glow>
              </a:effectLst>
              <a:latin typeface="Felix Titling" pitchFamily="82" charset="0"/>
            </a:endParaRPr>
          </a:p>
        </p:txBody>
      </p:sp>
      <p:sp>
        <p:nvSpPr>
          <p:cNvPr id="5" name="TextBox 4"/>
          <p:cNvSpPr txBox="1"/>
          <p:nvPr/>
        </p:nvSpPr>
        <p:spPr>
          <a:xfrm>
            <a:off x="457200" y="2323572"/>
            <a:ext cx="8229600" cy="432414"/>
          </a:xfrm>
          <a:prstGeom prst="rect">
            <a:avLst/>
          </a:prstGeom>
          <a:noFill/>
        </p:spPr>
        <p:txBody>
          <a:bodyPr wrap="square" rtlCol="0">
            <a:spAutoFit/>
          </a:bodyPr>
          <a:lstStyle/>
          <a:p>
            <a:r>
              <a:rPr lang="en-US" sz="2800" dirty="0"/>
              <a:t>A place of </a:t>
            </a:r>
            <a:r>
              <a:rPr lang="en-US" sz="2800" dirty="0">
                <a:solidFill>
                  <a:srgbClr val="FFC000"/>
                </a:solidFill>
              </a:rPr>
              <a:t>torments</a:t>
            </a:r>
            <a:r>
              <a:rPr lang="en-US" sz="2800" dirty="0"/>
              <a:t> (Luke 16:23)</a:t>
            </a:r>
            <a:endParaRPr lang="en-US" sz="2800" dirty="0">
              <a:solidFill>
                <a:srgbClr val="FFC000"/>
              </a:solidFill>
            </a:endParaRPr>
          </a:p>
        </p:txBody>
      </p:sp>
      <p:sp>
        <p:nvSpPr>
          <p:cNvPr id="6" name="TextBox 5"/>
          <p:cNvSpPr txBox="1"/>
          <p:nvPr/>
        </p:nvSpPr>
        <p:spPr>
          <a:xfrm>
            <a:off x="457200" y="2829214"/>
            <a:ext cx="8229600" cy="432414"/>
          </a:xfrm>
          <a:prstGeom prst="rect">
            <a:avLst/>
          </a:prstGeom>
          <a:noFill/>
        </p:spPr>
        <p:txBody>
          <a:bodyPr wrap="square" rtlCol="0">
            <a:spAutoFit/>
          </a:bodyPr>
          <a:lstStyle/>
          <a:p>
            <a:r>
              <a:rPr lang="en-US" sz="2800" dirty="0"/>
              <a:t>A place of </a:t>
            </a:r>
            <a:r>
              <a:rPr lang="en-US" sz="2800" dirty="0">
                <a:solidFill>
                  <a:srgbClr val="FFC000"/>
                </a:solidFill>
              </a:rPr>
              <a:t>everlasting destruction </a:t>
            </a:r>
            <a:r>
              <a:rPr lang="en-US" sz="2800" dirty="0"/>
              <a:t>(2 Thess. 1:9)</a:t>
            </a:r>
            <a:endParaRPr lang="en-US" sz="2800" dirty="0">
              <a:solidFill>
                <a:srgbClr val="FFC000"/>
              </a:solidFill>
            </a:endParaRPr>
          </a:p>
        </p:txBody>
      </p:sp>
      <p:sp>
        <p:nvSpPr>
          <p:cNvPr id="7" name="TextBox 6"/>
          <p:cNvSpPr txBox="1"/>
          <p:nvPr/>
        </p:nvSpPr>
        <p:spPr>
          <a:xfrm>
            <a:off x="457200" y="3301386"/>
            <a:ext cx="8229600" cy="954107"/>
          </a:xfrm>
          <a:prstGeom prst="rect">
            <a:avLst/>
          </a:prstGeom>
          <a:noFill/>
        </p:spPr>
        <p:txBody>
          <a:bodyPr wrap="square" rtlCol="0">
            <a:spAutoFit/>
          </a:bodyPr>
          <a:lstStyle/>
          <a:p>
            <a:r>
              <a:rPr lang="en-US" sz="2800" dirty="0"/>
              <a:t>A place that </a:t>
            </a:r>
            <a:r>
              <a:rPr lang="en-US" sz="2800" dirty="0">
                <a:solidFill>
                  <a:srgbClr val="FFC000"/>
                </a:solidFill>
              </a:rPr>
              <a:t>burns with fire and brimstone </a:t>
            </a:r>
            <a:r>
              <a:rPr lang="en-US" sz="2800" dirty="0"/>
              <a:t>(Rev. 22:8)</a:t>
            </a:r>
            <a:endParaRPr lang="en-US" sz="2800" dirty="0">
              <a:solidFill>
                <a:srgbClr val="FFC000"/>
              </a:solidFill>
            </a:endParaRPr>
          </a:p>
        </p:txBody>
      </p:sp>
      <p:sp>
        <p:nvSpPr>
          <p:cNvPr id="8" name="TextBox 7"/>
          <p:cNvSpPr txBox="1"/>
          <p:nvPr/>
        </p:nvSpPr>
        <p:spPr>
          <a:xfrm>
            <a:off x="457200" y="4211165"/>
            <a:ext cx="8229600" cy="954107"/>
          </a:xfrm>
          <a:prstGeom prst="rect">
            <a:avLst/>
          </a:prstGeom>
          <a:noFill/>
        </p:spPr>
        <p:txBody>
          <a:bodyPr wrap="square" rtlCol="0">
            <a:spAutoFit/>
          </a:bodyPr>
          <a:lstStyle/>
          <a:p>
            <a:r>
              <a:rPr lang="en-US" sz="2800" dirty="0"/>
              <a:t>A place where </a:t>
            </a:r>
            <a:r>
              <a:rPr lang="en-US" sz="2800" dirty="0">
                <a:solidFill>
                  <a:srgbClr val="FFC000"/>
                </a:solidFill>
              </a:rPr>
              <a:t>the fire is not quenched </a:t>
            </a:r>
            <a:r>
              <a:rPr lang="en-US" sz="2800" dirty="0"/>
              <a:t>(Mark 9:44)</a:t>
            </a:r>
            <a:endParaRPr lang="en-US" sz="2800" dirty="0">
              <a:solidFill>
                <a:srgbClr val="FFC000"/>
              </a:solidFill>
            </a:endParaRPr>
          </a:p>
        </p:txBody>
      </p:sp>
      <p:sp>
        <p:nvSpPr>
          <p:cNvPr id="10" name="TextBox 9"/>
          <p:cNvSpPr txBox="1"/>
          <p:nvPr/>
        </p:nvSpPr>
        <p:spPr>
          <a:xfrm>
            <a:off x="457200" y="5125565"/>
            <a:ext cx="8229600" cy="523220"/>
          </a:xfrm>
          <a:prstGeom prst="rect">
            <a:avLst/>
          </a:prstGeom>
          <a:noFill/>
        </p:spPr>
        <p:txBody>
          <a:bodyPr wrap="square" rtlCol="0">
            <a:spAutoFit/>
          </a:bodyPr>
          <a:lstStyle/>
          <a:p>
            <a:r>
              <a:rPr lang="en-US" sz="2800" dirty="0"/>
              <a:t>A place of </a:t>
            </a:r>
            <a:r>
              <a:rPr lang="en-US" sz="2800" dirty="0">
                <a:solidFill>
                  <a:srgbClr val="FFC000"/>
                </a:solidFill>
              </a:rPr>
              <a:t>the bottomless pit </a:t>
            </a:r>
            <a:r>
              <a:rPr lang="en-US" sz="2800" dirty="0"/>
              <a:t>(Rev. 9:2)</a:t>
            </a:r>
            <a:endParaRPr lang="en-US" sz="2800" dirty="0">
              <a:solidFill>
                <a:srgbClr val="FFC000"/>
              </a:solidFill>
            </a:endParaRPr>
          </a:p>
        </p:txBody>
      </p:sp>
      <p:sp>
        <p:nvSpPr>
          <p:cNvPr id="11" name="TextBox 10"/>
          <p:cNvSpPr txBox="1"/>
          <p:nvPr/>
        </p:nvSpPr>
        <p:spPr>
          <a:xfrm>
            <a:off x="466436" y="950893"/>
            <a:ext cx="8229600" cy="523220"/>
          </a:xfrm>
          <a:prstGeom prst="rect">
            <a:avLst/>
          </a:prstGeom>
          <a:noFill/>
        </p:spPr>
        <p:txBody>
          <a:bodyPr wrap="square" rtlCol="0">
            <a:spAutoFit/>
          </a:bodyPr>
          <a:lstStyle/>
          <a:p>
            <a:r>
              <a:rPr lang="en-US" sz="2800" dirty="0"/>
              <a:t>A place of </a:t>
            </a:r>
            <a:r>
              <a:rPr lang="en-US" sz="2800" dirty="0">
                <a:solidFill>
                  <a:srgbClr val="FFC000"/>
                </a:solidFill>
              </a:rPr>
              <a:t>no rest </a:t>
            </a:r>
            <a:r>
              <a:rPr lang="en-US" sz="2800" dirty="0"/>
              <a:t>(Rev. 14:11)</a:t>
            </a:r>
          </a:p>
        </p:txBody>
      </p:sp>
      <p:sp>
        <p:nvSpPr>
          <p:cNvPr id="12" name="TextBox 11"/>
          <p:cNvSpPr txBox="1"/>
          <p:nvPr/>
        </p:nvSpPr>
        <p:spPr>
          <a:xfrm>
            <a:off x="457200" y="1447800"/>
            <a:ext cx="8229600" cy="523220"/>
          </a:xfrm>
          <a:prstGeom prst="rect">
            <a:avLst/>
          </a:prstGeom>
          <a:noFill/>
        </p:spPr>
        <p:txBody>
          <a:bodyPr wrap="square" rtlCol="0">
            <a:spAutoFit/>
          </a:bodyPr>
          <a:lstStyle/>
          <a:p>
            <a:r>
              <a:rPr lang="en-US" sz="2800" dirty="0"/>
              <a:t>A place of unsatisfied desires (Luke 16:24)</a:t>
            </a:r>
          </a:p>
        </p:txBody>
      </p:sp>
      <p:sp>
        <p:nvSpPr>
          <p:cNvPr id="13" name="TextBox 12"/>
          <p:cNvSpPr txBox="1"/>
          <p:nvPr/>
        </p:nvSpPr>
        <p:spPr>
          <a:xfrm>
            <a:off x="457200" y="1949319"/>
            <a:ext cx="8229600" cy="523220"/>
          </a:xfrm>
          <a:prstGeom prst="rect">
            <a:avLst/>
          </a:prstGeom>
          <a:noFill/>
        </p:spPr>
        <p:txBody>
          <a:bodyPr wrap="square" rtlCol="0">
            <a:spAutoFit/>
          </a:bodyPr>
          <a:lstStyle/>
          <a:p>
            <a:r>
              <a:rPr lang="en-US" sz="2800" dirty="0"/>
              <a:t>A </a:t>
            </a:r>
            <a:r>
              <a:rPr lang="en-US" sz="2800" dirty="0">
                <a:solidFill>
                  <a:srgbClr val="FFC000"/>
                </a:solidFill>
              </a:rPr>
              <a:t>lake of fire </a:t>
            </a:r>
            <a:r>
              <a:rPr lang="en-US" sz="2800" dirty="0"/>
              <a:t>(Rev. 20:14)</a:t>
            </a:r>
          </a:p>
        </p:txBody>
      </p:sp>
    </p:spTree>
    <p:extLst>
      <p:ext uri="{BB962C8B-B14F-4D97-AF65-F5344CB8AC3E}">
        <p14:creationId xmlns:p14="http://schemas.microsoft.com/office/powerpoint/2010/main" xmlns="" val="369875566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4"/>
                                        </p:tgtEl>
                                        <p:attrNameLst>
                                          <p:attrName>style.opacity</p:attrName>
                                        </p:attrNameLst>
                                      </p:cBhvr>
                                      <p:to>
                                        <p:strVal val="0.5"/>
                                      </p:to>
                                    </p:set>
                                    <p:animEffect filter="image" prLst="opacity: 0.5">
                                      <p:cBhvr rctx="IE">
                                        <p:cTn id="20" dur="indefinite"/>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par>
                          <p:cTn id="26" fill="hold">
                            <p:stCondLst>
                              <p:cond delay="500"/>
                            </p:stCondLst>
                            <p:childTnLst>
                              <p:par>
                                <p:cTn id="27" presetID="9" presetClass="emph" presetSubtype="0" grpId="1" nodeType="afterEffect">
                                  <p:stCondLst>
                                    <p:cond delay="0"/>
                                  </p:stCondLst>
                                  <p:childTnLst>
                                    <p:set>
                                      <p:cBhvr rctx="PPT">
                                        <p:cTn id="28" dur="indefinite"/>
                                        <p:tgtEl>
                                          <p:spTgt spid="5"/>
                                        </p:tgtEl>
                                        <p:attrNameLst>
                                          <p:attrName>style.opacity</p:attrName>
                                        </p:attrNameLst>
                                      </p:cBhvr>
                                      <p:to>
                                        <p:strVal val="0.5"/>
                                      </p:to>
                                    </p:set>
                                    <p:animEffect filter="image" prLst="opacity: 0.5">
                                      <p:cBhvr rctx="IE">
                                        <p:cTn id="29" dur="indefinite"/>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par>
                          <p:cTn id="35" fill="hold">
                            <p:stCondLst>
                              <p:cond delay="500"/>
                            </p:stCondLst>
                            <p:childTnLst>
                              <p:par>
                                <p:cTn id="36" presetID="9" presetClass="emph" presetSubtype="0" grpId="1" nodeType="afterEffect">
                                  <p:stCondLst>
                                    <p:cond delay="0"/>
                                  </p:stCondLst>
                                  <p:childTnLst>
                                    <p:set>
                                      <p:cBhvr rctx="PPT">
                                        <p:cTn id="37" dur="indefinite"/>
                                        <p:tgtEl>
                                          <p:spTgt spid="6"/>
                                        </p:tgtEl>
                                        <p:attrNameLst>
                                          <p:attrName>style.opacity</p:attrName>
                                        </p:attrNameLst>
                                      </p:cBhvr>
                                      <p:to>
                                        <p:strVal val="0.5"/>
                                      </p:to>
                                    </p:set>
                                    <p:animEffect filter="image" prLst="opacity: 0.5">
                                      <p:cBhvr rctx="IE">
                                        <p:cTn id="38" dur="indefinite"/>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500"/>
                                        <p:tgtEl>
                                          <p:spTgt spid="8"/>
                                        </p:tgtEl>
                                      </p:cBhvr>
                                    </p:animEffect>
                                  </p:childTnLst>
                                </p:cTn>
                              </p:par>
                            </p:childTnLst>
                          </p:cTn>
                        </p:par>
                        <p:par>
                          <p:cTn id="44" fill="hold">
                            <p:stCondLst>
                              <p:cond delay="500"/>
                            </p:stCondLst>
                            <p:childTnLst>
                              <p:par>
                                <p:cTn id="45" presetID="9" presetClass="emph" presetSubtype="0" grpId="1" nodeType="afterEffect">
                                  <p:stCondLst>
                                    <p:cond delay="0"/>
                                  </p:stCondLst>
                                  <p:childTnLst>
                                    <p:set>
                                      <p:cBhvr rctx="PPT">
                                        <p:cTn id="46" dur="indefinite"/>
                                        <p:tgtEl>
                                          <p:spTgt spid="7"/>
                                        </p:tgtEl>
                                        <p:attrNameLst>
                                          <p:attrName>style.opacity</p:attrName>
                                        </p:attrNameLst>
                                      </p:cBhvr>
                                      <p:to>
                                        <p:strVal val="0.5"/>
                                      </p:to>
                                    </p:set>
                                    <p:animEffect filter="image" prLst="opacity: 0.5">
                                      <p:cBhvr rctx="IE">
                                        <p:cTn id="47" dur="indefinite"/>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500"/>
                                        <p:tgtEl>
                                          <p:spTgt spid="10"/>
                                        </p:tgtEl>
                                      </p:cBhvr>
                                    </p:animEffect>
                                  </p:childTnLst>
                                </p:cTn>
                              </p:par>
                            </p:childTnLst>
                          </p:cTn>
                        </p:par>
                        <p:par>
                          <p:cTn id="53" fill="hold">
                            <p:stCondLst>
                              <p:cond delay="500"/>
                            </p:stCondLst>
                            <p:childTnLst>
                              <p:par>
                                <p:cTn id="54" presetID="9" presetClass="emph" presetSubtype="0" grpId="1" nodeType="afterEffect">
                                  <p:stCondLst>
                                    <p:cond delay="0"/>
                                  </p:stCondLst>
                                  <p:childTnLst>
                                    <p:set>
                                      <p:cBhvr rctx="PPT">
                                        <p:cTn id="55" dur="indefinite"/>
                                        <p:tgtEl>
                                          <p:spTgt spid="8"/>
                                        </p:tgtEl>
                                        <p:attrNameLst>
                                          <p:attrName>style.opacity</p:attrName>
                                        </p:attrNameLst>
                                      </p:cBhvr>
                                      <p:to>
                                        <p:strVal val="0.5"/>
                                      </p:to>
                                    </p:set>
                                    <p:animEffect filter="image" prLst="opacity: 0.5">
                                      <p:cBhvr rctx="IE">
                                        <p:cTn id="56" dur="indefinite"/>
                                        <p:tgtEl>
                                          <p:spTgt spid="8"/>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xit" presetSubtype="0" fill="hold" grpId="2" nodeType="clickEffect">
                                  <p:stCondLst>
                                    <p:cond delay="0"/>
                                  </p:stCondLst>
                                  <p:childTnLst>
                                    <p:animEffect transition="out" filter="fade">
                                      <p:cBhvr>
                                        <p:cTn id="60" dur="500"/>
                                        <p:tgtEl>
                                          <p:spTgt spid="4"/>
                                        </p:tgtEl>
                                      </p:cBhvr>
                                    </p:animEffect>
                                    <p:set>
                                      <p:cBhvr>
                                        <p:cTn id="61" dur="1" fill="hold">
                                          <p:stCondLst>
                                            <p:cond delay="499"/>
                                          </p:stCondLst>
                                        </p:cTn>
                                        <p:tgtEl>
                                          <p:spTgt spid="4"/>
                                        </p:tgtEl>
                                        <p:attrNameLst>
                                          <p:attrName>style.visibility</p:attrName>
                                        </p:attrNameLst>
                                      </p:cBhvr>
                                      <p:to>
                                        <p:strVal val="hidden"/>
                                      </p:to>
                                    </p:set>
                                  </p:childTnLst>
                                </p:cTn>
                              </p:par>
                              <p:par>
                                <p:cTn id="62" presetID="10" presetClass="exit" presetSubtype="0" fill="hold" grpId="1" nodeType="withEffect">
                                  <p:stCondLst>
                                    <p:cond delay="0"/>
                                  </p:stCondLst>
                                  <p:childTnLst>
                                    <p:animEffect transition="out" filter="fade">
                                      <p:cBhvr>
                                        <p:cTn id="63" dur="500"/>
                                        <p:tgtEl>
                                          <p:spTgt spid="3"/>
                                        </p:tgtEl>
                                      </p:cBhvr>
                                    </p:animEffect>
                                    <p:set>
                                      <p:cBhvr>
                                        <p:cTn id="64" dur="1" fill="hold">
                                          <p:stCondLst>
                                            <p:cond delay="499"/>
                                          </p:stCondLst>
                                        </p:cTn>
                                        <p:tgtEl>
                                          <p:spTgt spid="3"/>
                                        </p:tgtEl>
                                        <p:attrNameLst>
                                          <p:attrName>style.visibility</p:attrName>
                                        </p:attrNameLst>
                                      </p:cBhvr>
                                      <p:to>
                                        <p:strVal val="hidden"/>
                                      </p:to>
                                    </p:set>
                                  </p:childTnLst>
                                </p:cTn>
                              </p:par>
                              <p:par>
                                <p:cTn id="65" presetID="10" presetClass="exit" presetSubtype="0" fill="hold" grpId="2" nodeType="withEffect">
                                  <p:stCondLst>
                                    <p:cond delay="0"/>
                                  </p:stCondLst>
                                  <p:childTnLst>
                                    <p:animEffect transition="out" filter="fade">
                                      <p:cBhvr>
                                        <p:cTn id="66" dur="500"/>
                                        <p:tgtEl>
                                          <p:spTgt spid="5"/>
                                        </p:tgtEl>
                                      </p:cBhvr>
                                    </p:animEffect>
                                    <p:set>
                                      <p:cBhvr>
                                        <p:cTn id="67" dur="1" fill="hold">
                                          <p:stCondLst>
                                            <p:cond delay="499"/>
                                          </p:stCondLst>
                                        </p:cTn>
                                        <p:tgtEl>
                                          <p:spTgt spid="5"/>
                                        </p:tgtEl>
                                        <p:attrNameLst>
                                          <p:attrName>style.visibility</p:attrName>
                                        </p:attrNameLst>
                                      </p:cBhvr>
                                      <p:to>
                                        <p:strVal val="hidden"/>
                                      </p:to>
                                    </p:set>
                                  </p:childTnLst>
                                </p:cTn>
                              </p:par>
                              <p:par>
                                <p:cTn id="68" presetID="10" presetClass="exit" presetSubtype="0" fill="hold" grpId="2" nodeType="withEffect">
                                  <p:stCondLst>
                                    <p:cond delay="0"/>
                                  </p:stCondLst>
                                  <p:childTnLst>
                                    <p:animEffect transition="out" filter="fade">
                                      <p:cBhvr>
                                        <p:cTn id="69" dur="500"/>
                                        <p:tgtEl>
                                          <p:spTgt spid="6"/>
                                        </p:tgtEl>
                                      </p:cBhvr>
                                    </p:animEffect>
                                    <p:set>
                                      <p:cBhvr>
                                        <p:cTn id="70" dur="1" fill="hold">
                                          <p:stCondLst>
                                            <p:cond delay="499"/>
                                          </p:stCondLst>
                                        </p:cTn>
                                        <p:tgtEl>
                                          <p:spTgt spid="6"/>
                                        </p:tgtEl>
                                        <p:attrNameLst>
                                          <p:attrName>style.visibility</p:attrName>
                                        </p:attrNameLst>
                                      </p:cBhvr>
                                      <p:to>
                                        <p:strVal val="hidden"/>
                                      </p:to>
                                    </p:set>
                                  </p:childTnLst>
                                </p:cTn>
                              </p:par>
                              <p:par>
                                <p:cTn id="71" presetID="10" presetClass="exit" presetSubtype="0" fill="hold" grpId="2" nodeType="withEffect">
                                  <p:stCondLst>
                                    <p:cond delay="0"/>
                                  </p:stCondLst>
                                  <p:childTnLst>
                                    <p:animEffect transition="out" filter="fade">
                                      <p:cBhvr>
                                        <p:cTn id="72" dur="500"/>
                                        <p:tgtEl>
                                          <p:spTgt spid="7"/>
                                        </p:tgtEl>
                                      </p:cBhvr>
                                    </p:animEffect>
                                    <p:set>
                                      <p:cBhvr>
                                        <p:cTn id="73" dur="1" fill="hold">
                                          <p:stCondLst>
                                            <p:cond delay="499"/>
                                          </p:stCondLst>
                                        </p:cTn>
                                        <p:tgtEl>
                                          <p:spTgt spid="7"/>
                                        </p:tgtEl>
                                        <p:attrNameLst>
                                          <p:attrName>style.visibility</p:attrName>
                                        </p:attrNameLst>
                                      </p:cBhvr>
                                      <p:to>
                                        <p:strVal val="hidden"/>
                                      </p:to>
                                    </p:set>
                                  </p:childTnLst>
                                </p:cTn>
                              </p:par>
                              <p:par>
                                <p:cTn id="74" presetID="10" presetClass="exit" presetSubtype="0" fill="hold" grpId="2" nodeType="withEffect">
                                  <p:stCondLst>
                                    <p:cond delay="0"/>
                                  </p:stCondLst>
                                  <p:childTnLst>
                                    <p:animEffect transition="out" filter="fade">
                                      <p:cBhvr>
                                        <p:cTn id="75" dur="500"/>
                                        <p:tgtEl>
                                          <p:spTgt spid="8"/>
                                        </p:tgtEl>
                                      </p:cBhvr>
                                    </p:animEffect>
                                    <p:set>
                                      <p:cBhvr>
                                        <p:cTn id="76" dur="1" fill="hold">
                                          <p:stCondLst>
                                            <p:cond delay="499"/>
                                          </p:stCondLst>
                                        </p:cTn>
                                        <p:tgtEl>
                                          <p:spTgt spid="8"/>
                                        </p:tgtEl>
                                        <p:attrNameLst>
                                          <p:attrName>style.visibility</p:attrName>
                                        </p:attrNameLst>
                                      </p:cBhvr>
                                      <p:to>
                                        <p:strVal val="hidden"/>
                                      </p:to>
                                    </p:set>
                                  </p:childTnLst>
                                </p:cTn>
                              </p:par>
                              <p:par>
                                <p:cTn id="77" presetID="10" presetClass="exit" presetSubtype="0" fill="hold" grpId="1" nodeType="withEffect">
                                  <p:stCondLst>
                                    <p:cond delay="0"/>
                                  </p:stCondLst>
                                  <p:childTnLst>
                                    <p:animEffect transition="out" filter="fade">
                                      <p:cBhvr>
                                        <p:cTn id="78" dur="500"/>
                                        <p:tgtEl>
                                          <p:spTgt spid="10"/>
                                        </p:tgtEl>
                                      </p:cBhvr>
                                    </p:animEffect>
                                    <p:set>
                                      <p:cBhvr>
                                        <p:cTn id="79" dur="1" fill="hold">
                                          <p:stCondLst>
                                            <p:cond delay="499"/>
                                          </p:stCondLst>
                                        </p:cTn>
                                        <p:tgtEl>
                                          <p:spTgt spid="10"/>
                                        </p:tgtEl>
                                        <p:attrNameLst>
                                          <p:attrName>style.visibility</p:attrName>
                                        </p:attrNameLst>
                                      </p:cBhvr>
                                      <p:to>
                                        <p:strVal val="hidden"/>
                                      </p:to>
                                    </p:set>
                                  </p:childTnLst>
                                </p:cTn>
                              </p:par>
                              <p:par>
                                <p:cTn id="80" presetID="10" presetClass="entr" presetSubtype="0" fill="hold" grpId="0" nodeType="with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fade">
                                      <p:cBhvr>
                                        <p:cTn id="82" dur="500"/>
                                        <p:tgtEl>
                                          <p:spTgt spid="11"/>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2"/>
                                        </p:tgtEl>
                                        <p:attrNameLst>
                                          <p:attrName>style.visibility</p:attrName>
                                        </p:attrNameLst>
                                      </p:cBhvr>
                                      <p:to>
                                        <p:strVal val="visible"/>
                                      </p:to>
                                    </p:set>
                                    <p:animEffect transition="in" filter="fade">
                                      <p:cBhvr>
                                        <p:cTn id="87" dur="500"/>
                                        <p:tgtEl>
                                          <p:spTgt spid="12"/>
                                        </p:tgtEl>
                                      </p:cBhvr>
                                    </p:animEffect>
                                  </p:childTnLst>
                                </p:cTn>
                              </p:par>
                            </p:childTnLst>
                          </p:cTn>
                        </p:par>
                        <p:par>
                          <p:cTn id="88" fill="hold">
                            <p:stCondLst>
                              <p:cond delay="500"/>
                            </p:stCondLst>
                            <p:childTnLst>
                              <p:par>
                                <p:cTn id="89" presetID="9" presetClass="emph" presetSubtype="0" grpId="1" nodeType="afterEffect">
                                  <p:stCondLst>
                                    <p:cond delay="0"/>
                                  </p:stCondLst>
                                  <p:childTnLst>
                                    <p:set>
                                      <p:cBhvr rctx="PPT">
                                        <p:cTn id="90" dur="indefinite"/>
                                        <p:tgtEl>
                                          <p:spTgt spid="11"/>
                                        </p:tgtEl>
                                        <p:attrNameLst>
                                          <p:attrName>style.opacity</p:attrName>
                                        </p:attrNameLst>
                                      </p:cBhvr>
                                      <p:to>
                                        <p:strVal val="0.5"/>
                                      </p:to>
                                    </p:set>
                                    <p:animEffect filter="image" prLst="opacity: 0.5">
                                      <p:cBhvr rctx="IE">
                                        <p:cTn id="91" dur="indefinite"/>
                                        <p:tgtEl>
                                          <p:spTgt spid="11"/>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13"/>
                                        </p:tgtEl>
                                        <p:attrNameLst>
                                          <p:attrName>style.visibility</p:attrName>
                                        </p:attrNameLst>
                                      </p:cBhvr>
                                      <p:to>
                                        <p:strVal val="visible"/>
                                      </p:to>
                                    </p:set>
                                    <p:animEffect transition="in" filter="fade">
                                      <p:cBhvr>
                                        <p:cTn id="96" dur="500"/>
                                        <p:tgtEl>
                                          <p:spTgt spid="13"/>
                                        </p:tgtEl>
                                      </p:cBhvr>
                                    </p:animEffect>
                                  </p:childTnLst>
                                </p:cTn>
                              </p:par>
                            </p:childTnLst>
                          </p:cTn>
                        </p:par>
                        <p:par>
                          <p:cTn id="97" fill="hold">
                            <p:stCondLst>
                              <p:cond delay="500"/>
                            </p:stCondLst>
                            <p:childTnLst>
                              <p:par>
                                <p:cTn id="98" presetID="9" presetClass="emph" presetSubtype="0" grpId="1" nodeType="afterEffect">
                                  <p:stCondLst>
                                    <p:cond delay="0"/>
                                  </p:stCondLst>
                                  <p:childTnLst>
                                    <p:set>
                                      <p:cBhvr rctx="PPT">
                                        <p:cTn id="99" dur="indefinite"/>
                                        <p:tgtEl>
                                          <p:spTgt spid="12"/>
                                        </p:tgtEl>
                                        <p:attrNameLst>
                                          <p:attrName>style.opacity</p:attrName>
                                        </p:attrNameLst>
                                      </p:cBhvr>
                                      <p:to>
                                        <p:strVal val="0.5"/>
                                      </p:to>
                                    </p:set>
                                    <p:animEffect filter="image" prLst="opacity: 0.5">
                                      <p:cBhvr rctx="IE">
                                        <p:cTn id="100" dur="indefinite"/>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P spid="4" grpId="2"/>
      <p:bldP spid="5" grpId="0"/>
      <p:bldP spid="5" grpId="1"/>
      <p:bldP spid="5" grpId="2"/>
      <p:bldP spid="6" grpId="0"/>
      <p:bldP spid="6" grpId="1"/>
      <p:bldP spid="6" grpId="2"/>
      <p:bldP spid="7" grpId="0"/>
      <p:bldP spid="7" grpId="1"/>
      <p:bldP spid="7" grpId="2"/>
      <p:bldP spid="8" grpId="0"/>
      <p:bldP spid="8" grpId="1"/>
      <p:bldP spid="8" grpId="2"/>
      <p:bldP spid="10" grpId="0"/>
      <p:bldP spid="10" grpId="1"/>
      <p:bldP spid="11" grpId="0"/>
      <p:bldP spid="11" grpId="1"/>
      <p:bldP spid="12" grpId="0"/>
      <p:bldP spid="12" grpId="1"/>
      <p:bldP spid="13"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6317225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31074" y="914400"/>
            <a:ext cx="8229600" cy="5016758"/>
          </a:xfrm>
          <a:prstGeom prst="rect">
            <a:avLst/>
          </a:prstGeom>
          <a:noFill/>
        </p:spPr>
        <p:txBody>
          <a:bodyPr wrap="square" rtlCol="0">
            <a:spAutoFit/>
          </a:bodyPr>
          <a:lstStyle/>
          <a:p>
            <a:r>
              <a:rPr lang="en-US" sz="3200" dirty="0" smtClean="0"/>
              <a:t>                                                          In </a:t>
            </a:r>
            <a:r>
              <a:rPr lang="en-US" sz="3200" dirty="0"/>
              <a:t>order to break our wills to His, God brings us to the foot of the Cross and there shows us what real brokenness is.  We see those wounded Hands and Feet, the Face of Love crowned with thorns, and we see the complete brokenness of the One who said, "Not my will, but Thine be done," as He drank the bitter cup of our sin to its dregs.  So the way to be </a:t>
            </a:r>
            <a:r>
              <a:rPr lang="en-US" sz="3200" dirty="0" smtClean="0"/>
              <a:t>broken </a:t>
            </a:r>
            <a:r>
              <a:rPr lang="en-US" sz="3200" dirty="0"/>
              <a:t>is to </a:t>
            </a:r>
            <a:endParaRPr lang="en-US" sz="3200" dirty="0">
              <a:solidFill>
                <a:srgbClr val="FFC000"/>
              </a:solidFill>
            </a:endParaRPr>
          </a:p>
        </p:txBody>
      </p:sp>
      <p:sp>
        <p:nvSpPr>
          <p:cNvPr id="3" name="TextBox 2"/>
          <p:cNvSpPr txBox="1"/>
          <p:nvPr/>
        </p:nvSpPr>
        <p:spPr>
          <a:xfrm>
            <a:off x="457200" y="914399"/>
            <a:ext cx="8229600" cy="584775"/>
          </a:xfrm>
          <a:prstGeom prst="rect">
            <a:avLst/>
          </a:prstGeom>
          <a:noFill/>
        </p:spPr>
        <p:txBody>
          <a:bodyPr wrap="square" rtlCol="0">
            <a:spAutoFit/>
          </a:bodyPr>
          <a:lstStyle/>
          <a:p>
            <a:r>
              <a:rPr lang="en-US" sz="3200" i="1" dirty="0">
                <a:solidFill>
                  <a:srgbClr val="FFC000"/>
                </a:solidFill>
              </a:rPr>
              <a:t>The Calvary Road</a:t>
            </a:r>
            <a:r>
              <a:rPr lang="en-US" sz="3200" dirty="0">
                <a:solidFill>
                  <a:srgbClr val="FFC000"/>
                </a:solidFill>
              </a:rPr>
              <a:t>, pp. 48-49 ~ </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a:t>
            </a:r>
            <a:r>
              <a:rPr lang="en-US" sz="2600" b="1" dirty="0">
                <a:solidFill>
                  <a:schemeClr val="bg1"/>
                </a:solidFill>
                <a:effectLst>
                  <a:glow rad="381000">
                    <a:srgbClr val="E20000">
                      <a:alpha val="49804"/>
                    </a:srgbClr>
                  </a:glow>
                </a:effectLst>
                <a:latin typeface="Felix Titling" pitchFamily="82" charset="0"/>
              </a:rPr>
              <a:t>8</a:t>
            </a:r>
            <a:r>
              <a:rPr lang="en-US" sz="2600" b="1" dirty="0" smtClean="0">
                <a:solidFill>
                  <a:schemeClr val="bg1"/>
                </a:solidFill>
                <a:effectLst>
                  <a:glow rad="381000">
                    <a:srgbClr val="E20000">
                      <a:alpha val="49804"/>
                    </a:srgbClr>
                  </a:glow>
                </a:effectLst>
                <a:latin typeface="Felix Titling" pitchFamily="82" charset="0"/>
              </a:rPr>
              <a:t> – 2 2</a:t>
            </a:r>
            <a:endParaRPr lang="en-US" sz="2600" b="1" dirty="0">
              <a:solidFill>
                <a:schemeClr val="bg1"/>
              </a:solidFill>
              <a:effectLst>
                <a:glow rad="381000">
                  <a:srgbClr val="E20000">
                    <a:alpha val="49804"/>
                  </a:srgbClr>
                </a:glow>
              </a:effectLst>
              <a:latin typeface="Felix Titling" pitchFamily="82" charset="0"/>
            </a:endParaRPr>
          </a:p>
        </p:txBody>
      </p:sp>
      <p:sp>
        <p:nvSpPr>
          <p:cNvPr id="5" name="TextBox 4"/>
          <p:cNvSpPr txBox="1"/>
          <p:nvPr/>
        </p:nvSpPr>
        <p:spPr>
          <a:xfrm>
            <a:off x="441963" y="914400"/>
            <a:ext cx="8229600" cy="5016758"/>
          </a:xfrm>
          <a:prstGeom prst="rect">
            <a:avLst/>
          </a:prstGeom>
          <a:noFill/>
        </p:spPr>
        <p:txBody>
          <a:bodyPr wrap="square" rtlCol="0">
            <a:spAutoFit/>
          </a:bodyPr>
          <a:lstStyle/>
          <a:p>
            <a:r>
              <a:rPr lang="en-US" sz="3200" dirty="0"/>
              <a:t>look on Him and to realize it was our sin which nailed Him there.  Then as we see the love and brokenness of the God who died in our place, our hearts will become strangely melted and we will want to be broken for Him and we shall pray,</a:t>
            </a:r>
          </a:p>
          <a:p>
            <a:r>
              <a:rPr lang="en-US" sz="3200" dirty="0" smtClean="0"/>
              <a:t>Oh</a:t>
            </a:r>
            <a:r>
              <a:rPr lang="en-US" sz="3200" dirty="0"/>
              <a:t>, to be saved from myself, dear Lord,</a:t>
            </a:r>
          </a:p>
          <a:p>
            <a:r>
              <a:rPr lang="en-US" sz="3200" dirty="0" smtClean="0"/>
              <a:t>Oh</a:t>
            </a:r>
            <a:r>
              <a:rPr lang="en-US" sz="3200" dirty="0"/>
              <a:t>, to be lost in Thee,</a:t>
            </a:r>
          </a:p>
          <a:p>
            <a:r>
              <a:rPr lang="en-US" sz="3200" dirty="0" smtClean="0"/>
              <a:t>Oh</a:t>
            </a:r>
            <a:r>
              <a:rPr lang="en-US" sz="3200" dirty="0"/>
              <a:t>, that it might be no more I,</a:t>
            </a:r>
          </a:p>
          <a:p>
            <a:r>
              <a:rPr lang="en-US" sz="3200" smtClean="0"/>
              <a:t>But </a:t>
            </a:r>
            <a:r>
              <a:rPr lang="en-US" sz="3200" dirty="0"/>
              <a:t>Christ that lives in me.     </a:t>
            </a:r>
            <a:endParaRPr lang="en-US" sz="3200" dirty="0">
              <a:solidFill>
                <a:srgbClr val="FFC000"/>
              </a:solidFill>
            </a:endParaRPr>
          </a:p>
        </p:txBody>
      </p:sp>
    </p:spTree>
    <p:extLst>
      <p:ext uri="{BB962C8B-B14F-4D97-AF65-F5344CB8AC3E}">
        <p14:creationId xmlns:p14="http://schemas.microsoft.com/office/powerpoint/2010/main" xmlns="" val="54937364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par>
                                <p:cTn id="13" presetID="10" presetClass="exit" presetSubtype="0" fill="hold" grpId="0" nodeType="withEffect">
                                  <p:stCondLst>
                                    <p:cond delay="0"/>
                                  </p:stCondLst>
                                  <p:childTnLst>
                                    <p:animEffect transition="out" filter="fade">
                                      <p:cBhvr>
                                        <p:cTn id="14" dur="500"/>
                                        <p:tgtEl>
                                          <p:spTgt spid="3"/>
                                        </p:tgtEl>
                                      </p:cBhvr>
                                    </p:animEffect>
                                    <p:set>
                                      <p:cBhvr>
                                        <p:cTn id="15" dur="1" fill="hold">
                                          <p:stCondLst>
                                            <p:cond delay="499"/>
                                          </p:stCondLst>
                                        </p:cTn>
                                        <p:tgtEl>
                                          <p:spTgt spid="3"/>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3"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25297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04643213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Babylonians used a base 6 system</a:t>
            </a:r>
            <a:endParaRPr lang="en-US" sz="3200" dirty="0">
              <a:solidFill>
                <a:srgbClr val="FFC000"/>
              </a:solidFill>
              <a:latin typeface="Eras Demi ITC" pitchFamily="34" charset="0"/>
            </a:endParaRPr>
          </a:p>
        </p:txBody>
      </p:sp>
      <p:sp>
        <p:nvSpPr>
          <p:cNvPr id="4" name="TextBox 3"/>
          <p:cNvSpPr txBox="1"/>
          <p:nvPr/>
        </p:nvSpPr>
        <p:spPr>
          <a:xfrm>
            <a:off x="458026" y="1472625"/>
            <a:ext cx="8457374" cy="3046988"/>
          </a:xfrm>
          <a:prstGeom prst="rect">
            <a:avLst/>
          </a:prstGeom>
          <a:noFill/>
        </p:spPr>
        <p:txBody>
          <a:bodyPr wrap="square" rtlCol="0">
            <a:spAutoFit/>
          </a:bodyPr>
          <a:lstStyle/>
          <a:p>
            <a:r>
              <a:rPr lang="en-US" sz="3200" dirty="0"/>
              <a:t>A	</a:t>
            </a:r>
            <a:r>
              <a:rPr lang="en-US" sz="3200" dirty="0" smtClean="0"/>
              <a:t>B</a:t>
            </a:r>
            <a:r>
              <a:rPr lang="en-US" sz="3200" dirty="0"/>
              <a:t>	</a:t>
            </a:r>
            <a:r>
              <a:rPr lang="en-US" sz="3200" dirty="0" smtClean="0"/>
              <a:t>C</a:t>
            </a:r>
            <a:r>
              <a:rPr lang="en-US" sz="3200" dirty="0"/>
              <a:t>	</a:t>
            </a:r>
            <a:r>
              <a:rPr lang="en-US" sz="3200" dirty="0" smtClean="0"/>
              <a:t>D</a:t>
            </a:r>
            <a:r>
              <a:rPr lang="en-US" sz="3200" dirty="0"/>
              <a:t>	</a:t>
            </a:r>
            <a:r>
              <a:rPr lang="en-US" sz="3200" dirty="0" smtClean="0"/>
              <a:t>E</a:t>
            </a:r>
            <a:r>
              <a:rPr lang="en-US" sz="3200" dirty="0"/>
              <a:t>	</a:t>
            </a:r>
            <a:r>
              <a:rPr lang="en-US" sz="3200" dirty="0" smtClean="0"/>
              <a:t>F</a:t>
            </a:r>
            <a:r>
              <a:rPr lang="en-US" sz="3200" dirty="0"/>
              <a:t>	</a:t>
            </a:r>
            <a:r>
              <a:rPr lang="en-US" sz="3200" dirty="0" smtClean="0"/>
              <a:t>G</a:t>
            </a:r>
            <a:r>
              <a:rPr lang="en-US" sz="3200" dirty="0"/>
              <a:t>	</a:t>
            </a:r>
            <a:r>
              <a:rPr lang="en-US" sz="3200" dirty="0" smtClean="0"/>
              <a:t>H</a:t>
            </a:r>
            <a:r>
              <a:rPr lang="en-US" sz="3200" dirty="0"/>
              <a:t>	</a:t>
            </a:r>
            <a:r>
              <a:rPr lang="en-US" sz="3200" dirty="0" smtClean="0"/>
              <a:t>I</a:t>
            </a:r>
            <a:endParaRPr lang="en-US" sz="3200" dirty="0"/>
          </a:p>
          <a:p>
            <a:r>
              <a:rPr lang="en-US" sz="3200" dirty="0">
                <a:solidFill>
                  <a:srgbClr val="FFC000"/>
                </a:solidFill>
              </a:rPr>
              <a:t>6	</a:t>
            </a:r>
            <a:r>
              <a:rPr lang="en-US" sz="3200" dirty="0" smtClean="0">
                <a:solidFill>
                  <a:srgbClr val="FFC000"/>
                </a:solidFill>
              </a:rPr>
              <a:t>9</a:t>
            </a:r>
            <a:r>
              <a:rPr lang="en-US" sz="3200" dirty="0">
                <a:solidFill>
                  <a:srgbClr val="FFC000"/>
                </a:solidFill>
              </a:rPr>
              <a:t>	</a:t>
            </a:r>
            <a:r>
              <a:rPr lang="en-US" sz="3200" dirty="0" smtClean="0">
                <a:solidFill>
                  <a:srgbClr val="FFC000"/>
                </a:solidFill>
              </a:rPr>
              <a:t>18</a:t>
            </a:r>
            <a:r>
              <a:rPr lang="en-US" sz="3200" dirty="0">
                <a:solidFill>
                  <a:srgbClr val="FFC000"/>
                </a:solidFill>
              </a:rPr>
              <a:t>	</a:t>
            </a:r>
            <a:r>
              <a:rPr lang="en-US" sz="3200" dirty="0" smtClean="0">
                <a:solidFill>
                  <a:srgbClr val="FFC000"/>
                </a:solidFill>
              </a:rPr>
              <a:t>24</a:t>
            </a:r>
            <a:r>
              <a:rPr lang="en-US" sz="3200" dirty="0">
                <a:solidFill>
                  <a:srgbClr val="FFC000"/>
                </a:solidFill>
              </a:rPr>
              <a:t>	</a:t>
            </a:r>
            <a:r>
              <a:rPr lang="en-US" sz="3200" dirty="0" smtClean="0">
                <a:solidFill>
                  <a:srgbClr val="FFC000"/>
                </a:solidFill>
              </a:rPr>
              <a:t>30</a:t>
            </a:r>
            <a:r>
              <a:rPr lang="en-US" sz="3200" dirty="0">
                <a:solidFill>
                  <a:srgbClr val="FFC000"/>
                </a:solidFill>
              </a:rPr>
              <a:t>	</a:t>
            </a:r>
            <a:r>
              <a:rPr lang="en-US" sz="3200" dirty="0" smtClean="0">
                <a:solidFill>
                  <a:srgbClr val="FFC000"/>
                </a:solidFill>
              </a:rPr>
              <a:t>36</a:t>
            </a:r>
            <a:r>
              <a:rPr lang="en-US" sz="3200" dirty="0">
                <a:solidFill>
                  <a:srgbClr val="FFC000"/>
                </a:solidFill>
              </a:rPr>
              <a:t>	</a:t>
            </a:r>
            <a:r>
              <a:rPr lang="en-US" sz="3200" dirty="0" smtClean="0">
                <a:solidFill>
                  <a:srgbClr val="FFC000"/>
                </a:solidFill>
              </a:rPr>
              <a:t>42</a:t>
            </a:r>
            <a:r>
              <a:rPr lang="en-US" sz="3200" dirty="0">
                <a:solidFill>
                  <a:srgbClr val="FFC000"/>
                </a:solidFill>
              </a:rPr>
              <a:t>	</a:t>
            </a:r>
            <a:r>
              <a:rPr lang="en-US" sz="3200" dirty="0" smtClean="0">
                <a:solidFill>
                  <a:srgbClr val="FFC000"/>
                </a:solidFill>
              </a:rPr>
              <a:t>48</a:t>
            </a:r>
            <a:r>
              <a:rPr lang="en-US" sz="3200" dirty="0">
                <a:solidFill>
                  <a:srgbClr val="FFC000"/>
                </a:solidFill>
              </a:rPr>
              <a:t>	</a:t>
            </a:r>
            <a:r>
              <a:rPr lang="en-US" sz="3200" dirty="0" smtClean="0">
                <a:solidFill>
                  <a:srgbClr val="FFC000"/>
                </a:solidFill>
              </a:rPr>
              <a:t>54</a:t>
            </a:r>
            <a:endParaRPr lang="en-US" sz="3200" dirty="0">
              <a:solidFill>
                <a:srgbClr val="FFC000"/>
              </a:solidFill>
            </a:endParaRPr>
          </a:p>
          <a:p>
            <a:r>
              <a:rPr lang="en-US" sz="3200" dirty="0" smtClean="0"/>
              <a:t>J</a:t>
            </a:r>
            <a:r>
              <a:rPr lang="en-US" sz="3200" dirty="0"/>
              <a:t>	</a:t>
            </a:r>
            <a:r>
              <a:rPr lang="en-US" sz="3200" dirty="0" smtClean="0"/>
              <a:t>K</a:t>
            </a:r>
            <a:r>
              <a:rPr lang="en-US" sz="3200" dirty="0"/>
              <a:t>	</a:t>
            </a:r>
            <a:r>
              <a:rPr lang="en-US" sz="3200" dirty="0" smtClean="0"/>
              <a:t>L</a:t>
            </a:r>
            <a:r>
              <a:rPr lang="en-US" sz="3200" dirty="0"/>
              <a:t>	M	</a:t>
            </a:r>
            <a:r>
              <a:rPr lang="en-US" sz="3200" dirty="0" smtClean="0"/>
              <a:t>N</a:t>
            </a:r>
            <a:r>
              <a:rPr lang="en-US" sz="3200" dirty="0"/>
              <a:t>	</a:t>
            </a:r>
            <a:r>
              <a:rPr lang="en-US" sz="3200" dirty="0" smtClean="0"/>
              <a:t>O</a:t>
            </a:r>
            <a:r>
              <a:rPr lang="en-US" sz="3200" dirty="0"/>
              <a:t>	</a:t>
            </a:r>
            <a:r>
              <a:rPr lang="en-US" sz="3200" dirty="0" smtClean="0"/>
              <a:t>P</a:t>
            </a:r>
            <a:r>
              <a:rPr lang="en-US" sz="3200" dirty="0"/>
              <a:t>	</a:t>
            </a:r>
            <a:r>
              <a:rPr lang="en-US" sz="3200" dirty="0" smtClean="0"/>
              <a:t>Q</a:t>
            </a:r>
            <a:r>
              <a:rPr lang="en-US" sz="3200" dirty="0"/>
              <a:t>	</a:t>
            </a:r>
            <a:r>
              <a:rPr lang="en-US" sz="3200" dirty="0" smtClean="0"/>
              <a:t>R</a:t>
            </a:r>
            <a:r>
              <a:rPr lang="en-US" sz="3200" dirty="0"/>
              <a:t> </a:t>
            </a:r>
            <a:endParaRPr lang="en-US" sz="3200" dirty="0" smtClean="0"/>
          </a:p>
          <a:p>
            <a:r>
              <a:rPr lang="en-US" sz="3200" dirty="0" smtClean="0">
                <a:solidFill>
                  <a:srgbClr val="FFC000"/>
                </a:solidFill>
              </a:rPr>
              <a:t>60</a:t>
            </a:r>
            <a:r>
              <a:rPr lang="en-US" sz="3200" dirty="0">
                <a:solidFill>
                  <a:srgbClr val="FFC000"/>
                </a:solidFill>
              </a:rPr>
              <a:t>	</a:t>
            </a:r>
            <a:r>
              <a:rPr lang="en-US" sz="3200" dirty="0" smtClean="0">
                <a:solidFill>
                  <a:srgbClr val="FFC000"/>
                </a:solidFill>
              </a:rPr>
              <a:t>66</a:t>
            </a:r>
            <a:r>
              <a:rPr lang="en-US" sz="3200" dirty="0">
                <a:solidFill>
                  <a:srgbClr val="FFC000"/>
                </a:solidFill>
              </a:rPr>
              <a:t>	</a:t>
            </a:r>
            <a:r>
              <a:rPr lang="en-US" sz="3200" dirty="0" smtClean="0">
                <a:solidFill>
                  <a:srgbClr val="FFC000"/>
                </a:solidFill>
              </a:rPr>
              <a:t>72</a:t>
            </a:r>
            <a:r>
              <a:rPr lang="en-US" sz="3200" dirty="0">
                <a:solidFill>
                  <a:srgbClr val="FFC000"/>
                </a:solidFill>
              </a:rPr>
              <a:t>	</a:t>
            </a:r>
            <a:r>
              <a:rPr lang="en-US" sz="3200" dirty="0" smtClean="0">
                <a:solidFill>
                  <a:srgbClr val="FFC000"/>
                </a:solidFill>
              </a:rPr>
              <a:t>78</a:t>
            </a:r>
            <a:r>
              <a:rPr lang="en-US" sz="3200" dirty="0">
                <a:solidFill>
                  <a:srgbClr val="FFC000"/>
                </a:solidFill>
              </a:rPr>
              <a:t>	</a:t>
            </a:r>
            <a:r>
              <a:rPr lang="en-US" sz="3200" dirty="0" smtClean="0">
                <a:solidFill>
                  <a:srgbClr val="FFC000"/>
                </a:solidFill>
              </a:rPr>
              <a:t>84</a:t>
            </a:r>
            <a:r>
              <a:rPr lang="en-US" sz="3200" dirty="0">
                <a:solidFill>
                  <a:srgbClr val="FFC000"/>
                </a:solidFill>
              </a:rPr>
              <a:t>	</a:t>
            </a:r>
            <a:r>
              <a:rPr lang="en-US" sz="3200" dirty="0" smtClean="0">
                <a:solidFill>
                  <a:srgbClr val="FFC000"/>
                </a:solidFill>
              </a:rPr>
              <a:t>90</a:t>
            </a:r>
            <a:r>
              <a:rPr lang="en-US" sz="3200" dirty="0">
                <a:solidFill>
                  <a:srgbClr val="FFC000"/>
                </a:solidFill>
              </a:rPr>
              <a:t>	</a:t>
            </a:r>
            <a:r>
              <a:rPr lang="en-US" sz="3200" dirty="0" smtClean="0">
                <a:solidFill>
                  <a:srgbClr val="FFC000"/>
                </a:solidFill>
              </a:rPr>
              <a:t>96</a:t>
            </a:r>
            <a:r>
              <a:rPr lang="en-US" sz="3200" dirty="0">
                <a:solidFill>
                  <a:srgbClr val="FFC000"/>
                </a:solidFill>
              </a:rPr>
              <a:t>	</a:t>
            </a:r>
            <a:r>
              <a:rPr lang="en-US" sz="3200" dirty="0" smtClean="0">
                <a:solidFill>
                  <a:srgbClr val="FFC000"/>
                </a:solidFill>
              </a:rPr>
              <a:t>102	108</a:t>
            </a:r>
            <a:endParaRPr lang="en-US" sz="3200" dirty="0">
              <a:solidFill>
                <a:srgbClr val="FFC000"/>
              </a:solidFill>
            </a:endParaRPr>
          </a:p>
          <a:p>
            <a:r>
              <a:rPr lang="en-US" sz="3200" dirty="0" smtClean="0"/>
              <a:t>S</a:t>
            </a:r>
            <a:r>
              <a:rPr lang="en-US" sz="3200" dirty="0"/>
              <a:t>	</a:t>
            </a:r>
            <a:r>
              <a:rPr lang="en-US" sz="3200" dirty="0" smtClean="0"/>
              <a:t>T</a:t>
            </a:r>
            <a:r>
              <a:rPr lang="en-US" sz="3200" dirty="0"/>
              <a:t>	U	</a:t>
            </a:r>
            <a:r>
              <a:rPr lang="en-US" sz="3200" dirty="0" smtClean="0"/>
              <a:t>V</a:t>
            </a:r>
            <a:r>
              <a:rPr lang="en-US" sz="3200" dirty="0"/>
              <a:t>	</a:t>
            </a:r>
            <a:r>
              <a:rPr lang="en-US" sz="3200" dirty="0" smtClean="0"/>
              <a:t>W</a:t>
            </a:r>
            <a:r>
              <a:rPr lang="en-US" sz="3200" dirty="0"/>
              <a:t>	</a:t>
            </a:r>
            <a:r>
              <a:rPr lang="en-US" sz="3200" dirty="0" smtClean="0"/>
              <a:t>X</a:t>
            </a:r>
            <a:r>
              <a:rPr lang="en-US" sz="3200" dirty="0"/>
              <a:t>	</a:t>
            </a:r>
            <a:r>
              <a:rPr lang="en-US" sz="3200" dirty="0" smtClean="0"/>
              <a:t>Y</a:t>
            </a:r>
            <a:r>
              <a:rPr lang="en-US" sz="3200" dirty="0"/>
              <a:t>	</a:t>
            </a:r>
            <a:r>
              <a:rPr lang="en-US" sz="3200" dirty="0" smtClean="0"/>
              <a:t>Z</a:t>
            </a:r>
            <a:endParaRPr lang="en-US" sz="3200" dirty="0"/>
          </a:p>
          <a:p>
            <a:r>
              <a:rPr lang="en-US" sz="3200" dirty="0">
                <a:solidFill>
                  <a:srgbClr val="FFC000"/>
                </a:solidFill>
              </a:rPr>
              <a:t>114	120	126	132	138	144	150	</a:t>
            </a:r>
            <a:r>
              <a:rPr lang="en-US" sz="3200" dirty="0" smtClean="0">
                <a:solidFill>
                  <a:srgbClr val="FFC000"/>
                </a:solidFill>
              </a:rPr>
              <a:t>154</a:t>
            </a:r>
            <a:endParaRPr lang="en-US" sz="3200" dirty="0">
              <a:solidFill>
                <a:srgbClr val="FFC000"/>
              </a:solidFill>
              <a:latin typeface="Eras Demi ITC" pitchFamily="34" charset="0"/>
            </a:endParaRPr>
          </a:p>
        </p:txBody>
      </p:sp>
      <p:sp>
        <p:nvSpPr>
          <p:cNvPr id="5" name="TextBox 4"/>
          <p:cNvSpPr txBox="1"/>
          <p:nvPr/>
        </p:nvSpPr>
        <p:spPr>
          <a:xfrm>
            <a:off x="458026" y="4495800"/>
            <a:ext cx="8457374" cy="584775"/>
          </a:xfrm>
          <a:prstGeom prst="rect">
            <a:avLst/>
          </a:prstGeom>
          <a:noFill/>
        </p:spPr>
        <p:txBody>
          <a:bodyPr wrap="square" rtlCol="0">
            <a:spAutoFit/>
          </a:bodyPr>
          <a:lstStyle/>
          <a:p>
            <a:r>
              <a:rPr lang="en-US" sz="3200" dirty="0"/>
              <a:t>K	</a:t>
            </a:r>
            <a:r>
              <a:rPr lang="en-US" sz="3200" dirty="0" smtClean="0"/>
              <a:t>I</a:t>
            </a:r>
            <a:r>
              <a:rPr lang="en-US" sz="3200" dirty="0"/>
              <a:t>	</a:t>
            </a:r>
            <a:r>
              <a:rPr lang="en-US" sz="3200" dirty="0" smtClean="0"/>
              <a:t>S</a:t>
            </a:r>
            <a:r>
              <a:rPr lang="en-US" sz="3200" dirty="0"/>
              <a:t>	</a:t>
            </a:r>
            <a:r>
              <a:rPr lang="en-US" sz="3200" dirty="0" smtClean="0"/>
              <a:t>S</a:t>
            </a:r>
            <a:r>
              <a:rPr lang="en-US" sz="3200" dirty="0"/>
              <a:t>	</a:t>
            </a:r>
            <a:r>
              <a:rPr lang="en-US" sz="3200" dirty="0" smtClean="0"/>
              <a:t>I</a:t>
            </a:r>
            <a:r>
              <a:rPr lang="en-US" sz="3200" dirty="0"/>
              <a:t>	</a:t>
            </a:r>
            <a:r>
              <a:rPr lang="en-US" sz="3200" dirty="0" smtClean="0"/>
              <a:t>N</a:t>
            </a:r>
            <a:r>
              <a:rPr lang="en-US" sz="3200" dirty="0"/>
              <a:t>	</a:t>
            </a:r>
            <a:r>
              <a:rPr lang="en-US" sz="3200" dirty="0" smtClean="0"/>
              <a:t>G</a:t>
            </a:r>
            <a:r>
              <a:rPr lang="en-US" sz="3200" dirty="0"/>
              <a:t>	</a:t>
            </a:r>
            <a:r>
              <a:rPr lang="en-US" sz="3200" dirty="0" smtClean="0"/>
              <a:t>E</a:t>
            </a:r>
            <a:r>
              <a:rPr lang="en-US" sz="3200" dirty="0"/>
              <a:t>	</a:t>
            </a:r>
            <a:r>
              <a:rPr lang="en-US" sz="3200" dirty="0" smtClean="0"/>
              <a:t>R</a:t>
            </a:r>
            <a:endParaRPr lang="en-US" sz="3200" dirty="0"/>
          </a:p>
        </p:txBody>
      </p:sp>
      <p:sp>
        <p:nvSpPr>
          <p:cNvPr id="8" name="TextBox 7"/>
          <p:cNvSpPr txBox="1"/>
          <p:nvPr/>
        </p:nvSpPr>
        <p:spPr>
          <a:xfrm>
            <a:off x="457200" y="5126595"/>
            <a:ext cx="8457374" cy="1077218"/>
          </a:xfrm>
          <a:prstGeom prst="rect">
            <a:avLst/>
          </a:prstGeom>
          <a:noFill/>
        </p:spPr>
        <p:txBody>
          <a:bodyPr wrap="square" rtlCol="0">
            <a:spAutoFit/>
          </a:bodyPr>
          <a:lstStyle/>
          <a:p>
            <a:r>
              <a:rPr lang="en-US" sz="3200" dirty="0">
                <a:solidFill>
                  <a:srgbClr val="FFC000"/>
                </a:solidFill>
              </a:rPr>
              <a:t>66	54	114 114	54	84	42	30	108</a:t>
            </a:r>
            <a:r>
              <a:rPr lang="en-US" sz="3200" dirty="0"/>
              <a:t> </a:t>
            </a:r>
          </a:p>
          <a:p>
            <a:r>
              <a:rPr lang="en-US" sz="3200" dirty="0"/>
              <a:t>= </a:t>
            </a:r>
            <a:r>
              <a:rPr lang="en-US" sz="3200" dirty="0">
                <a:solidFill>
                  <a:srgbClr val="FFC000"/>
                </a:solidFill>
              </a:rPr>
              <a:t>666</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
        <p:nvSpPr>
          <p:cNvPr id="7" name="Rounded Rectangle 6"/>
          <p:cNvSpPr/>
          <p:nvPr/>
        </p:nvSpPr>
        <p:spPr>
          <a:xfrm>
            <a:off x="441399" y="4158695"/>
            <a:ext cx="2210351"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01807416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wd">
                                    <p:tmPct val="2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wd">
                                    <p:tmPct val="20000"/>
                                  </p:iterate>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1300"/>
                            </p:stCondLst>
                            <p:childTnLst>
                              <p:par>
                                <p:cTn id="14" presetID="9" presetClass="emph" presetSubtype="0" grpId="1" nodeType="afterEffect">
                                  <p:stCondLst>
                                    <p:cond delay="0"/>
                                  </p:stCondLst>
                                  <p:iterate type="wd">
                                    <p:tmAbs val="0"/>
                                  </p:iterate>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iterate type="wd">
                                    <p:tmPct val="20000"/>
                                  </p:iterate>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par>
                          <p:cTn id="26" fill="hold">
                            <p:stCondLst>
                              <p:cond delay="2000"/>
                            </p:stCondLst>
                            <p:childTnLst>
                              <p:par>
                                <p:cTn id="27" presetID="22" presetClass="exit" presetSubtype="8" fill="hold" grpId="1" nodeType="afterEffect">
                                  <p:stCondLst>
                                    <p:cond delay="0"/>
                                  </p:stCondLst>
                                  <p:childTnLst>
                                    <p:animEffect transition="out" filter="wipe(left)">
                                      <p:cBhvr>
                                        <p:cTn id="28" dur="500"/>
                                        <p:tgtEl>
                                          <p:spTgt spid="7"/>
                                        </p:tgtEl>
                                      </p:cBhvr>
                                    </p:animEffect>
                                    <p:set>
                                      <p:cBhvr>
                                        <p:cTn id="29"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8" grpId="0"/>
      <p:bldP spid="7" grpId="0" animBg="1"/>
      <p:bldP spid="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t>4</a:t>
            </a:r>
            <a:r>
              <a:rPr lang="en-US" sz="3200" baseline="30000" dirty="0"/>
              <a:t>th</a:t>
            </a:r>
            <a:r>
              <a:rPr lang="en-US" sz="3200" dirty="0"/>
              <a:t> trumpet, 8:12 ~ 1/3 </a:t>
            </a:r>
            <a:r>
              <a:rPr lang="en-US" sz="3200" dirty="0">
                <a:solidFill>
                  <a:srgbClr val="FFC000"/>
                </a:solidFill>
              </a:rPr>
              <a:t>sun</a:t>
            </a:r>
            <a:r>
              <a:rPr lang="en-US" sz="3200" dirty="0"/>
              <a:t>, </a:t>
            </a:r>
            <a:r>
              <a:rPr lang="en-US" sz="3200" dirty="0">
                <a:solidFill>
                  <a:srgbClr val="FFC000"/>
                </a:solidFill>
              </a:rPr>
              <a:t>moon</a:t>
            </a:r>
            <a:r>
              <a:rPr lang="en-US" sz="3200" dirty="0"/>
              <a:t> and </a:t>
            </a:r>
            <a:r>
              <a:rPr lang="en-US" sz="3200" dirty="0">
                <a:solidFill>
                  <a:srgbClr val="FFC000"/>
                </a:solidFill>
              </a:rPr>
              <a:t>stars</a:t>
            </a:r>
            <a:r>
              <a:rPr lang="en-US" sz="3200" dirty="0"/>
              <a:t> struck</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94120414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77547411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Great</a:t>
            </a:r>
            <a:r>
              <a:rPr lang="en-US" sz="3200" dirty="0"/>
              <a:t> ~ 1</a:t>
            </a:r>
            <a:r>
              <a:rPr lang="en-US" sz="3200" baseline="30000" dirty="0"/>
              <a:t>st</a:t>
            </a:r>
            <a:r>
              <a:rPr lang="en-US" sz="3200" dirty="0"/>
              <a:t> of 10x in vv. 9-22</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1473664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016758"/>
          </a:xfrm>
          <a:prstGeom prst="rect">
            <a:avLst/>
          </a:prstGeom>
          <a:noFill/>
        </p:spPr>
        <p:txBody>
          <a:bodyPr wrap="square" rtlCol="0">
            <a:spAutoFit/>
          </a:bodyPr>
          <a:lstStyle/>
          <a:p>
            <a:r>
              <a:rPr lang="en-US" sz="3200" dirty="0">
                <a:solidFill>
                  <a:srgbClr val="FFC000"/>
                </a:solidFill>
              </a:rPr>
              <a:t>C. H. Spurgeon ~ </a:t>
            </a:r>
            <a:r>
              <a:rPr lang="en-US" sz="3200" dirty="0"/>
              <a:t>"Judgment may produce a carnal repentance - a repentance that </a:t>
            </a:r>
            <a:r>
              <a:rPr lang="en-US" sz="3200" dirty="0" smtClean="0"/>
              <a:t>is of the flesh, and after the manner of the sinful nature of men.  In this repentance the depravity of the heart remains the same in essence, though it takes another form of showing itself. Though the man changes, he is not </a:t>
            </a:r>
            <a:r>
              <a:rPr lang="en-US" sz="3200" dirty="0" err="1" smtClean="0"/>
              <a:t>savingly</a:t>
            </a:r>
            <a:r>
              <a:rPr lang="en-US" sz="3200" dirty="0" smtClean="0"/>
              <a:t> changed: he becomes another man, but not a new man.  The same sin rules in him, but it is </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457200" y="914400"/>
            <a:ext cx="8229600" cy="5509200"/>
          </a:xfrm>
          <a:prstGeom prst="rect">
            <a:avLst/>
          </a:prstGeom>
          <a:noFill/>
        </p:spPr>
        <p:txBody>
          <a:bodyPr wrap="square" rtlCol="0">
            <a:spAutoFit/>
          </a:bodyPr>
          <a:lstStyle/>
          <a:p>
            <a:r>
              <a:rPr lang="en-US" sz="3200" dirty="0"/>
              <a:t>called by another name, and wears another dress.  The stone is carved into a more </a:t>
            </a:r>
            <a:r>
              <a:rPr lang="en-US" sz="3200" dirty="0" err="1"/>
              <a:t>sightly</a:t>
            </a:r>
            <a:r>
              <a:rPr lang="en-US" sz="3200" dirty="0"/>
              <a:t> shape, but it is not turned into flesh.  The iron is cast into another image, but it is not transformed into gold.  This carnal repentance is caused by fear.  Does not every thief repent of robbery when he is convicted and sent to jail?  Does not every murderer repent of his crime when he stands under the fatal tree</a:t>
            </a:r>
            <a:r>
              <a:rPr lang="en-US" sz="3200" dirty="0" smtClean="0"/>
              <a:t>?” </a:t>
            </a:r>
            <a:endParaRPr lang="en-US" sz="3200" dirty="0">
              <a:solidFill>
                <a:srgbClr val="FFC000"/>
              </a:solidFill>
              <a:latin typeface="Eras Demi ITC" pitchFamily="34" charset="0"/>
            </a:endParaRPr>
          </a:p>
        </p:txBody>
      </p:sp>
    </p:spTree>
    <p:extLst>
      <p:ext uri="{BB962C8B-B14F-4D97-AF65-F5344CB8AC3E}">
        <p14:creationId xmlns:p14="http://schemas.microsoft.com/office/powerpoint/2010/main" xmlns="" val="401555478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ntr" presetSubtype="0" fill="hold" grpId="1"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539430"/>
          </a:xfrm>
          <a:prstGeom prst="rect">
            <a:avLst/>
          </a:prstGeom>
          <a:noFill/>
        </p:spPr>
        <p:txBody>
          <a:bodyPr wrap="square" rtlCol="0">
            <a:spAutoFit/>
          </a:bodyPr>
          <a:lstStyle/>
          <a:p>
            <a:r>
              <a:rPr lang="en-US" sz="3200" dirty="0"/>
              <a:t>“This is real penitence, when the man gives glory to the justice of God, even though it condemns him.  O my hearer, do you thus repent?  Is sin really sinful to you?  Do you see its desert of hell?  If not, your repentance needs to be repented of.”</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3370859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539430"/>
          </a:xfrm>
          <a:prstGeom prst="rect">
            <a:avLst/>
          </a:prstGeom>
          <a:noFill/>
        </p:spPr>
        <p:txBody>
          <a:bodyPr wrap="square" rtlCol="0">
            <a:spAutoFit/>
          </a:bodyPr>
          <a:lstStyle/>
          <a:p>
            <a:r>
              <a:rPr lang="en-US" sz="3200" dirty="0">
                <a:solidFill>
                  <a:srgbClr val="FFC000"/>
                </a:solidFill>
              </a:rPr>
              <a:t>Ray Stedman ~</a:t>
            </a:r>
            <a:r>
              <a:rPr lang="en-US" sz="3200" dirty="0"/>
              <a:t> "The terrible folly of unbelief, of refusing God's grace, is that you gradually lose the capacity to repent. At last you reach a state of hardness of heart which no longer can respond or does respond to what God is doing. It is too late to pray!" </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6 . 8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50822431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2360</TotalTime>
  <Words>1049</Words>
  <Application>Microsoft Office PowerPoint</Application>
  <PresentationFormat>On-screen Show (4:3)</PresentationFormat>
  <Paragraphs>96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Kathy</cp:lastModifiedBy>
  <cp:revision>22</cp:revision>
  <dcterms:created xsi:type="dcterms:W3CDTF">2013-06-06T02:47:02Z</dcterms:created>
  <dcterms:modified xsi:type="dcterms:W3CDTF">2013-06-10T15:58:59Z</dcterms:modified>
</cp:coreProperties>
</file>