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8" r:id="rId3"/>
    <p:sldId id="257" r:id="rId4"/>
    <p:sldId id="274" r:id="rId5"/>
    <p:sldId id="275" r:id="rId6"/>
    <p:sldId id="259" r:id="rId7"/>
    <p:sldId id="260" r:id="rId8"/>
    <p:sldId id="276" r:id="rId9"/>
    <p:sldId id="277" r:id="rId10"/>
    <p:sldId id="270" r:id="rId11"/>
    <p:sldId id="271" r:id="rId12"/>
    <p:sldId id="278" r:id="rId13"/>
    <p:sldId id="281" r:id="rId14"/>
    <p:sldId id="279" r:id="rId15"/>
    <p:sldId id="262" r:id="rId16"/>
    <p:sldId id="265" r:id="rId17"/>
    <p:sldId id="264" r:id="rId18"/>
    <p:sldId id="282" r:id="rId19"/>
    <p:sldId id="266" r:id="rId20"/>
    <p:sldId id="267" r:id="rId21"/>
    <p:sldId id="272" r:id="rId22"/>
    <p:sldId id="283" r:id="rId23"/>
    <p:sldId id="273" r:id="rId24"/>
    <p:sldId id="263" r:id="rId25"/>
    <p:sldId id="268" r:id="rId26"/>
    <p:sldId id="280" r:id="rId27"/>
    <p:sldId id="269" r:id="rId28"/>
  </p:sldIdLst>
  <p:sldSz cx="9144000" cy="6858000" type="screen4x3"/>
  <p:notesSz cx="6858000" cy="9144000"/>
  <p:embeddedFontLst>
    <p:embeddedFont>
      <p:font typeface="Eras Demi ITC" pitchFamily="34" charset="0"/>
      <p:regular r:id="rId29"/>
    </p:embeddedFont>
    <p:embeddedFont>
      <p:font typeface="Felix Titling" pitchFamily="82" charset="0"/>
      <p:regular r:id="rId30"/>
    </p:embeddedFont>
    <p:embeddedFont>
      <p:font typeface="Crayon"/>
      <p:regular r:id="rId3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C2F3"/>
    <a:srgbClr val="A2C2E8"/>
    <a:srgbClr val="080808"/>
    <a:srgbClr val="FF0000"/>
    <a:srgbClr val="F4001A"/>
    <a:srgbClr val="EA0027"/>
    <a:srgbClr val="C50D3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92998" autoAdjust="0"/>
  </p:normalViewPr>
  <p:slideViewPr>
    <p:cSldViewPr>
      <p:cViewPr varScale="1">
        <p:scale>
          <a:sx n="56" d="100"/>
          <a:sy n="56" d="100"/>
        </p:scale>
        <p:origin x="972"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2.fntdata"/><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5/13/2013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526628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5/13/2013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2329049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5/13/2013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8206388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5/13/2013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0231186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pPr/>
              <a:t>5/13/2013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3606752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pPr/>
              <a:t>5/13/2013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7234717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pPr/>
              <a:t>5/13/2013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2223968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pPr/>
              <a:t>5/13/2013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6423365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pPr/>
              <a:t>5/13/2013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790136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5/13/2013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0024982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5/13/2013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8384977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pPr/>
              <a:t>5/13/2013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 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25000"/>
                    </a:srgbClr>
                  </a:glow>
                </a:effectLst>
                <a:latin typeface="Felix Titling" pitchFamily="82" charset="0"/>
              </a:rPr>
              <a:t>1 4 . 6 - 20</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xmlns="" val="5029579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Wrath</a:t>
            </a:r>
            <a:r>
              <a:rPr lang="en-US" sz="3200" dirty="0"/>
              <a:t> ~ </a:t>
            </a:r>
            <a:r>
              <a:rPr lang="en-US" sz="3200" b="1" i="1" dirty="0" err="1">
                <a:solidFill>
                  <a:srgbClr val="FFC000"/>
                </a:solidFill>
                <a:latin typeface="Times New Roman" panose="02020603050405020304" pitchFamily="18" charset="0"/>
                <a:cs typeface="Times New Roman" panose="02020603050405020304" pitchFamily="18" charset="0"/>
              </a:rPr>
              <a:t>thumos</a:t>
            </a:r>
            <a:r>
              <a:rPr lang="en-US" sz="3200" i="1" dirty="0"/>
              <a:t> </a:t>
            </a:r>
            <a:r>
              <a:rPr lang="en-US" sz="3200" dirty="0"/>
              <a:t>– </a:t>
            </a:r>
            <a:r>
              <a:rPr lang="en-US" sz="3200" i="1" dirty="0"/>
              <a:t>passionate anger </a:t>
            </a:r>
            <a:endParaRPr lang="en-US" sz="3200" dirty="0">
              <a:solidFill>
                <a:schemeClr val="bg1"/>
              </a:solidFill>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
        <p:nvSpPr>
          <p:cNvPr id="4" name="TextBox 3"/>
          <p:cNvSpPr txBox="1"/>
          <p:nvPr/>
        </p:nvSpPr>
        <p:spPr>
          <a:xfrm>
            <a:off x="457200" y="1499286"/>
            <a:ext cx="8229600" cy="584775"/>
          </a:xfrm>
          <a:prstGeom prst="rect">
            <a:avLst/>
          </a:prstGeom>
          <a:noFill/>
        </p:spPr>
        <p:txBody>
          <a:bodyPr wrap="square" rtlCol="0">
            <a:spAutoFit/>
          </a:bodyPr>
          <a:lstStyle/>
          <a:p>
            <a:r>
              <a:rPr lang="en-US" sz="3200" dirty="0">
                <a:solidFill>
                  <a:srgbClr val="FFC000"/>
                </a:solidFill>
              </a:rPr>
              <a:t>Indignation</a:t>
            </a:r>
            <a:r>
              <a:rPr lang="en-US" sz="3200" dirty="0"/>
              <a:t> ~ </a:t>
            </a:r>
            <a:r>
              <a:rPr lang="en-US" sz="3200" b="1" i="1" dirty="0" err="1">
                <a:solidFill>
                  <a:srgbClr val="FFC000"/>
                </a:solidFill>
                <a:latin typeface="Times New Roman" panose="02020603050405020304" pitchFamily="18" charset="0"/>
                <a:cs typeface="Times New Roman" panose="02020603050405020304" pitchFamily="18" charset="0"/>
              </a:rPr>
              <a:t>orgē</a:t>
            </a:r>
            <a:r>
              <a:rPr lang="en-US" sz="3200" i="1" dirty="0"/>
              <a:t> </a:t>
            </a:r>
            <a:r>
              <a:rPr lang="en-US" sz="3200" dirty="0"/>
              <a:t>– </a:t>
            </a:r>
            <a:r>
              <a:rPr lang="en-US" sz="3200" i="1" dirty="0"/>
              <a:t>settled disposition</a:t>
            </a:r>
            <a:endParaRPr lang="en-US" sz="3200" dirty="0"/>
          </a:p>
        </p:txBody>
      </p:sp>
    </p:spTree>
    <p:extLst>
      <p:ext uri="{BB962C8B-B14F-4D97-AF65-F5344CB8AC3E}">
        <p14:creationId xmlns:p14="http://schemas.microsoft.com/office/powerpoint/2010/main" xmlns="" val="122768228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9643010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solidFill>
                  <a:srgbClr val="FFC000"/>
                </a:solidFill>
              </a:rPr>
              <a:t>Forever and ever</a:t>
            </a:r>
            <a:r>
              <a:rPr lang="en-US" sz="3200" dirty="0"/>
              <a:t> ~ literally, </a:t>
            </a:r>
            <a:r>
              <a:rPr lang="en-US" sz="3200" i="1" dirty="0"/>
              <a:t>into eternity of eternity</a:t>
            </a:r>
            <a:endParaRPr lang="en-US" sz="3200" dirty="0">
              <a:solidFill>
                <a:schemeClr val="bg1"/>
              </a:solidFill>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85401356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569660"/>
          </a:xfrm>
          <a:prstGeom prst="rect">
            <a:avLst/>
          </a:prstGeom>
          <a:noFill/>
        </p:spPr>
        <p:txBody>
          <a:bodyPr wrap="square" rtlCol="0">
            <a:spAutoFit/>
          </a:bodyPr>
          <a:lstStyle/>
          <a:p>
            <a:r>
              <a:rPr lang="en-US" sz="3200" dirty="0">
                <a:solidFill>
                  <a:srgbClr val="FFC000"/>
                </a:solidFill>
              </a:rPr>
              <a:t>Leon Morris ~</a:t>
            </a:r>
            <a:r>
              <a:rPr lang="en-US" sz="3200" dirty="0">
                <a:solidFill>
                  <a:schemeClr val="bg1"/>
                </a:solidFill>
              </a:rPr>
              <a:t> "The modern vogue for dispensing with hell has no counterpart in Revelation."</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
        <p:nvSpPr>
          <p:cNvPr id="4" name="TextBox 3"/>
          <p:cNvSpPr txBox="1"/>
          <p:nvPr/>
        </p:nvSpPr>
        <p:spPr>
          <a:xfrm>
            <a:off x="457200" y="2468940"/>
            <a:ext cx="8229600" cy="3539430"/>
          </a:xfrm>
          <a:prstGeom prst="rect">
            <a:avLst/>
          </a:prstGeom>
          <a:noFill/>
        </p:spPr>
        <p:txBody>
          <a:bodyPr wrap="square" rtlCol="0">
            <a:spAutoFit/>
          </a:bodyPr>
          <a:lstStyle/>
          <a:p>
            <a:r>
              <a:rPr lang="en-US" sz="3200" dirty="0">
                <a:solidFill>
                  <a:srgbClr val="FFC000"/>
                </a:solidFill>
              </a:rPr>
              <a:t>John Trapp ~ </a:t>
            </a:r>
            <a:r>
              <a:rPr lang="en-US" sz="3200" dirty="0"/>
              <a:t>"Would to God men would everywhere think and talk more of hell, and of that eternity of extremity that they shall never else be able to avoid or to abide.  Surely one good means to escape hell is to take a turn or two in hell by our daily meditations."</a:t>
            </a:r>
          </a:p>
        </p:txBody>
      </p:sp>
    </p:spTree>
    <p:extLst>
      <p:ext uri="{BB962C8B-B14F-4D97-AF65-F5344CB8AC3E}">
        <p14:creationId xmlns:p14="http://schemas.microsoft.com/office/powerpoint/2010/main" xmlns="" val="321642876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87535495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891600"/>
            <a:ext cx="8229600" cy="5509200"/>
          </a:xfrm>
          <a:prstGeom prst="rect">
            <a:avLst/>
          </a:prstGeom>
          <a:noFill/>
        </p:spPr>
        <p:txBody>
          <a:bodyPr wrap="square" rtlCol="0">
            <a:spAutoFit/>
          </a:bodyPr>
          <a:lstStyle/>
          <a:p>
            <a:r>
              <a:rPr lang="en-US" sz="3200" dirty="0"/>
              <a:t>Ps. 2:1-7 ~ </a:t>
            </a:r>
            <a:r>
              <a:rPr lang="en-US" sz="3200" baseline="30000" dirty="0" smtClean="0"/>
              <a:t>1 </a:t>
            </a:r>
            <a:r>
              <a:rPr lang="en-US" sz="3200" dirty="0" smtClean="0">
                <a:solidFill>
                  <a:srgbClr val="FFC000"/>
                </a:solidFill>
              </a:rPr>
              <a:t>Why </a:t>
            </a:r>
            <a:r>
              <a:rPr lang="en-US" sz="3200" dirty="0">
                <a:solidFill>
                  <a:srgbClr val="FFC000"/>
                </a:solidFill>
              </a:rPr>
              <a:t>do the nations rage,</a:t>
            </a:r>
          </a:p>
          <a:p>
            <a:r>
              <a:rPr lang="en-US" sz="3200" dirty="0">
                <a:solidFill>
                  <a:srgbClr val="FFC000"/>
                </a:solidFill>
              </a:rPr>
              <a:t>    And the people plot a vain thing?</a:t>
            </a:r>
          </a:p>
          <a:p>
            <a:r>
              <a:rPr lang="en-US" sz="3200" baseline="30000" dirty="0" smtClean="0"/>
              <a:t>2</a:t>
            </a:r>
            <a:r>
              <a:rPr lang="en-US" sz="3200" dirty="0"/>
              <a:t> </a:t>
            </a:r>
            <a:r>
              <a:rPr lang="en-US" sz="3200" dirty="0" smtClean="0">
                <a:solidFill>
                  <a:srgbClr val="FFC000"/>
                </a:solidFill>
              </a:rPr>
              <a:t>The </a:t>
            </a:r>
            <a:r>
              <a:rPr lang="en-US" sz="3200" dirty="0">
                <a:solidFill>
                  <a:srgbClr val="FFC000"/>
                </a:solidFill>
              </a:rPr>
              <a:t>kings of the earth set </a:t>
            </a:r>
            <a:r>
              <a:rPr lang="en-US" sz="3200" dirty="0" smtClean="0">
                <a:solidFill>
                  <a:srgbClr val="FFC000"/>
                </a:solidFill>
              </a:rPr>
              <a:t>themselves,</a:t>
            </a:r>
          </a:p>
          <a:p>
            <a:r>
              <a:rPr lang="en-US" sz="3200" dirty="0" smtClean="0">
                <a:solidFill>
                  <a:srgbClr val="FFC000"/>
                </a:solidFill>
              </a:rPr>
              <a:t>And </a:t>
            </a:r>
            <a:r>
              <a:rPr lang="en-US" sz="3200" dirty="0">
                <a:solidFill>
                  <a:srgbClr val="FFC000"/>
                </a:solidFill>
              </a:rPr>
              <a:t>the rulers take counsel together,</a:t>
            </a:r>
          </a:p>
          <a:p>
            <a:r>
              <a:rPr lang="en-US" sz="3200" dirty="0" smtClean="0">
                <a:solidFill>
                  <a:srgbClr val="FFC000"/>
                </a:solidFill>
              </a:rPr>
              <a:t>Against </a:t>
            </a:r>
            <a:r>
              <a:rPr lang="en-US" sz="3200" dirty="0">
                <a:solidFill>
                  <a:srgbClr val="FFC000"/>
                </a:solidFill>
              </a:rPr>
              <a:t>the </a:t>
            </a:r>
            <a:r>
              <a:rPr lang="en-US" sz="3200" cap="small" dirty="0">
                <a:solidFill>
                  <a:srgbClr val="FFC000"/>
                </a:solidFill>
              </a:rPr>
              <a:t>Lord</a:t>
            </a:r>
            <a:r>
              <a:rPr lang="en-US" sz="3200" dirty="0">
                <a:solidFill>
                  <a:srgbClr val="FFC000"/>
                </a:solidFill>
              </a:rPr>
              <a:t> and against His Anointed, </a:t>
            </a:r>
            <a:r>
              <a:rPr lang="en-US" sz="3200" i="1" dirty="0">
                <a:solidFill>
                  <a:srgbClr val="FFC000"/>
                </a:solidFill>
              </a:rPr>
              <a:t>saying</a:t>
            </a:r>
            <a:r>
              <a:rPr lang="en-US" sz="3200" dirty="0">
                <a:solidFill>
                  <a:srgbClr val="FFC000"/>
                </a:solidFill>
              </a:rPr>
              <a:t>,</a:t>
            </a:r>
          </a:p>
          <a:p>
            <a:r>
              <a:rPr lang="en-US" sz="3200" baseline="30000" dirty="0" smtClean="0"/>
              <a:t>3</a:t>
            </a:r>
            <a:r>
              <a:rPr lang="en-US" sz="3200" dirty="0" smtClean="0"/>
              <a:t> </a:t>
            </a:r>
            <a:r>
              <a:rPr lang="en-US" sz="3200" dirty="0" smtClean="0">
                <a:solidFill>
                  <a:srgbClr val="FFC000"/>
                </a:solidFill>
              </a:rPr>
              <a:t>“Let </a:t>
            </a:r>
            <a:r>
              <a:rPr lang="en-US" sz="3200" dirty="0">
                <a:solidFill>
                  <a:srgbClr val="FFC000"/>
                </a:solidFill>
              </a:rPr>
              <a:t>us break Their bonds in pieces</a:t>
            </a:r>
          </a:p>
          <a:p>
            <a:r>
              <a:rPr lang="en-US" sz="3200" dirty="0" smtClean="0">
                <a:solidFill>
                  <a:srgbClr val="FFC000"/>
                </a:solidFill>
              </a:rPr>
              <a:t>And </a:t>
            </a:r>
            <a:r>
              <a:rPr lang="en-US" sz="3200" dirty="0">
                <a:solidFill>
                  <a:srgbClr val="FFC000"/>
                </a:solidFill>
              </a:rPr>
              <a:t>cast away Their cords from us</a:t>
            </a:r>
            <a:r>
              <a:rPr lang="en-US" sz="3200" dirty="0" smtClean="0">
                <a:solidFill>
                  <a:srgbClr val="FFC000"/>
                </a:solidFill>
              </a:rPr>
              <a:t>.”</a:t>
            </a:r>
          </a:p>
          <a:p>
            <a:r>
              <a:rPr lang="en-US" sz="3200" baseline="30000" dirty="0" smtClean="0">
                <a:solidFill>
                  <a:schemeClr val="bg1"/>
                </a:solidFill>
              </a:rPr>
              <a:t>4</a:t>
            </a:r>
            <a:r>
              <a:rPr lang="en-US" sz="3200" baseline="30000" dirty="0" smtClean="0">
                <a:solidFill>
                  <a:srgbClr val="FFC000"/>
                </a:solidFill>
              </a:rPr>
              <a:t> </a:t>
            </a:r>
            <a:r>
              <a:rPr lang="en-US" sz="3200" dirty="0" smtClean="0">
                <a:solidFill>
                  <a:srgbClr val="FFC000"/>
                </a:solidFill>
              </a:rPr>
              <a:t>He who sits in the heavens shall laugh;</a:t>
            </a:r>
          </a:p>
          <a:p>
            <a:r>
              <a:rPr lang="en-US" sz="3200" dirty="0" smtClean="0">
                <a:solidFill>
                  <a:srgbClr val="FFC000"/>
                </a:solidFill>
              </a:rPr>
              <a:t>The</a:t>
            </a:r>
            <a:r>
              <a:rPr lang="en-US" sz="3200" dirty="0">
                <a:solidFill>
                  <a:srgbClr val="FFC000"/>
                </a:solidFill>
              </a:rPr>
              <a:t> </a:t>
            </a:r>
            <a:r>
              <a:rPr lang="en-US" sz="3200" cap="small" dirty="0">
                <a:solidFill>
                  <a:srgbClr val="FFC000"/>
                </a:solidFill>
              </a:rPr>
              <a:t>Lord</a:t>
            </a:r>
            <a:r>
              <a:rPr lang="en-US" sz="3200" dirty="0">
                <a:solidFill>
                  <a:srgbClr val="FFC000"/>
                </a:solidFill>
              </a:rPr>
              <a:t> shall hold them in derision.</a:t>
            </a:r>
          </a:p>
          <a:p>
            <a:endParaRPr lang="en-US" sz="3200" dirty="0">
              <a:solidFill>
                <a:srgbClr val="FFC000"/>
              </a:solidFill>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
        <p:nvSpPr>
          <p:cNvPr id="4" name="TextBox 3"/>
          <p:cNvSpPr txBox="1"/>
          <p:nvPr/>
        </p:nvSpPr>
        <p:spPr>
          <a:xfrm>
            <a:off x="457200" y="887628"/>
            <a:ext cx="8229600" cy="5016758"/>
          </a:xfrm>
          <a:prstGeom prst="rect">
            <a:avLst/>
          </a:prstGeom>
          <a:noFill/>
        </p:spPr>
        <p:txBody>
          <a:bodyPr wrap="square" rtlCol="0">
            <a:spAutoFit/>
          </a:bodyPr>
          <a:lstStyle/>
          <a:p>
            <a:r>
              <a:rPr lang="en-US" sz="3200" baseline="30000" dirty="0" smtClean="0"/>
              <a:t>5</a:t>
            </a:r>
            <a:r>
              <a:rPr lang="en-US" sz="3200" dirty="0" smtClean="0"/>
              <a:t> </a:t>
            </a:r>
            <a:r>
              <a:rPr lang="en-US" sz="3200" dirty="0" smtClean="0">
                <a:solidFill>
                  <a:srgbClr val="FFC000"/>
                </a:solidFill>
              </a:rPr>
              <a:t>Then </a:t>
            </a:r>
            <a:r>
              <a:rPr lang="en-US" sz="3200" dirty="0">
                <a:solidFill>
                  <a:srgbClr val="FFC000"/>
                </a:solidFill>
              </a:rPr>
              <a:t>He shall speak to them in His </a:t>
            </a:r>
            <a:r>
              <a:rPr lang="en-US" sz="3200" dirty="0" smtClean="0">
                <a:solidFill>
                  <a:srgbClr val="FFC000"/>
                </a:solidFill>
              </a:rPr>
              <a:t>wrath,</a:t>
            </a:r>
          </a:p>
          <a:p>
            <a:r>
              <a:rPr lang="en-US" sz="3200" dirty="0" smtClean="0">
                <a:solidFill>
                  <a:srgbClr val="FFC000"/>
                </a:solidFill>
              </a:rPr>
              <a:t>And </a:t>
            </a:r>
            <a:r>
              <a:rPr lang="en-US" sz="3200" dirty="0">
                <a:solidFill>
                  <a:srgbClr val="FFC000"/>
                </a:solidFill>
              </a:rPr>
              <a:t>distress them in His deep </a:t>
            </a:r>
            <a:r>
              <a:rPr lang="en-US" sz="3200" dirty="0" smtClean="0">
                <a:solidFill>
                  <a:srgbClr val="FFC000"/>
                </a:solidFill>
              </a:rPr>
              <a:t>displeasure:</a:t>
            </a:r>
          </a:p>
          <a:p>
            <a:r>
              <a:rPr lang="en-US" sz="3200" baseline="30000" dirty="0" smtClean="0"/>
              <a:t>6</a:t>
            </a:r>
            <a:r>
              <a:rPr lang="en-US" sz="3200" dirty="0" smtClean="0"/>
              <a:t> </a:t>
            </a:r>
            <a:r>
              <a:rPr lang="en-US" sz="3200" dirty="0" smtClean="0">
                <a:solidFill>
                  <a:srgbClr val="FFC000"/>
                </a:solidFill>
              </a:rPr>
              <a:t>“Yet </a:t>
            </a:r>
            <a:r>
              <a:rPr lang="en-US" sz="3200" dirty="0">
                <a:solidFill>
                  <a:srgbClr val="FFC000"/>
                </a:solidFill>
              </a:rPr>
              <a:t>I have set My King</a:t>
            </a:r>
          </a:p>
          <a:p>
            <a:r>
              <a:rPr lang="en-US" sz="3200" dirty="0" smtClean="0">
                <a:solidFill>
                  <a:srgbClr val="FFC000"/>
                </a:solidFill>
              </a:rPr>
              <a:t>On </a:t>
            </a:r>
            <a:r>
              <a:rPr lang="en-US" sz="3200" dirty="0">
                <a:solidFill>
                  <a:srgbClr val="FFC000"/>
                </a:solidFill>
              </a:rPr>
              <a:t>My holy hill of Zion</a:t>
            </a:r>
            <a:r>
              <a:rPr lang="en-US" sz="3200" dirty="0" smtClean="0">
                <a:solidFill>
                  <a:srgbClr val="FFC000"/>
                </a:solidFill>
              </a:rPr>
              <a:t>.</a:t>
            </a:r>
            <a:endParaRPr lang="en-US" sz="3200" dirty="0">
              <a:solidFill>
                <a:srgbClr val="FFC000"/>
              </a:solidFill>
            </a:endParaRPr>
          </a:p>
          <a:p>
            <a:r>
              <a:rPr lang="en-US" sz="3200" baseline="30000" dirty="0" smtClean="0"/>
              <a:t>7</a:t>
            </a:r>
            <a:r>
              <a:rPr lang="en-US" sz="3200" dirty="0" smtClean="0"/>
              <a:t> </a:t>
            </a:r>
            <a:r>
              <a:rPr lang="en-US" sz="3200" dirty="0" smtClean="0">
                <a:solidFill>
                  <a:srgbClr val="FFC000"/>
                </a:solidFill>
              </a:rPr>
              <a:t>I </a:t>
            </a:r>
            <a:r>
              <a:rPr lang="en-US" sz="3200" dirty="0">
                <a:solidFill>
                  <a:srgbClr val="FFC000"/>
                </a:solidFill>
              </a:rPr>
              <a:t>will declare the </a:t>
            </a:r>
            <a:r>
              <a:rPr lang="en-US" sz="3200" dirty="0" smtClean="0">
                <a:solidFill>
                  <a:srgbClr val="FFC000"/>
                </a:solidFill>
              </a:rPr>
              <a:t>decree:</a:t>
            </a:r>
          </a:p>
          <a:p>
            <a:r>
              <a:rPr lang="en-US" sz="3200" dirty="0" smtClean="0">
                <a:solidFill>
                  <a:srgbClr val="FFC000"/>
                </a:solidFill>
              </a:rPr>
              <a:t>The</a:t>
            </a:r>
            <a:r>
              <a:rPr lang="en-US" sz="3200" dirty="0">
                <a:solidFill>
                  <a:srgbClr val="FFC000"/>
                </a:solidFill>
              </a:rPr>
              <a:t> </a:t>
            </a:r>
            <a:r>
              <a:rPr lang="en-US" sz="3200" cap="small" dirty="0">
                <a:solidFill>
                  <a:srgbClr val="FFC000"/>
                </a:solidFill>
              </a:rPr>
              <a:t>Lord</a:t>
            </a:r>
            <a:r>
              <a:rPr lang="en-US" sz="3200" dirty="0">
                <a:solidFill>
                  <a:srgbClr val="FFC000"/>
                </a:solidFill>
              </a:rPr>
              <a:t> has said to Me</a:t>
            </a:r>
            <a:r>
              <a:rPr lang="en-US" sz="3200" dirty="0" smtClean="0">
                <a:solidFill>
                  <a:srgbClr val="FFC000"/>
                </a:solidFill>
              </a:rPr>
              <a:t>,</a:t>
            </a:r>
          </a:p>
          <a:p>
            <a:r>
              <a:rPr lang="en-US" sz="3200" dirty="0" smtClean="0">
                <a:solidFill>
                  <a:srgbClr val="FFC000"/>
                </a:solidFill>
              </a:rPr>
              <a:t>‘</a:t>
            </a:r>
            <a:r>
              <a:rPr lang="en-US" sz="3200" dirty="0">
                <a:solidFill>
                  <a:srgbClr val="FFC000"/>
                </a:solidFill>
              </a:rPr>
              <a:t>You </a:t>
            </a:r>
            <a:r>
              <a:rPr lang="en-US" sz="3200" i="1" dirty="0">
                <a:solidFill>
                  <a:srgbClr val="FFC000"/>
                </a:solidFill>
              </a:rPr>
              <a:t>are</a:t>
            </a:r>
            <a:r>
              <a:rPr lang="en-US" sz="3200" dirty="0">
                <a:solidFill>
                  <a:srgbClr val="FFC000"/>
                </a:solidFill>
              </a:rPr>
              <a:t> My Son,</a:t>
            </a:r>
          </a:p>
          <a:p>
            <a:r>
              <a:rPr lang="en-US" sz="3200" dirty="0" smtClean="0">
                <a:solidFill>
                  <a:srgbClr val="FFC000"/>
                </a:solidFill>
              </a:rPr>
              <a:t>Today </a:t>
            </a:r>
            <a:r>
              <a:rPr lang="en-US" sz="3200" dirty="0">
                <a:solidFill>
                  <a:srgbClr val="FFC000"/>
                </a:solidFill>
              </a:rPr>
              <a:t>I have begotten You</a:t>
            </a:r>
            <a:r>
              <a:rPr lang="en-US" sz="3200" dirty="0" smtClean="0">
                <a:solidFill>
                  <a:srgbClr val="FFC000"/>
                </a:solidFill>
              </a:rPr>
              <a:t>.”</a:t>
            </a:r>
            <a:endParaRPr lang="en-US" sz="3200" dirty="0">
              <a:solidFill>
                <a:srgbClr val="FFC000"/>
              </a:solidFill>
            </a:endParaRPr>
          </a:p>
        </p:txBody>
      </p:sp>
    </p:spTree>
    <p:extLst>
      <p:ext uri="{BB962C8B-B14F-4D97-AF65-F5344CB8AC3E}">
        <p14:creationId xmlns:p14="http://schemas.microsoft.com/office/powerpoint/2010/main" xmlns="" val="304272221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60678778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solidFill>
                  <a:srgbClr val="FFC000"/>
                </a:solidFill>
              </a:rPr>
              <a:t>Patience</a:t>
            </a:r>
            <a:r>
              <a:rPr lang="en-US" sz="3200" dirty="0"/>
              <a:t> ~ </a:t>
            </a:r>
            <a:r>
              <a:rPr lang="en-US" sz="3200" b="1" i="1" dirty="0" err="1">
                <a:solidFill>
                  <a:srgbClr val="FFC000"/>
                </a:solidFill>
                <a:latin typeface="Times New Roman" panose="02020603050405020304" pitchFamily="18" charset="0"/>
                <a:cs typeface="Times New Roman" panose="02020603050405020304" pitchFamily="18" charset="0"/>
              </a:rPr>
              <a:t>hupomonē</a:t>
            </a:r>
            <a:r>
              <a:rPr lang="en-US" sz="3200" dirty="0"/>
              <a:t> – NASB, </a:t>
            </a:r>
            <a:r>
              <a:rPr lang="en-US" sz="3200" dirty="0" smtClean="0">
                <a:solidFill>
                  <a:srgbClr val="FFC000"/>
                </a:solidFill>
              </a:rPr>
              <a:t>perseverance</a:t>
            </a:r>
            <a:r>
              <a:rPr lang="en-US" sz="3200" dirty="0" smtClean="0"/>
              <a:t>; </a:t>
            </a:r>
            <a:r>
              <a:rPr lang="en-US" sz="3200" dirty="0"/>
              <a:t>NIV, </a:t>
            </a:r>
            <a:r>
              <a:rPr lang="en-US" sz="3200" dirty="0">
                <a:solidFill>
                  <a:srgbClr val="FFC000"/>
                </a:solidFill>
              </a:rPr>
              <a:t>patient endurance</a:t>
            </a:r>
          </a:p>
        </p:txBody>
      </p:sp>
      <p:sp>
        <p:nvSpPr>
          <p:cNvPr id="4" name="TextBox 3"/>
          <p:cNvSpPr txBox="1"/>
          <p:nvPr/>
        </p:nvSpPr>
        <p:spPr>
          <a:xfrm>
            <a:off x="685800" y="2057400"/>
            <a:ext cx="8001000" cy="1569660"/>
          </a:xfrm>
          <a:prstGeom prst="rect">
            <a:avLst/>
          </a:prstGeom>
          <a:noFill/>
        </p:spPr>
        <p:txBody>
          <a:bodyPr wrap="square" rtlCol="0">
            <a:spAutoFit/>
          </a:bodyPr>
          <a:lstStyle/>
          <a:p>
            <a:pPr marL="342900" indent="-342900">
              <a:buFont typeface="Arial" panose="020B0604020202020204" pitchFamily="34" charset="0"/>
              <a:buChar char="•"/>
            </a:pPr>
            <a:r>
              <a:rPr lang="en-US" sz="3200" dirty="0" smtClean="0">
                <a:solidFill>
                  <a:schemeClr val="bg1"/>
                </a:solidFill>
                <a:latin typeface="Eras Demi ITC" pitchFamily="34" charset="0"/>
              </a:rPr>
              <a:t> </a:t>
            </a:r>
            <a:r>
              <a:rPr lang="en-US" sz="3200" dirty="0"/>
              <a:t>Ps. 30:5b ~ </a:t>
            </a:r>
            <a:r>
              <a:rPr lang="en-US" sz="3200" dirty="0">
                <a:solidFill>
                  <a:srgbClr val="FFC000"/>
                </a:solidFill>
              </a:rPr>
              <a:t>… Weeping may endure for a night, but joy comes in the morning.</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97716929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03476408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smtClean="0">
                <a:solidFill>
                  <a:srgbClr val="FFC000"/>
                </a:solidFill>
              </a:rPr>
              <a:t>Ripe</a:t>
            </a:r>
            <a:r>
              <a:rPr lang="en-US" sz="3200" dirty="0" smtClean="0"/>
              <a:t> </a:t>
            </a:r>
            <a:r>
              <a:rPr lang="en-US" sz="3200" dirty="0"/>
              <a:t>~ occurs 18x (only time translated </a:t>
            </a:r>
            <a:r>
              <a:rPr lang="en-US" sz="3200" i="1" dirty="0"/>
              <a:t>ripe</a:t>
            </a:r>
            <a:r>
              <a:rPr lang="en-US" sz="3200" dirty="0"/>
              <a:t>)</a:t>
            </a:r>
            <a:endParaRPr lang="en-US" sz="3200" dirty="0">
              <a:solidFill>
                <a:srgbClr val="FFC000"/>
              </a:solidFill>
            </a:endParaRPr>
          </a:p>
        </p:txBody>
      </p:sp>
      <p:sp>
        <p:nvSpPr>
          <p:cNvPr id="4" name="TextBox 3"/>
          <p:cNvSpPr txBox="1"/>
          <p:nvPr/>
        </p:nvSpPr>
        <p:spPr>
          <a:xfrm>
            <a:off x="685800" y="1950378"/>
            <a:ext cx="8001000" cy="584775"/>
          </a:xfrm>
          <a:prstGeom prst="rect">
            <a:avLst/>
          </a:prstGeom>
          <a:noFill/>
        </p:spPr>
        <p:txBody>
          <a:bodyPr wrap="square" rtlCol="0">
            <a:spAutoFit/>
          </a:bodyPr>
          <a:lstStyle/>
          <a:p>
            <a:pPr marL="342900" indent="-342900">
              <a:buFont typeface="Arial" panose="020B0604020202020204" pitchFamily="34" charset="0"/>
              <a:buChar char="•"/>
            </a:pPr>
            <a:r>
              <a:rPr lang="en-US" sz="3200" dirty="0" smtClean="0">
                <a:solidFill>
                  <a:schemeClr val="bg1"/>
                </a:solidFill>
                <a:latin typeface="Eras Demi ITC" pitchFamily="34" charset="0"/>
              </a:rPr>
              <a:t> </a:t>
            </a:r>
            <a:r>
              <a:rPr lang="en-US" sz="3200" dirty="0" smtClean="0"/>
              <a:t>1x, </a:t>
            </a:r>
            <a:r>
              <a:rPr lang="en-US" sz="3200" dirty="0">
                <a:solidFill>
                  <a:srgbClr val="FFC000"/>
                </a:solidFill>
              </a:rPr>
              <a:t>stiffens</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
        <p:nvSpPr>
          <p:cNvPr id="5" name="TextBox 4"/>
          <p:cNvSpPr txBox="1"/>
          <p:nvPr/>
        </p:nvSpPr>
        <p:spPr>
          <a:xfrm>
            <a:off x="696074" y="2539425"/>
            <a:ext cx="8001000" cy="584775"/>
          </a:xfrm>
          <a:prstGeom prst="rect">
            <a:avLst/>
          </a:prstGeom>
          <a:noFill/>
        </p:spPr>
        <p:txBody>
          <a:bodyPr wrap="square" rtlCol="0">
            <a:spAutoFit/>
          </a:bodyPr>
          <a:lstStyle/>
          <a:p>
            <a:pPr marL="342900" indent="-342900">
              <a:buFont typeface="Arial" panose="020B0604020202020204" pitchFamily="34" charset="0"/>
              <a:buChar char="•"/>
            </a:pPr>
            <a:r>
              <a:rPr lang="en-US" sz="3200" dirty="0" smtClean="0">
                <a:solidFill>
                  <a:schemeClr val="bg1"/>
                </a:solidFill>
                <a:latin typeface="Eras Demi ITC" pitchFamily="34" charset="0"/>
              </a:rPr>
              <a:t> </a:t>
            </a:r>
            <a:r>
              <a:rPr lang="en-US" sz="3200" dirty="0"/>
              <a:t>3x, </a:t>
            </a:r>
            <a:r>
              <a:rPr lang="en-US" sz="3200" dirty="0">
                <a:solidFill>
                  <a:srgbClr val="FFC000"/>
                </a:solidFill>
              </a:rPr>
              <a:t>dried</a:t>
            </a:r>
            <a:r>
              <a:rPr lang="en-US" sz="3200" dirty="0"/>
              <a:t> or </a:t>
            </a:r>
            <a:r>
              <a:rPr lang="en-US" sz="3200" dirty="0">
                <a:solidFill>
                  <a:srgbClr val="FFC000"/>
                </a:solidFill>
              </a:rPr>
              <a:t>dries</a:t>
            </a:r>
          </a:p>
        </p:txBody>
      </p:sp>
      <p:sp>
        <p:nvSpPr>
          <p:cNvPr id="6" name="TextBox 5"/>
          <p:cNvSpPr txBox="1"/>
          <p:nvPr/>
        </p:nvSpPr>
        <p:spPr>
          <a:xfrm>
            <a:off x="706348" y="3128472"/>
            <a:ext cx="8001000" cy="584775"/>
          </a:xfrm>
          <a:prstGeom prst="rect">
            <a:avLst/>
          </a:prstGeom>
          <a:noFill/>
        </p:spPr>
        <p:txBody>
          <a:bodyPr wrap="square" rtlCol="0">
            <a:spAutoFit/>
          </a:bodyPr>
          <a:lstStyle/>
          <a:p>
            <a:pPr marL="342900" indent="-342900">
              <a:buFont typeface="Arial" panose="020B0604020202020204" pitchFamily="34" charset="0"/>
              <a:buChar char="•"/>
            </a:pPr>
            <a:r>
              <a:rPr lang="en-US" sz="3200" dirty="0" smtClean="0">
                <a:solidFill>
                  <a:schemeClr val="bg1"/>
                </a:solidFill>
                <a:latin typeface="Eras Demi ITC" pitchFamily="34" charset="0"/>
              </a:rPr>
              <a:t> </a:t>
            </a:r>
            <a:r>
              <a:rPr lang="en-US" sz="3200" dirty="0"/>
              <a:t>13x, </a:t>
            </a:r>
            <a:r>
              <a:rPr lang="en-US" sz="3200" dirty="0">
                <a:solidFill>
                  <a:srgbClr val="FFC000"/>
                </a:solidFill>
              </a:rPr>
              <a:t>withered</a:t>
            </a:r>
            <a:r>
              <a:rPr lang="en-US" sz="3200" dirty="0"/>
              <a:t> or </a:t>
            </a:r>
            <a:r>
              <a:rPr lang="en-US" sz="3200" dirty="0">
                <a:solidFill>
                  <a:srgbClr val="FFC000"/>
                </a:solidFill>
              </a:rPr>
              <a:t>withered away</a:t>
            </a:r>
          </a:p>
        </p:txBody>
      </p:sp>
    </p:spTree>
    <p:extLst>
      <p:ext uri="{BB962C8B-B14F-4D97-AF65-F5344CB8AC3E}">
        <p14:creationId xmlns:p14="http://schemas.microsoft.com/office/powerpoint/2010/main" xmlns="" val="286951718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5"/>
                                        </p:tgtEl>
                                        <p:attrNameLst>
                                          <p:attrName>style.opacity</p:attrName>
                                        </p:attrNameLst>
                                      </p:cBhvr>
                                      <p:to>
                                        <p:strVal val="0.5"/>
                                      </p:to>
                                    </p:set>
                                    <p:animEffect filter="image" prLst="opacity: 0.5">
                                      <p:cBhvr rctx="IE">
                                        <p:cTn id="25"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pic>
        <p:nvPicPr>
          <p:cNvPr id="63" name="Picture 6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rot="20573011">
            <a:off x="990600" y="1858261"/>
            <a:ext cx="3976554" cy="3141477"/>
          </a:xfrm>
          <a:prstGeom prst="rect">
            <a:avLst/>
          </a:prstGeom>
        </p:spPr>
      </p:pic>
      <p:pic>
        <p:nvPicPr>
          <p:cNvPr id="65" name="Picture 6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rot="423711">
            <a:off x="4481646" y="1828800"/>
            <a:ext cx="3976554" cy="3141477"/>
          </a:xfrm>
          <a:prstGeom prst="rect">
            <a:avLst/>
          </a:prstGeom>
        </p:spPr>
      </p:pic>
      <p:pic>
        <p:nvPicPr>
          <p:cNvPr id="67" name="Picture 66"/>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2922084" y="1266059"/>
            <a:ext cx="4217502" cy="4020998"/>
          </a:xfrm>
          <a:prstGeom prst="rect">
            <a:avLst/>
          </a:prstGeom>
        </p:spPr>
      </p:pic>
      <p:grpSp>
        <p:nvGrpSpPr>
          <p:cNvPr id="64" name="Group 63"/>
          <p:cNvGrpSpPr/>
          <p:nvPr/>
        </p:nvGrpSpPr>
        <p:grpSpPr>
          <a:xfrm>
            <a:off x="914400" y="457200"/>
            <a:ext cx="6265895" cy="6242844"/>
            <a:chOff x="1086787" y="439975"/>
            <a:chExt cx="6265895" cy="6242844"/>
          </a:xfrm>
        </p:grpSpPr>
        <p:grpSp>
          <p:nvGrpSpPr>
            <p:cNvPr id="6" name="Group 4"/>
            <p:cNvGrpSpPr>
              <a:grpSpLocks noChangeAspect="1"/>
            </p:cNvGrpSpPr>
            <p:nvPr/>
          </p:nvGrpSpPr>
          <p:grpSpPr bwMode="auto">
            <a:xfrm>
              <a:off x="1086787" y="439975"/>
              <a:ext cx="6265895" cy="6242844"/>
              <a:chOff x="1249" y="525"/>
              <a:chExt cx="3262" cy="3250"/>
            </a:xfrm>
          </p:grpSpPr>
          <p:sp>
            <p:nvSpPr>
              <p:cNvPr id="7" name="AutoShape 3"/>
              <p:cNvSpPr>
                <a:spLocks noChangeAspect="1" noChangeArrowheads="1" noTextEdit="1"/>
              </p:cNvSpPr>
              <p:nvPr/>
            </p:nvSpPr>
            <p:spPr bwMode="auto">
              <a:xfrm>
                <a:off x="1249" y="545"/>
                <a:ext cx="3262" cy="32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5"/>
              <p:cNvSpPr>
                <a:spLocks/>
              </p:cNvSpPr>
              <p:nvPr/>
            </p:nvSpPr>
            <p:spPr bwMode="auto">
              <a:xfrm>
                <a:off x="1249" y="2984"/>
                <a:ext cx="3262" cy="791"/>
              </a:xfrm>
              <a:custGeom>
                <a:avLst/>
                <a:gdLst>
                  <a:gd name="T0" fmla="*/ 2560 w 3262"/>
                  <a:gd name="T1" fmla="*/ 720 h 791"/>
                  <a:gd name="T2" fmla="*/ 2383 w 3262"/>
                  <a:gd name="T3" fmla="*/ 747 h 791"/>
                  <a:gd name="T4" fmla="*/ 2192 w 3262"/>
                  <a:gd name="T5" fmla="*/ 766 h 791"/>
                  <a:gd name="T6" fmla="*/ 1990 w 3262"/>
                  <a:gd name="T7" fmla="*/ 781 h 791"/>
                  <a:gd name="T8" fmla="*/ 1778 w 3262"/>
                  <a:gd name="T9" fmla="*/ 789 h 791"/>
                  <a:gd name="T10" fmla="*/ 1564 w 3262"/>
                  <a:gd name="T11" fmla="*/ 791 h 791"/>
                  <a:gd name="T12" fmla="*/ 1367 w 3262"/>
                  <a:gd name="T13" fmla="*/ 786 h 791"/>
                  <a:gd name="T14" fmla="*/ 1178 w 3262"/>
                  <a:gd name="T15" fmla="*/ 776 h 791"/>
                  <a:gd name="T16" fmla="*/ 997 w 3262"/>
                  <a:gd name="T17" fmla="*/ 760 h 791"/>
                  <a:gd name="T18" fmla="*/ 827 w 3262"/>
                  <a:gd name="T19" fmla="*/ 740 h 791"/>
                  <a:gd name="T20" fmla="*/ 669 w 3262"/>
                  <a:gd name="T21" fmla="*/ 715 h 791"/>
                  <a:gd name="T22" fmla="*/ 457 w 3262"/>
                  <a:gd name="T23" fmla="*/ 671 h 791"/>
                  <a:gd name="T24" fmla="*/ 279 w 3262"/>
                  <a:gd name="T25" fmla="*/ 617 h 791"/>
                  <a:gd name="T26" fmla="*/ 141 w 3262"/>
                  <a:gd name="T27" fmla="*/ 558 h 791"/>
                  <a:gd name="T28" fmla="*/ 48 w 3262"/>
                  <a:gd name="T29" fmla="*/ 490 h 791"/>
                  <a:gd name="T30" fmla="*/ 3 w 3262"/>
                  <a:gd name="T31" fmla="*/ 421 h 791"/>
                  <a:gd name="T32" fmla="*/ 16 w 3262"/>
                  <a:gd name="T33" fmla="*/ 341 h 791"/>
                  <a:gd name="T34" fmla="*/ 99 w 3262"/>
                  <a:gd name="T35" fmla="*/ 260 h 791"/>
                  <a:gd name="T36" fmla="*/ 243 w 3262"/>
                  <a:gd name="T37" fmla="*/ 189 h 791"/>
                  <a:gd name="T38" fmla="*/ 442 w 3262"/>
                  <a:gd name="T39" fmla="*/ 125 h 791"/>
                  <a:gd name="T40" fmla="*/ 687 w 3262"/>
                  <a:gd name="T41" fmla="*/ 74 h 791"/>
                  <a:gd name="T42" fmla="*/ 917 w 3262"/>
                  <a:gd name="T43" fmla="*/ 41 h 791"/>
                  <a:gd name="T44" fmla="*/ 1050 w 3262"/>
                  <a:gd name="T45" fmla="*/ 27 h 791"/>
                  <a:gd name="T46" fmla="*/ 1188 w 3262"/>
                  <a:gd name="T47" fmla="*/ 15 h 791"/>
                  <a:gd name="T48" fmla="*/ 1331 w 3262"/>
                  <a:gd name="T49" fmla="*/ 7 h 791"/>
                  <a:gd name="T50" fmla="*/ 1479 w 3262"/>
                  <a:gd name="T51" fmla="*/ 2 h 791"/>
                  <a:gd name="T52" fmla="*/ 1632 w 3262"/>
                  <a:gd name="T53" fmla="*/ 0 h 791"/>
                  <a:gd name="T54" fmla="*/ 1837 w 3262"/>
                  <a:gd name="T55" fmla="*/ 4 h 791"/>
                  <a:gd name="T56" fmla="*/ 2036 w 3262"/>
                  <a:gd name="T57" fmla="*/ 13 h 791"/>
                  <a:gd name="T58" fmla="*/ 2225 w 3262"/>
                  <a:gd name="T59" fmla="*/ 28 h 791"/>
                  <a:gd name="T60" fmla="*/ 2403 w 3262"/>
                  <a:gd name="T61" fmla="*/ 48 h 791"/>
                  <a:gd name="T62" fmla="*/ 2569 w 3262"/>
                  <a:gd name="T63" fmla="*/ 73 h 791"/>
                  <a:gd name="T64" fmla="*/ 2761 w 3262"/>
                  <a:gd name="T65" fmla="*/ 112 h 791"/>
                  <a:gd name="T66" fmla="*/ 2942 w 3262"/>
                  <a:gd name="T67" fmla="*/ 161 h 791"/>
                  <a:gd name="T68" fmla="*/ 3088 w 3262"/>
                  <a:gd name="T69" fmla="*/ 219 h 791"/>
                  <a:gd name="T70" fmla="*/ 3191 w 3262"/>
                  <a:gd name="T71" fmla="*/ 281 h 791"/>
                  <a:gd name="T72" fmla="*/ 3250 w 3262"/>
                  <a:gd name="T73" fmla="*/ 349 h 791"/>
                  <a:gd name="T74" fmla="*/ 3259 w 3262"/>
                  <a:gd name="T75" fmla="*/ 420 h 791"/>
                  <a:gd name="T76" fmla="*/ 3221 w 3262"/>
                  <a:gd name="T77" fmla="*/ 485 h 791"/>
                  <a:gd name="T78" fmla="*/ 3139 w 3262"/>
                  <a:gd name="T79" fmla="*/ 548 h 791"/>
                  <a:gd name="T80" fmla="*/ 3017 w 3262"/>
                  <a:gd name="T81" fmla="*/ 605 h 791"/>
                  <a:gd name="T82" fmla="*/ 2859 w 3262"/>
                  <a:gd name="T83" fmla="*/ 656 h 791"/>
                  <a:gd name="T84" fmla="*/ 2670 w 3262"/>
                  <a:gd name="T85" fmla="*/ 701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262" h="791">
                    <a:moveTo>
                      <a:pt x="2670" y="701"/>
                    </a:moveTo>
                    <a:lnTo>
                      <a:pt x="2616" y="710"/>
                    </a:lnTo>
                    <a:lnTo>
                      <a:pt x="2560" y="720"/>
                    </a:lnTo>
                    <a:lnTo>
                      <a:pt x="2503" y="730"/>
                    </a:lnTo>
                    <a:lnTo>
                      <a:pt x="2444" y="738"/>
                    </a:lnTo>
                    <a:lnTo>
                      <a:pt x="2383" y="747"/>
                    </a:lnTo>
                    <a:lnTo>
                      <a:pt x="2320" y="753"/>
                    </a:lnTo>
                    <a:lnTo>
                      <a:pt x="2258" y="760"/>
                    </a:lnTo>
                    <a:lnTo>
                      <a:pt x="2192" y="766"/>
                    </a:lnTo>
                    <a:lnTo>
                      <a:pt x="2126" y="773"/>
                    </a:lnTo>
                    <a:lnTo>
                      <a:pt x="2059" y="778"/>
                    </a:lnTo>
                    <a:lnTo>
                      <a:pt x="1990" y="781"/>
                    </a:lnTo>
                    <a:lnTo>
                      <a:pt x="1919" y="784"/>
                    </a:lnTo>
                    <a:lnTo>
                      <a:pt x="1849" y="788"/>
                    </a:lnTo>
                    <a:lnTo>
                      <a:pt x="1778" y="789"/>
                    </a:lnTo>
                    <a:lnTo>
                      <a:pt x="1706" y="791"/>
                    </a:lnTo>
                    <a:lnTo>
                      <a:pt x="1632" y="791"/>
                    </a:lnTo>
                    <a:lnTo>
                      <a:pt x="1564" y="791"/>
                    </a:lnTo>
                    <a:lnTo>
                      <a:pt x="1499" y="789"/>
                    </a:lnTo>
                    <a:lnTo>
                      <a:pt x="1433" y="788"/>
                    </a:lnTo>
                    <a:lnTo>
                      <a:pt x="1367" y="786"/>
                    </a:lnTo>
                    <a:lnTo>
                      <a:pt x="1303" y="783"/>
                    </a:lnTo>
                    <a:lnTo>
                      <a:pt x="1241" y="779"/>
                    </a:lnTo>
                    <a:lnTo>
                      <a:pt x="1178" y="776"/>
                    </a:lnTo>
                    <a:lnTo>
                      <a:pt x="1116" y="771"/>
                    </a:lnTo>
                    <a:lnTo>
                      <a:pt x="1057" y="766"/>
                    </a:lnTo>
                    <a:lnTo>
                      <a:pt x="997" y="760"/>
                    </a:lnTo>
                    <a:lnTo>
                      <a:pt x="938" y="755"/>
                    </a:lnTo>
                    <a:lnTo>
                      <a:pt x="882" y="747"/>
                    </a:lnTo>
                    <a:lnTo>
                      <a:pt x="827" y="740"/>
                    </a:lnTo>
                    <a:lnTo>
                      <a:pt x="772" y="732"/>
                    </a:lnTo>
                    <a:lnTo>
                      <a:pt x="720" y="724"/>
                    </a:lnTo>
                    <a:lnTo>
                      <a:pt x="669" y="715"/>
                    </a:lnTo>
                    <a:lnTo>
                      <a:pt x="595" y="701"/>
                    </a:lnTo>
                    <a:lnTo>
                      <a:pt x="524" y="686"/>
                    </a:lnTo>
                    <a:lnTo>
                      <a:pt x="457" y="671"/>
                    </a:lnTo>
                    <a:lnTo>
                      <a:pt x="393" y="653"/>
                    </a:lnTo>
                    <a:lnTo>
                      <a:pt x="334" y="635"/>
                    </a:lnTo>
                    <a:lnTo>
                      <a:pt x="279" y="617"/>
                    </a:lnTo>
                    <a:lnTo>
                      <a:pt x="228" y="597"/>
                    </a:lnTo>
                    <a:lnTo>
                      <a:pt x="182" y="577"/>
                    </a:lnTo>
                    <a:lnTo>
                      <a:pt x="141" y="558"/>
                    </a:lnTo>
                    <a:lnTo>
                      <a:pt x="105" y="535"/>
                    </a:lnTo>
                    <a:lnTo>
                      <a:pt x="74" y="513"/>
                    </a:lnTo>
                    <a:lnTo>
                      <a:pt x="48" y="490"/>
                    </a:lnTo>
                    <a:lnTo>
                      <a:pt x="26" y="467"/>
                    </a:lnTo>
                    <a:lnTo>
                      <a:pt x="12" y="444"/>
                    </a:lnTo>
                    <a:lnTo>
                      <a:pt x="3" y="421"/>
                    </a:lnTo>
                    <a:lnTo>
                      <a:pt x="0" y="396"/>
                    </a:lnTo>
                    <a:lnTo>
                      <a:pt x="5" y="369"/>
                    </a:lnTo>
                    <a:lnTo>
                      <a:pt x="16" y="341"/>
                    </a:lnTo>
                    <a:lnTo>
                      <a:pt x="36" y="313"/>
                    </a:lnTo>
                    <a:lnTo>
                      <a:pt x="64" y="286"/>
                    </a:lnTo>
                    <a:lnTo>
                      <a:pt x="99" y="260"/>
                    </a:lnTo>
                    <a:lnTo>
                      <a:pt x="140" y="235"/>
                    </a:lnTo>
                    <a:lnTo>
                      <a:pt x="187" y="212"/>
                    </a:lnTo>
                    <a:lnTo>
                      <a:pt x="243" y="189"/>
                    </a:lnTo>
                    <a:lnTo>
                      <a:pt x="302" y="166"/>
                    </a:lnTo>
                    <a:lnTo>
                      <a:pt x="370" y="145"/>
                    </a:lnTo>
                    <a:lnTo>
                      <a:pt x="442" y="125"/>
                    </a:lnTo>
                    <a:lnTo>
                      <a:pt x="519" y="107"/>
                    </a:lnTo>
                    <a:lnTo>
                      <a:pt x="601" y="91"/>
                    </a:lnTo>
                    <a:lnTo>
                      <a:pt x="687" y="74"/>
                    </a:lnTo>
                    <a:lnTo>
                      <a:pt x="779" y="60"/>
                    </a:lnTo>
                    <a:lnTo>
                      <a:pt x="874" y="46"/>
                    </a:lnTo>
                    <a:lnTo>
                      <a:pt x="917" y="41"/>
                    </a:lnTo>
                    <a:lnTo>
                      <a:pt x="961" y="37"/>
                    </a:lnTo>
                    <a:lnTo>
                      <a:pt x="1004" y="32"/>
                    </a:lnTo>
                    <a:lnTo>
                      <a:pt x="1050" y="27"/>
                    </a:lnTo>
                    <a:lnTo>
                      <a:pt x="1094" y="23"/>
                    </a:lnTo>
                    <a:lnTo>
                      <a:pt x="1140" y="18"/>
                    </a:lnTo>
                    <a:lnTo>
                      <a:pt x="1188" y="15"/>
                    </a:lnTo>
                    <a:lnTo>
                      <a:pt x="1236" y="12"/>
                    </a:lnTo>
                    <a:lnTo>
                      <a:pt x="1283" y="10"/>
                    </a:lnTo>
                    <a:lnTo>
                      <a:pt x="1331" y="7"/>
                    </a:lnTo>
                    <a:lnTo>
                      <a:pt x="1380" y="5"/>
                    </a:lnTo>
                    <a:lnTo>
                      <a:pt x="1430" y="4"/>
                    </a:lnTo>
                    <a:lnTo>
                      <a:pt x="1479" y="2"/>
                    </a:lnTo>
                    <a:lnTo>
                      <a:pt x="1530" y="0"/>
                    </a:lnTo>
                    <a:lnTo>
                      <a:pt x="1581" y="0"/>
                    </a:lnTo>
                    <a:lnTo>
                      <a:pt x="1632" y="0"/>
                    </a:lnTo>
                    <a:lnTo>
                      <a:pt x="1701" y="0"/>
                    </a:lnTo>
                    <a:lnTo>
                      <a:pt x="1770" y="2"/>
                    </a:lnTo>
                    <a:lnTo>
                      <a:pt x="1837" y="4"/>
                    </a:lnTo>
                    <a:lnTo>
                      <a:pt x="1905" y="5"/>
                    </a:lnTo>
                    <a:lnTo>
                      <a:pt x="1970" y="9"/>
                    </a:lnTo>
                    <a:lnTo>
                      <a:pt x="2036" y="13"/>
                    </a:lnTo>
                    <a:lnTo>
                      <a:pt x="2100" y="17"/>
                    </a:lnTo>
                    <a:lnTo>
                      <a:pt x="2163" y="22"/>
                    </a:lnTo>
                    <a:lnTo>
                      <a:pt x="2225" y="28"/>
                    </a:lnTo>
                    <a:lnTo>
                      <a:pt x="2286" y="35"/>
                    </a:lnTo>
                    <a:lnTo>
                      <a:pt x="2345" y="41"/>
                    </a:lnTo>
                    <a:lnTo>
                      <a:pt x="2403" y="48"/>
                    </a:lnTo>
                    <a:lnTo>
                      <a:pt x="2460" y="56"/>
                    </a:lnTo>
                    <a:lnTo>
                      <a:pt x="2514" y="64"/>
                    </a:lnTo>
                    <a:lnTo>
                      <a:pt x="2569" y="73"/>
                    </a:lnTo>
                    <a:lnTo>
                      <a:pt x="2621" y="83"/>
                    </a:lnTo>
                    <a:lnTo>
                      <a:pt x="2692" y="97"/>
                    </a:lnTo>
                    <a:lnTo>
                      <a:pt x="2761" y="112"/>
                    </a:lnTo>
                    <a:lnTo>
                      <a:pt x="2825" y="127"/>
                    </a:lnTo>
                    <a:lnTo>
                      <a:pt x="2886" y="143"/>
                    </a:lnTo>
                    <a:lnTo>
                      <a:pt x="2942" y="161"/>
                    </a:lnTo>
                    <a:lnTo>
                      <a:pt x="2996" y="180"/>
                    </a:lnTo>
                    <a:lnTo>
                      <a:pt x="3043" y="199"/>
                    </a:lnTo>
                    <a:lnTo>
                      <a:pt x="3088" y="219"/>
                    </a:lnTo>
                    <a:lnTo>
                      <a:pt x="3127" y="239"/>
                    </a:lnTo>
                    <a:lnTo>
                      <a:pt x="3162" y="260"/>
                    </a:lnTo>
                    <a:lnTo>
                      <a:pt x="3191" y="281"/>
                    </a:lnTo>
                    <a:lnTo>
                      <a:pt x="3216" y="303"/>
                    </a:lnTo>
                    <a:lnTo>
                      <a:pt x="3236" y="326"/>
                    </a:lnTo>
                    <a:lnTo>
                      <a:pt x="3250" y="349"/>
                    </a:lnTo>
                    <a:lnTo>
                      <a:pt x="3259" y="372"/>
                    </a:lnTo>
                    <a:lnTo>
                      <a:pt x="3262" y="396"/>
                    </a:lnTo>
                    <a:lnTo>
                      <a:pt x="3259" y="420"/>
                    </a:lnTo>
                    <a:lnTo>
                      <a:pt x="3252" y="441"/>
                    </a:lnTo>
                    <a:lnTo>
                      <a:pt x="3239" y="464"/>
                    </a:lnTo>
                    <a:lnTo>
                      <a:pt x="3221" y="485"/>
                    </a:lnTo>
                    <a:lnTo>
                      <a:pt x="3198" y="507"/>
                    </a:lnTo>
                    <a:lnTo>
                      <a:pt x="3170" y="526"/>
                    </a:lnTo>
                    <a:lnTo>
                      <a:pt x="3139" y="548"/>
                    </a:lnTo>
                    <a:lnTo>
                      <a:pt x="3103" y="567"/>
                    </a:lnTo>
                    <a:lnTo>
                      <a:pt x="3062" y="586"/>
                    </a:lnTo>
                    <a:lnTo>
                      <a:pt x="3017" y="605"/>
                    </a:lnTo>
                    <a:lnTo>
                      <a:pt x="2968" y="622"/>
                    </a:lnTo>
                    <a:lnTo>
                      <a:pt x="2915" y="640"/>
                    </a:lnTo>
                    <a:lnTo>
                      <a:pt x="2859" y="656"/>
                    </a:lnTo>
                    <a:lnTo>
                      <a:pt x="2800" y="671"/>
                    </a:lnTo>
                    <a:lnTo>
                      <a:pt x="2736" y="686"/>
                    </a:lnTo>
                    <a:lnTo>
                      <a:pt x="2670" y="701"/>
                    </a:lnTo>
                    <a:close/>
                  </a:path>
                </a:pathLst>
              </a:custGeom>
              <a:solidFill>
                <a:srgbClr val="C1EF8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6"/>
              <p:cNvSpPr>
                <a:spLocks/>
              </p:cNvSpPr>
              <p:nvPr/>
            </p:nvSpPr>
            <p:spPr bwMode="auto">
              <a:xfrm>
                <a:off x="2610" y="525"/>
                <a:ext cx="448" cy="2837"/>
              </a:xfrm>
              <a:custGeom>
                <a:avLst/>
                <a:gdLst>
                  <a:gd name="T0" fmla="*/ 226 w 448"/>
                  <a:gd name="T1" fmla="*/ 2837 h 2837"/>
                  <a:gd name="T2" fmla="*/ 106 w 448"/>
                  <a:gd name="T3" fmla="*/ 2803 h 2837"/>
                  <a:gd name="T4" fmla="*/ 0 w 448"/>
                  <a:gd name="T5" fmla="*/ 89 h 2837"/>
                  <a:gd name="T6" fmla="*/ 106 w 448"/>
                  <a:gd name="T7" fmla="*/ 10 h 2837"/>
                  <a:gd name="T8" fmla="*/ 330 w 448"/>
                  <a:gd name="T9" fmla="*/ 0 h 2837"/>
                  <a:gd name="T10" fmla="*/ 448 w 448"/>
                  <a:gd name="T11" fmla="*/ 2827 h 2837"/>
                  <a:gd name="T12" fmla="*/ 226 w 448"/>
                  <a:gd name="T13" fmla="*/ 2837 h 2837"/>
                </a:gdLst>
                <a:ahLst/>
                <a:cxnLst>
                  <a:cxn ang="0">
                    <a:pos x="T0" y="T1"/>
                  </a:cxn>
                  <a:cxn ang="0">
                    <a:pos x="T2" y="T3"/>
                  </a:cxn>
                  <a:cxn ang="0">
                    <a:pos x="T4" y="T5"/>
                  </a:cxn>
                  <a:cxn ang="0">
                    <a:pos x="T6" y="T7"/>
                  </a:cxn>
                  <a:cxn ang="0">
                    <a:pos x="T8" y="T9"/>
                  </a:cxn>
                  <a:cxn ang="0">
                    <a:pos x="T10" y="T11"/>
                  </a:cxn>
                  <a:cxn ang="0">
                    <a:pos x="T12" y="T13"/>
                  </a:cxn>
                </a:cxnLst>
                <a:rect l="0" t="0" r="r" b="b"/>
                <a:pathLst>
                  <a:path w="448" h="2837">
                    <a:moveTo>
                      <a:pt x="226" y="2837"/>
                    </a:moveTo>
                    <a:lnTo>
                      <a:pt x="106" y="2803"/>
                    </a:lnTo>
                    <a:lnTo>
                      <a:pt x="0" y="89"/>
                    </a:lnTo>
                    <a:lnTo>
                      <a:pt x="106" y="10"/>
                    </a:lnTo>
                    <a:lnTo>
                      <a:pt x="330" y="0"/>
                    </a:lnTo>
                    <a:lnTo>
                      <a:pt x="448" y="2827"/>
                    </a:lnTo>
                    <a:lnTo>
                      <a:pt x="226" y="2837"/>
                    </a:lnTo>
                    <a:close/>
                  </a:path>
                </a:pathLst>
              </a:custGeom>
              <a:solidFill>
                <a:srgbClr val="7F26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7"/>
              <p:cNvSpPr>
                <a:spLocks/>
              </p:cNvSpPr>
              <p:nvPr/>
            </p:nvSpPr>
            <p:spPr bwMode="auto">
              <a:xfrm>
                <a:off x="2716" y="545"/>
                <a:ext cx="467" cy="2842"/>
              </a:xfrm>
              <a:custGeom>
                <a:avLst/>
                <a:gdLst>
                  <a:gd name="T0" fmla="*/ 124 w 467"/>
                  <a:gd name="T1" fmla="*/ 2842 h 2842"/>
                  <a:gd name="T2" fmla="*/ 120 w 467"/>
                  <a:gd name="T3" fmla="*/ 2842 h 2842"/>
                  <a:gd name="T4" fmla="*/ 0 w 467"/>
                  <a:gd name="T5" fmla="*/ 15 h 2842"/>
                  <a:gd name="T6" fmla="*/ 339 w 467"/>
                  <a:gd name="T7" fmla="*/ 0 h 2842"/>
                  <a:gd name="T8" fmla="*/ 467 w 467"/>
                  <a:gd name="T9" fmla="*/ 2827 h 2842"/>
                  <a:gd name="T10" fmla="*/ 124 w 467"/>
                  <a:gd name="T11" fmla="*/ 2842 h 2842"/>
                </a:gdLst>
                <a:ahLst/>
                <a:cxnLst>
                  <a:cxn ang="0">
                    <a:pos x="T0" y="T1"/>
                  </a:cxn>
                  <a:cxn ang="0">
                    <a:pos x="T2" y="T3"/>
                  </a:cxn>
                  <a:cxn ang="0">
                    <a:pos x="T4" y="T5"/>
                  </a:cxn>
                  <a:cxn ang="0">
                    <a:pos x="T6" y="T7"/>
                  </a:cxn>
                  <a:cxn ang="0">
                    <a:pos x="T8" y="T9"/>
                  </a:cxn>
                  <a:cxn ang="0">
                    <a:pos x="T10" y="T11"/>
                  </a:cxn>
                </a:cxnLst>
                <a:rect l="0" t="0" r="r" b="b"/>
                <a:pathLst>
                  <a:path w="467" h="2842">
                    <a:moveTo>
                      <a:pt x="124" y="2842"/>
                    </a:moveTo>
                    <a:lnTo>
                      <a:pt x="120" y="2842"/>
                    </a:lnTo>
                    <a:lnTo>
                      <a:pt x="0" y="15"/>
                    </a:lnTo>
                    <a:lnTo>
                      <a:pt x="339" y="0"/>
                    </a:lnTo>
                    <a:lnTo>
                      <a:pt x="467" y="2827"/>
                    </a:lnTo>
                    <a:lnTo>
                      <a:pt x="124" y="2842"/>
                    </a:lnTo>
                    <a:close/>
                  </a:path>
                </a:pathLst>
              </a:custGeom>
              <a:solidFill>
                <a:srgbClr val="D1B2A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8"/>
              <p:cNvSpPr>
                <a:spLocks/>
              </p:cNvSpPr>
              <p:nvPr/>
            </p:nvSpPr>
            <p:spPr bwMode="auto">
              <a:xfrm>
                <a:off x="1316" y="741"/>
                <a:ext cx="2973" cy="1704"/>
              </a:xfrm>
              <a:custGeom>
                <a:avLst/>
                <a:gdLst>
                  <a:gd name="T0" fmla="*/ 78 w 2973"/>
                  <a:gd name="T1" fmla="*/ 1704 h 1704"/>
                  <a:gd name="T2" fmla="*/ 0 w 2973"/>
                  <a:gd name="T3" fmla="*/ 120 h 1704"/>
                  <a:gd name="T4" fmla="*/ 61 w 2973"/>
                  <a:gd name="T5" fmla="*/ 52 h 1704"/>
                  <a:gd name="T6" fmla="*/ 2843 w 2973"/>
                  <a:gd name="T7" fmla="*/ 0 h 1704"/>
                  <a:gd name="T8" fmla="*/ 2973 w 2973"/>
                  <a:gd name="T9" fmla="*/ 1561 h 1704"/>
                  <a:gd name="T10" fmla="*/ 2919 w 2973"/>
                  <a:gd name="T11" fmla="*/ 1583 h 1704"/>
                  <a:gd name="T12" fmla="*/ 78 w 2973"/>
                  <a:gd name="T13" fmla="*/ 1704 h 1704"/>
                </a:gdLst>
                <a:ahLst/>
                <a:cxnLst>
                  <a:cxn ang="0">
                    <a:pos x="T0" y="T1"/>
                  </a:cxn>
                  <a:cxn ang="0">
                    <a:pos x="T2" y="T3"/>
                  </a:cxn>
                  <a:cxn ang="0">
                    <a:pos x="T4" y="T5"/>
                  </a:cxn>
                  <a:cxn ang="0">
                    <a:pos x="T6" y="T7"/>
                  </a:cxn>
                  <a:cxn ang="0">
                    <a:pos x="T8" y="T9"/>
                  </a:cxn>
                  <a:cxn ang="0">
                    <a:pos x="T10" y="T11"/>
                  </a:cxn>
                  <a:cxn ang="0">
                    <a:pos x="T12" y="T13"/>
                  </a:cxn>
                </a:cxnLst>
                <a:rect l="0" t="0" r="r" b="b"/>
                <a:pathLst>
                  <a:path w="2973" h="1704">
                    <a:moveTo>
                      <a:pt x="78" y="1704"/>
                    </a:moveTo>
                    <a:lnTo>
                      <a:pt x="0" y="120"/>
                    </a:lnTo>
                    <a:lnTo>
                      <a:pt x="61" y="52"/>
                    </a:lnTo>
                    <a:lnTo>
                      <a:pt x="2843" y="0"/>
                    </a:lnTo>
                    <a:lnTo>
                      <a:pt x="2973" y="1561"/>
                    </a:lnTo>
                    <a:lnTo>
                      <a:pt x="2919" y="1583"/>
                    </a:lnTo>
                    <a:lnTo>
                      <a:pt x="78" y="1704"/>
                    </a:lnTo>
                    <a:close/>
                  </a:path>
                </a:pathLst>
              </a:custGeom>
              <a:solidFill>
                <a:srgbClr val="7F26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9"/>
              <p:cNvSpPr>
                <a:spLocks/>
              </p:cNvSpPr>
              <p:nvPr/>
            </p:nvSpPr>
            <p:spPr bwMode="auto">
              <a:xfrm>
                <a:off x="1377" y="657"/>
                <a:ext cx="2912" cy="1752"/>
              </a:xfrm>
              <a:custGeom>
                <a:avLst/>
                <a:gdLst>
                  <a:gd name="T0" fmla="*/ 69 w 2912"/>
                  <a:gd name="T1" fmla="*/ 1752 h 1752"/>
                  <a:gd name="T2" fmla="*/ 0 w 2912"/>
                  <a:gd name="T3" fmla="*/ 121 h 1752"/>
                  <a:gd name="T4" fmla="*/ 2843 w 2912"/>
                  <a:gd name="T5" fmla="*/ 0 h 1752"/>
                  <a:gd name="T6" fmla="*/ 2912 w 2912"/>
                  <a:gd name="T7" fmla="*/ 1630 h 1752"/>
                  <a:gd name="T8" fmla="*/ 69 w 2912"/>
                  <a:gd name="T9" fmla="*/ 1752 h 1752"/>
                </a:gdLst>
                <a:ahLst/>
                <a:cxnLst>
                  <a:cxn ang="0">
                    <a:pos x="T0" y="T1"/>
                  </a:cxn>
                  <a:cxn ang="0">
                    <a:pos x="T2" y="T3"/>
                  </a:cxn>
                  <a:cxn ang="0">
                    <a:pos x="T4" y="T5"/>
                  </a:cxn>
                  <a:cxn ang="0">
                    <a:pos x="T6" y="T7"/>
                  </a:cxn>
                  <a:cxn ang="0">
                    <a:pos x="T8" y="T9"/>
                  </a:cxn>
                </a:cxnLst>
                <a:rect l="0" t="0" r="r" b="b"/>
                <a:pathLst>
                  <a:path w="2912" h="1752">
                    <a:moveTo>
                      <a:pt x="69" y="1752"/>
                    </a:moveTo>
                    <a:lnTo>
                      <a:pt x="0" y="121"/>
                    </a:lnTo>
                    <a:lnTo>
                      <a:pt x="2843" y="0"/>
                    </a:lnTo>
                    <a:lnTo>
                      <a:pt x="2912" y="1630"/>
                    </a:lnTo>
                    <a:lnTo>
                      <a:pt x="69" y="1752"/>
                    </a:lnTo>
                    <a:close/>
                  </a:path>
                </a:pathLst>
              </a:custGeom>
              <a:solidFill>
                <a:srgbClr val="F2CC0C"/>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10"/>
              <p:cNvSpPr>
                <a:spLocks/>
              </p:cNvSpPr>
              <p:nvPr/>
            </p:nvSpPr>
            <p:spPr bwMode="auto">
              <a:xfrm>
                <a:off x="1461" y="750"/>
                <a:ext cx="2744" cy="1595"/>
              </a:xfrm>
              <a:custGeom>
                <a:avLst/>
                <a:gdLst>
                  <a:gd name="T0" fmla="*/ 62 w 2744"/>
                  <a:gd name="T1" fmla="*/ 1595 h 1595"/>
                  <a:gd name="T2" fmla="*/ 0 w 2744"/>
                  <a:gd name="T3" fmla="*/ 116 h 1595"/>
                  <a:gd name="T4" fmla="*/ 2682 w 2744"/>
                  <a:gd name="T5" fmla="*/ 0 h 1595"/>
                  <a:gd name="T6" fmla="*/ 2744 w 2744"/>
                  <a:gd name="T7" fmla="*/ 1482 h 1595"/>
                  <a:gd name="T8" fmla="*/ 62 w 2744"/>
                  <a:gd name="T9" fmla="*/ 1595 h 1595"/>
                </a:gdLst>
                <a:ahLst/>
                <a:cxnLst>
                  <a:cxn ang="0">
                    <a:pos x="T0" y="T1"/>
                  </a:cxn>
                  <a:cxn ang="0">
                    <a:pos x="T2" y="T3"/>
                  </a:cxn>
                  <a:cxn ang="0">
                    <a:pos x="T4" y="T5"/>
                  </a:cxn>
                  <a:cxn ang="0">
                    <a:pos x="T6" y="T7"/>
                  </a:cxn>
                  <a:cxn ang="0">
                    <a:pos x="T8" y="T9"/>
                  </a:cxn>
                </a:cxnLst>
                <a:rect l="0" t="0" r="r" b="b"/>
                <a:pathLst>
                  <a:path w="2744" h="1595">
                    <a:moveTo>
                      <a:pt x="62" y="1595"/>
                    </a:moveTo>
                    <a:lnTo>
                      <a:pt x="0" y="116"/>
                    </a:lnTo>
                    <a:lnTo>
                      <a:pt x="2682" y="0"/>
                    </a:lnTo>
                    <a:lnTo>
                      <a:pt x="2744" y="1482"/>
                    </a:lnTo>
                    <a:lnTo>
                      <a:pt x="62" y="1595"/>
                    </a:lnTo>
                    <a:close/>
                  </a:path>
                </a:pathLst>
              </a:custGeom>
              <a:solidFill>
                <a:srgbClr val="0035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1"/>
              <p:cNvSpPr>
                <a:spLocks/>
              </p:cNvSpPr>
              <p:nvPr/>
            </p:nvSpPr>
            <p:spPr bwMode="auto">
              <a:xfrm>
                <a:off x="1545" y="826"/>
                <a:ext cx="2577" cy="1445"/>
              </a:xfrm>
              <a:custGeom>
                <a:avLst/>
                <a:gdLst>
                  <a:gd name="T0" fmla="*/ 56 w 2577"/>
                  <a:gd name="T1" fmla="*/ 1445 h 1445"/>
                  <a:gd name="T2" fmla="*/ 0 w 2577"/>
                  <a:gd name="T3" fmla="*/ 109 h 1445"/>
                  <a:gd name="T4" fmla="*/ 2521 w 2577"/>
                  <a:gd name="T5" fmla="*/ 0 h 1445"/>
                  <a:gd name="T6" fmla="*/ 2577 w 2577"/>
                  <a:gd name="T7" fmla="*/ 1336 h 1445"/>
                  <a:gd name="T8" fmla="*/ 56 w 2577"/>
                  <a:gd name="T9" fmla="*/ 1445 h 1445"/>
                </a:gdLst>
                <a:ahLst/>
                <a:cxnLst>
                  <a:cxn ang="0">
                    <a:pos x="T0" y="T1"/>
                  </a:cxn>
                  <a:cxn ang="0">
                    <a:pos x="T2" y="T3"/>
                  </a:cxn>
                  <a:cxn ang="0">
                    <a:pos x="T4" y="T5"/>
                  </a:cxn>
                  <a:cxn ang="0">
                    <a:pos x="T6" y="T7"/>
                  </a:cxn>
                  <a:cxn ang="0">
                    <a:pos x="T8" y="T9"/>
                  </a:cxn>
                </a:cxnLst>
                <a:rect l="0" t="0" r="r" b="b"/>
                <a:pathLst>
                  <a:path w="2577" h="1445">
                    <a:moveTo>
                      <a:pt x="56" y="1445"/>
                    </a:moveTo>
                    <a:lnTo>
                      <a:pt x="0" y="109"/>
                    </a:lnTo>
                    <a:lnTo>
                      <a:pt x="2521" y="0"/>
                    </a:lnTo>
                    <a:lnTo>
                      <a:pt x="2577" y="1336"/>
                    </a:lnTo>
                    <a:lnTo>
                      <a:pt x="56" y="1445"/>
                    </a:lnTo>
                    <a:close/>
                  </a:path>
                </a:pathLst>
              </a:custGeom>
              <a:solidFill>
                <a:srgbClr val="B7F9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2"/>
              <p:cNvSpPr>
                <a:spLocks/>
              </p:cNvSpPr>
              <p:nvPr/>
            </p:nvSpPr>
            <p:spPr bwMode="auto">
              <a:xfrm>
                <a:off x="1574" y="844"/>
                <a:ext cx="2518" cy="1409"/>
              </a:xfrm>
              <a:custGeom>
                <a:avLst/>
                <a:gdLst>
                  <a:gd name="T0" fmla="*/ 56 w 2518"/>
                  <a:gd name="T1" fmla="*/ 1409 h 1409"/>
                  <a:gd name="T2" fmla="*/ 0 w 2518"/>
                  <a:gd name="T3" fmla="*/ 104 h 1409"/>
                  <a:gd name="T4" fmla="*/ 2462 w 2518"/>
                  <a:gd name="T5" fmla="*/ 0 h 1409"/>
                  <a:gd name="T6" fmla="*/ 2518 w 2518"/>
                  <a:gd name="T7" fmla="*/ 1305 h 1409"/>
                  <a:gd name="T8" fmla="*/ 56 w 2518"/>
                  <a:gd name="T9" fmla="*/ 1409 h 1409"/>
                </a:gdLst>
                <a:ahLst/>
                <a:cxnLst>
                  <a:cxn ang="0">
                    <a:pos x="T0" y="T1"/>
                  </a:cxn>
                  <a:cxn ang="0">
                    <a:pos x="T2" y="T3"/>
                  </a:cxn>
                  <a:cxn ang="0">
                    <a:pos x="T4" y="T5"/>
                  </a:cxn>
                  <a:cxn ang="0">
                    <a:pos x="T6" y="T7"/>
                  </a:cxn>
                  <a:cxn ang="0">
                    <a:pos x="T8" y="T9"/>
                  </a:cxn>
                </a:cxnLst>
                <a:rect l="0" t="0" r="r" b="b"/>
                <a:pathLst>
                  <a:path w="2518" h="1409">
                    <a:moveTo>
                      <a:pt x="56" y="1409"/>
                    </a:moveTo>
                    <a:lnTo>
                      <a:pt x="0" y="104"/>
                    </a:lnTo>
                    <a:lnTo>
                      <a:pt x="2462" y="0"/>
                    </a:lnTo>
                    <a:lnTo>
                      <a:pt x="2518" y="1305"/>
                    </a:lnTo>
                    <a:lnTo>
                      <a:pt x="56" y="1409"/>
                    </a:lnTo>
                    <a:close/>
                  </a:path>
                </a:pathLst>
              </a:custGeom>
              <a:solidFill>
                <a:srgbClr val="BAF9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3"/>
              <p:cNvSpPr>
                <a:spLocks/>
              </p:cNvSpPr>
              <p:nvPr/>
            </p:nvSpPr>
            <p:spPr bwMode="auto">
              <a:xfrm>
                <a:off x="1606" y="861"/>
                <a:ext cx="2455" cy="1375"/>
              </a:xfrm>
              <a:custGeom>
                <a:avLst/>
                <a:gdLst>
                  <a:gd name="T0" fmla="*/ 54 w 2455"/>
                  <a:gd name="T1" fmla="*/ 1375 h 1375"/>
                  <a:gd name="T2" fmla="*/ 0 w 2455"/>
                  <a:gd name="T3" fmla="*/ 102 h 1375"/>
                  <a:gd name="T4" fmla="*/ 2400 w 2455"/>
                  <a:gd name="T5" fmla="*/ 0 h 1375"/>
                  <a:gd name="T6" fmla="*/ 2455 w 2455"/>
                  <a:gd name="T7" fmla="*/ 1274 h 1375"/>
                  <a:gd name="T8" fmla="*/ 54 w 2455"/>
                  <a:gd name="T9" fmla="*/ 1375 h 1375"/>
                </a:gdLst>
                <a:ahLst/>
                <a:cxnLst>
                  <a:cxn ang="0">
                    <a:pos x="T0" y="T1"/>
                  </a:cxn>
                  <a:cxn ang="0">
                    <a:pos x="T2" y="T3"/>
                  </a:cxn>
                  <a:cxn ang="0">
                    <a:pos x="T4" y="T5"/>
                  </a:cxn>
                  <a:cxn ang="0">
                    <a:pos x="T6" y="T7"/>
                  </a:cxn>
                  <a:cxn ang="0">
                    <a:pos x="T8" y="T9"/>
                  </a:cxn>
                </a:cxnLst>
                <a:rect l="0" t="0" r="r" b="b"/>
                <a:pathLst>
                  <a:path w="2455" h="1375">
                    <a:moveTo>
                      <a:pt x="54" y="1375"/>
                    </a:moveTo>
                    <a:lnTo>
                      <a:pt x="0" y="102"/>
                    </a:lnTo>
                    <a:lnTo>
                      <a:pt x="2400" y="0"/>
                    </a:lnTo>
                    <a:lnTo>
                      <a:pt x="2455" y="1274"/>
                    </a:lnTo>
                    <a:lnTo>
                      <a:pt x="54" y="1375"/>
                    </a:lnTo>
                    <a:close/>
                  </a:path>
                </a:pathLst>
              </a:custGeom>
              <a:solidFill>
                <a:srgbClr val="BFF9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4"/>
              <p:cNvSpPr>
                <a:spLocks/>
              </p:cNvSpPr>
              <p:nvPr/>
            </p:nvSpPr>
            <p:spPr bwMode="auto">
              <a:xfrm>
                <a:off x="1637" y="877"/>
                <a:ext cx="2393" cy="1343"/>
              </a:xfrm>
              <a:custGeom>
                <a:avLst/>
                <a:gdLst>
                  <a:gd name="T0" fmla="*/ 52 w 2393"/>
                  <a:gd name="T1" fmla="*/ 1343 h 1343"/>
                  <a:gd name="T2" fmla="*/ 0 w 2393"/>
                  <a:gd name="T3" fmla="*/ 100 h 1343"/>
                  <a:gd name="T4" fmla="*/ 2340 w 2393"/>
                  <a:gd name="T5" fmla="*/ 0 h 1343"/>
                  <a:gd name="T6" fmla="*/ 2393 w 2393"/>
                  <a:gd name="T7" fmla="*/ 1243 h 1343"/>
                  <a:gd name="T8" fmla="*/ 52 w 2393"/>
                  <a:gd name="T9" fmla="*/ 1343 h 1343"/>
                </a:gdLst>
                <a:ahLst/>
                <a:cxnLst>
                  <a:cxn ang="0">
                    <a:pos x="T0" y="T1"/>
                  </a:cxn>
                  <a:cxn ang="0">
                    <a:pos x="T2" y="T3"/>
                  </a:cxn>
                  <a:cxn ang="0">
                    <a:pos x="T4" y="T5"/>
                  </a:cxn>
                  <a:cxn ang="0">
                    <a:pos x="T6" y="T7"/>
                  </a:cxn>
                  <a:cxn ang="0">
                    <a:pos x="T8" y="T9"/>
                  </a:cxn>
                </a:cxnLst>
                <a:rect l="0" t="0" r="r" b="b"/>
                <a:pathLst>
                  <a:path w="2393" h="1343">
                    <a:moveTo>
                      <a:pt x="52" y="1343"/>
                    </a:moveTo>
                    <a:lnTo>
                      <a:pt x="0" y="100"/>
                    </a:lnTo>
                    <a:lnTo>
                      <a:pt x="2340" y="0"/>
                    </a:lnTo>
                    <a:lnTo>
                      <a:pt x="2393" y="1243"/>
                    </a:lnTo>
                    <a:lnTo>
                      <a:pt x="52" y="1343"/>
                    </a:lnTo>
                    <a:close/>
                  </a:path>
                </a:pathLst>
              </a:custGeom>
              <a:solidFill>
                <a:srgbClr val="C1F9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5"/>
              <p:cNvSpPr>
                <a:spLocks/>
              </p:cNvSpPr>
              <p:nvPr/>
            </p:nvSpPr>
            <p:spPr bwMode="auto">
              <a:xfrm>
                <a:off x="1666" y="895"/>
                <a:ext cx="2334" cy="1307"/>
              </a:xfrm>
              <a:custGeom>
                <a:avLst/>
                <a:gdLst>
                  <a:gd name="T0" fmla="*/ 53 w 2334"/>
                  <a:gd name="T1" fmla="*/ 1307 h 1307"/>
                  <a:gd name="T2" fmla="*/ 0 w 2334"/>
                  <a:gd name="T3" fmla="*/ 97 h 1307"/>
                  <a:gd name="T4" fmla="*/ 2281 w 2334"/>
                  <a:gd name="T5" fmla="*/ 0 h 1307"/>
                  <a:gd name="T6" fmla="*/ 2334 w 2334"/>
                  <a:gd name="T7" fmla="*/ 1210 h 1307"/>
                  <a:gd name="T8" fmla="*/ 53 w 2334"/>
                  <a:gd name="T9" fmla="*/ 1307 h 1307"/>
                </a:gdLst>
                <a:ahLst/>
                <a:cxnLst>
                  <a:cxn ang="0">
                    <a:pos x="T0" y="T1"/>
                  </a:cxn>
                  <a:cxn ang="0">
                    <a:pos x="T2" y="T3"/>
                  </a:cxn>
                  <a:cxn ang="0">
                    <a:pos x="T4" y="T5"/>
                  </a:cxn>
                  <a:cxn ang="0">
                    <a:pos x="T6" y="T7"/>
                  </a:cxn>
                  <a:cxn ang="0">
                    <a:pos x="T8" y="T9"/>
                  </a:cxn>
                </a:cxnLst>
                <a:rect l="0" t="0" r="r" b="b"/>
                <a:pathLst>
                  <a:path w="2334" h="1307">
                    <a:moveTo>
                      <a:pt x="53" y="1307"/>
                    </a:moveTo>
                    <a:lnTo>
                      <a:pt x="0" y="97"/>
                    </a:lnTo>
                    <a:lnTo>
                      <a:pt x="2281" y="0"/>
                    </a:lnTo>
                    <a:lnTo>
                      <a:pt x="2334" y="1210"/>
                    </a:lnTo>
                    <a:lnTo>
                      <a:pt x="53" y="1307"/>
                    </a:lnTo>
                    <a:close/>
                  </a:path>
                </a:pathLst>
              </a:custGeom>
              <a:solidFill>
                <a:srgbClr val="C6F9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6"/>
              <p:cNvSpPr>
                <a:spLocks/>
              </p:cNvSpPr>
              <p:nvPr/>
            </p:nvSpPr>
            <p:spPr bwMode="auto">
              <a:xfrm>
                <a:off x="1698" y="912"/>
                <a:ext cx="2271" cy="1273"/>
              </a:xfrm>
              <a:custGeom>
                <a:avLst/>
                <a:gdLst>
                  <a:gd name="T0" fmla="*/ 49 w 2271"/>
                  <a:gd name="T1" fmla="*/ 1273 h 1273"/>
                  <a:gd name="T2" fmla="*/ 0 w 2271"/>
                  <a:gd name="T3" fmla="*/ 95 h 1273"/>
                  <a:gd name="T4" fmla="*/ 2221 w 2271"/>
                  <a:gd name="T5" fmla="*/ 0 h 1273"/>
                  <a:gd name="T6" fmla="*/ 2271 w 2271"/>
                  <a:gd name="T7" fmla="*/ 1178 h 1273"/>
                  <a:gd name="T8" fmla="*/ 49 w 2271"/>
                  <a:gd name="T9" fmla="*/ 1273 h 1273"/>
                </a:gdLst>
                <a:ahLst/>
                <a:cxnLst>
                  <a:cxn ang="0">
                    <a:pos x="T0" y="T1"/>
                  </a:cxn>
                  <a:cxn ang="0">
                    <a:pos x="T2" y="T3"/>
                  </a:cxn>
                  <a:cxn ang="0">
                    <a:pos x="T4" y="T5"/>
                  </a:cxn>
                  <a:cxn ang="0">
                    <a:pos x="T6" y="T7"/>
                  </a:cxn>
                  <a:cxn ang="0">
                    <a:pos x="T8" y="T9"/>
                  </a:cxn>
                </a:cxnLst>
                <a:rect l="0" t="0" r="r" b="b"/>
                <a:pathLst>
                  <a:path w="2271" h="1273">
                    <a:moveTo>
                      <a:pt x="49" y="1273"/>
                    </a:moveTo>
                    <a:lnTo>
                      <a:pt x="0" y="95"/>
                    </a:lnTo>
                    <a:lnTo>
                      <a:pt x="2221" y="0"/>
                    </a:lnTo>
                    <a:lnTo>
                      <a:pt x="2271" y="1178"/>
                    </a:lnTo>
                    <a:lnTo>
                      <a:pt x="49" y="1273"/>
                    </a:lnTo>
                    <a:close/>
                  </a:path>
                </a:pathLst>
              </a:custGeom>
              <a:solidFill>
                <a:srgbClr val="C9FC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17"/>
              <p:cNvSpPr>
                <a:spLocks/>
              </p:cNvSpPr>
              <p:nvPr/>
            </p:nvSpPr>
            <p:spPr bwMode="auto">
              <a:xfrm>
                <a:off x="1727" y="930"/>
                <a:ext cx="2212" cy="1237"/>
              </a:xfrm>
              <a:custGeom>
                <a:avLst/>
                <a:gdLst>
                  <a:gd name="T0" fmla="*/ 50 w 2212"/>
                  <a:gd name="T1" fmla="*/ 1237 h 1237"/>
                  <a:gd name="T2" fmla="*/ 0 w 2212"/>
                  <a:gd name="T3" fmla="*/ 92 h 1237"/>
                  <a:gd name="T4" fmla="*/ 2163 w 2212"/>
                  <a:gd name="T5" fmla="*/ 0 h 1237"/>
                  <a:gd name="T6" fmla="*/ 2212 w 2212"/>
                  <a:gd name="T7" fmla="*/ 1145 h 1237"/>
                  <a:gd name="T8" fmla="*/ 50 w 2212"/>
                  <a:gd name="T9" fmla="*/ 1237 h 1237"/>
                </a:gdLst>
                <a:ahLst/>
                <a:cxnLst>
                  <a:cxn ang="0">
                    <a:pos x="T0" y="T1"/>
                  </a:cxn>
                  <a:cxn ang="0">
                    <a:pos x="T2" y="T3"/>
                  </a:cxn>
                  <a:cxn ang="0">
                    <a:pos x="T4" y="T5"/>
                  </a:cxn>
                  <a:cxn ang="0">
                    <a:pos x="T6" y="T7"/>
                  </a:cxn>
                  <a:cxn ang="0">
                    <a:pos x="T8" y="T9"/>
                  </a:cxn>
                </a:cxnLst>
                <a:rect l="0" t="0" r="r" b="b"/>
                <a:pathLst>
                  <a:path w="2212" h="1237">
                    <a:moveTo>
                      <a:pt x="50" y="1237"/>
                    </a:moveTo>
                    <a:lnTo>
                      <a:pt x="0" y="92"/>
                    </a:lnTo>
                    <a:lnTo>
                      <a:pt x="2163" y="0"/>
                    </a:lnTo>
                    <a:lnTo>
                      <a:pt x="2212" y="1145"/>
                    </a:lnTo>
                    <a:lnTo>
                      <a:pt x="50" y="1237"/>
                    </a:lnTo>
                    <a:close/>
                  </a:path>
                </a:pathLst>
              </a:custGeom>
              <a:solidFill>
                <a:srgbClr val="CEFC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8"/>
              <p:cNvSpPr>
                <a:spLocks/>
              </p:cNvSpPr>
              <p:nvPr/>
            </p:nvSpPr>
            <p:spPr bwMode="auto">
              <a:xfrm>
                <a:off x="1758" y="946"/>
                <a:ext cx="2150" cy="1205"/>
              </a:xfrm>
              <a:custGeom>
                <a:avLst/>
                <a:gdLst>
                  <a:gd name="T0" fmla="*/ 48 w 2150"/>
                  <a:gd name="T1" fmla="*/ 1205 h 1205"/>
                  <a:gd name="T2" fmla="*/ 0 w 2150"/>
                  <a:gd name="T3" fmla="*/ 90 h 1205"/>
                  <a:gd name="T4" fmla="*/ 2102 w 2150"/>
                  <a:gd name="T5" fmla="*/ 0 h 1205"/>
                  <a:gd name="T6" fmla="*/ 2150 w 2150"/>
                  <a:gd name="T7" fmla="*/ 1115 h 1205"/>
                  <a:gd name="T8" fmla="*/ 48 w 2150"/>
                  <a:gd name="T9" fmla="*/ 1205 h 1205"/>
                </a:gdLst>
                <a:ahLst/>
                <a:cxnLst>
                  <a:cxn ang="0">
                    <a:pos x="T0" y="T1"/>
                  </a:cxn>
                  <a:cxn ang="0">
                    <a:pos x="T2" y="T3"/>
                  </a:cxn>
                  <a:cxn ang="0">
                    <a:pos x="T4" y="T5"/>
                  </a:cxn>
                  <a:cxn ang="0">
                    <a:pos x="T6" y="T7"/>
                  </a:cxn>
                  <a:cxn ang="0">
                    <a:pos x="T8" y="T9"/>
                  </a:cxn>
                </a:cxnLst>
                <a:rect l="0" t="0" r="r" b="b"/>
                <a:pathLst>
                  <a:path w="2150" h="1205">
                    <a:moveTo>
                      <a:pt x="48" y="1205"/>
                    </a:moveTo>
                    <a:lnTo>
                      <a:pt x="0" y="90"/>
                    </a:lnTo>
                    <a:lnTo>
                      <a:pt x="2102" y="0"/>
                    </a:lnTo>
                    <a:lnTo>
                      <a:pt x="2150" y="1115"/>
                    </a:lnTo>
                    <a:lnTo>
                      <a:pt x="48" y="1205"/>
                    </a:lnTo>
                    <a:close/>
                  </a:path>
                </a:pathLst>
              </a:custGeom>
              <a:solidFill>
                <a:srgbClr val="D1FC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9"/>
              <p:cNvSpPr>
                <a:spLocks/>
              </p:cNvSpPr>
              <p:nvPr/>
            </p:nvSpPr>
            <p:spPr bwMode="auto">
              <a:xfrm>
                <a:off x="1790" y="963"/>
                <a:ext cx="2087" cy="1172"/>
              </a:xfrm>
              <a:custGeom>
                <a:avLst/>
                <a:gdLst>
                  <a:gd name="T0" fmla="*/ 46 w 2087"/>
                  <a:gd name="T1" fmla="*/ 1172 h 1172"/>
                  <a:gd name="T2" fmla="*/ 0 w 2087"/>
                  <a:gd name="T3" fmla="*/ 87 h 1172"/>
                  <a:gd name="T4" fmla="*/ 2041 w 2087"/>
                  <a:gd name="T5" fmla="*/ 0 h 1172"/>
                  <a:gd name="T6" fmla="*/ 2087 w 2087"/>
                  <a:gd name="T7" fmla="*/ 1084 h 1172"/>
                  <a:gd name="T8" fmla="*/ 46 w 2087"/>
                  <a:gd name="T9" fmla="*/ 1172 h 1172"/>
                </a:gdLst>
                <a:ahLst/>
                <a:cxnLst>
                  <a:cxn ang="0">
                    <a:pos x="T0" y="T1"/>
                  </a:cxn>
                  <a:cxn ang="0">
                    <a:pos x="T2" y="T3"/>
                  </a:cxn>
                  <a:cxn ang="0">
                    <a:pos x="T4" y="T5"/>
                  </a:cxn>
                  <a:cxn ang="0">
                    <a:pos x="T6" y="T7"/>
                  </a:cxn>
                  <a:cxn ang="0">
                    <a:pos x="T8" y="T9"/>
                  </a:cxn>
                </a:cxnLst>
                <a:rect l="0" t="0" r="r" b="b"/>
                <a:pathLst>
                  <a:path w="2087" h="1172">
                    <a:moveTo>
                      <a:pt x="46" y="1172"/>
                    </a:moveTo>
                    <a:lnTo>
                      <a:pt x="0" y="87"/>
                    </a:lnTo>
                    <a:lnTo>
                      <a:pt x="2041" y="0"/>
                    </a:lnTo>
                    <a:lnTo>
                      <a:pt x="2087" y="1084"/>
                    </a:lnTo>
                    <a:lnTo>
                      <a:pt x="46" y="1172"/>
                    </a:lnTo>
                    <a:close/>
                  </a:path>
                </a:pathLst>
              </a:custGeom>
              <a:solidFill>
                <a:srgbClr val="D6FC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0"/>
              <p:cNvSpPr>
                <a:spLocks/>
              </p:cNvSpPr>
              <p:nvPr/>
            </p:nvSpPr>
            <p:spPr bwMode="auto">
              <a:xfrm>
                <a:off x="1819" y="981"/>
                <a:ext cx="2028" cy="1135"/>
              </a:xfrm>
              <a:custGeom>
                <a:avLst/>
                <a:gdLst>
                  <a:gd name="T0" fmla="*/ 45 w 2028"/>
                  <a:gd name="T1" fmla="*/ 1135 h 1135"/>
                  <a:gd name="T2" fmla="*/ 0 w 2028"/>
                  <a:gd name="T3" fmla="*/ 83 h 1135"/>
                  <a:gd name="T4" fmla="*/ 1984 w 2028"/>
                  <a:gd name="T5" fmla="*/ 0 h 1135"/>
                  <a:gd name="T6" fmla="*/ 2028 w 2028"/>
                  <a:gd name="T7" fmla="*/ 1052 h 1135"/>
                  <a:gd name="T8" fmla="*/ 45 w 2028"/>
                  <a:gd name="T9" fmla="*/ 1135 h 1135"/>
                </a:gdLst>
                <a:ahLst/>
                <a:cxnLst>
                  <a:cxn ang="0">
                    <a:pos x="T0" y="T1"/>
                  </a:cxn>
                  <a:cxn ang="0">
                    <a:pos x="T2" y="T3"/>
                  </a:cxn>
                  <a:cxn ang="0">
                    <a:pos x="T4" y="T5"/>
                  </a:cxn>
                  <a:cxn ang="0">
                    <a:pos x="T6" y="T7"/>
                  </a:cxn>
                  <a:cxn ang="0">
                    <a:pos x="T8" y="T9"/>
                  </a:cxn>
                </a:cxnLst>
                <a:rect l="0" t="0" r="r" b="b"/>
                <a:pathLst>
                  <a:path w="2028" h="1135">
                    <a:moveTo>
                      <a:pt x="45" y="1135"/>
                    </a:moveTo>
                    <a:lnTo>
                      <a:pt x="0" y="83"/>
                    </a:lnTo>
                    <a:lnTo>
                      <a:pt x="1984" y="0"/>
                    </a:lnTo>
                    <a:lnTo>
                      <a:pt x="2028" y="1052"/>
                    </a:lnTo>
                    <a:lnTo>
                      <a:pt x="45" y="1135"/>
                    </a:lnTo>
                    <a:close/>
                  </a:path>
                </a:pathLst>
              </a:custGeom>
              <a:solidFill>
                <a:srgbClr val="D8FC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1"/>
              <p:cNvSpPr>
                <a:spLocks/>
              </p:cNvSpPr>
              <p:nvPr/>
            </p:nvSpPr>
            <p:spPr bwMode="auto">
              <a:xfrm>
                <a:off x="1850" y="997"/>
                <a:ext cx="1966" cy="1103"/>
              </a:xfrm>
              <a:custGeom>
                <a:avLst/>
                <a:gdLst>
                  <a:gd name="T0" fmla="*/ 43 w 1966"/>
                  <a:gd name="T1" fmla="*/ 1103 h 1103"/>
                  <a:gd name="T2" fmla="*/ 0 w 1966"/>
                  <a:gd name="T3" fmla="*/ 82 h 1103"/>
                  <a:gd name="T4" fmla="*/ 1923 w 1966"/>
                  <a:gd name="T5" fmla="*/ 0 h 1103"/>
                  <a:gd name="T6" fmla="*/ 1966 w 1966"/>
                  <a:gd name="T7" fmla="*/ 1021 h 1103"/>
                  <a:gd name="T8" fmla="*/ 43 w 1966"/>
                  <a:gd name="T9" fmla="*/ 1103 h 1103"/>
                </a:gdLst>
                <a:ahLst/>
                <a:cxnLst>
                  <a:cxn ang="0">
                    <a:pos x="T0" y="T1"/>
                  </a:cxn>
                  <a:cxn ang="0">
                    <a:pos x="T2" y="T3"/>
                  </a:cxn>
                  <a:cxn ang="0">
                    <a:pos x="T4" y="T5"/>
                  </a:cxn>
                  <a:cxn ang="0">
                    <a:pos x="T6" y="T7"/>
                  </a:cxn>
                  <a:cxn ang="0">
                    <a:pos x="T8" y="T9"/>
                  </a:cxn>
                </a:cxnLst>
                <a:rect l="0" t="0" r="r" b="b"/>
                <a:pathLst>
                  <a:path w="1966" h="1103">
                    <a:moveTo>
                      <a:pt x="43" y="1103"/>
                    </a:moveTo>
                    <a:lnTo>
                      <a:pt x="0" y="82"/>
                    </a:lnTo>
                    <a:lnTo>
                      <a:pt x="1923" y="0"/>
                    </a:lnTo>
                    <a:lnTo>
                      <a:pt x="1966" y="1021"/>
                    </a:lnTo>
                    <a:lnTo>
                      <a:pt x="43" y="1103"/>
                    </a:lnTo>
                    <a:close/>
                  </a:path>
                </a:pathLst>
              </a:custGeom>
              <a:solidFill>
                <a:srgbClr val="DDFC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2"/>
              <p:cNvSpPr>
                <a:spLocks/>
              </p:cNvSpPr>
              <p:nvPr/>
            </p:nvSpPr>
            <p:spPr bwMode="auto">
              <a:xfrm>
                <a:off x="1880" y="1015"/>
                <a:ext cx="1906" cy="1067"/>
              </a:xfrm>
              <a:custGeom>
                <a:avLst/>
                <a:gdLst>
                  <a:gd name="T0" fmla="*/ 43 w 1906"/>
                  <a:gd name="T1" fmla="*/ 1067 h 1067"/>
                  <a:gd name="T2" fmla="*/ 0 w 1906"/>
                  <a:gd name="T3" fmla="*/ 79 h 1067"/>
                  <a:gd name="T4" fmla="*/ 1864 w 1906"/>
                  <a:gd name="T5" fmla="*/ 0 h 1067"/>
                  <a:gd name="T6" fmla="*/ 1906 w 1906"/>
                  <a:gd name="T7" fmla="*/ 988 h 1067"/>
                  <a:gd name="T8" fmla="*/ 43 w 1906"/>
                  <a:gd name="T9" fmla="*/ 1067 h 1067"/>
                </a:gdLst>
                <a:ahLst/>
                <a:cxnLst>
                  <a:cxn ang="0">
                    <a:pos x="T0" y="T1"/>
                  </a:cxn>
                  <a:cxn ang="0">
                    <a:pos x="T2" y="T3"/>
                  </a:cxn>
                  <a:cxn ang="0">
                    <a:pos x="T4" y="T5"/>
                  </a:cxn>
                  <a:cxn ang="0">
                    <a:pos x="T6" y="T7"/>
                  </a:cxn>
                  <a:cxn ang="0">
                    <a:pos x="T8" y="T9"/>
                  </a:cxn>
                </a:cxnLst>
                <a:rect l="0" t="0" r="r" b="b"/>
                <a:pathLst>
                  <a:path w="1906" h="1067">
                    <a:moveTo>
                      <a:pt x="43" y="1067"/>
                    </a:moveTo>
                    <a:lnTo>
                      <a:pt x="0" y="79"/>
                    </a:lnTo>
                    <a:lnTo>
                      <a:pt x="1864" y="0"/>
                    </a:lnTo>
                    <a:lnTo>
                      <a:pt x="1906" y="988"/>
                    </a:lnTo>
                    <a:lnTo>
                      <a:pt x="43" y="1067"/>
                    </a:lnTo>
                    <a:close/>
                  </a:path>
                </a:pathLst>
              </a:custGeom>
              <a:solidFill>
                <a:srgbClr val="E0FC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3"/>
              <p:cNvSpPr>
                <a:spLocks/>
              </p:cNvSpPr>
              <p:nvPr/>
            </p:nvSpPr>
            <p:spPr bwMode="auto">
              <a:xfrm>
                <a:off x="1911" y="1032"/>
                <a:ext cx="1844" cy="1033"/>
              </a:xfrm>
              <a:custGeom>
                <a:avLst/>
                <a:gdLst>
                  <a:gd name="T0" fmla="*/ 41 w 1844"/>
                  <a:gd name="T1" fmla="*/ 1033 h 1033"/>
                  <a:gd name="T2" fmla="*/ 0 w 1844"/>
                  <a:gd name="T3" fmla="*/ 77 h 1033"/>
                  <a:gd name="T4" fmla="*/ 1803 w 1844"/>
                  <a:gd name="T5" fmla="*/ 0 h 1033"/>
                  <a:gd name="T6" fmla="*/ 1844 w 1844"/>
                  <a:gd name="T7" fmla="*/ 956 h 1033"/>
                  <a:gd name="T8" fmla="*/ 41 w 1844"/>
                  <a:gd name="T9" fmla="*/ 1033 h 1033"/>
                </a:gdLst>
                <a:ahLst/>
                <a:cxnLst>
                  <a:cxn ang="0">
                    <a:pos x="T0" y="T1"/>
                  </a:cxn>
                  <a:cxn ang="0">
                    <a:pos x="T2" y="T3"/>
                  </a:cxn>
                  <a:cxn ang="0">
                    <a:pos x="T4" y="T5"/>
                  </a:cxn>
                  <a:cxn ang="0">
                    <a:pos x="T6" y="T7"/>
                  </a:cxn>
                  <a:cxn ang="0">
                    <a:pos x="T8" y="T9"/>
                  </a:cxn>
                </a:cxnLst>
                <a:rect l="0" t="0" r="r" b="b"/>
                <a:pathLst>
                  <a:path w="1844" h="1033">
                    <a:moveTo>
                      <a:pt x="41" y="1033"/>
                    </a:moveTo>
                    <a:lnTo>
                      <a:pt x="0" y="77"/>
                    </a:lnTo>
                    <a:lnTo>
                      <a:pt x="1803" y="0"/>
                    </a:lnTo>
                    <a:lnTo>
                      <a:pt x="1844" y="956"/>
                    </a:lnTo>
                    <a:lnTo>
                      <a:pt x="41" y="1033"/>
                    </a:lnTo>
                    <a:close/>
                  </a:path>
                </a:pathLst>
              </a:custGeom>
              <a:solidFill>
                <a:srgbClr val="E5FC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4"/>
              <p:cNvSpPr>
                <a:spLocks/>
              </p:cNvSpPr>
              <p:nvPr/>
            </p:nvSpPr>
            <p:spPr bwMode="auto">
              <a:xfrm>
                <a:off x="1941" y="1050"/>
                <a:ext cx="1784" cy="999"/>
              </a:xfrm>
              <a:custGeom>
                <a:avLst/>
                <a:gdLst>
                  <a:gd name="T0" fmla="*/ 39 w 1784"/>
                  <a:gd name="T1" fmla="*/ 999 h 999"/>
                  <a:gd name="T2" fmla="*/ 0 w 1784"/>
                  <a:gd name="T3" fmla="*/ 74 h 999"/>
                  <a:gd name="T4" fmla="*/ 1745 w 1784"/>
                  <a:gd name="T5" fmla="*/ 0 h 999"/>
                  <a:gd name="T6" fmla="*/ 1784 w 1784"/>
                  <a:gd name="T7" fmla="*/ 923 h 999"/>
                  <a:gd name="T8" fmla="*/ 39 w 1784"/>
                  <a:gd name="T9" fmla="*/ 999 h 999"/>
                </a:gdLst>
                <a:ahLst/>
                <a:cxnLst>
                  <a:cxn ang="0">
                    <a:pos x="T0" y="T1"/>
                  </a:cxn>
                  <a:cxn ang="0">
                    <a:pos x="T2" y="T3"/>
                  </a:cxn>
                  <a:cxn ang="0">
                    <a:pos x="T4" y="T5"/>
                  </a:cxn>
                  <a:cxn ang="0">
                    <a:pos x="T6" y="T7"/>
                  </a:cxn>
                  <a:cxn ang="0">
                    <a:pos x="T8" y="T9"/>
                  </a:cxn>
                </a:cxnLst>
                <a:rect l="0" t="0" r="r" b="b"/>
                <a:pathLst>
                  <a:path w="1784" h="999">
                    <a:moveTo>
                      <a:pt x="39" y="999"/>
                    </a:moveTo>
                    <a:lnTo>
                      <a:pt x="0" y="74"/>
                    </a:lnTo>
                    <a:lnTo>
                      <a:pt x="1745" y="0"/>
                    </a:lnTo>
                    <a:lnTo>
                      <a:pt x="1784" y="923"/>
                    </a:lnTo>
                    <a:lnTo>
                      <a:pt x="39" y="999"/>
                    </a:lnTo>
                    <a:close/>
                  </a:path>
                </a:pathLst>
              </a:custGeom>
              <a:solidFill>
                <a:srgbClr val="E8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5"/>
              <p:cNvSpPr>
                <a:spLocks/>
              </p:cNvSpPr>
              <p:nvPr/>
            </p:nvSpPr>
            <p:spPr bwMode="auto">
              <a:xfrm>
                <a:off x="1972" y="1066"/>
                <a:ext cx="1722" cy="965"/>
              </a:xfrm>
              <a:custGeom>
                <a:avLst/>
                <a:gdLst>
                  <a:gd name="T0" fmla="*/ 38 w 1722"/>
                  <a:gd name="T1" fmla="*/ 965 h 965"/>
                  <a:gd name="T2" fmla="*/ 0 w 1722"/>
                  <a:gd name="T3" fmla="*/ 72 h 965"/>
                  <a:gd name="T4" fmla="*/ 1684 w 1722"/>
                  <a:gd name="T5" fmla="*/ 0 h 965"/>
                  <a:gd name="T6" fmla="*/ 1722 w 1722"/>
                  <a:gd name="T7" fmla="*/ 893 h 965"/>
                  <a:gd name="T8" fmla="*/ 38 w 1722"/>
                  <a:gd name="T9" fmla="*/ 965 h 965"/>
                </a:gdLst>
                <a:ahLst/>
                <a:cxnLst>
                  <a:cxn ang="0">
                    <a:pos x="T0" y="T1"/>
                  </a:cxn>
                  <a:cxn ang="0">
                    <a:pos x="T2" y="T3"/>
                  </a:cxn>
                  <a:cxn ang="0">
                    <a:pos x="T4" y="T5"/>
                  </a:cxn>
                  <a:cxn ang="0">
                    <a:pos x="T6" y="T7"/>
                  </a:cxn>
                  <a:cxn ang="0">
                    <a:pos x="T8" y="T9"/>
                  </a:cxn>
                </a:cxnLst>
                <a:rect l="0" t="0" r="r" b="b"/>
                <a:pathLst>
                  <a:path w="1722" h="965">
                    <a:moveTo>
                      <a:pt x="38" y="965"/>
                    </a:moveTo>
                    <a:lnTo>
                      <a:pt x="0" y="72"/>
                    </a:lnTo>
                    <a:lnTo>
                      <a:pt x="1684" y="0"/>
                    </a:lnTo>
                    <a:lnTo>
                      <a:pt x="1722" y="893"/>
                    </a:lnTo>
                    <a:lnTo>
                      <a:pt x="38" y="965"/>
                    </a:lnTo>
                    <a:close/>
                  </a:path>
                </a:pathLst>
              </a:custGeom>
              <a:solidFill>
                <a:srgbClr val="ED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6"/>
              <p:cNvSpPr>
                <a:spLocks/>
              </p:cNvSpPr>
              <p:nvPr/>
            </p:nvSpPr>
            <p:spPr bwMode="auto">
              <a:xfrm>
                <a:off x="2003" y="1083"/>
                <a:ext cx="1660" cy="932"/>
              </a:xfrm>
              <a:custGeom>
                <a:avLst/>
                <a:gdLst>
                  <a:gd name="T0" fmla="*/ 36 w 1660"/>
                  <a:gd name="T1" fmla="*/ 932 h 932"/>
                  <a:gd name="T2" fmla="*/ 0 w 1660"/>
                  <a:gd name="T3" fmla="*/ 69 h 932"/>
                  <a:gd name="T4" fmla="*/ 1624 w 1660"/>
                  <a:gd name="T5" fmla="*/ 0 h 932"/>
                  <a:gd name="T6" fmla="*/ 1660 w 1660"/>
                  <a:gd name="T7" fmla="*/ 862 h 932"/>
                  <a:gd name="T8" fmla="*/ 36 w 1660"/>
                  <a:gd name="T9" fmla="*/ 932 h 932"/>
                </a:gdLst>
                <a:ahLst/>
                <a:cxnLst>
                  <a:cxn ang="0">
                    <a:pos x="T0" y="T1"/>
                  </a:cxn>
                  <a:cxn ang="0">
                    <a:pos x="T2" y="T3"/>
                  </a:cxn>
                  <a:cxn ang="0">
                    <a:pos x="T4" y="T5"/>
                  </a:cxn>
                  <a:cxn ang="0">
                    <a:pos x="T6" y="T7"/>
                  </a:cxn>
                  <a:cxn ang="0">
                    <a:pos x="T8" y="T9"/>
                  </a:cxn>
                </a:cxnLst>
                <a:rect l="0" t="0" r="r" b="b"/>
                <a:pathLst>
                  <a:path w="1660" h="932">
                    <a:moveTo>
                      <a:pt x="36" y="932"/>
                    </a:moveTo>
                    <a:lnTo>
                      <a:pt x="0" y="69"/>
                    </a:lnTo>
                    <a:lnTo>
                      <a:pt x="1624" y="0"/>
                    </a:lnTo>
                    <a:lnTo>
                      <a:pt x="1660" y="862"/>
                    </a:lnTo>
                    <a:lnTo>
                      <a:pt x="36" y="932"/>
                    </a:lnTo>
                    <a:close/>
                  </a:path>
                </a:pathLst>
              </a:custGeom>
              <a:solidFill>
                <a:srgbClr val="E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7"/>
              <p:cNvSpPr>
                <a:spLocks/>
              </p:cNvSpPr>
              <p:nvPr/>
            </p:nvSpPr>
            <p:spPr bwMode="auto">
              <a:xfrm>
                <a:off x="2033" y="1101"/>
                <a:ext cx="1600" cy="895"/>
              </a:xfrm>
              <a:custGeom>
                <a:avLst/>
                <a:gdLst>
                  <a:gd name="T0" fmla="*/ 36 w 1600"/>
                  <a:gd name="T1" fmla="*/ 895 h 895"/>
                  <a:gd name="T2" fmla="*/ 0 w 1600"/>
                  <a:gd name="T3" fmla="*/ 65 h 895"/>
                  <a:gd name="T4" fmla="*/ 1564 w 1600"/>
                  <a:gd name="T5" fmla="*/ 0 h 895"/>
                  <a:gd name="T6" fmla="*/ 1600 w 1600"/>
                  <a:gd name="T7" fmla="*/ 830 h 895"/>
                  <a:gd name="T8" fmla="*/ 36 w 1600"/>
                  <a:gd name="T9" fmla="*/ 895 h 895"/>
                </a:gdLst>
                <a:ahLst/>
                <a:cxnLst>
                  <a:cxn ang="0">
                    <a:pos x="T0" y="T1"/>
                  </a:cxn>
                  <a:cxn ang="0">
                    <a:pos x="T2" y="T3"/>
                  </a:cxn>
                  <a:cxn ang="0">
                    <a:pos x="T4" y="T5"/>
                  </a:cxn>
                  <a:cxn ang="0">
                    <a:pos x="T6" y="T7"/>
                  </a:cxn>
                  <a:cxn ang="0">
                    <a:pos x="T8" y="T9"/>
                  </a:cxn>
                </a:cxnLst>
                <a:rect l="0" t="0" r="r" b="b"/>
                <a:pathLst>
                  <a:path w="1600" h="895">
                    <a:moveTo>
                      <a:pt x="36" y="895"/>
                    </a:moveTo>
                    <a:lnTo>
                      <a:pt x="0" y="65"/>
                    </a:lnTo>
                    <a:lnTo>
                      <a:pt x="1564" y="0"/>
                    </a:lnTo>
                    <a:lnTo>
                      <a:pt x="1600" y="830"/>
                    </a:lnTo>
                    <a:lnTo>
                      <a:pt x="36" y="895"/>
                    </a:lnTo>
                    <a:close/>
                  </a:path>
                </a:pathLst>
              </a:custGeom>
              <a:solidFill>
                <a:srgbClr val="F4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28"/>
              <p:cNvSpPr>
                <a:spLocks/>
              </p:cNvSpPr>
              <p:nvPr/>
            </p:nvSpPr>
            <p:spPr bwMode="auto">
              <a:xfrm>
                <a:off x="2064" y="1117"/>
                <a:ext cx="1538" cy="863"/>
              </a:xfrm>
              <a:custGeom>
                <a:avLst/>
                <a:gdLst>
                  <a:gd name="T0" fmla="*/ 33 w 1538"/>
                  <a:gd name="T1" fmla="*/ 863 h 863"/>
                  <a:gd name="T2" fmla="*/ 0 w 1538"/>
                  <a:gd name="T3" fmla="*/ 64 h 863"/>
                  <a:gd name="T4" fmla="*/ 1505 w 1538"/>
                  <a:gd name="T5" fmla="*/ 0 h 863"/>
                  <a:gd name="T6" fmla="*/ 1538 w 1538"/>
                  <a:gd name="T7" fmla="*/ 799 h 863"/>
                  <a:gd name="T8" fmla="*/ 33 w 1538"/>
                  <a:gd name="T9" fmla="*/ 863 h 863"/>
                </a:gdLst>
                <a:ahLst/>
                <a:cxnLst>
                  <a:cxn ang="0">
                    <a:pos x="T0" y="T1"/>
                  </a:cxn>
                  <a:cxn ang="0">
                    <a:pos x="T2" y="T3"/>
                  </a:cxn>
                  <a:cxn ang="0">
                    <a:pos x="T4" y="T5"/>
                  </a:cxn>
                  <a:cxn ang="0">
                    <a:pos x="T6" y="T7"/>
                  </a:cxn>
                  <a:cxn ang="0">
                    <a:pos x="T8" y="T9"/>
                  </a:cxn>
                </a:cxnLst>
                <a:rect l="0" t="0" r="r" b="b"/>
                <a:pathLst>
                  <a:path w="1538" h="863">
                    <a:moveTo>
                      <a:pt x="33" y="863"/>
                    </a:moveTo>
                    <a:lnTo>
                      <a:pt x="0" y="64"/>
                    </a:lnTo>
                    <a:lnTo>
                      <a:pt x="1505" y="0"/>
                    </a:lnTo>
                    <a:lnTo>
                      <a:pt x="1538" y="799"/>
                    </a:lnTo>
                    <a:lnTo>
                      <a:pt x="33" y="863"/>
                    </a:lnTo>
                    <a:close/>
                  </a:path>
                </a:pathLst>
              </a:custGeom>
              <a:solidFill>
                <a:srgbClr val="F7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29"/>
              <p:cNvSpPr>
                <a:spLocks/>
              </p:cNvSpPr>
              <p:nvPr/>
            </p:nvSpPr>
            <p:spPr bwMode="auto">
              <a:xfrm>
                <a:off x="2094" y="1135"/>
                <a:ext cx="1479" cy="827"/>
              </a:xfrm>
              <a:custGeom>
                <a:avLst/>
                <a:gdLst>
                  <a:gd name="T0" fmla="*/ 33 w 1479"/>
                  <a:gd name="T1" fmla="*/ 827 h 827"/>
                  <a:gd name="T2" fmla="*/ 0 w 1479"/>
                  <a:gd name="T3" fmla="*/ 61 h 827"/>
                  <a:gd name="T4" fmla="*/ 1446 w 1479"/>
                  <a:gd name="T5" fmla="*/ 0 h 827"/>
                  <a:gd name="T6" fmla="*/ 1479 w 1479"/>
                  <a:gd name="T7" fmla="*/ 766 h 827"/>
                  <a:gd name="T8" fmla="*/ 33 w 1479"/>
                  <a:gd name="T9" fmla="*/ 827 h 827"/>
                </a:gdLst>
                <a:ahLst/>
                <a:cxnLst>
                  <a:cxn ang="0">
                    <a:pos x="T0" y="T1"/>
                  </a:cxn>
                  <a:cxn ang="0">
                    <a:pos x="T2" y="T3"/>
                  </a:cxn>
                  <a:cxn ang="0">
                    <a:pos x="T4" y="T5"/>
                  </a:cxn>
                  <a:cxn ang="0">
                    <a:pos x="T6" y="T7"/>
                  </a:cxn>
                  <a:cxn ang="0">
                    <a:pos x="T8" y="T9"/>
                  </a:cxn>
                </a:cxnLst>
                <a:rect l="0" t="0" r="r" b="b"/>
                <a:pathLst>
                  <a:path w="1479" h="827">
                    <a:moveTo>
                      <a:pt x="33" y="827"/>
                    </a:moveTo>
                    <a:lnTo>
                      <a:pt x="0" y="61"/>
                    </a:lnTo>
                    <a:lnTo>
                      <a:pt x="1446" y="0"/>
                    </a:lnTo>
                    <a:lnTo>
                      <a:pt x="1479" y="766"/>
                    </a:lnTo>
                    <a:lnTo>
                      <a:pt x="33" y="827"/>
                    </a:lnTo>
                    <a:close/>
                  </a:path>
                </a:pathLst>
              </a:custGeom>
              <a:solidFill>
                <a:srgbClr val="F9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30"/>
              <p:cNvSpPr>
                <a:spLocks/>
              </p:cNvSpPr>
              <p:nvPr/>
            </p:nvSpPr>
            <p:spPr bwMode="auto">
              <a:xfrm>
                <a:off x="2125" y="1152"/>
                <a:ext cx="1416" cy="793"/>
              </a:xfrm>
              <a:custGeom>
                <a:avLst/>
                <a:gdLst>
                  <a:gd name="T0" fmla="*/ 31 w 1416"/>
                  <a:gd name="T1" fmla="*/ 793 h 793"/>
                  <a:gd name="T2" fmla="*/ 0 w 1416"/>
                  <a:gd name="T3" fmla="*/ 59 h 793"/>
                  <a:gd name="T4" fmla="*/ 1385 w 1416"/>
                  <a:gd name="T5" fmla="*/ 0 h 793"/>
                  <a:gd name="T6" fmla="*/ 1416 w 1416"/>
                  <a:gd name="T7" fmla="*/ 734 h 793"/>
                  <a:gd name="T8" fmla="*/ 31 w 1416"/>
                  <a:gd name="T9" fmla="*/ 793 h 793"/>
                </a:gdLst>
                <a:ahLst/>
                <a:cxnLst>
                  <a:cxn ang="0">
                    <a:pos x="T0" y="T1"/>
                  </a:cxn>
                  <a:cxn ang="0">
                    <a:pos x="T2" y="T3"/>
                  </a:cxn>
                  <a:cxn ang="0">
                    <a:pos x="T4" y="T5"/>
                  </a:cxn>
                  <a:cxn ang="0">
                    <a:pos x="T6" y="T7"/>
                  </a:cxn>
                  <a:cxn ang="0">
                    <a:pos x="T8" y="T9"/>
                  </a:cxn>
                </a:cxnLst>
                <a:rect l="0" t="0" r="r" b="b"/>
                <a:pathLst>
                  <a:path w="1416" h="793">
                    <a:moveTo>
                      <a:pt x="31" y="793"/>
                    </a:moveTo>
                    <a:lnTo>
                      <a:pt x="0" y="59"/>
                    </a:lnTo>
                    <a:lnTo>
                      <a:pt x="1385" y="0"/>
                    </a:lnTo>
                    <a:lnTo>
                      <a:pt x="1416" y="734"/>
                    </a:lnTo>
                    <a:lnTo>
                      <a:pt x="31" y="793"/>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31"/>
              <p:cNvSpPr>
                <a:spLocks/>
              </p:cNvSpPr>
              <p:nvPr/>
            </p:nvSpPr>
            <p:spPr bwMode="auto">
              <a:xfrm>
                <a:off x="3492" y="3364"/>
                <a:ext cx="105" cy="212"/>
              </a:xfrm>
              <a:custGeom>
                <a:avLst/>
                <a:gdLst>
                  <a:gd name="T0" fmla="*/ 105 w 105"/>
                  <a:gd name="T1" fmla="*/ 212 h 212"/>
                  <a:gd name="T2" fmla="*/ 68 w 105"/>
                  <a:gd name="T3" fmla="*/ 204 h 212"/>
                  <a:gd name="T4" fmla="*/ 58 w 105"/>
                  <a:gd name="T5" fmla="*/ 181 h 212"/>
                  <a:gd name="T6" fmla="*/ 48 w 105"/>
                  <a:gd name="T7" fmla="*/ 156 h 212"/>
                  <a:gd name="T8" fmla="*/ 38 w 105"/>
                  <a:gd name="T9" fmla="*/ 130 h 212"/>
                  <a:gd name="T10" fmla="*/ 30 w 105"/>
                  <a:gd name="T11" fmla="*/ 104 h 212"/>
                  <a:gd name="T12" fmla="*/ 22 w 105"/>
                  <a:gd name="T13" fmla="*/ 76 h 212"/>
                  <a:gd name="T14" fmla="*/ 13 w 105"/>
                  <a:gd name="T15" fmla="*/ 49 h 212"/>
                  <a:gd name="T16" fmla="*/ 7 w 105"/>
                  <a:gd name="T17" fmla="*/ 25 h 212"/>
                  <a:gd name="T18" fmla="*/ 0 w 105"/>
                  <a:gd name="T19" fmla="*/ 0 h 212"/>
                  <a:gd name="T20" fmla="*/ 22 w 105"/>
                  <a:gd name="T21" fmla="*/ 18 h 212"/>
                  <a:gd name="T22" fmla="*/ 38 w 105"/>
                  <a:gd name="T23" fmla="*/ 41 h 212"/>
                  <a:gd name="T24" fmla="*/ 51 w 105"/>
                  <a:gd name="T25" fmla="*/ 69 h 212"/>
                  <a:gd name="T26" fmla="*/ 61 w 105"/>
                  <a:gd name="T27" fmla="*/ 99 h 212"/>
                  <a:gd name="T28" fmla="*/ 71 w 105"/>
                  <a:gd name="T29" fmla="*/ 128 h 212"/>
                  <a:gd name="T30" fmla="*/ 81 w 105"/>
                  <a:gd name="T31" fmla="*/ 160 h 212"/>
                  <a:gd name="T32" fmla="*/ 92 w 105"/>
                  <a:gd name="T33" fmla="*/ 187 h 212"/>
                  <a:gd name="T34" fmla="*/ 105 w 105"/>
                  <a:gd name="T35" fmla="*/ 2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5" h="212">
                    <a:moveTo>
                      <a:pt x="105" y="212"/>
                    </a:moveTo>
                    <a:lnTo>
                      <a:pt x="68" y="204"/>
                    </a:lnTo>
                    <a:lnTo>
                      <a:pt x="58" y="181"/>
                    </a:lnTo>
                    <a:lnTo>
                      <a:pt x="48" y="156"/>
                    </a:lnTo>
                    <a:lnTo>
                      <a:pt x="38" y="130"/>
                    </a:lnTo>
                    <a:lnTo>
                      <a:pt x="30" y="104"/>
                    </a:lnTo>
                    <a:lnTo>
                      <a:pt x="22" y="76"/>
                    </a:lnTo>
                    <a:lnTo>
                      <a:pt x="13" y="49"/>
                    </a:lnTo>
                    <a:lnTo>
                      <a:pt x="7" y="25"/>
                    </a:lnTo>
                    <a:lnTo>
                      <a:pt x="0" y="0"/>
                    </a:lnTo>
                    <a:lnTo>
                      <a:pt x="22" y="18"/>
                    </a:lnTo>
                    <a:lnTo>
                      <a:pt x="38" y="41"/>
                    </a:lnTo>
                    <a:lnTo>
                      <a:pt x="51" y="69"/>
                    </a:lnTo>
                    <a:lnTo>
                      <a:pt x="61" y="99"/>
                    </a:lnTo>
                    <a:lnTo>
                      <a:pt x="71" y="128"/>
                    </a:lnTo>
                    <a:lnTo>
                      <a:pt x="81" y="160"/>
                    </a:lnTo>
                    <a:lnTo>
                      <a:pt x="92" y="187"/>
                    </a:lnTo>
                    <a:lnTo>
                      <a:pt x="105" y="212"/>
                    </a:lnTo>
                    <a:close/>
                  </a:path>
                </a:pathLst>
              </a:custGeom>
              <a:solidFill>
                <a:srgbClr val="49B507"/>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32"/>
              <p:cNvSpPr>
                <a:spLocks/>
              </p:cNvSpPr>
              <p:nvPr/>
            </p:nvSpPr>
            <p:spPr bwMode="auto">
              <a:xfrm>
                <a:off x="3453" y="3366"/>
                <a:ext cx="1" cy="3"/>
              </a:xfrm>
              <a:custGeom>
                <a:avLst/>
                <a:gdLst>
                  <a:gd name="T0" fmla="*/ 1 w 1"/>
                  <a:gd name="T1" fmla="*/ 3 h 3"/>
                  <a:gd name="T2" fmla="*/ 1 w 1"/>
                  <a:gd name="T3" fmla="*/ 1 h 3"/>
                  <a:gd name="T4" fmla="*/ 1 w 1"/>
                  <a:gd name="T5" fmla="*/ 1 h 3"/>
                  <a:gd name="T6" fmla="*/ 1 w 1"/>
                  <a:gd name="T7" fmla="*/ 1 h 3"/>
                  <a:gd name="T8" fmla="*/ 0 w 1"/>
                  <a:gd name="T9" fmla="*/ 1 h 3"/>
                  <a:gd name="T10" fmla="*/ 0 w 1"/>
                  <a:gd name="T11" fmla="*/ 0 h 3"/>
                  <a:gd name="T12" fmla="*/ 1 w 1"/>
                  <a:gd name="T13" fmla="*/ 0 h 3"/>
                  <a:gd name="T14" fmla="*/ 1 w 1"/>
                  <a:gd name="T15" fmla="*/ 1 h 3"/>
                  <a:gd name="T16" fmla="*/ 1 w 1"/>
                  <a:gd name="T17"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 h="3">
                    <a:moveTo>
                      <a:pt x="1" y="3"/>
                    </a:moveTo>
                    <a:lnTo>
                      <a:pt x="1" y="1"/>
                    </a:lnTo>
                    <a:lnTo>
                      <a:pt x="1" y="1"/>
                    </a:lnTo>
                    <a:lnTo>
                      <a:pt x="1" y="1"/>
                    </a:lnTo>
                    <a:lnTo>
                      <a:pt x="0" y="1"/>
                    </a:lnTo>
                    <a:lnTo>
                      <a:pt x="0" y="0"/>
                    </a:lnTo>
                    <a:lnTo>
                      <a:pt x="1" y="0"/>
                    </a:lnTo>
                    <a:lnTo>
                      <a:pt x="1" y="1"/>
                    </a:lnTo>
                    <a:lnTo>
                      <a:pt x="1" y="3"/>
                    </a:lnTo>
                    <a:close/>
                  </a:path>
                </a:pathLst>
              </a:custGeom>
              <a:solidFill>
                <a:srgbClr val="B25B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33"/>
              <p:cNvSpPr>
                <a:spLocks/>
              </p:cNvSpPr>
              <p:nvPr/>
            </p:nvSpPr>
            <p:spPr bwMode="auto">
              <a:xfrm>
                <a:off x="2595" y="3551"/>
                <a:ext cx="3" cy="2"/>
              </a:xfrm>
              <a:custGeom>
                <a:avLst/>
                <a:gdLst>
                  <a:gd name="T0" fmla="*/ 0 w 3"/>
                  <a:gd name="T1" fmla="*/ 0 h 2"/>
                  <a:gd name="T2" fmla="*/ 2 w 3"/>
                  <a:gd name="T3" fmla="*/ 0 h 2"/>
                  <a:gd name="T4" fmla="*/ 2 w 3"/>
                  <a:gd name="T5" fmla="*/ 0 h 2"/>
                  <a:gd name="T6" fmla="*/ 2 w 3"/>
                  <a:gd name="T7" fmla="*/ 0 h 2"/>
                  <a:gd name="T8" fmla="*/ 3 w 3"/>
                  <a:gd name="T9" fmla="*/ 2 h 2"/>
                  <a:gd name="T10" fmla="*/ 3 w 3"/>
                  <a:gd name="T11" fmla="*/ 2 h 2"/>
                  <a:gd name="T12" fmla="*/ 3 w 3"/>
                  <a:gd name="T13" fmla="*/ 2 h 2"/>
                  <a:gd name="T14" fmla="*/ 3 w 3"/>
                  <a:gd name="T15" fmla="*/ 2 h 2"/>
                  <a:gd name="T16" fmla="*/ 3 w 3"/>
                  <a:gd name="T17" fmla="*/ 2 h 2"/>
                  <a:gd name="T18" fmla="*/ 2 w 3"/>
                  <a:gd name="T19" fmla="*/ 0 h 2"/>
                  <a:gd name="T20" fmla="*/ 2 w 3"/>
                  <a:gd name="T21" fmla="*/ 0 h 2"/>
                  <a:gd name="T22" fmla="*/ 2 w 3"/>
                  <a:gd name="T23" fmla="*/ 0 h 2"/>
                  <a:gd name="T24" fmla="*/ 0 w 3"/>
                  <a:gd name="T25"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2">
                    <a:moveTo>
                      <a:pt x="0" y="0"/>
                    </a:moveTo>
                    <a:lnTo>
                      <a:pt x="2" y="0"/>
                    </a:lnTo>
                    <a:lnTo>
                      <a:pt x="2" y="0"/>
                    </a:lnTo>
                    <a:lnTo>
                      <a:pt x="2" y="0"/>
                    </a:lnTo>
                    <a:lnTo>
                      <a:pt x="3" y="2"/>
                    </a:lnTo>
                    <a:lnTo>
                      <a:pt x="3" y="2"/>
                    </a:lnTo>
                    <a:lnTo>
                      <a:pt x="3" y="2"/>
                    </a:lnTo>
                    <a:lnTo>
                      <a:pt x="3" y="2"/>
                    </a:lnTo>
                    <a:lnTo>
                      <a:pt x="3" y="2"/>
                    </a:lnTo>
                    <a:lnTo>
                      <a:pt x="2" y="0"/>
                    </a:lnTo>
                    <a:lnTo>
                      <a:pt x="2" y="0"/>
                    </a:lnTo>
                    <a:lnTo>
                      <a:pt x="2" y="0"/>
                    </a:lnTo>
                    <a:lnTo>
                      <a:pt x="0" y="0"/>
                    </a:lnTo>
                    <a:close/>
                  </a:path>
                </a:pathLst>
              </a:custGeom>
              <a:solidFill>
                <a:srgbClr val="B25B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34"/>
              <p:cNvSpPr>
                <a:spLocks/>
              </p:cNvSpPr>
              <p:nvPr/>
            </p:nvSpPr>
            <p:spPr bwMode="auto">
              <a:xfrm>
                <a:off x="2626" y="3172"/>
                <a:ext cx="219" cy="435"/>
              </a:xfrm>
              <a:custGeom>
                <a:avLst/>
                <a:gdLst>
                  <a:gd name="T0" fmla="*/ 219 w 219"/>
                  <a:gd name="T1" fmla="*/ 432 h 435"/>
                  <a:gd name="T2" fmla="*/ 207 w 219"/>
                  <a:gd name="T3" fmla="*/ 435 h 435"/>
                  <a:gd name="T4" fmla="*/ 192 w 219"/>
                  <a:gd name="T5" fmla="*/ 434 h 435"/>
                  <a:gd name="T6" fmla="*/ 178 w 219"/>
                  <a:gd name="T7" fmla="*/ 430 h 435"/>
                  <a:gd name="T8" fmla="*/ 163 w 219"/>
                  <a:gd name="T9" fmla="*/ 424 h 435"/>
                  <a:gd name="T10" fmla="*/ 146 w 219"/>
                  <a:gd name="T11" fmla="*/ 417 h 435"/>
                  <a:gd name="T12" fmla="*/ 132 w 219"/>
                  <a:gd name="T13" fmla="*/ 409 h 435"/>
                  <a:gd name="T14" fmla="*/ 118 w 219"/>
                  <a:gd name="T15" fmla="*/ 402 h 435"/>
                  <a:gd name="T16" fmla="*/ 107 w 219"/>
                  <a:gd name="T17" fmla="*/ 398 h 435"/>
                  <a:gd name="T18" fmla="*/ 105 w 219"/>
                  <a:gd name="T19" fmla="*/ 394 h 435"/>
                  <a:gd name="T20" fmla="*/ 104 w 219"/>
                  <a:gd name="T21" fmla="*/ 391 h 435"/>
                  <a:gd name="T22" fmla="*/ 102 w 219"/>
                  <a:gd name="T23" fmla="*/ 388 h 435"/>
                  <a:gd name="T24" fmla="*/ 100 w 219"/>
                  <a:gd name="T25" fmla="*/ 384 h 435"/>
                  <a:gd name="T26" fmla="*/ 109 w 219"/>
                  <a:gd name="T27" fmla="*/ 386 h 435"/>
                  <a:gd name="T28" fmla="*/ 118 w 219"/>
                  <a:gd name="T29" fmla="*/ 389 h 435"/>
                  <a:gd name="T30" fmla="*/ 130 w 219"/>
                  <a:gd name="T31" fmla="*/ 393 h 435"/>
                  <a:gd name="T32" fmla="*/ 140 w 219"/>
                  <a:gd name="T33" fmla="*/ 396 h 435"/>
                  <a:gd name="T34" fmla="*/ 148 w 219"/>
                  <a:gd name="T35" fmla="*/ 398 h 435"/>
                  <a:gd name="T36" fmla="*/ 155 w 219"/>
                  <a:gd name="T37" fmla="*/ 398 h 435"/>
                  <a:gd name="T38" fmla="*/ 160 w 219"/>
                  <a:gd name="T39" fmla="*/ 394 h 435"/>
                  <a:gd name="T40" fmla="*/ 161 w 219"/>
                  <a:gd name="T41" fmla="*/ 388 h 435"/>
                  <a:gd name="T42" fmla="*/ 155 w 219"/>
                  <a:gd name="T43" fmla="*/ 335 h 435"/>
                  <a:gd name="T44" fmla="*/ 140 w 219"/>
                  <a:gd name="T45" fmla="*/ 284 h 435"/>
                  <a:gd name="T46" fmla="*/ 118 w 219"/>
                  <a:gd name="T47" fmla="*/ 235 h 435"/>
                  <a:gd name="T48" fmla="*/ 94 w 219"/>
                  <a:gd name="T49" fmla="*/ 185 h 435"/>
                  <a:gd name="T50" fmla="*/ 67 w 219"/>
                  <a:gd name="T51" fmla="*/ 136 h 435"/>
                  <a:gd name="T52" fmla="*/ 43 w 219"/>
                  <a:gd name="T53" fmla="*/ 90 h 435"/>
                  <a:gd name="T54" fmla="*/ 20 w 219"/>
                  <a:gd name="T55" fmla="*/ 44 h 435"/>
                  <a:gd name="T56" fmla="*/ 0 w 219"/>
                  <a:gd name="T57" fmla="*/ 0 h 435"/>
                  <a:gd name="T58" fmla="*/ 8 w 219"/>
                  <a:gd name="T59" fmla="*/ 3 h 435"/>
                  <a:gd name="T60" fmla="*/ 31 w 219"/>
                  <a:gd name="T61" fmla="*/ 28 h 435"/>
                  <a:gd name="T62" fmla="*/ 66 w 219"/>
                  <a:gd name="T63" fmla="*/ 69 h 435"/>
                  <a:gd name="T64" fmla="*/ 107 w 219"/>
                  <a:gd name="T65" fmla="*/ 125 h 435"/>
                  <a:gd name="T66" fmla="*/ 148 w 219"/>
                  <a:gd name="T67" fmla="*/ 190 h 435"/>
                  <a:gd name="T68" fmla="*/ 184 w 219"/>
                  <a:gd name="T69" fmla="*/ 266 h 435"/>
                  <a:gd name="T70" fmla="*/ 209 w 219"/>
                  <a:gd name="T71" fmla="*/ 348 h 435"/>
                  <a:gd name="T72" fmla="*/ 219 w 219"/>
                  <a:gd name="T73" fmla="*/ 432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9" h="435">
                    <a:moveTo>
                      <a:pt x="219" y="432"/>
                    </a:moveTo>
                    <a:lnTo>
                      <a:pt x="207" y="435"/>
                    </a:lnTo>
                    <a:lnTo>
                      <a:pt x="192" y="434"/>
                    </a:lnTo>
                    <a:lnTo>
                      <a:pt x="178" y="430"/>
                    </a:lnTo>
                    <a:lnTo>
                      <a:pt x="163" y="424"/>
                    </a:lnTo>
                    <a:lnTo>
                      <a:pt x="146" y="417"/>
                    </a:lnTo>
                    <a:lnTo>
                      <a:pt x="132" y="409"/>
                    </a:lnTo>
                    <a:lnTo>
                      <a:pt x="118" y="402"/>
                    </a:lnTo>
                    <a:lnTo>
                      <a:pt x="107" y="398"/>
                    </a:lnTo>
                    <a:lnTo>
                      <a:pt x="105" y="394"/>
                    </a:lnTo>
                    <a:lnTo>
                      <a:pt x="104" y="391"/>
                    </a:lnTo>
                    <a:lnTo>
                      <a:pt x="102" y="388"/>
                    </a:lnTo>
                    <a:lnTo>
                      <a:pt x="100" y="384"/>
                    </a:lnTo>
                    <a:lnTo>
                      <a:pt x="109" y="386"/>
                    </a:lnTo>
                    <a:lnTo>
                      <a:pt x="118" y="389"/>
                    </a:lnTo>
                    <a:lnTo>
                      <a:pt x="130" y="393"/>
                    </a:lnTo>
                    <a:lnTo>
                      <a:pt x="140" y="396"/>
                    </a:lnTo>
                    <a:lnTo>
                      <a:pt x="148" y="398"/>
                    </a:lnTo>
                    <a:lnTo>
                      <a:pt x="155" y="398"/>
                    </a:lnTo>
                    <a:lnTo>
                      <a:pt x="160" y="394"/>
                    </a:lnTo>
                    <a:lnTo>
                      <a:pt x="161" y="388"/>
                    </a:lnTo>
                    <a:lnTo>
                      <a:pt x="155" y="335"/>
                    </a:lnTo>
                    <a:lnTo>
                      <a:pt x="140" y="284"/>
                    </a:lnTo>
                    <a:lnTo>
                      <a:pt x="118" y="235"/>
                    </a:lnTo>
                    <a:lnTo>
                      <a:pt x="94" y="185"/>
                    </a:lnTo>
                    <a:lnTo>
                      <a:pt x="67" y="136"/>
                    </a:lnTo>
                    <a:lnTo>
                      <a:pt x="43" y="90"/>
                    </a:lnTo>
                    <a:lnTo>
                      <a:pt x="20" y="44"/>
                    </a:lnTo>
                    <a:lnTo>
                      <a:pt x="0" y="0"/>
                    </a:lnTo>
                    <a:lnTo>
                      <a:pt x="8" y="3"/>
                    </a:lnTo>
                    <a:lnTo>
                      <a:pt x="31" y="28"/>
                    </a:lnTo>
                    <a:lnTo>
                      <a:pt x="66" y="69"/>
                    </a:lnTo>
                    <a:lnTo>
                      <a:pt x="107" y="125"/>
                    </a:lnTo>
                    <a:lnTo>
                      <a:pt x="148" y="190"/>
                    </a:lnTo>
                    <a:lnTo>
                      <a:pt x="184" y="266"/>
                    </a:lnTo>
                    <a:lnTo>
                      <a:pt x="209" y="348"/>
                    </a:lnTo>
                    <a:lnTo>
                      <a:pt x="219" y="432"/>
                    </a:lnTo>
                    <a:close/>
                  </a:path>
                </a:pathLst>
              </a:custGeom>
              <a:solidFill>
                <a:srgbClr val="49B507"/>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35"/>
              <p:cNvSpPr>
                <a:spLocks/>
              </p:cNvSpPr>
              <p:nvPr/>
            </p:nvSpPr>
            <p:spPr bwMode="auto">
              <a:xfrm>
                <a:off x="3341" y="3206"/>
                <a:ext cx="38" cy="347"/>
              </a:xfrm>
              <a:custGeom>
                <a:avLst/>
                <a:gdLst>
                  <a:gd name="T0" fmla="*/ 38 w 38"/>
                  <a:gd name="T1" fmla="*/ 347 h 347"/>
                  <a:gd name="T2" fmla="*/ 16 w 38"/>
                  <a:gd name="T3" fmla="*/ 311 h 347"/>
                  <a:gd name="T4" fmla="*/ 5 w 38"/>
                  <a:gd name="T5" fmla="*/ 270 h 347"/>
                  <a:gd name="T6" fmla="*/ 0 w 38"/>
                  <a:gd name="T7" fmla="*/ 225 h 347"/>
                  <a:gd name="T8" fmla="*/ 0 w 38"/>
                  <a:gd name="T9" fmla="*/ 181 h 347"/>
                  <a:gd name="T10" fmla="*/ 2 w 38"/>
                  <a:gd name="T11" fmla="*/ 133 h 347"/>
                  <a:gd name="T12" fmla="*/ 5 w 38"/>
                  <a:gd name="T13" fmla="*/ 87 h 347"/>
                  <a:gd name="T14" fmla="*/ 5 w 38"/>
                  <a:gd name="T15" fmla="*/ 43 h 347"/>
                  <a:gd name="T16" fmla="*/ 2 w 38"/>
                  <a:gd name="T17" fmla="*/ 0 h 347"/>
                  <a:gd name="T18" fmla="*/ 20 w 38"/>
                  <a:gd name="T19" fmla="*/ 38 h 347"/>
                  <a:gd name="T20" fmla="*/ 30 w 38"/>
                  <a:gd name="T21" fmla="*/ 79 h 347"/>
                  <a:gd name="T22" fmla="*/ 34 w 38"/>
                  <a:gd name="T23" fmla="*/ 122 h 347"/>
                  <a:gd name="T24" fmla="*/ 34 w 38"/>
                  <a:gd name="T25" fmla="*/ 166 h 347"/>
                  <a:gd name="T26" fmla="*/ 31 w 38"/>
                  <a:gd name="T27" fmla="*/ 212 h 347"/>
                  <a:gd name="T28" fmla="*/ 31 w 38"/>
                  <a:gd name="T29" fmla="*/ 258 h 347"/>
                  <a:gd name="T30" fmla="*/ 31 w 38"/>
                  <a:gd name="T31" fmla="*/ 303 h 347"/>
                  <a:gd name="T32" fmla="*/ 38 w 38"/>
                  <a:gd name="T33" fmla="*/ 347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 h="347">
                    <a:moveTo>
                      <a:pt x="38" y="347"/>
                    </a:moveTo>
                    <a:lnTo>
                      <a:pt x="16" y="311"/>
                    </a:lnTo>
                    <a:lnTo>
                      <a:pt x="5" y="270"/>
                    </a:lnTo>
                    <a:lnTo>
                      <a:pt x="0" y="225"/>
                    </a:lnTo>
                    <a:lnTo>
                      <a:pt x="0" y="181"/>
                    </a:lnTo>
                    <a:lnTo>
                      <a:pt x="2" y="133"/>
                    </a:lnTo>
                    <a:lnTo>
                      <a:pt x="5" y="87"/>
                    </a:lnTo>
                    <a:lnTo>
                      <a:pt x="5" y="43"/>
                    </a:lnTo>
                    <a:lnTo>
                      <a:pt x="2" y="0"/>
                    </a:lnTo>
                    <a:lnTo>
                      <a:pt x="20" y="38"/>
                    </a:lnTo>
                    <a:lnTo>
                      <a:pt x="30" y="79"/>
                    </a:lnTo>
                    <a:lnTo>
                      <a:pt x="34" y="122"/>
                    </a:lnTo>
                    <a:lnTo>
                      <a:pt x="34" y="166"/>
                    </a:lnTo>
                    <a:lnTo>
                      <a:pt x="31" y="212"/>
                    </a:lnTo>
                    <a:lnTo>
                      <a:pt x="31" y="258"/>
                    </a:lnTo>
                    <a:lnTo>
                      <a:pt x="31" y="303"/>
                    </a:lnTo>
                    <a:lnTo>
                      <a:pt x="38" y="347"/>
                    </a:lnTo>
                    <a:close/>
                  </a:path>
                </a:pathLst>
              </a:custGeom>
              <a:solidFill>
                <a:srgbClr val="007C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36"/>
              <p:cNvSpPr>
                <a:spLocks/>
              </p:cNvSpPr>
              <p:nvPr/>
            </p:nvSpPr>
            <p:spPr bwMode="auto">
              <a:xfrm>
                <a:off x="2506" y="3193"/>
                <a:ext cx="202" cy="321"/>
              </a:xfrm>
              <a:custGeom>
                <a:avLst/>
                <a:gdLst>
                  <a:gd name="T0" fmla="*/ 202 w 202"/>
                  <a:gd name="T1" fmla="*/ 321 h 321"/>
                  <a:gd name="T2" fmla="*/ 163 w 202"/>
                  <a:gd name="T3" fmla="*/ 304 h 321"/>
                  <a:gd name="T4" fmla="*/ 132 w 202"/>
                  <a:gd name="T5" fmla="*/ 275 h 321"/>
                  <a:gd name="T6" fmla="*/ 105 w 202"/>
                  <a:gd name="T7" fmla="*/ 235 h 321"/>
                  <a:gd name="T8" fmla="*/ 82 w 202"/>
                  <a:gd name="T9" fmla="*/ 187 h 321"/>
                  <a:gd name="T10" fmla="*/ 63 w 202"/>
                  <a:gd name="T11" fmla="*/ 137 h 321"/>
                  <a:gd name="T12" fmla="*/ 43 w 202"/>
                  <a:gd name="T13" fmla="*/ 86 h 321"/>
                  <a:gd name="T14" fmla="*/ 23 w 202"/>
                  <a:gd name="T15" fmla="*/ 40 h 321"/>
                  <a:gd name="T16" fmla="*/ 0 w 202"/>
                  <a:gd name="T17" fmla="*/ 0 h 321"/>
                  <a:gd name="T18" fmla="*/ 43 w 202"/>
                  <a:gd name="T19" fmla="*/ 31 h 321"/>
                  <a:gd name="T20" fmla="*/ 76 w 202"/>
                  <a:gd name="T21" fmla="*/ 68 h 321"/>
                  <a:gd name="T22" fmla="*/ 102 w 202"/>
                  <a:gd name="T23" fmla="*/ 109 h 321"/>
                  <a:gd name="T24" fmla="*/ 122 w 202"/>
                  <a:gd name="T25" fmla="*/ 153 h 321"/>
                  <a:gd name="T26" fmla="*/ 140 w 202"/>
                  <a:gd name="T27" fmla="*/ 197 h 321"/>
                  <a:gd name="T28" fmla="*/ 158 w 202"/>
                  <a:gd name="T29" fmla="*/ 242 h 321"/>
                  <a:gd name="T30" fmla="*/ 178 w 202"/>
                  <a:gd name="T31" fmla="*/ 283 h 321"/>
                  <a:gd name="T32" fmla="*/ 202 w 202"/>
                  <a:gd name="T33" fmla="*/ 321 h 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2" h="321">
                    <a:moveTo>
                      <a:pt x="202" y="321"/>
                    </a:moveTo>
                    <a:lnTo>
                      <a:pt x="163" y="304"/>
                    </a:lnTo>
                    <a:lnTo>
                      <a:pt x="132" y="275"/>
                    </a:lnTo>
                    <a:lnTo>
                      <a:pt x="105" y="235"/>
                    </a:lnTo>
                    <a:lnTo>
                      <a:pt x="82" y="187"/>
                    </a:lnTo>
                    <a:lnTo>
                      <a:pt x="63" y="137"/>
                    </a:lnTo>
                    <a:lnTo>
                      <a:pt x="43" y="86"/>
                    </a:lnTo>
                    <a:lnTo>
                      <a:pt x="23" y="40"/>
                    </a:lnTo>
                    <a:lnTo>
                      <a:pt x="0" y="0"/>
                    </a:lnTo>
                    <a:lnTo>
                      <a:pt x="43" y="31"/>
                    </a:lnTo>
                    <a:lnTo>
                      <a:pt x="76" y="68"/>
                    </a:lnTo>
                    <a:lnTo>
                      <a:pt x="102" y="109"/>
                    </a:lnTo>
                    <a:lnTo>
                      <a:pt x="122" y="153"/>
                    </a:lnTo>
                    <a:lnTo>
                      <a:pt x="140" y="197"/>
                    </a:lnTo>
                    <a:lnTo>
                      <a:pt x="158" y="242"/>
                    </a:lnTo>
                    <a:lnTo>
                      <a:pt x="178" y="283"/>
                    </a:lnTo>
                    <a:lnTo>
                      <a:pt x="202" y="321"/>
                    </a:lnTo>
                    <a:close/>
                  </a:path>
                </a:pathLst>
              </a:custGeom>
              <a:solidFill>
                <a:srgbClr val="007C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37"/>
              <p:cNvSpPr>
                <a:spLocks/>
              </p:cNvSpPr>
              <p:nvPr/>
            </p:nvSpPr>
            <p:spPr bwMode="auto">
              <a:xfrm>
                <a:off x="3977" y="2988"/>
                <a:ext cx="182" cy="297"/>
              </a:xfrm>
              <a:custGeom>
                <a:avLst/>
                <a:gdLst>
                  <a:gd name="T0" fmla="*/ 0 w 182"/>
                  <a:gd name="T1" fmla="*/ 297 h 297"/>
                  <a:gd name="T2" fmla="*/ 34 w 182"/>
                  <a:gd name="T3" fmla="*/ 274 h 297"/>
                  <a:gd name="T4" fmla="*/ 62 w 182"/>
                  <a:gd name="T5" fmla="*/ 241 h 297"/>
                  <a:gd name="T6" fmla="*/ 87 w 182"/>
                  <a:gd name="T7" fmla="*/ 205 h 297"/>
                  <a:gd name="T8" fmla="*/ 107 w 182"/>
                  <a:gd name="T9" fmla="*/ 162 h 297"/>
                  <a:gd name="T10" fmla="*/ 123 w 182"/>
                  <a:gd name="T11" fmla="*/ 120 h 297"/>
                  <a:gd name="T12" fmla="*/ 141 w 182"/>
                  <a:gd name="T13" fmla="*/ 77 h 297"/>
                  <a:gd name="T14" fmla="*/ 161 w 182"/>
                  <a:gd name="T15" fmla="*/ 36 h 297"/>
                  <a:gd name="T16" fmla="*/ 182 w 182"/>
                  <a:gd name="T17" fmla="*/ 0 h 297"/>
                  <a:gd name="T18" fmla="*/ 145 w 182"/>
                  <a:gd name="T19" fmla="*/ 21 h 297"/>
                  <a:gd name="T20" fmla="*/ 115 w 182"/>
                  <a:gd name="T21" fmla="*/ 51 h 297"/>
                  <a:gd name="T22" fmla="*/ 94 w 182"/>
                  <a:gd name="T23" fmla="*/ 88 h 297"/>
                  <a:gd name="T24" fmla="*/ 76 w 182"/>
                  <a:gd name="T25" fmla="*/ 129 h 297"/>
                  <a:gd name="T26" fmla="*/ 59 w 182"/>
                  <a:gd name="T27" fmla="*/ 174 h 297"/>
                  <a:gd name="T28" fmla="*/ 43 w 182"/>
                  <a:gd name="T29" fmla="*/ 217 h 297"/>
                  <a:gd name="T30" fmla="*/ 25 w 182"/>
                  <a:gd name="T31" fmla="*/ 259 h 297"/>
                  <a:gd name="T32" fmla="*/ 0 w 182"/>
                  <a:gd name="T33" fmla="*/ 29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2" h="297">
                    <a:moveTo>
                      <a:pt x="0" y="297"/>
                    </a:moveTo>
                    <a:lnTo>
                      <a:pt x="34" y="274"/>
                    </a:lnTo>
                    <a:lnTo>
                      <a:pt x="62" y="241"/>
                    </a:lnTo>
                    <a:lnTo>
                      <a:pt x="87" y="205"/>
                    </a:lnTo>
                    <a:lnTo>
                      <a:pt x="107" y="162"/>
                    </a:lnTo>
                    <a:lnTo>
                      <a:pt x="123" y="120"/>
                    </a:lnTo>
                    <a:lnTo>
                      <a:pt x="141" y="77"/>
                    </a:lnTo>
                    <a:lnTo>
                      <a:pt x="161" y="36"/>
                    </a:lnTo>
                    <a:lnTo>
                      <a:pt x="182" y="0"/>
                    </a:lnTo>
                    <a:lnTo>
                      <a:pt x="145" y="21"/>
                    </a:lnTo>
                    <a:lnTo>
                      <a:pt x="115" y="51"/>
                    </a:lnTo>
                    <a:lnTo>
                      <a:pt x="94" y="88"/>
                    </a:lnTo>
                    <a:lnTo>
                      <a:pt x="76" y="129"/>
                    </a:lnTo>
                    <a:lnTo>
                      <a:pt x="59" y="174"/>
                    </a:lnTo>
                    <a:lnTo>
                      <a:pt x="43" y="217"/>
                    </a:lnTo>
                    <a:lnTo>
                      <a:pt x="25" y="259"/>
                    </a:lnTo>
                    <a:lnTo>
                      <a:pt x="0" y="297"/>
                    </a:lnTo>
                    <a:close/>
                  </a:path>
                </a:pathLst>
              </a:custGeom>
              <a:solidFill>
                <a:srgbClr val="49B507"/>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38"/>
              <p:cNvSpPr>
                <a:spLocks/>
              </p:cNvSpPr>
              <p:nvPr/>
            </p:nvSpPr>
            <p:spPr bwMode="auto">
              <a:xfrm>
                <a:off x="3315" y="2787"/>
                <a:ext cx="581" cy="490"/>
              </a:xfrm>
              <a:custGeom>
                <a:avLst/>
                <a:gdLst>
                  <a:gd name="T0" fmla="*/ 581 w 581"/>
                  <a:gd name="T1" fmla="*/ 0 h 490"/>
                  <a:gd name="T2" fmla="*/ 555 w 581"/>
                  <a:gd name="T3" fmla="*/ 12 h 490"/>
                  <a:gd name="T4" fmla="*/ 529 w 581"/>
                  <a:gd name="T5" fmla="*/ 23 h 490"/>
                  <a:gd name="T6" fmla="*/ 506 w 581"/>
                  <a:gd name="T7" fmla="*/ 35 h 490"/>
                  <a:gd name="T8" fmla="*/ 483 w 581"/>
                  <a:gd name="T9" fmla="*/ 46 h 490"/>
                  <a:gd name="T10" fmla="*/ 461 w 581"/>
                  <a:gd name="T11" fmla="*/ 59 h 490"/>
                  <a:gd name="T12" fmla="*/ 440 w 581"/>
                  <a:gd name="T13" fmla="*/ 72 h 490"/>
                  <a:gd name="T14" fmla="*/ 420 w 581"/>
                  <a:gd name="T15" fmla="*/ 87 h 490"/>
                  <a:gd name="T16" fmla="*/ 402 w 581"/>
                  <a:gd name="T17" fmla="*/ 104 h 490"/>
                  <a:gd name="T18" fmla="*/ 384 w 581"/>
                  <a:gd name="T19" fmla="*/ 122 h 490"/>
                  <a:gd name="T20" fmla="*/ 368 w 581"/>
                  <a:gd name="T21" fmla="*/ 141 h 490"/>
                  <a:gd name="T22" fmla="*/ 351 w 581"/>
                  <a:gd name="T23" fmla="*/ 164 h 490"/>
                  <a:gd name="T24" fmla="*/ 337 w 581"/>
                  <a:gd name="T25" fmla="*/ 187 h 490"/>
                  <a:gd name="T26" fmla="*/ 322 w 581"/>
                  <a:gd name="T27" fmla="*/ 215 h 490"/>
                  <a:gd name="T28" fmla="*/ 309 w 581"/>
                  <a:gd name="T29" fmla="*/ 245 h 490"/>
                  <a:gd name="T30" fmla="*/ 297 w 581"/>
                  <a:gd name="T31" fmla="*/ 276 h 490"/>
                  <a:gd name="T32" fmla="*/ 286 w 581"/>
                  <a:gd name="T33" fmla="*/ 312 h 490"/>
                  <a:gd name="T34" fmla="*/ 276 w 581"/>
                  <a:gd name="T35" fmla="*/ 350 h 490"/>
                  <a:gd name="T36" fmla="*/ 269 w 581"/>
                  <a:gd name="T37" fmla="*/ 383 h 490"/>
                  <a:gd name="T38" fmla="*/ 264 w 581"/>
                  <a:gd name="T39" fmla="*/ 416 h 490"/>
                  <a:gd name="T40" fmla="*/ 259 w 581"/>
                  <a:gd name="T41" fmla="*/ 449 h 490"/>
                  <a:gd name="T42" fmla="*/ 225 w 581"/>
                  <a:gd name="T43" fmla="*/ 400 h 490"/>
                  <a:gd name="T44" fmla="*/ 189 w 581"/>
                  <a:gd name="T45" fmla="*/ 347 h 490"/>
                  <a:gd name="T46" fmla="*/ 152 w 581"/>
                  <a:gd name="T47" fmla="*/ 296 h 490"/>
                  <a:gd name="T48" fmla="*/ 116 w 581"/>
                  <a:gd name="T49" fmla="*/ 242 h 490"/>
                  <a:gd name="T50" fmla="*/ 82 w 581"/>
                  <a:gd name="T51" fmla="*/ 187 h 490"/>
                  <a:gd name="T52" fmla="*/ 51 w 581"/>
                  <a:gd name="T53" fmla="*/ 132 h 490"/>
                  <a:gd name="T54" fmla="*/ 23 w 581"/>
                  <a:gd name="T55" fmla="*/ 76 h 490"/>
                  <a:gd name="T56" fmla="*/ 0 w 581"/>
                  <a:gd name="T57" fmla="*/ 20 h 490"/>
                  <a:gd name="T58" fmla="*/ 6 w 581"/>
                  <a:gd name="T59" fmla="*/ 81 h 490"/>
                  <a:gd name="T60" fmla="*/ 21 w 581"/>
                  <a:gd name="T61" fmla="*/ 140 h 490"/>
                  <a:gd name="T62" fmla="*/ 42 w 581"/>
                  <a:gd name="T63" fmla="*/ 199 h 490"/>
                  <a:gd name="T64" fmla="*/ 72 w 581"/>
                  <a:gd name="T65" fmla="*/ 255 h 490"/>
                  <a:gd name="T66" fmla="*/ 108 w 581"/>
                  <a:gd name="T67" fmla="*/ 311 h 490"/>
                  <a:gd name="T68" fmla="*/ 151 w 581"/>
                  <a:gd name="T69" fmla="*/ 367 h 490"/>
                  <a:gd name="T70" fmla="*/ 199 w 581"/>
                  <a:gd name="T71" fmla="*/ 421 h 490"/>
                  <a:gd name="T72" fmla="*/ 251 w 581"/>
                  <a:gd name="T73" fmla="*/ 474 h 490"/>
                  <a:gd name="T74" fmla="*/ 266 w 581"/>
                  <a:gd name="T75" fmla="*/ 483 h 490"/>
                  <a:gd name="T76" fmla="*/ 277 w 581"/>
                  <a:gd name="T77" fmla="*/ 488 h 490"/>
                  <a:gd name="T78" fmla="*/ 286 w 581"/>
                  <a:gd name="T79" fmla="*/ 490 h 490"/>
                  <a:gd name="T80" fmla="*/ 292 w 581"/>
                  <a:gd name="T81" fmla="*/ 485 h 490"/>
                  <a:gd name="T82" fmla="*/ 304 w 581"/>
                  <a:gd name="T83" fmla="*/ 439 h 490"/>
                  <a:gd name="T84" fmla="*/ 318 w 581"/>
                  <a:gd name="T85" fmla="*/ 393 h 490"/>
                  <a:gd name="T86" fmla="*/ 337 w 581"/>
                  <a:gd name="T87" fmla="*/ 349 h 490"/>
                  <a:gd name="T88" fmla="*/ 360 w 581"/>
                  <a:gd name="T89" fmla="*/ 304 h 490"/>
                  <a:gd name="T90" fmla="*/ 383 w 581"/>
                  <a:gd name="T91" fmla="*/ 261 h 490"/>
                  <a:gd name="T92" fmla="*/ 409 w 581"/>
                  <a:gd name="T93" fmla="*/ 222 h 490"/>
                  <a:gd name="T94" fmla="*/ 433 w 581"/>
                  <a:gd name="T95" fmla="*/ 183 h 490"/>
                  <a:gd name="T96" fmla="*/ 460 w 581"/>
                  <a:gd name="T97" fmla="*/ 148 h 490"/>
                  <a:gd name="T98" fmla="*/ 486 w 581"/>
                  <a:gd name="T99" fmla="*/ 115 h 490"/>
                  <a:gd name="T100" fmla="*/ 509 w 581"/>
                  <a:gd name="T101" fmla="*/ 86 h 490"/>
                  <a:gd name="T102" fmla="*/ 530 w 581"/>
                  <a:gd name="T103" fmla="*/ 59 h 490"/>
                  <a:gd name="T104" fmla="*/ 550 w 581"/>
                  <a:gd name="T105" fmla="*/ 38 h 490"/>
                  <a:gd name="T106" fmla="*/ 565 w 581"/>
                  <a:gd name="T107" fmla="*/ 21 h 490"/>
                  <a:gd name="T108" fmla="*/ 575 w 581"/>
                  <a:gd name="T109" fmla="*/ 8 h 490"/>
                  <a:gd name="T110" fmla="*/ 581 w 581"/>
                  <a:gd name="T111" fmla="*/ 2 h 490"/>
                  <a:gd name="T112" fmla="*/ 581 w 581"/>
                  <a:gd name="T113"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81" h="490">
                    <a:moveTo>
                      <a:pt x="581" y="0"/>
                    </a:moveTo>
                    <a:lnTo>
                      <a:pt x="555" y="12"/>
                    </a:lnTo>
                    <a:lnTo>
                      <a:pt x="529" y="23"/>
                    </a:lnTo>
                    <a:lnTo>
                      <a:pt x="506" y="35"/>
                    </a:lnTo>
                    <a:lnTo>
                      <a:pt x="483" y="46"/>
                    </a:lnTo>
                    <a:lnTo>
                      <a:pt x="461" y="59"/>
                    </a:lnTo>
                    <a:lnTo>
                      <a:pt x="440" y="72"/>
                    </a:lnTo>
                    <a:lnTo>
                      <a:pt x="420" y="87"/>
                    </a:lnTo>
                    <a:lnTo>
                      <a:pt x="402" y="104"/>
                    </a:lnTo>
                    <a:lnTo>
                      <a:pt x="384" y="122"/>
                    </a:lnTo>
                    <a:lnTo>
                      <a:pt x="368" y="141"/>
                    </a:lnTo>
                    <a:lnTo>
                      <a:pt x="351" y="164"/>
                    </a:lnTo>
                    <a:lnTo>
                      <a:pt x="337" y="187"/>
                    </a:lnTo>
                    <a:lnTo>
                      <a:pt x="322" y="215"/>
                    </a:lnTo>
                    <a:lnTo>
                      <a:pt x="309" y="245"/>
                    </a:lnTo>
                    <a:lnTo>
                      <a:pt x="297" y="276"/>
                    </a:lnTo>
                    <a:lnTo>
                      <a:pt x="286" y="312"/>
                    </a:lnTo>
                    <a:lnTo>
                      <a:pt x="276" y="350"/>
                    </a:lnTo>
                    <a:lnTo>
                      <a:pt x="269" y="383"/>
                    </a:lnTo>
                    <a:lnTo>
                      <a:pt x="264" y="416"/>
                    </a:lnTo>
                    <a:lnTo>
                      <a:pt x="259" y="449"/>
                    </a:lnTo>
                    <a:lnTo>
                      <a:pt x="225" y="400"/>
                    </a:lnTo>
                    <a:lnTo>
                      <a:pt x="189" y="347"/>
                    </a:lnTo>
                    <a:lnTo>
                      <a:pt x="152" y="296"/>
                    </a:lnTo>
                    <a:lnTo>
                      <a:pt x="116" y="242"/>
                    </a:lnTo>
                    <a:lnTo>
                      <a:pt x="82" y="187"/>
                    </a:lnTo>
                    <a:lnTo>
                      <a:pt x="51" y="132"/>
                    </a:lnTo>
                    <a:lnTo>
                      <a:pt x="23" y="76"/>
                    </a:lnTo>
                    <a:lnTo>
                      <a:pt x="0" y="20"/>
                    </a:lnTo>
                    <a:lnTo>
                      <a:pt x="6" y="81"/>
                    </a:lnTo>
                    <a:lnTo>
                      <a:pt x="21" y="140"/>
                    </a:lnTo>
                    <a:lnTo>
                      <a:pt x="42" y="199"/>
                    </a:lnTo>
                    <a:lnTo>
                      <a:pt x="72" y="255"/>
                    </a:lnTo>
                    <a:lnTo>
                      <a:pt x="108" y="311"/>
                    </a:lnTo>
                    <a:lnTo>
                      <a:pt x="151" y="367"/>
                    </a:lnTo>
                    <a:lnTo>
                      <a:pt x="199" y="421"/>
                    </a:lnTo>
                    <a:lnTo>
                      <a:pt x="251" y="474"/>
                    </a:lnTo>
                    <a:lnTo>
                      <a:pt x="266" y="483"/>
                    </a:lnTo>
                    <a:lnTo>
                      <a:pt x="277" y="488"/>
                    </a:lnTo>
                    <a:lnTo>
                      <a:pt x="286" y="490"/>
                    </a:lnTo>
                    <a:lnTo>
                      <a:pt x="292" y="485"/>
                    </a:lnTo>
                    <a:lnTo>
                      <a:pt x="304" y="439"/>
                    </a:lnTo>
                    <a:lnTo>
                      <a:pt x="318" y="393"/>
                    </a:lnTo>
                    <a:lnTo>
                      <a:pt x="337" y="349"/>
                    </a:lnTo>
                    <a:lnTo>
                      <a:pt x="360" y="304"/>
                    </a:lnTo>
                    <a:lnTo>
                      <a:pt x="383" y="261"/>
                    </a:lnTo>
                    <a:lnTo>
                      <a:pt x="409" y="222"/>
                    </a:lnTo>
                    <a:lnTo>
                      <a:pt x="433" y="183"/>
                    </a:lnTo>
                    <a:lnTo>
                      <a:pt x="460" y="148"/>
                    </a:lnTo>
                    <a:lnTo>
                      <a:pt x="486" y="115"/>
                    </a:lnTo>
                    <a:lnTo>
                      <a:pt x="509" y="86"/>
                    </a:lnTo>
                    <a:lnTo>
                      <a:pt x="530" y="59"/>
                    </a:lnTo>
                    <a:lnTo>
                      <a:pt x="550" y="38"/>
                    </a:lnTo>
                    <a:lnTo>
                      <a:pt x="565" y="21"/>
                    </a:lnTo>
                    <a:lnTo>
                      <a:pt x="575" y="8"/>
                    </a:lnTo>
                    <a:lnTo>
                      <a:pt x="581" y="2"/>
                    </a:lnTo>
                    <a:lnTo>
                      <a:pt x="581" y="0"/>
                    </a:lnTo>
                    <a:close/>
                  </a:path>
                </a:pathLst>
              </a:custGeom>
              <a:solidFill>
                <a:srgbClr val="007C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39"/>
              <p:cNvSpPr>
                <a:spLocks/>
              </p:cNvSpPr>
              <p:nvPr/>
            </p:nvSpPr>
            <p:spPr bwMode="auto">
              <a:xfrm>
                <a:off x="3380" y="3313"/>
                <a:ext cx="92" cy="301"/>
              </a:xfrm>
              <a:custGeom>
                <a:avLst/>
                <a:gdLst>
                  <a:gd name="T0" fmla="*/ 38 w 92"/>
                  <a:gd name="T1" fmla="*/ 301 h 301"/>
                  <a:gd name="T2" fmla="*/ 23 w 92"/>
                  <a:gd name="T3" fmla="*/ 299 h 301"/>
                  <a:gd name="T4" fmla="*/ 12 w 92"/>
                  <a:gd name="T5" fmla="*/ 296 h 301"/>
                  <a:gd name="T6" fmla="*/ 5 w 92"/>
                  <a:gd name="T7" fmla="*/ 291 h 301"/>
                  <a:gd name="T8" fmla="*/ 0 w 92"/>
                  <a:gd name="T9" fmla="*/ 286 h 301"/>
                  <a:gd name="T10" fmla="*/ 7 w 92"/>
                  <a:gd name="T11" fmla="*/ 253 h 301"/>
                  <a:gd name="T12" fmla="*/ 18 w 92"/>
                  <a:gd name="T13" fmla="*/ 222 h 301"/>
                  <a:gd name="T14" fmla="*/ 30 w 92"/>
                  <a:gd name="T15" fmla="*/ 191 h 301"/>
                  <a:gd name="T16" fmla="*/ 43 w 92"/>
                  <a:gd name="T17" fmla="*/ 158 h 301"/>
                  <a:gd name="T18" fmla="*/ 58 w 92"/>
                  <a:gd name="T19" fmla="*/ 122 h 301"/>
                  <a:gd name="T20" fmla="*/ 71 w 92"/>
                  <a:gd name="T21" fmla="*/ 86 h 301"/>
                  <a:gd name="T22" fmla="*/ 83 w 92"/>
                  <a:gd name="T23" fmla="*/ 44 h 301"/>
                  <a:gd name="T24" fmla="*/ 91 w 92"/>
                  <a:gd name="T25" fmla="*/ 0 h 301"/>
                  <a:gd name="T26" fmla="*/ 92 w 92"/>
                  <a:gd name="T27" fmla="*/ 8 h 301"/>
                  <a:gd name="T28" fmla="*/ 91 w 92"/>
                  <a:gd name="T29" fmla="*/ 31 h 301"/>
                  <a:gd name="T30" fmla="*/ 89 w 92"/>
                  <a:gd name="T31" fmla="*/ 66 h 301"/>
                  <a:gd name="T32" fmla="*/ 84 w 92"/>
                  <a:gd name="T33" fmla="*/ 107 h 301"/>
                  <a:gd name="T34" fmla="*/ 78 w 92"/>
                  <a:gd name="T35" fmla="*/ 155 h 301"/>
                  <a:gd name="T36" fmla="*/ 68 w 92"/>
                  <a:gd name="T37" fmla="*/ 206 h 301"/>
                  <a:gd name="T38" fmla="*/ 55 w 92"/>
                  <a:gd name="T39" fmla="*/ 255 h 301"/>
                  <a:gd name="T40" fmla="*/ 38 w 92"/>
                  <a:gd name="T41" fmla="*/ 301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2" h="301">
                    <a:moveTo>
                      <a:pt x="38" y="301"/>
                    </a:moveTo>
                    <a:lnTo>
                      <a:pt x="23" y="299"/>
                    </a:lnTo>
                    <a:lnTo>
                      <a:pt x="12" y="296"/>
                    </a:lnTo>
                    <a:lnTo>
                      <a:pt x="5" y="291"/>
                    </a:lnTo>
                    <a:lnTo>
                      <a:pt x="0" y="286"/>
                    </a:lnTo>
                    <a:lnTo>
                      <a:pt x="7" y="253"/>
                    </a:lnTo>
                    <a:lnTo>
                      <a:pt x="18" y="222"/>
                    </a:lnTo>
                    <a:lnTo>
                      <a:pt x="30" y="191"/>
                    </a:lnTo>
                    <a:lnTo>
                      <a:pt x="43" y="158"/>
                    </a:lnTo>
                    <a:lnTo>
                      <a:pt x="58" y="122"/>
                    </a:lnTo>
                    <a:lnTo>
                      <a:pt x="71" y="86"/>
                    </a:lnTo>
                    <a:lnTo>
                      <a:pt x="83" y="44"/>
                    </a:lnTo>
                    <a:lnTo>
                      <a:pt x="91" y="0"/>
                    </a:lnTo>
                    <a:lnTo>
                      <a:pt x="92" y="8"/>
                    </a:lnTo>
                    <a:lnTo>
                      <a:pt x="91" y="31"/>
                    </a:lnTo>
                    <a:lnTo>
                      <a:pt x="89" y="66"/>
                    </a:lnTo>
                    <a:lnTo>
                      <a:pt x="84" y="107"/>
                    </a:lnTo>
                    <a:lnTo>
                      <a:pt x="78" y="155"/>
                    </a:lnTo>
                    <a:lnTo>
                      <a:pt x="68" y="206"/>
                    </a:lnTo>
                    <a:lnTo>
                      <a:pt x="55" y="255"/>
                    </a:lnTo>
                    <a:lnTo>
                      <a:pt x="38" y="301"/>
                    </a:lnTo>
                    <a:close/>
                  </a:path>
                </a:pathLst>
              </a:custGeom>
              <a:solidFill>
                <a:srgbClr val="49B507"/>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40"/>
              <p:cNvSpPr>
                <a:spLocks/>
              </p:cNvSpPr>
              <p:nvPr/>
            </p:nvSpPr>
            <p:spPr bwMode="auto">
              <a:xfrm>
                <a:off x="3392" y="3141"/>
                <a:ext cx="483" cy="502"/>
              </a:xfrm>
              <a:custGeom>
                <a:avLst/>
                <a:gdLst>
                  <a:gd name="T0" fmla="*/ 286 w 483"/>
                  <a:gd name="T1" fmla="*/ 272 h 502"/>
                  <a:gd name="T2" fmla="*/ 320 w 483"/>
                  <a:gd name="T3" fmla="*/ 166 h 502"/>
                  <a:gd name="T4" fmla="*/ 358 w 483"/>
                  <a:gd name="T5" fmla="*/ 67 h 502"/>
                  <a:gd name="T6" fmla="*/ 388 w 483"/>
                  <a:gd name="T7" fmla="*/ 6 h 502"/>
                  <a:gd name="T8" fmla="*/ 407 w 483"/>
                  <a:gd name="T9" fmla="*/ 62 h 502"/>
                  <a:gd name="T10" fmla="*/ 430 w 483"/>
                  <a:gd name="T11" fmla="*/ 187 h 502"/>
                  <a:gd name="T12" fmla="*/ 453 w 483"/>
                  <a:gd name="T13" fmla="*/ 313 h 502"/>
                  <a:gd name="T14" fmla="*/ 475 w 483"/>
                  <a:gd name="T15" fmla="*/ 438 h 502"/>
                  <a:gd name="T16" fmla="*/ 427 w 483"/>
                  <a:gd name="T17" fmla="*/ 481 h 502"/>
                  <a:gd name="T18" fmla="*/ 416 w 483"/>
                  <a:gd name="T19" fmla="*/ 397 h 502"/>
                  <a:gd name="T20" fmla="*/ 401 w 483"/>
                  <a:gd name="T21" fmla="*/ 313 h 502"/>
                  <a:gd name="T22" fmla="*/ 386 w 483"/>
                  <a:gd name="T23" fmla="*/ 230 h 502"/>
                  <a:gd name="T24" fmla="*/ 371 w 483"/>
                  <a:gd name="T25" fmla="*/ 146 h 502"/>
                  <a:gd name="T26" fmla="*/ 358 w 483"/>
                  <a:gd name="T27" fmla="*/ 212 h 502"/>
                  <a:gd name="T28" fmla="*/ 343 w 483"/>
                  <a:gd name="T29" fmla="*/ 279 h 502"/>
                  <a:gd name="T30" fmla="*/ 325 w 483"/>
                  <a:gd name="T31" fmla="*/ 345 h 502"/>
                  <a:gd name="T32" fmla="*/ 307 w 483"/>
                  <a:gd name="T33" fmla="*/ 410 h 502"/>
                  <a:gd name="T34" fmla="*/ 294 w 483"/>
                  <a:gd name="T35" fmla="*/ 404 h 502"/>
                  <a:gd name="T36" fmla="*/ 281 w 483"/>
                  <a:gd name="T37" fmla="*/ 396 h 502"/>
                  <a:gd name="T38" fmla="*/ 268 w 483"/>
                  <a:gd name="T39" fmla="*/ 389 h 502"/>
                  <a:gd name="T40" fmla="*/ 255 w 483"/>
                  <a:gd name="T41" fmla="*/ 383 h 502"/>
                  <a:gd name="T42" fmla="*/ 255 w 483"/>
                  <a:gd name="T43" fmla="*/ 381 h 502"/>
                  <a:gd name="T44" fmla="*/ 255 w 483"/>
                  <a:gd name="T45" fmla="*/ 381 h 502"/>
                  <a:gd name="T46" fmla="*/ 230 w 483"/>
                  <a:gd name="T47" fmla="*/ 340 h 502"/>
                  <a:gd name="T48" fmla="*/ 168 w 483"/>
                  <a:gd name="T49" fmla="*/ 248 h 502"/>
                  <a:gd name="T50" fmla="*/ 87 w 483"/>
                  <a:gd name="T51" fmla="*/ 143 h 502"/>
                  <a:gd name="T52" fmla="*/ 0 w 483"/>
                  <a:gd name="T53" fmla="*/ 65 h 502"/>
                  <a:gd name="T54" fmla="*/ 43 w 483"/>
                  <a:gd name="T55" fmla="*/ 83 h 502"/>
                  <a:gd name="T56" fmla="*/ 84 w 483"/>
                  <a:gd name="T57" fmla="*/ 108 h 502"/>
                  <a:gd name="T58" fmla="*/ 123 w 483"/>
                  <a:gd name="T59" fmla="*/ 136 h 502"/>
                  <a:gd name="T60" fmla="*/ 159 w 483"/>
                  <a:gd name="T61" fmla="*/ 167 h 502"/>
                  <a:gd name="T62" fmla="*/ 192 w 483"/>
                  <a:gd name="T63" fmla="*/ 202 h 502"/>
                  <a:gd name="T64" fmla="*/ 223 w 483"/>
                  <a:gd name="T65" fmla="*/ 239 h 502"/>
                  <a:gd name="T66" fmla="*/ 250 w 483"/>
                  <a:gd name="T67" fmla="*/ 279 h 502"/>
                  <a:gd name="T68" fmla="*/ 273 w 483"/>
                  <a:gd name="T69" fmla="*/ 320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83" h="502">
                    <a:moveTo>
                      <a:pt x="273" y="320"/>
                    </a:moveTo>
                    <a:lnTo>
                      <a:pt x="286" y="272"/>
                    </a:lnTo>
                    <a:lnTo>
                      <a:pt x="302" y="220"/>
                    </a:lnTo>
                    <a:lnTo>
                      <a:pt x="320" y="166"/>
                    </a:lnTo>
                    <a:lnTo>
                      <a:pt x="340" y="113"/>
                    </a:lnTo>
                    <a:lnTo>
                      <a:pt x="358" y="67"/>
                    </a:lnTo>
                    <a:lnTo>
                      <a:pt x="375" y="29"/>
                    </a:lnTo>
                    <a:lnTo>
                      <a:pt x="388" y="6"/>
                    </a:lnTo>
                    <a:lnTo>
                      <a:pt x="398" y="0"/>
                    </a:lnTo>
                    <a:lnTo>
                      <a:pt x="407" y="62"/>
                    </a:lnTo>
                    <a:lnTo>
                      <a:pt x="419" y="124"/>
                    </a:lnTo>
                    <a:lnTo>
                      <a:pt x="430" y="187"/>
                    </a:lnTo>
                    <a:lnTo>
                      <a:pt x="442" y="251"/>
                    </a:lnTo>
                    <a:lnTo>
                      <a:pt x="453" y="313"/>
                    </a:lnTo>
                    <a:lnTo>
                      <a:pt x="465" y="376"/>
                    </a:lnTo>
                    <a:lnTo>
                      <a:pt x="475" y="438"/>
                    </a:lnTo>
                    <a:lnTo>
                      <a:pt x="483" y="502"/>
                    </a:lnTo>
                    <a:lnTo>
                      <a:pt x="427" y="481"/>
                    </a:lnTo>
                    <a:lnTo>
                      <a:pt x="421" y="438"/>
                    </a:lnTo>
                    <a:lnTo>
                      <a:pt x="416" y="397"/>
                    </a:lnTo>
                    <a:lnTo>
                      <a:pt x="407" y="355"/>
                    </a:lnTo>
                    <a:lnTo>
                      <a:pt x="401" y="313"/>
                    </a:lnTo>
                    <a:lnTo>
                      <a:pt x="394" y="271"/>
                    </a:lnTo>
                    <a:lnTo>
                      <a:pt x="386" y="230"/>
                    </a:lnTo>
                    <a:lnTo>
                      <a:pt x="380" y="187"/>
                    </a:lnTo>
                    <a:lnTo>
                      <a:pt x="371" y="146"/>
                    </a:lnTo>
                    <a:lnTo>
                      <a:pt x="365" y="179"/>
                    </a:lnTo>
                    <a:lnTo>
                      <a:pt x="358" y="212"/>
                    </a:lnTo>
                    <a:lnTo>
                      <a:pt x="350" y="246"/>
                    </a:lnTo>
                    <a:lnTo>
                      <a:pt x="343" y="279"/>
                    </a:lnTo>
                    <a:lnTo>
                      <a:pt x="335" y="312"/>
                    </a:lnTo>
                    <a:lnTo>
                      <a:pt x="325" y="345"/>
                    </a:lnTo>
                    <a:lnTo>
                      <a:pt x="317" y="378"/>
                    </a:lnTo>
                    <a:lnTo>
                      <a:pt x="307" y="410"/>
                    </a:lnTo>
                    <a:lnTo>
                      <a:pt x="301" y="407"/>
                    </a:lnTo>
                    <a:lnTo>
                      <a:pt x="294" y="404"/>
                    </a:lnTo>
                    <a:lnTo>
                      <a:pt x="287" y="401"/>
                    </a:lnTo>
                    <a:lnTo>
                      <a:pt x="281" y="396"/>
                    </a:lnTo>
                    <a:lnTo>
                      <a:pt x="274" y="392"/>
                    </a:lnTo>
                    <a:lnTo>
                      <a:pt x="268" y="389"/>
                    </a:lnTo>
                    <a:lnTo>
                      <a:pt x="261" y="386"/>
                    </a:lnTo>
                    <a:lnTo>
                      <a:pt x="255" y="383"/>
                    </a:lnTo>
                    <a:lnTo>
                      <a:pt x="255" y="383"/>
                    </a:lnTo>
                    <a:lnTo>
                      <a:pt x="255" y="381"/>
                    </a:lnTo>
                    <a:lnTo>
                      <a:pt x="255" y="381"/>
                    </a:lnTo>
                    <a:lnTo>
                      <a:pt x="255" y="381"/>
                    </a:lnTo>
                    <a:lnTo>
                      <a:pt x="248" y="369"/>
                    </a:lnTo>
                    <a:lnTo>
                      <a:pt x="230" y="340"/>
                    </a:lnTo>
                    <a:lnTo>
                      <a:pt x="202" y="297"/>
                    </a:lnTo>
                    <a:lnTo>
                      <a:pt x="168" y="248"/>
                    </a:lnTo>
                    <a:lnTo>
                      <a:pt x="128" y="193"/>
                    </a:lnTo>
                    <a:lnTo>
                      <a:pt x="87" y="143"/>
                    </a:lnTo>
                    <a:lnTo>
                      <a:pt x="43" y="98"/>
                    </a:lnTo>
                    <a:lnTo>
                      <a:pt x="0" y="65"/>
                    </a:lnTo>
                    <a:lnTo>
                      <a:pt x="21" y="73"/>
                    </a:lnTo>
                    <a:lnTo>
                      <a:pt x="43" y="83"/>
                    </a:lnTo>
                    <a:lnTo>
                      <a:pt x="62" y="95"/>
                    </a:lnTo>
                    <a:lnTo>
                      <a:pt x="84" y="108"/>
                    </a:lnTo>
                    <a:lnTo>
                      <a:pt x="103" y="121"/>
                    </a:lnTo>
                    <a:lnTo>
                      <a:pt x="123" y="136"/>
                    </a:lnTo>
                    <a:lnTo>
                      <a:pt x="141" y="151"/>
                    </a:lnTo>
                    <a:lnTo>
                      <a:pt x="159" y="167"/>
                    </a:lnTo>
                    <a:lnTo>
                      <a:pt x="176" y="185"/>
                    </a:lnTo>
                    <a:lnTo>
                      <a:pt x="192" y="202"/>
                    </a:lnTo>
                    <a:lnTo>
                      <a:pt x="209" y="221"/>
                    </a:lnTo>
                    <a:lnTo>
                      <a:pt x="223" y="239"/>
                    </a:lnTo>
                    <a:lnTo>
                      <a:pt x="237" y="259"/>
                    </a:lnTo>
                    <a:lnTo>
                      <a:pt x="250" y="279"/>
                    </a:lnTo>
                    <a:lnTo>
                      <a:pt x="261" y="300"/>
                    </a:lnTo>
                    <a:lnTo>
                      <a:pt x="273" y="320"/>
                    </a:lnTo>
                    <a:close/>
                  </a:path>
                </a:pathLst>
              </a:custGeom>
              <a:solidFill>
                <a:srgbClr val="49B507"/>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41"/>
              <p:cNvSpPr>
                <a:spLocks/>
              </p:cNvSpPr>
              <p:nvPr/>
            </p:nvSpPr>
            <p:spPr bwMode="auto">
              <a:xfrm>
                <a:off x="3883" y="2958"/>
                <a:ext cx="265" cy="498"/>
              </a:xfrm>
              <a:custGeom>
                <a:avLst/>
                <a:gdLst>
                  <a:gd name="T0" fmla="*/ 265 w 265"/>
                  <a:gd name="T1" fmla="*/ 314 h 498"/>
                  <a:gd name="T2" fmla="*/ 230 w 265"/>
                  <a:gd name="T3" fmla="*/ 311 h 498"/>
                  <a:gd name="T4" fmla="*/ 199 w 265"/>
                  <a:gd name="T5" fmla="*/ 312 h 498"/>
                  <a:gd name="T6" fmla="*/ 170 w 265"/>
                  <a:gd name="T7" fmla="*/ 321 h 498"/>
                  <a:gd name="T8" fmla="*/ 142 w 265"/>
                  <a:gd name="T9" fmla="*/ 335 h 498"/>
                  <a:gd name="T10" fmla="*/ 117 w 265"/>
                  <a:gd name="T11" fmla="*/ 353 h 498"/>
                  <a:gd name="T12" fmla="*/ 96 w 265"/>
                  <a:gd name="T13" fmla="*/ 375 h 498"/>
                  <a:gd name="T14" fmla="*/ 76 w 265"/>
                  <a:gd name="T15" fmla="*/ 399 h 498"/>
                  <a:gd name="T16" fmla="*/ 58 w 265"/>
                  <a:gd name="T17" fmla="*/ 426 h 498"/>
                  <a:gd name="T18" fmla="*/ 64 w 265"/>
                  <a:gd name="T19" fmla="*/ 378 h 498"/>
                  <a:gd name="T20" fmla="*/ 71 w 265"/>
                  <a:gd name="T21" fmla="*/ 327 h 498"/>
                  <a:gd name="T22" fmla="*/ 77 w 265"/>
                  <a:gd name="T23" fmla="*/ 273 h 498"/>
                  <a:gd name="T24" fmla="*/ 86 w 265"/>
                  <a:gd name="T25" fmla="*/ 219 h 498"/>
                  <a:gd name="T26" fmla="*/ 94 w 265"/>
                  <a:gd name="T27" fmla="*/ 164 h 498"/>
                  <a:gd name="T28" fmla="*/ 102 w 265"/>
                  <a:gd name="T29" fmla="*/ 109 h 498"/>
                  <a:gd name="T30" fmla="*/ 112 w 265"/>
                  <a:gd name="T31" fmla="*/ 54 h 498"/>
                  <a:gd name="T32" fmla="*/ 123 w 265"/>
                  <a:gd name="T33" fmla="*/ 0 h 498"/>
                  <a:gd name="T34" fmla="*/ 117 w 265"/>
                  <a:gd name="T35" fmla="*/ 7 h 498"/>
                  <a:gd name="T36" fmla="*/ 109 w 265"/>
                  <a:gd name="T37" fmla="*/ 15 h 498"/>
                  <a:gd name="T38" fmla="*/ 102 w 265"/>
                  <a:gd name="T39" fmla="*/ 26 h 498"/>
                  <a:gd name="T40" fmla="*/ 94 w 265"/>
                  <a:gd name="T41" fmla="*/ 38 h 498"/>
                  <a:gd name="T42" fmla="*/ 87 w 265"/>
                  <a:gd name="T43" fmla="*/ 51 h 498"/>
                  <a:gd name="T44" fmla="*/ 81 w 265"/>
                  <a:gd name="T45" fmla="*/ 63 h 498"/>
                  <a:gd name="T46" fmla="*/ 76 w 265"/>
                  <a:gd name="T47" fmla="*/ 72 h 498"/>
                  <a:gd name="T48" fmla="*/ 74 w 265"/>
                  <a:gd name="T49" fmla="*/ 81 h 498"/>
                  <a:gd name="T50" fmla="*/ 61 w 265"/>
                  <a:gd name="T51" fmla="*/ 133 h 498"/>
                  <a:gd name="T52" fmla="*/ 50 w 265"/>
                  <a:gd name="T53" fmla="*/ 186 h 498"/>
                  <a:gd name="T54" fmla="*/ 38 w 265"/>
                  <a:gd name="T55" fmla="*/ 237 h 498"/>
                  <a:gd name="T56" fmla="*/ 28 w 265"/>
                  <a:gd name="T57" fmla="*/ 289 h 498"/>
                  <a:gd name="T58" fmla="*/ 18 w 265"/>
                  <a:gd name="T59" fmla="*/ 342 h 498"/>
                  <a:gd name="T60" fmla="*/ 10 w 265"/>
                  <a:gd name="T61" fmla="*/ 393 h 498"/>
                  <a:gd name="T62" fmla="*/ 5 w 265"/>
                  <a:gd name="T63" fmla="*/ 446 h 498"/>
                  <a:gd name="T64" fmla="*/ 0 w 265"/>
                  <a:gd name="T65" fmla="*/ 498 h 498"/>
                  <a:gd name="T66" fmla="*/ 25 w 265"/>
                  <a:gd name="T67" fmla="*/ 492 h 498"/>
                  <a:gd name="T68" fmla="*/ 48 w 265"/>
                  <a:gd name="T69" fmla="*/ 482 h 498"/>
                  <a:gd name="T70" fmla="*/ 66 w 265"/>
                  <a:gd name="T71" fmla="*/ 469 h 498"/>
                  <a:gd name="T72" fmla="*/ 84 w 265"/>
                  <a:gd name="T73" fmla="*/ 452 h 498"/>
                  <a:gd name="T74" fmla="*/ 100 w 265"/>
                  <a:gd name="T75" fmla="*/ 434 h 498"/>
                  <a:gd name="T76" fmla="*/ 115 w 265"/>
                  <a:gd name="T77" fmla="*/ 414 h 498"/>
                  <a:gd name="T78" fmla="*/ 128 w 265"/>
                  <a:gd name="T79" fmla="*/ 393 h 498"/>
                  <a:gd name="T80" fmla="*/ 143 w 265"/>
                  <a:gd name="T81" fmla="*/ 373 h 498"/>
                  <a:gd name="T82" fmla="*/ 153 w 265"/>
                  <a:gd name="T83" fmla="*/ 363 h 498"/>
                  <a:gd name="T84" fmla="*/ 170 w 265"/>
                  <a:gd name="T85" fmla="*/ 353 h 498"/>
                  <a:gd name="T86" fmla="*/ 189 w 265"/>
                  <a:gd name="T87" fmla="*/ 344 h 498"/>
                  <a:gd name="T88" fmla="*/ 211 w 265"/>
                  <a:gd name="T89" fmla="*/ 334 h 498"/>
                  <a:gd name="T90" fmla="*/ 230 w 265"/>
                  <a:gd name="T91" fmla="*/ 326 h 498"/>
                  <a:gd name="T92" fmla="*/ 248 w 265"/>
                  <a:gd name="T93" fmla="*/ 319 h 498"/>
                  <a:gd name="T94" fmla="*/ 260 w 265"/>
                  <a:gd name="T95" fmla="*/ 316 h 498"/>
                  <a:gd name="T96" fmla="*/ 265 w 265"/>
                  <a:gd name="T97" fmla="*/ 314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65" h="498">
                    <a:moveTo>
                      <a:pt x="265" y="314"/>
                    </a:moveTo>
                    <a:lnTo>
                      <a:pt x="230" y="311"/>
                    </a:lnTo>
                    <a:lnTo>
                      <a:pt x="199" y="312"/>
                    </a:lnTo>
                    <a:lnTo>
                      <a:pt x="170" y="321"/>
                    </a:lnTo>
                    <a:lnTo>
                      <a:pt x="142" y="335"/>
                    </a:lnTo>
                    <a:lnTo>
                      <a:pt x="117" y="353"/>
                    </a:lnTo>
                    <a:lnTo>
                      <a:pt x="96" y="375"/>
                    </a:lnTo>
                    <a:lnTo>
                      <a:pt x="76" y="399"/>
                    </a:lnTo>
                    <a:lnTo>
                      <a:pt x="58" y="426"/>
                    </a:lnTo>
                    <a:lnTo>
                      <a:pt x="64" y="378"/>
                    </a:lnTo>
                    <a:lnTo>
                      <a:pt x="71" y="327"/>
                    </a:lnTo>
                    <a:lnTo>
                      <a:pt x="77" y="273"/>
                    </a:lnTo>
                    <a:lnTo>
                      <a:pt x="86" y="219"/>
                    </a:lnTo>
                    <a:lnTo>
                      <a:pt x="94" y="164"/>
                    </a:lnTo>
                    <a:lnTo>
                      <a:pt x="102" y="109"/>
                    </a:lnTo>
                    <a:lnTo>
                      <a:pt x="112" y="54"/>
                    </a:lnTo>
                    <a:lnTo>
                      <a:pt x="123" y="0"/>
                    </a:lnTo>
                    <a:lnTo>
                      <a:pt x="117" y="7"/>
                    </a:lnTo>
                    <a:lnTo>
                      <a:pt x="109" y="15"/>
                    </a:lnTo>
                    <a:lnTo>
                      <a:pt x="102" y="26"/>
                    </a:lnTo>
                    <a:lnTo>
                      <a:pt x="94" y="38"/>
                    </a:lnTo>
                    <a:lnTo>
                      <a:pt x="87" y="51"/>
                    </a:lnTo>
                    <a:lnTo>
                      <a:pt x="81" y="63"/>
                    </a:lnTo>
                    <a:lnTo>
                      <a:pt x="76" y="72"/>
                    </a:lnTo>
                    <a:lnTo>
                      <a:pt x="74" y="81"/>
                    </a:lnTo>
                    <a:lnTo>
                      <a:pt x="61" y="133"/>
                    </a:lnTo>
                    <a:lnTo>
                      <a:pt x="50" y="186"/>
                    </a:lnTo>
                    <a:lnTo>
                      <a:pt x="38" y="237"/>
                    </a:lnTo>
                    <a:lnTo>
                      <a:pt x="28" y="289"/>
                    </a:lnTo>
                    <a:lnTo>
                      <a:pt x="18" y="342"/>
                    </a:lnTo>
                    <a:lnTo>
                      <a:pt x="10" y="393"/>
                    </a:lnTo>
                    <a:lnTo>
                      <a:pt x="5" y="446"/>
                    </a:lnTo>
                    <a:lnTo>
                      <a:pt x="0" y="498"/>
                    </a:lnTo>
                    <a:lnTo>
                      <a:pt x="25" y="492"/>
                    </a:lnTo>
                    <a:lnTo>
                      <a:pt x="48" y="482"/>
                    </a:lnTo>
                    <a:lnTo>
                      <a:pt x="66" y="469"/>
                    </a:lnTo>
                    <a:lnTo>
                      <a:pt x="84" y="452"/>
                    </a:lnTo>
                    <a:lnTo>
                      <a:pt x="100" y="434"/>
                    </a:lnTo>
                    <a:lnTo>
                      <a:pt x="115" y="414"/>
                    </a:lnTo>
                    <a:lnTo>
                      <a:pt x="128" y="393"/>
                    </a:lnTo>
                    <a:lnTo>
                      <a:pt x="143" y="373"/>
                    </a:lnTo>
                    <a:lnTo>
                      <a:pt x="153" y="363"/>
                    </a:lnTo>
                    <a:lnTo>
                      <a:pt x="170" y="353"/>
                    </a:lnTo>
                    <a:lnTo>
                      <a:pt x="189" y="344"/>
                    </a:lnTo>
                    <a:lnTo>
                      <a:pt x="211" y="334"/>
                    </a:lnTo>
                    <a:lnTo>
                      <a:pt x="230" y="326"/>
                    </a:lnTo>
                    <a:lnTo>
                      <a:pt x="248" y="319"/>
                    </a:lnTo>
                    <a:lnTo>
                      <a:pt x="260" y="316"/>
                    </a:lnTo>
                    <a:lnTo>
                      <a:pt x="265" y="314"/>
                    </a:lnTo>
                    <a:close/>
                  </a:path>
                </a:pathLst>
              </a:custGeom>
              <a:solidFill>
                <a:srgbClr val="007C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42"/>
              <p:cNvSpPr>
                <a:spLocks/>
              </p:cNvSpPr>
              <p:nvPr/>
            </p:nvSpPr>
            <p:spPr bwMode="auto">
              <a:xfrm>
                <a:off x="2074" y="2902"/>
                <a:ext cx="434" cy="561"/>
              </a:xfrm>
              <a:custGeom>
                <a:avLst/>
                <a:gdLst>
                  <a:gd name="T0" fmla="*/ 311 w 434"/>
                  <a:gd name="T1" fmla="*/ 549 h 561"/>
                  <a:gd name="T2" fmla="*/ 306 w 434"/>
                  <a:gd name="T3" fmla="*/ 538 h 561"/>
                  <a:gd name="T4" fmla="*/ 294 w 434"/>
                  <a:gd name="T5" fmla="*/ 505 h 561"/>
                  <a:gd name="T6" fmla="*/ 276 w 434"/>
                  <a:gd name="T7" fmla="*/ 457 h 561"/>
                  <a:gd name="T8" fmla="*/ 253 w 434"/>
                  <a:gd name="T9" fmla="*/ 403 h 561"/>
                  <a:gd name="T10" fmla="*/ 230 w 434"/>
                  <a:gd name="T11" fmla="*/ 347 h 561"/>
                  <a:gd name="T12" fmla="*/ 209 w 434"/>
                  <a:gd name="T13" fmla="*/ 296 h 561"/>
                  <a:gd name="T14" fmla="*/ 189 w 434"/>
                  <a:gd name="T15" fmla="*/ 255 h 561"/>
                  <a:gd name="T16" fmla="*/ 176 w 434"/>
                  <a:gd name="T17" fmla="*/ 230 h 561"/>
                  <a:gd name="T18" fmla="*/ 163 w 434"/>
                  <a:gd name="T19" fmla="*/ 214 h 561"/>
                  <a:gd name="T20" fmla="*/ 141 w 434"/>
                  <a:gd name="T21" fmla="*/ 184 h 561"/>
                  <a:gd name="T22" fmla="*/ 112 w 434"/>
                  <a:gd name="T23" fmla="*/ 148 h 561"/>
                  <a:gd name="T24" fmla="*/ 80 w 434"/>
                  <a:gd name="T25" fmla="*/ 107 h 561"/>
                  <a:gd name="T26" fmla="*/ 51 w 434"/>
                  <a:gd name="T27" fmla="*/ 68 h 561"/>
                  <a:gd name="T28" fmla="*/ 25 w 434"/>
                  <a:gd name="T29" fmla="*/ 33 h 561"/>
                  <a:gd name="T30" fmla="*/ 7 w 434"/>
                  <a:gd name="T31" fmla="*/ 8 h 561"/>
                  <a:gd name="T32" fmla="*/ 0 w 434"/>
                  <a:gd name="T33" fmla="*/ 0 h 561"/>
                  <a:gd name="T34" fmla="*/ 26 w 434"/>
                  <a:gd name="T35" fmla="*/ 15 h 561"/>
                  <a:gd name="T36" fmla="*/ 51 w 434"/>
                  <a:gd name="T37" fmla="*/ 33 h 561"/>
                  <a:gd name="T38" fmla="*/ 76 w 434"/>
                  <a:gd name="T39" fmla="*/ 54 h 561"/>
                  <a:gd name="T40" fmla="*/ 100 w 434"/>
                  <a:gd name="T41" fmla="*/ 76 h 561"/>
                  <a:gd name="T42" fmla="*/ 123 w 434"/>
                  <a:gd name="T43" fmla="*/ 100 h 561"/>
                  <a:gd name="T44" fmla="*/ 145 w 434"/>
                  <a:gd name="T45" fmla="*/ 127 h 561"/>
                  <a:gd name="T46" fmla="*/ 166 w 434"/>
                  <a:gd name="T47" fmla="*/ 153 h 561"/>
                  <a:gd name="T48" fmla="*/ 187 w 434"/>
                  <a:gd name="T49" fmla="*/ 181 h 561"/>
                  <a:gd name="T50" fmla="*/ 204 w 434"/>
                  <a:gd name="T51" fmla="*/ 202 h 561"/>
                  <a:gd name="T52" fmla="*/ 219 w 434"/>
                  <a:gd name="T53" fmla="*/ 224 h 561"/>
                  <a:gd name="T54" fmla="*/ 233 w 434"/>
                  <a:gd name="T55" fmla="*/ 243 h 561"/>
                  <a:gd name="T56" fmla="*/ 246 w 434"/>
                  <a:gd name="T57" fmla="*/ 263 h 561"/>
                  <a:gd name="T58" fmla="*/ 258 w 434"/>
                  <a:gd name="T59" fmla="*/ 283 h 561"/>
                  <a:gd name="T60" fmla="*/ 271 w 434"/>
                  <a:gd name="T61" fmla="*/ 303 h 561"/>
                  <a:gd name="T62" fmla="*/ 281 w 434"/>
                  <a:gd name="T63" fmla="*/ 324 h 561"/>
                  <a:gd name="T64" fmla="*/ 292 w 434"/>
                  <a:gd name="T65" fmla="*/ 345 h 561"/>
                  <a:gd name="T66" fmla="*/ 304 w 434"/>
                  <a:gd name="T67" fmla="*/ 266 h 561"/>
                  <a:gd name="T68" fmla="*/ 314 w 434"/>
                  <a:gd name="T69" fmla="*/ 173 h 561"/>
                  <a:gd name="T70" fmla="*/ 322 w 434"/>
                  <a:gd name="T71" fmla="*/ 99 h 561"/>
                  <a:gd name="T72" fmla="*/ 330 w 434"/>
                  <a:gd name="T73" fmla="*/ 76 h 561"/>
                  <a:gd name="T74" fmla="*/ 352 w 434"/>
                  <a:gd name="T75" fmla="*/ 119 h 561"/>
                  <a:gd name="T76" fmla="*/ 370 w 434"/>
                  <a:gd name="T77" fmla="*/ 165 h 561"/>
                  <a:gd name="T78" fmla="*/ 386 w 434"/>
                  <a:gd name="T79" fmla="*/ 214 h 561"/>
                  <a:gd name="T80" fmla="*/ 399 w 434"/>
                  <a:gd name="T81" fmla="*/ 263 h 561"/>
                  <a:gd name="T82" fmla="*/ 411 w 434"/>
                  <a:gd name="T83" fmla="*/ 316 h 561"/>
                  <a:gd name="T84" fmla="*/ 421 w 434"/>
                  <a:gd name="T85" fmla="*/ 367 h 561"/>
                  <a:gd name="T86" fmla="*/ 427 w 434"/>
                  <a:gd name="T87" fmla="*/ 416 h 561"/>
                  <a:gd name="T88" fmla="*/ 434 w 434"/>
                  <a:gd name="T89" fmla="*/ 462 h 561"/>
                  <a:gd name="T90" fmla="*/ 378 w 434"/>
                  <a:gd name="T91" fmla="*/ 442 h 561"/>
                  <a:gd name="T92" fmla="*/ 371 w 434"/>
                  <a:gd name="T93" fmla="*/ 393 h 561"/>
                  <a:gd name="T94" fmla="*/ 365 w 434"/>
                  <a:gd name="T95" fmla="*/ 345 h 561"/>
                  <a:gd name="T96" fmla="*/ 355 w 434"/>
                  <a:gd name="T97" fmla="*/ 299 h 561"/>
                  <a:gd name="T98" fmla="*/ 342 w 434"/>
                  <a:gd name="T99" fmla="*/ 252 h 561"/>
                  <a:gd name="T100" fmla="*/ 345 w 434"/>
                  <a:gd name="T101" fmla="*/ 308 h 561"/>
                  <a:gd name="T102" fmla="*/ 348 w 434"/>
                  <a:gd name="T103" fmla="*/ 372 h 561"/>
                  <a:gd name="T104" fmla="*/ 350 w 434"/>
                  <a:gd name="T105" fmla="*/ 452 h 561"/>
                  <a:gd name="T106" fmla="*/ 352 w 434"/>
                  <a:gd name="T107" fmla="*/ 561 h 561"/>
                  <a:gd name="T108" fmla="*/ 311 w 434"/>
                  <a:gd name="T109" fmla="*/ 549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34" h="561">
                    <a:moveTo>
                      <a:pt x="311" y="549"/>
                    </a:moveTo>
                    <a:lnTo>
                      <a:pt x="306" y="538"/>
                    </a:lnTo>
                    <a:lnTo>
                      <a:pt x="294" y="505"/>
                    </a:lnTo>
                    <a:lnTo>
                      <a:pt x="276" y="457"/>
                    </a:lnTo>
                    <a:lnTo>
                      <a:pt x="253" y="403"/>
                    </a:lnTo>
                    <a:lnTo>
                      <a:pt x="230" y="347"/>
                    </a:lnTo>
                    <a:lnTo>
                      <a:pt x="209" y="296"/>
                    </a:lnTo>
                    <a:lnTo>
                      <a:pt x="189" y="255"/>
                    </a:lnTo>
                    <a:lnTo>
                      <a:pt x="176" y="230"/>
                    </a:lnTo>
                    <a:lnTo>
                      <a:pt x="163" y="214"/>
                    </a:lnTo>
                    <a:lnTo>
                      <a:pt x="141" y="184"/>
                    </a:lnTo>
                    <a:lnTo>
                      <a:pt x="112" y="148"/>
                    </a:lnTo>
                    <a:lnTo>
                      <a:pt x="80" y="107"/>
                    </a:lnTo>
                    <a:lnTo>
                      <a:pt x="51" y="68"/>
                    </a:lnTo>
                    <a:lnTo>
                      <a:pt x="25" y="33"/>
                    </a:lnTo>
                    <a:lnTo>
                      <a:pt x="7" y="8"/>
                    </a:lnTo>
                    <a:lnTo>
                      <a:pt x="0" y="0"/>
                    </a:lnTo>
                    <a:lnTo>
                      <a:pt x="26" y="15"/>
                    </a:lnTo>
                    <a:lnTo>
                      <a:pt x="51" y="33"/>
                    </a:lnTo>
                    <a:lnTo>
                      <a:pt x="76" y="54"/>
                    </a:lnTo>
                    <a:lnTo>
                      <a:pt x="100" y="76"/>
                    </a:lnTo>
                    <a:lnTo>
                      <a:pt x="123" y="100"/>
                    </a:lnTo>
                    <a:lnTo>
                      <a:pt x="145" y="127"/>
                    </a:lnTo>
                    <a:lnTo>
                      <a:pt x="166" y="153"/>
                    </a:lnTo>
                    <a:lnTo>
                      <a:pt x="187" y="181"/>
                    </a:lnTo>
                    <a:lnTo>
                      <a:pt x="204" y="202"/>
                    </a:lnTo>
                    <a:lnTo>
                      <a:pt x="219" y="224"/>
                    </a:lnTo>
                    <a:lnTo>
                      <a:pt x="233" y="243"/>
                    </a:lnTo>
                    <a:lnTo>
                      <a:pt x="246" y="263"/>
                    </a:lnTo>
                    <a:lnTo>
                      <a:pt x="258" y="283"/>
                    </a:lnTo>
                    <a:lnTo>
                      <a:pt x="271" y="303"/>
                    </a:lnTo>
                    <a:lnTo>
                      <a:pt x="281" y="324"/>
                    </a:lnTo>
                    <a:lnTo>
                      <a:pt x="292" y="345"/>
                    </a:lnTo>
                    <a:lnTo>
                      <a:pt x="304" y="266"/>
                    </a:lnTo>
                    <a:lnTo>
                      <a:pt x="314" y="173"/>
                    </a:lnTo>
                    <a:lnTo>
                      <a:pt x="322" y="99"/>
                    </a:lnTo>
                    <a:lnTo>
                      <a:pt x="330" y="76"/>
                    </a:lnTo>
                    <a:lnTo>
                      <a:pt x="352" y="119"/>
                    </a:lnTo>
                    <a:lnTo>
                      <a:pt x="370" y="165"/>
                    </a:lnTo>
                    <a:lnTo>
                      <a:pt x="386" y="214"/>
                    </a:lnTo>
                    <a:lnTo>
                      <a:pt x="399" y="263"/>
                    </a:lnTo>
                    <a:lnTo>
                      <a:pt x="411" y="316"/>
                    </a:lnTo>
                    <a:lnTo>
                      <a:pt x="421" y="367"/>
                    </a:lnTo>
                    <a:lnTo>
                      <a:pt x="427" y="416"/>
                    </a:lnTo>
                    <a:lnTo>
                      <a:pt x="434" y="462"/>
                    </a:lnTo>
                    <a:lnTo>
                      <a:pt x="378" y="442"/>
                    </a:lnTo>
                    <a:lnTo>
                      <a:pt x="371" y="393"/>
                    </a:lnTo>
                    <a:lnTo>
                      <a:pt x="365" y="345"/>
                    </a:lnTo>
                    <a:lnTo>
                      <a:pt x="355" y="299"/>
                    </a:lnTo>
                    <a:lnTo>
                      <a:pt x="342" y="252"/>
                    </a:lnTo>
                    <a:lnTo>
                      <a:pt x="345" y="308"/>
                    </a:lnTo>
                    <a:lnTo>
                      <a:pt x="348" y="372"/>
                    </a:lnTo>
                    <a:lnTo>
                      <a:pt x="350" y="452"/>
                    </a:lnTo>
                    <a:lnTo>
                      <a:pt x="352" y="561"/>
                    </a:lnTo>
                    <a:lnTo>
                      <a:pt x="311" y="549"/>
                    </a:lnTo>
                    <a:close/>
                  </a:path>
                </a:pathLst>
              </a:custGeom>
              <a:solidFill>
                <a:srgbClr val="007C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43"/>
              <p:cNvSpPr>
                <a:spLocks/>
              </p:cNvSpPr>
              <p:nvPr/>
            </p:nvSpPr>
            <p:spPr bwMode="auto">
              <a:xfrm>
                <a:off x="1652" y="2733"/>
                <a:ext cx="402" cy="664"/>
              </a:xfrm>
              <a:custGeom>
                <a:avLst/>
                <a:gdLst>
                  <a:gd name="T0" fmla="*/ 383 w 402"/>
                  <a:gd name="T1" fmla="*/ 526 h 664"/>
                  <a:gd name="T2" fmla="*/ 333 w 402"/>
                  <a:gd name="T3" fmla="*/ 483 h 664"/>
                  <a:gd name="T4" fmla="*/ 279 w 402"/>
                  <a:gd name="T5" fmla="*/ 432 h 664"/>
                  <a:gd name="T6" fmla="*/ 231 w 402"/>
                  <a:gd name="T7" fmla="*/ 388 h 664"/>
                  <a:gd name="T8" fmla="*/ 218 w 402"/>
                  <a:gd name="T9" fmla="*/ 408 h 664"/>
                  <a:gd name="T10" fmla="*/ 233 w 402"/>
                  <a:gd name="T11" fmla="*/ 508 h 664"/>
                  <a:gd name="T12" fmla="*/ 231 w 402"/>
                  <a:gd name="T13" fmla="*/ 536 h 664"/>
                  <a:gd name="T14" fmla="*/ 217 w 402"/>
                  <a:gd name="T15" fmla="*/ 529 h 664"/>
                  <a:gd name="T16" fmla="*/ 202 w 402"/>
                  <a:gd name="T17" fmla="*/ 523 h 664"/>
                  <a:gd name="T18" fmla="*/ 187 w 402"/>
                  <a:gd name="T19" fmla="*/ 514 h 664"/>
                  <a:gd name="T20" fmla="*/ 177 w 402"/>
                  <a:gd name="T21" fmla="*/ 500 h 664"/>
                  <a:gd name="T22" fmla="*/ 162 w 402"/>
                  <a:gd name="T23" fmla="*/ 452 h 664"/>
                  <a:gd name="T24" fmla="*/ 151 w 402"/>
                  <a:gd name="T25" fmla="*/ 467 h 664"/>
                  <a:gd name="T26" fmla="*/ 134 w 402"/>
                  <a:gd name="T27" fmla="*/ 523 h 664"/>
                  <a:gd name="T28" fmla="*/ 118 w 402"/>
                  <a:gd name="T29" fmla="*/ 580 h 664"/>
                  <a:gd name="T30" fmla="*/ 100 w 402"/>
                  <a:gd name="T31" fmla="*/ 636 h 664"/>
                  <a:gd name="T32" fmla="*/ 83 w 402"/>
                  <a:gd name="T33" fmla="*/ 661 h 664"/>
                  <a:gd name="T34" fmla="*/ 67 w 402"/>
                  <a:gd name="T35" fmla="*/ 652 h 664"/>
                  <a:gd name="T36" fmla="*/ 51 w 402"/>
                  <a:gd name="T37" fmla="*/ 646 h 664"/>
                  <a:gd name="T38" fmla="*/ 34 w 402"/>
                  <a:gd name="T39" fmla="*/ 638 h 664"/>
                  <a:gd name="T40" fmla="*/ 9 w 402"/>
                  <a:gd name="T41" fmla="*/ 541 h 664"/>
                  <a:gd name="T42" fmla="*/ 16 w 402"/>
                  <a:gd name="T43" fmla="*/ 347 h 664"/>
                  <a:gd name="T44" fmla="*/ 0 w 402"/>
                  <a:gd name="T45" fmla="*/ 0 h 664"/>
                  <a:gd name="T46" fmla="*/ 39 w 402"/>
                  <a:gd name="T47" fmla="*/ 133 h 664"/>
                  <a:gd name="T48" fmla="*/ 51 w 402"/>
                  <a:gd name="T49" fmla="*/ 274 h 664"/>
                  <a:gd name="T50" fmla="*/ 52 w 402"/>
                  <a:gd name="T51" fmla="*/ 419 h 664"/>
                  <a:gd name="T52" fmla="*/ 62 w 402"/>
                  <a:gd name="T53" fmla="*/ 557 h 664"/>
                  <a:gd name="T54" fmla="*/ 83 w 402"/>
                  <a:gd name="T55" fmla="*/ 480 h 664"/>
                  <a:gd name="T56" fmla="*/ 111 w 402"/>
                  <a:gd name="T57" fmla="*/ 383 h 664"/>
                  <a:gd name="T58" fmla="*/ 133 w 402"/>
                  <a:gd name="T59" fmla="*/ 296 h 664"/>
                  <a:gd name="T60" fmla="*/ 144 w 402"/>
                  <a:gd name="T61" fmla="*/ 251 h 664"/>
                  <a:gd name="T62" fmla="*/ 161 w 402"/>
                  <a:gd name="T63" fmla="*/ 266 h 664"/>
                  <a:gd name="T64" fmla="*/ 182 w 402"/>
                  <a:gd name="T65" fmla="*/ 292 h 664"/>
                  <a:gd name="T66" fmla="*/ 202 w 402"/>
                  <a:gd name="T67" fmla="*/ 322 h 664"/>
                  <a:gd name="T68" fmla="*/ 210 w 402"/>
                  <a:gd name="T69" fmla="*/ 343 h 664"/>
                  <a:gd name="T70" fmla="*/ 248 w 402"/>
                  <a:gd name="T71" fmla="*/ 366 h 664"/>
                  <a:gd name="T72" fmla="*/ 286 w 402"/>
                  <a:gd name="T73" fmla="*/ 389 h 664"/>
                  <a:gd name="T74" fmla="*/ 322 w 402"/>
                  <a:gd name="T75" fmla="*/ 414 h 664"/>
                  <a:gd name="T76" fmla="*/ 356 w 402"/>
                  <a:gd name="T77" fmla="*/ 444 h 664"/>
                  <a:gd name="T78" fmla="*/ 356 w 402"/>
                  <a:gd name="T79" fmla="*/ 248 h 664"/>
                  <a:gd name="T80" fmla="*/ 374 w 402"/>
                  <a:gd name="T81" fmla="*/ 149 h 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2" h="664">
                    <a:moveTo>
                      <a:pt x="402" y="541"/>
                    </a:moveTo>
                    <a:lnTo>
                      <a:pt x="383" y="526"/>
                    </a:lnTo>
                    <a:lnTo>
                      <a:pt x="360" y="506"/>
                    </a:lnTo>
                    <a:lnTo>
                      <a:pt x="333" y="483"/>
                    </a:lnTo>
                    <a:lnTo>
                      <a:pt x="307" y="458"/>
                    </a:lnTo>
                    <a:lnTo>
                      <a:pt x="279" y="432"/>
                    </a:lnTo>
                    <a:lnTo>
                      <a:pt x="254" y="409"/>
                    </a:lnTo>
                    <a:lnTo>
                      <a:pt x="231" y="388"/>
                    </a:lnTo>
                    <a:lnTo>
                      <a:pt x="213" y="370"/>
                    </a:lnTo>
                    <a:lnTo>
                      <a:pt x="218" y="408"/>
                    </a:lnTo>
                    <a:lnTo>
                      <a:pt x="225" y="458"/>
                    </a:lnTo>
                    <a:lnTo>
                      <a:pt x="233" y="508"/>
                    </a:lnTo>
                    <a:lnTo>
                      <a:pt x="238" y="539"/>
                    </a:lnTo>
                    <a:lnTo>
                      <a:pt x="231" y="536"/>
                    </a:lnTo>
                    <a:lnTo>
                      <a:pt x="223" y="532"/>
                    </a:lnTo>
                    <a:lnTo>
                      <a:pt x="217" y="529"/>
                    </a:lnTo>
                    <a:lnTo>
                      <a:pt x="210" y="526"/>
                    </a:lnTo>
                    <a:lnTo>
                      <a:pt x="202" y="523"/>
                    </a:lnTo>
                    <a:lnTo>
                      <a:pt x="195" y="518"/>
                    </a:lnTo>
                    <a:lnTo>
                      <a:pt x="187" y="514"/>
                    </a:lnTo>
                    <a:lnTo>
                      <a:pt x="180" y="511"/>
                    </a:lnTo>
                    <a:lnTo>
                      <a:pt x="177" y="500"/>
                    </a:lnTo>
                    <a:lnTo>
                      <a:pt x="171" y="477"/>
                    </a:lnTo>
                    <a:lnTo>
                      <a:pt x="162" y="452"/>
                    </a:lnTo>
                    <a:lnTo>
                      <a:pt x="159" y="439"/>
                    </a:lnTo>
                    <a:lnTo>
                      <a:pt x="151" y="467"/>
                    </a:lnTo>
                    <a:lnTo>
                      <a:pt x="143" y="495"/>
                    </a:lnTo>
                    <a:lnTo>
                      <a:pt x="134" y="523"/>
                    </a:lnTo>
                    <a:lnTo>
                      <a:pt x="126" y="551"/>
                    </a:lnTo>
                    <a:lnTo>
                      <a:pt x="118" y="580"/>
                    </a:lnTo>
                    <a:lnTo>
                      <a:pt x="108" y="608"/>
                    </a:lnTo>
                    <a:lnTo>
                      <a:pt x="100" y="636"/>
                    </a:lnTo>
                    <a:lnTo>
                      <a:pt x="92" y="664"/>
                    </a:lnTo>
                    <a:lnTo>
                      <a:pt x="83" y="661"/>
                    </a:lnTo>
                    <a:lnTo>
                      <a:pt x="75" y="656"/>
                    </a:lnTo>
                    <a:lnTo>
                      <a:pt x="67" y="652"/>
                    </a:lnTo>
                    <a:lnTo>
                      <a:pt x="59" y="649"/>
                    </a:lnTo>
                    <a:lnTo>
                      <a:pt x="51" y="646"/>
                    </a:lnTo>
                    <a:lnTo>
                      <a:pt x="42" y="641"/>
                    </a:lnTo>
                    <a:lnTo>
                      <a:pt x="34" y="638"/>
                    </a:lnTo>
                    <a:lnTo>
                      <a:pt x="26" y="634"/>
                    </a:lnTo>
                    <a:lnTo>
                      <a:pt x="9" y="541"/>
                    </a:lnTo>
                    <a:lnTo>
                      <a:pt x="11" y="445"/>
                    </a:lnTo>
                    <a:lnTo>
                      <a:pt x="16" y="347"/>
                    </a:lnTo>
                    <a:lnTo>
                      <a:pt x="14" y="251"/>
                    </a:lnTo>
                    <a:lnTo>
                      <a:pt x="0" y="0"/>
                    </a:lnTo>
                    <a:lnTo>
                      <a:pt x="24" y="66"/>
                    </a:lnTo>
                    <a:lnTo>
                      <a:pt x="39" y="133"/>
                    </a:lnTo>
                    <a:lnTo>
                      <a:pt x="47" y="204"/>
                    </a:lnTo>
                    <a:lnTo>
                      <a:pt x="51" y="274"/>
                    </a:lnTo>
                    <a:lnTo>
                      <a:pt x="52" y="347"/>
                    </a:lnTo>
                    <a:lnTo>
                      <a:pt x="52" y="419"/>
                    </a:lnTo>
                    <a:lnTo>
                      <a:pt x="55" y="488"/>
                    </a:lnTo>
                    <a:lnTo>
                      <a:pt x="62" y="557"/>
                    </a:lnTo>
                    <a:lnTo>
                      <a:pt x="72" y="523"/>
                    </a:lnTo>
                    <a:lnTo>
                      <a:pt x="83" y="480"/>
                    </a:lnTo>
                    <a:lnTo>
                      <a:pt x="97" y="432"/>
                    </a:lnTo>
                    <a:lnTo>
                      <a:pt x="111" y="383"/>
                    </a:lnTo>
                    <a:lnTo>
                      <a:pt x="123" y="337"/>
                    </a:lnTo>
                    <a:lnTo>
                      <a:pt x="133" y="296"/>
                    </a:lnTo>
                    <a:lnTo>
                      <a:pt x="141" y="266"/>
                    </a:lnTo>
                    <a:lnTo>
                      <a:pt x="144" y="251"/>
                    </a:lnTo>
                    <a:lnTo>
                      <a:pt x="152" y="256"/>
                    </a:lnTo>
                    <a:lnTo>
                      <a:pt x="161" y="266"/>
                    </a:lnTo>
                    <a:lnTo>
                      <a:pt x="172" y="279"/>
                    </a:lnTo>
                    <a:lnTo>
                      <a:pt x="182" y="292"/>
                    </a:lnTo>
                    <a:lnTo>
                      <a:pt x="194" y="307"/>
                    </a:lnTo>
                    <a:lnTo>
                      <a:pt x="202" y="322"/>
                    </a:lnTo>
                    <a:lnTo>
                      <a:pt x="207" y="334"/>
                    </a:lnTo>
                    <a:lnTo>
                      <a:pt x="210" y="343"/>
                    </a:lnTo>
                    <a:lnTo>
                      <a:pt x="230" y="355"/>
                    </a:lnTo>
                    <a:lnTo>
                      <a:pt x="248" y="366"/>
                    </a:lnTo>
                    <a:lnTo>
                      <a:pt x="267" y="378"/>
                    </a:lnTo>
                    <a:lnTo>
                      <a:pt x="286" y="389"/>
                    </a:lnTo>
                    <a:lnTo>
                      <a:pt x="304" y="403"/>
                    </a:lnTo>
                    <a:lnTo>
                      <a:pt x="322" y="414"/>
                    </a:lnTo>
                    <a:lnTo>
                      <a:pt x="340" y="429"/>
                    </a:lnTo>
                    <a:lnTo>
                      <a:pt x="356" y="444"/>
                    </a:lnTo>
                    <a:lnTo>
                      <a:pt x="350" y="343"/>
                    </a:lnTo>
                    <a:lnTo>
                      <a:pt x="356" y="248"/>
                    </a:lnTo>
                    <a:lnTo>
                      <a:pt x="368" y="177"/>
                    </a:lnTo>
                    <a:lnTo>
                      <a:pt x="374" y="149"/>
                    </a:lnTo>
                    <a:lnTo>
                      <a:pt x="402" y="541"/>
                    </a:lnTo>
                    <a:close/>
                  </a:path>
                </a:pathLst>
              </a:custGeom>
              <a:solidFill>
                <a:srgbClr val="007C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44"/>
              <p:cNvSpPr>
                <a:spLocks/>
              </p:cNvSpPr>
              <p:nvPr/>
            </p:nvSpPr>
            <p:spPr bwMode="auto">
              <a:xfrm>
                <a:off x="2051" y="2854"/>
                <a:ext cx="292" cy="209"/>
              </a:xfrm>
              <a:custGeom>
                <a:avLst/>
                <a:gdLst>
                  <a:gd name="T0" fmla="*/ 238 w 292"/>
                  <a:gd name="T1" fmla="*/ 190 h 209"/>
                  <a:gd name="T2" fmla="*/ 217 w 292"/>
                  <a:gd name="T3" fmla="*/ 157 h 209"/>
                  <a:gd name="T4" fmla="*/ 191 w 292"/>
                  <a:gd name="T5" fmla="*/ 130 h 209"/>
                  <a:gd name="T6" fmla="*/ 161 w 292"/>
                  <a:gd name="T7" fmla="*/ 106 h 209"/>
                  <a:gd name="T8" fmla="*/ 130 w 292"/>
                  <a:gd name="T9" fmla="*/ 84 h 209"/>
                  <a:gd name="T10" fmla="*/ 97 w 292"/>
                  <a:gd name="T11" fmla="*/ 65 h 209"/>
                  <a:gd name="T12" fmla="*/ 62 w 292"/>
                  <a:gd name="T13" fmla="*/ 45 h 209"/>
                  <a:gd name="T14" fmla="*/ 30 w 292"/>
                  <a:gd name="T15" fmla="*/ 24 h 209"/>
                  <a:gd name="T16" fmla="*/ 0 w 292"/>
                  <a:gd name="T17" fmla="*/ 0 h 209"/>
                  <a:gd name="T18" fmla="*/ 54 w 292"/>
                  <a:gd name="T19" fmla="*/ 22 h 209"/>
                  <a:gd name="T20" fmla="*/ 89 w 292"/>
                  <a:gd name="T21" fmla="*/ 40 h 209"/>
                  <a:gd name="T22" fmla="*/ 122 w 292"/>
                  <a:gd name="T23" fmla="*/ 58 h 209"/>
                  <a:gd name="T24" fmla="*/ 156 w 292"/>
                  <a:gd name="T25" fmla="*/ 78 h 209"/>
                  <a:gd name="T26" fmla="*/ 189 w 292"/>
                  <a:gd name="T27" fmla="*/ 99 h 209"/>
                  <a:gd name="T28" fmla="*/ 220 w 292"/>
                  <a:gd name="T29" fmla="*/ 122 h 209"/>
                  <a:gd name="T30" fmla="*/ 248 w 292"/>
                  <a:gd name="T31" fmla="*/ 147 h 209"/>
                  <a:gd name="T32" fmla="*/ 273 w 292"/>
                  <a:gd name="T33" fmla="*/ 176 h 209"/>
                  <a:gd name="T34" fmla="*/ 292 w 292"/>
                  <a:gd name="T35" fmla="*/ 209 h 209"/>
                  <a:gd name="T36" fmla="*/ 238 w 292"/>
                  <a:gd name="T37" fmla="*/ 19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2" h="209">
                    <a:moveTo>
                      <a:pt x="238" y="190"/>
                    </a:moveTo>
                    <a:lnTo>
                      <a:pt x="217" y="157"/>
                    </a:lnTo>
                    <a:lnTo>
                      <a:pt x="191" y="130"/>
                    </a:lnTo>
                    <a:lnTo>
                      <a:pt x="161" y="106"/>
                    </a:lnTo>
                    <a:lnTo>
                      <a:pt x="130" y="84"/>
                    </a:lnTo>
                    <a:lnTo>
                      <a:pt x="97" y="65"/>
                    </a:lnTo>
                    <a:lnTo>
                      <a:pt x="62" y="45"/>
                    </a:lnTo>
                    <a:lnTo>
                      <a:pt x="30" y="24"/>
                    </a:lnTo>
                    <a:lnTo>
                      <a:pt x="0" y="0"/>
                    </a:lnTo>
                    <a:lnTo>
                      <a:pt x="54" y="22"/>
                    </a:lnTo>
                    <a:lnTo>
                      <a:pt x="89" y="40"/>
                    </a:lnTo>
                    <a:lnTo>
                      <a:pt x="122" y="58"/>
                    </a:lnTo>
                    <a:lnTo>
                      <a:pt x="156" y="78"/>
                    </a:lnTo>
                    <a:lnTo>
                      <a:pt x="189" y="99"/>
                    </a:lnTo>
                    <a:lnTo>
                      <a:pt x="220" y="122"/>
                    </a:lnTo>
                    <a:lnTo>
                      <a:pt x="248" y="147"/>
                    </a:lnTo>
                    <a:lnTo>
                      <a:pt x="273" y="176"/>
                    </a:lnTo>
                    <a:lnTo>
                      <a:pt x="292" y="209"/>
                    </a:lnTo>
                    <a:lnTo>
                      <a:pt x="238" y="190"/>
                    </a:lnTo>
                    <a:close/>
                  </a:path>
                </a:pathLst>
              </a:custGeom>
              <a:solidFill>
                <a:srgbClr val="007C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45"/>
              <p:cNvSpPr>
                <a:spLocks/>
              </p:cNvSpPr>
              <p:nvPr/>
            </p:nvSpPr>
            <p:spPr bwMode="auto">
              <a:xfrm>
                <a:off x="2871" y="2646"/>
                <a:ext cx="176" cy="654"/>
              </a:xfrm>
              <a:custGeom>
                <a:avLst/>
                <a:gdLst>
                  <a:gd name="T0" fmla="*/ 164 w 176"/>
                  <a:gd name="T1" fmla="*/ 61 h 654"/>
                  <a:gd name="T2" fmla="*/ 156 w 176"/>
                  <a:gd name="T3" fmla="*/ 41 h 654"/>
                  <a:gd name="T4" fmla="*/ 146 w 176"/>
                  <a:gd name="T5" fmla="*/ 23 h 654"/>
                  <a:gd name="T6" fmla="*/ 135 w 176"/>
                  <a:gd name="T7" fmla="*/ 6 h 654"/>
                  <a:gd name="T8" fmla="*/ 131 w 176"/>
                  <a:gd name="T9" fmla="*/ 0 h 654"/>
                  <a:gd name="T10" fmla="*/ 128 w 176"/>
                  <a:gd name="T11" fmla="*/ 1 h 654"/>
                  <a:gd name="T12" fmla="*/ 122 w 176"/>
                  <a:gd name="T13" fmla="*/ 3 h 654"/>
                  <a:gd name="T14" fmla="*/ 112 w 176"/>
                  <a:gd name="T15" fmla="*/ 6 h 654"/>
                  <a:gd name="T16" fmla="*/ 100 w 176"/>
                  <a:gd name="T17" fmla="*/ 11 h 654"/>
                  <a:gd name="T18" fmla="*/ 87 w 176"/>
                  <a:gd name="T19" fmla="*/ 18 h 654"/>
                  <a:gd name="T20" fmla="*/ 77 w 176"/>
                  <a:gd name="T21" fmla="*/ 23 h 654"/>
                  <a:gd name="T22" fmla="*/ 67 w 176"/>
                  <a:gd name="T23" fmla="*/ 31 h 654"/>
                  <a:gd name="T24" fmla="*/ 61 w 176"/>
                  <a:gd name="T25" fmla="*/ 39 h 654"/>
                  <a:gd name="T26" fmla="*/ 30 w 176"/>
                  <a:gd name="T27" fmla="*/ 112 h 654"/>
                  <a:gd name="T28" fmla="*/ 10 w 176"/>
                  <a:gd name="T29" fmla="*/ 187 h 654"/>
                  <a:gd name="T30" fmla="*/ 2 w 176"/>
                  <a:gd name="T31" fmla="*/ 263 h 654"/>
                  <a:gd name="T32" fmla="*/ 0 w 176"/>
                  <a:gd name="T33" fmla="*/ 342 h 654"/>
                  <a:gd name="T34" fmla="*/ 3 w 176"/>
                  <a:gd name="T35" fmla="*/ 419 h 654"/>
                  <a:gd name="T36" fmla="*/ 7 w 176"/>
                  <a:gd name="T37" fmla="*/ 498 h 654"/>
                  <a:gd name="T38" fmla="*/ 8 w 176"/>
                  <a:gd name="T39" fmla="*/ 577 h 654"/>
                  <a:gd name="T40" fmla="*/ 7 w 176"/>
                  <a:gd name="T41" fmla="*/ 654 h 654"/>
                  <a:gd name="T42" fmla="*/ 49 w 176"/>
                  <a:gd name="T43" fmla="*/ 638 h 654"/>
                  <a:gd name="T44" fmla="*/ 48 w 176"/>
                  <a:gd name="T45" fmla="*/ 541 h 654"/>
                  <a:gd name="T46" fmla="*/ 43 w 176"/>
                  <a:gd name="T47" fmla="*/ 445 h 654"/>
                  <a:gd name="T48" fmla="*/ 36 w 176"/>
                  <a:gd name="T49" fmla="*/ 348 h 654"/>
                  <a:gd name="T50" fmla="*/ 31 w 176"/>
                  <a:gd name="T51" fmla="*/ 253 h 654"/>
                  <a:gd name="T52" fmla="*/ 36 w 176"/>
                  <a:gd name="T53" fmla="*/ 223 h 654"/>
                  <a:gd name="T54" fmla="*/ 41 w 176"/>
                  <a:gd name="T55" fmla="*/ 194 h 654"/>
                  <a:gd name="T56" fmla="*/ 46 w 176"/>
                  <a:gd name="T57" fmla="*/ 161 h 654"/>
                  <a:gd name="T58" fmla="*/ 53 w 176"/>
                  <a:gd name="T59" fmla="*/ 130 h 654"/>
                  <a:gd name="T60" fmla="*/ 61 w 176"/>
                  <a:gd name="T61" fmla="*/ 100 h 654"/>
                  <a:gd name="T62" fmla="*/ 71 w 176"/>
                  <a:gd name="T63" fmla="*/ 72 h 654"/>
                  <a:gd name="T64" fmla="*/ 85 w 176"/>
                  <a:gd name="T65" fmla="*/ 47 h 654"/>
                  <a:gd name="T66" fmla="*/ 102 w 176"/>
                  <a:gd name="T67" fmla="*/ 28 h 654"/>
                  <a:gd name="T68" fmla="*/ 118 w 176"/>
                  <a:gd name="T69" fmla="*/ 44 h 654"/>
                  <a:gd name="T70" fmla="*/ 131 w 176"/>
                  <a:gd name="T71" fmla="*/ 65 h 654"/>
                  <a:gd name="T72" fmla="*/ 140 w 176"/>
                  <a:gd name="T73" fmla="*/ 90 h 654"/>
                  <a:gd name="T74" fmla="*/ 145 w 176"/>
                  <a:gd name="T75" fmla="*/ 120 h 654"/>
                  <a:gd name="T76" fmla="*/ 145 w 176"/>
                  <a:gd name="T77" fmla="*/ 153 h 654"/>
                  <a:gd name="T78" fmla="*/ 140 w 176"/>
                  <a:gd name="T79" fmla="*/ 189 h 654"/>
                  <a:gd name="T80" fmla="*/ 131 w 176"/>
                  <a:gd name="T81" fmla="*/ 227 h 654"/>
                  <a:gd name="T82" fmla="*/ 118 w 176"/>
                  <a:gd name="T83" fmla="*/ 268 h 654"/>
                  <a:gd name="T84" fmla="*/ 115 w 176"/>
                  <a:gd name="T85" fmla="*/ 264 h 654"/>
                  <a:gd name="T86" fmla="*/ 108 w 176"/>
                  <a:gd name="T87" fmla="*/ 259 h 654"/>
                  <a:gd name="T88" fmla="*/ 100 w 176"/>
                  <a:gd name="T89" fmla="*/ 255 h 654"/>
                  <a:gd name="T90" fmla="*/ 92 w 176"/>
                  <a:gd name="T91" fmla="*/ 250 h 654"/>
                  <a:gd name="T92" fmla="*/ 82 w 176"/>
                  <a:gd name="T93" fmla="*/ 246 h 654"/>
                  <a:gd name="T94" fmla="*/ 76 w 176"/>
                  <a:gd name="T95" fmla="*/ 243 h 654"/>
                  <a:gd name="T96" fmla="*/ 69 w 176"/>
                  <a:gd name="T97" fmla="*/ 240 h 654"/>
                  <a:gd name="T98" fmla="*/ 67 w 176"/>
                  <a:gd name="T99" fmla="*/ 240 h 654"/>
                  <a:gd name="T100" fmla="*/ 77 w 176"/>
                  <a:gd name="T101" fmla="*/ 258 h 654"/>
                  <a:gd name="T102" fmla="*/ 90 w 176"/>
                  <a:gd name="T103" fmla="*/ 279 h 654"/>
                  <a:gd name="T104" fmla="*/ 100 w 176"/>
                  <a:gd name="T105" fmla="*/ 296 h 654"/>
                  <a:gd name="T106" fmla="*/ 105 w 176"/>
                  <a:gd name="T107" fmla="*/ 302 h 654"/>
                  <a:gd name="T108" fmla="*/ 110 w 176"/>
                  <a:gd name="T109" fmla="*/ 299 h 654"/>
                  <a:gd name="T110" fmla="*/ 123 w 176"/>
                  <a:gd name="T111" fmla="*/ 292 h 654"/>
                  <a:gd name="T112" fmla="*/ 138 w 176"/>
                  <a:gd name="T113" fmla="*/ 286 h 654"/>
                  <a:gd name="T114" fmla="*/ 146 w 176"/>
                  <a:gd name="T115" fmla="*/ 279 h 654"/>
                  <a:gd name="T116" fmla="*/ 168 w 176"/>
                  <a:gd name="T117" fmla="*/ 227 h 654"/>
                  <a:gd name="T118" fmla="*/ 176 w 176"/>
                  <a:gd name="T119" fmla="*/ 172 h 654"/>
                  <a:gd name="T120" fmla="*/ 174 w 176"/>
                  <a:gd name="T121" fmla="*/ 116 h 654"/>
                  <a:gd name="T122" fmla="*/ 164 w 176"/>
                  <a:gd name="T123" fmla="*/ 61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6" h="654">
                    <a:moveTo>
                      <a:pt x="164" y="61"/>
                    </a:moveTo>
                    <a:lnTo>
                      <a:pt x="156" y="41"/>
                    </a:lnTo>
                    <a:lnTo>
                      <a:pt x="146" y="23"/>
                    </a:lnTo>
                    <a:lnTo>
                      <a:pt x="135" y="6"/>
                    </a:lnTo>
                    <a:lnTo>
                      <a:pt x="131" y="0"/>
                    </a:lnTo>
                    <a:lnTo>
                      <a:pt x="128" y="1"/>
                    </a:lnTo>
                    <a:lnTo>
                      <a:pt x="122" y="3"/>
                    </a:lnTo>
                    <a:lnTo>
                      <a:pt x="112" y="6"/>
                    </a:lnTo>
                    <a:lnTo>
                      <a:pt x="100" y="11"/>
                    </a:lnTo>
                    <a:lnTo>
                      <a:pt x="87" y="18"/>
                    </a:lnTo>
                    <a:lnTo>
                      <a:pt x="77" y="23"/>
                    </a:lnTo>
                    <a:lnTo>
                      <a:pt x="67" y="31"/>
                    </a:lnTo>
                    <a:lnTo>
                      <a:pt x="61" y="39"/>
                    </a:lnTo>
                    <a:lnTo>
                      <a:pt x="30" y="112"/>
                    </a:lnTo>
                    <a:lnTo>
                      <a:pt x="10" y="187"/>
                    </a:lnTo>
                    <a:lnTo>
                      <a:pt x="2" y="263"/>
                    </a:lnTo>
                    <a:lnTo>
                      <a:pt x="0" y="342"/>
                    </a:lnTo>
                    <a:lnTo>
                      <a:pt x="3" y="419"/>
                    </a:lnTo>
                    <a:lnTo>
                      <a:pt x="7" y="498"/>
                    </a:lnTo>
                    <a:lnTo>
                      <a:pt x="8" y="577"/>
                    </a:lnTo>
                    <a:lnTo>
                      <a:pt x="7" y="654"/>
                    </a:lnTo>
                    <a:lnTo>
                      <a:pt x="49" y="638"/>
                    </a:lnTo>
                    <a:lnTo>
                      <a:pt x="48" y="541"/>
                    </a:lnTo>
                    <a:lnTo>
                      <a:pt x="43" y="445"/>
                    </a:lnTo>
                    <a:lnTo>
                      <a:pt x="36" y="348"/>
                    </a:lnTo>
                    <a:lnTo>
                      <a:pt x="31" y="253"/>
                    </a:lnTo>
                    <a:lnTo>
                      <a:pt x="36" y="223"/>
                    </a:lnTo>
                    <a:lnTo>
                      <a:pt x="41" y="194"/>
                    </a:lnTo>
                    <a:lnTo>
                      <a:pt x="46" y="161"/>
                    </a:lnTo>
                    <a:lnTo>
                      <a:pt x="53" y="130"/>
                    </a:lnTo>
                    <a:lnTo>
                      <a:pt x="61" y="100"/>
                    </a:lnTo>
                    <a:lnTo>
                      <a:pt x="71" y="72"/>
                    </a:lnTo>
                    <a:lnTo>
                      <a:pt x="85" y="47"/>
                    </a:lnTo>
                    <a:lnTo>
                      <a:pt x="102" y="28"/>
                    </a:lnTo>
                    <a:lnTo>
                      <a:pt x="118" y="44"/>
                    </a:lnTo>
                    <a:lnTo>
                      <a:pt x="131" y="65"/>
                    </a:lnTo>
                    <a:lnTo>
                      <a:pt x="140" y="90"/>
                    </a:lnTo>
                    <a:lnTo>
                      <a:pt x="145" y="120"/>
                    </a:lnTo>
                    <a:lnTo>
                      <a:pt x="145" y="153"/>
                    </a:lnTo>
                    <a:lnTo>
                      <a:pt x="140" y="189"/>
                    </a:lnTo>
                    <a:lnTo>
                      <a:pt x="131" y="227"/>
                    </a:lnTo>
                    <a:lnTo>
                      <a:pt x="118" y="268"/>
                    </a:lnTo>
                    <a:lnTo>
                      <a:pt x="115" y="264"/>
                    </a:lnTo>
                    <a:lnTo>
                      <a:pt x="108" y="259"/>
                    </a:lnTo>
                    <a:lnTo>
                      <a:pt x="100" y="255"/>
                    </a:lnTo>
                    <a:lnTo>
                      <a:pt x="92" y="250"/>
                    </a:lnTo>
                    <a:lnTo>
                      <a:pt x="82" y="246"/>
                    </a:lnTo>
                    <a:lnTo>
                      <a:pt x="76" y="243"/>
                    </a:lnTo>
                    <a:lnTo>
                      <a:pt x="69" y="240"/>
                    </a:lnTo>
                    <a:lnTo>
                      <a:pt x="67" y="240"/>
                    </a:lnTo>
                    <a:lnTo>
                      <a:pt x="77" y="258"/>
                    </a:lnTo>
                    <a:lnTo>
                      <a:pt x="90" y="279"/>
                    </a:lnTo>
                    <a:lnTo>
                      <a:pt x="100" y="296"/>
                    </a:lnTo>
                    <a:lnTo>
                      <a:pt x="105" y="302"/>
                    </a:lnTo>
                    <a:lnTo>
                      <a:pt x="110" y="299"/>
                    </a:lnTo>
                    <a:lnTo>
                      <a:pt x="123" y="292"/>
                    </a:lnTo>
                    <a:lnTo>
                      <a:pt x="138" y="286"/>
                    </a:lnTo>
                    <a:lnTo>
                      <a:pt x="146" y="279"/>
                    </a:lnTo>
                    <a:lnTo>
                      <a:pt x="168" y="227"/>
                    </a:lnTo>
                    <a:lnTo>
                      <a:pt x="176" y="172"/>
                    </a:lnTo>
                    <a:lnTo>
                      <a:pt x="174" y="116"/>
                    </a:lnTo>
                    <a:lnTo>
                      <a:pt x="164" y="61"/>
                    </a:lnTo>
                    <a:close/>
                  </a:path>
                </a:pathLst>
              </a:custGeom>
              <a:solidFill>
                <a:srgbClr val="BA877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46"/>
              <p:cNvSpPr>
                <a:spLocks/>
              </p:cNvSpPr>
              <p:nvPr/>
            </p:nvSpPr>
            <p:spPr bwMode="auto">
              <a:xfrm>
                <a:off x="2950" y="2504"/>
                <a:ext cx="167" cy="544"/>
              </a:xfrm>
              <a:custGeom>
                <a:avLst/>
                <a:gdLst>
                  <a:gd name="T0" fmla="*/ 159 w 167"/>
                  <a:gd name="T1" fmla="*/ 109 h 544"/>
                  <a:gd name="T2" fmla="*/ 158 w 167"/>
                  <a:gd name="T3" fmla="*/ 92 h 544"/>
                  <a:gd name="T4" fmla="*/ 153 w 167"/>
                  <a:gd name="T5" fmla="*/ 76 h 544"/>
                  <a:gd name="T6" fmla="*/ 148 w 167"/>
                  <a:gd name="T7" fmla="*/ 60 h 544"/>
                  <a:gd name="T8" fmla="*/ 141 w 167"/>
                  <a:gd name="T9" fmla="*/ 45 h 544"/>
                  <a:gd name="T10" fmla="*/ 131 w 167"/>
                  <a:gd name="T11" fmla="*/ 32 h 544"/>
                  <a:gd name="T12" fmla="*/ 120 w 167"/>
                  <a:gd name="T13" fmla="*/ 20 h 544"/>
                  <a:gd name="T14" fmla="*/ 107 w 167"/>
                  <a:gd name="T15" fmla="*/ 10 h 544"/>
                  <a:gd name="T16" fmla="*/ 92 w 167"/>
                  <a:gd name="T17" fmla="*/ 2 h 544"/>
                  <a:gd name="T18" fmla="*/ 80 w 167"/>
                  <a:gd name="T19" fmla="*/ 0 h 544"/>
                  <a:gd name="T20" fmla="*/ 67 w 167"/>
                  <a:gd name="T21" fmla="*/ 0 h 544"/>
                  <a:gd name="T22" fmla="*/ 52 w 167"/>
                  <a:gd name="T23" fmla="*/ 2 h 544"/>
                  <a:gd name="T24" fmla="*/ 38 w 167"/>
                  <a:gd name="T25" fmla="*/ 5 h 544"/>
                  <a:gd name="T26" fmla="*/ 24 w 167"/>
                  <a:gd name="T27" fmla="*/ 9 h 544"/>
                  <a:gd name="T28" fmla="*/ 13 w 167"/>
                  <a:gd name="T29" fmla="*/ 14 h 544"/>
                  <a:gd name="T30" fmla="*/ 5 w 167"/>
                  <a:gd name="T31" fmla="*/ 18 h 544"/>
                  <a:gd name="T32" fmla="*/ 1 w 167"/>
                  <a:gd name="T33" fmla="*/ 22 h 544"/>
                  <a:gd name="T34" fmla="*/ 6 w 167"/>
                  <a:gd name="T35" fmla="*/ 20 h 544"/>
                  <a:gd name="T36" fmla="*/ 20 w 167"/>
                  <a:gd name="T37" fmla="*/ 18 h 544"/>
                  <a:gd name="T38" fmla="*/ 38 w 167"/>
                  <a:gd name="T39" fmla="*/ 18 h 544"/>
                  <a:gd name="T40" fmla="*/ 59 w 167"/>
                  <a:gd name="T41" fmla="*/ 23 h 544"/>
                  <a:gd name="T42" fmla="*/ 82 w 167"/>
                  <a:gd name="T43" fmla="*/ 33 h 544"/>
                  <a:gd name="T44" fmla="*/ 103 w 167"/>
                  <a:gd name="T45" fmla="*/ 53 h 544"/>
                  <a:gd name="T46" fmla="*/ 120 w 167"/>
                  <a:gd name="T47" fmla="*/ 84 h 544"/>
                  <a:gd name="T48" fmla="*/ 130 w 167"/>
                  <a:gd name="T49" fmla="*/ 129 h 544"/>
                  <a:gd name="T50" fmla="*/ 135 w 167"/>
                  <a:gd name="T51" fmla="*/ 178 h 544"/>
                  <a:gd name="T52" fmla="*/ 138 w 167"/>
                  <a:gd name="T53" fmla="*/ 227 h 544"/>
                  <a:gd name="T54" fmla="*/ 140 w 167"/>
                  <a:gd name="T55" fmla="*/ 275 h 544"/>
                  <a:gd name="T56" fmla="*/ 136 w 167"/>
                  <a:gd name="T57" fmla="*/ 323 h 544"/>
                  <a:gd name="T58" fmla="*/ 128 w 167"/>
                  <a:gd name="T59" fmla="*/ 370 h 544"/>
                  <a:gd name="T60" fmla="*/ 112 w 167"/>
                  <a:gd name="T61" fmla="*/ 418 h 544"/>
                  <a:gd name="T62" fmla="*/ 89 w 167"/>
                  <a:gd name="T63" fmla="*/ 466 h 544"/>
                  <a:gd name="T64" fmla="*/ 57 w 167"/>
                  <a:gd name="T65" fmla="*/ 515 h 544"/>
                  <a:gd name="T66" fmla="*/ 0 w 167"/>
                  <a:gd name="T67" fmla="*/ 543 h 544"/>
                  <a:gd name="T68" fmla="*/ 20 w 167"/>
                  <a:gd name="T69" fmla="*/ 544 h 544"/>
                  <a:gd name="T70" fmla="*/ 38 w 167"/>
                  <a:gd name="T71" fmla="*/ 541 h 544"/>
                  <a:gd name="T72" fmla="*/ 57 w 167"/>
                  <a:gd name="T73" fmla="*/ 531 h 544"/>
                  <a:gd name="T74" fmla="*/ 74 w 167"/>
                  <a:gd name="T75" fmla="*/ 521 h 544"/>
                  <a:gd name="T76" fmla="*/ 89 w 167"/>
                  <a:gd name="T77" fmla="*/ 508 h 544"/>
                  <a:gd name="T78" fmla="*/ 102 w 167"/>
                  <a:gd name="T79" fmla="*/ 495 h 544"/>
                  <a:gd name="T80" fmla="*/ 110 w 167"/>
                  <a:gd name="T81" fmla="*/ 484 h 544"/>
                  <a:gd name="T82" fmla="*/ 117 w 167"/>
                  <a:gd name="T83" fmla="*/ 475 h 544"/>
                  <a:gd name="T84" fmla="*/ 138 w 167"/>
                  <a:gd name="T85" fmla="*/ 424 h 544"/>
                  <a:gd name="T86" fmla="*/ 154 w 167"/>
                  <a:gd name="T87" fmla="*/ 377 h 544"/>
                  <a:gd name="T88" fmla="*/ 163 w 167"/>
                  <a:gd name="T89" fmla="*/ 331 h 544"/>
                  <a:gd name="T90" fmla="*/ 167 w 167"/>
                  <a:gd name="T91" fmla="*/ 286 h 544"/>
                  <a:gd name="T92" fmla="*/ 167 w 167"/>
                  <a:gd name="T93" fmla="*/ 242 h 544"/>
                  <a:gd name="T94" fmla="*/ 166 w 167"/>
                  <a:gd name="T95" fmla="*/ 199 h 544"/>
                  <a:gd name="T96" fmla="*/ 163 w 167"/>
                  <a:gd name="T97" fmla="*/ 155 h 544"/>
                  <a:gd name="T98" fmla="*/ 159 w 167"/>
                  <a:gd name="T99" fmla="*/ 109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67" h="544">
                    <a:moveTo>
                      <a:pt x="159" y="109"/>
                    </a:moveTo>
                    <a:lnTo>
                      <a:pt x="158" y="92"/>
                    </a:lnTo>
                    <a:lnTo>
                      <a:pt x="153" y="76"/>
                    </a:lnTo>
                    <a:lnTo>
                      <a:pt x="148" y="60"/>
                    </a:lnTo>
                    <a:lnTo>
                      <a:pt x="141" y="45"/>
                    </a:lnTo>
                    <a:lnTo>
                      <a:pt x="131" y="32"/>
                    </a:lnTo>
                    <a:lnTo>
                      <a:pt x="120" y="20"/>
                    </a:lnTo>
                    <a:lnTo>
                      <a:pt x="107" y="10"/>
                    </a:lnTo>
                    <a:lnTo>
                      <a:pt x="92" y="2"/>
                    </a:lnTo>
                    <a:lnTo>
                      <a:pt x="80" y="0"/>
                    </a:lnTo>
                    <a:lnTo>
                      <a:pt x="67" y="0"/>
                    </a:lnTo>
                    <a:lnTo>
                      <a:pt x="52" y="2"/>
                    </a:lnTo>
                    <a:lnTo>
                      <a:pt x="38" y="5"/>
                    </a:lnTo>
                    <a:lnTo>
                      <a:pt x="24" y="9"/>
                    </a:lnTo>
                    <a:lnTo>
                      <a:pt x="13" y="14"/>
                    </a:lnTo>
                    <a:lnTo>
                      <a:pt x="5" y="18"/>
                    </a:lnTo>
                    <a:lnTo>
                      <a:pt x="1" y="22"/>
                    </a:lnTo>
                    <a:lnTo>
                      <a:pt x="6" y="20"/>
                    </a:lnTo>
                    <a:lnTo>
                      <a:pt x="20" y="18"/>
                    </a:lnTo>
                    <a:lnTo>
                      <a:pt x="38" y="18"/>
                    </a:lnTo>
                    <a:lnTo>
                      <a:pt x="59" y="23"/>
                    </a:lnTo>
                    <a:lnTo>
                      <a:pt x="82" y="33"/>
                    </a:lnTo>
                    <a:lnTo>
                      <a:pt x="103" y="53"/>
                    </a:lnTo>
                    <a:lnTo>
                      <a:pt x="120" y="84"/>
                    </a:lnTo>
                    <a:lnTo>
                      <a:pt x="130" y="129"/>
                    </a:lnTo>
                    <a:lnTo>
                      <a:pt x="135" y="178"/>
                    </a:lnTo>
                    <a:lnTo>
                      <a:pt x="138" y="227"/>
                    </a:lnTo>
                    <a:lnTo>
                      <a:pt x="140" y="275"/>
                    </a:lnTo>
                    <a:lnTo>
                      <a:pt x="136" y="323"/>
                    </a:lnTo>
                    <a:lnTo>
                      <a:pt x="128" y="370"/>
                    </a:lnTo>
                    <a:lnTo>
                      <a:pt x="112" y="418"/>
                    </a:lnTo>
                    <a:lnTo>
                      <a:pt x="89" y="466"/>
                    </a:lnTo>
                    <a:lnTo>
                      <a:pt x="57" y="515"/>
                    </a:lnTo>
                    <a:lnTo>
                      <a:pt x="0" y="543"/>
                    </a:lnTo>
                    <a:lnTo>
                      <a:pt x="20" y="544"/>
                    </a:lnTo>
                    <a:lnTo>
                      <a:pt x="38" y="541"/>
                    </a:lnTo>
                    <a:lnTo>
                      <a:pt x="57" y="531"/>
                    </a:lnTo>
                    <a:lnTo>
                      <a:pt x="74" y="521"/>
                    </a:lnTo>
                    <a:lnTo>
                      <a:pt x="89" y="508"/>
                    </a:lnTo>
                    <a:lnTo>
                      <a:pt x="102" y="495"/>
                    </a:lnTo>
                    <a:lnTo>
                      <a:pt x="110" y="484"/>
                    </a:lnTo>
                    <a:lnTo>
                      <a:pt x="117" y="475"/>
                    </a:lnTo>
                    <a:lnTo>
                      <a:pt x="138" y="424"/>
                    </a:lnTo>
                    <a:lnTo>
                      <a:pt x="154" y="377"/>
                    </a:lnTo>
                    <a:lnTo>
                      <a:pt x="163" y="331"/>
                    </a:lnTo>
                    <a:lnTo>
                      <a:pt x="167" y="286"/>
                    </a:lnTo>
                    <a:lnTo>
                      <a:pt x="167" y="242"/>
                    </a:lnTo>
                    <a:lnTo>
                      <a:pt x="166" y="199"/>
                    </a:lnTo>
                    <a:lnTo>
                      <a:pt x="163" y="155"/>
                    </a:lnTo>
                    <a:lnTo>
                      <a:pt x="159" y="109"/>
                    </a:lnTo>
                    <a:close/>
                  </a:path>
                </a:pathLst>
              </a:custGeom>
              <a:solidFill>
                <a:srgbClr val="BA877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47"/>
              <p:cNvSpPr>
                <a:spLocks/>
              </p:cNvSpPr>
              <p:nvPr/>
            </p:nvSpPr>
            <p:spPr bwMode="auto">
              <a:xfrm>
                <a:off x="2981" y="3067"/>
                <a:ext cx="41" cy="289"/>
              </a:xfrm>
              <a:custGeom>
                <a:avLst/>
                <a:gdLst>
                  <a:gd name="T0" fmla="*/ 41 w 41"/>
                  <a:gd name="T1" fmla="*/ 0 h 289"/>
                  <a:gd name="T2" fmla="*/ 33 w 41"/>
                  <a:gd name="T3" fmla="*/ 80 h 289"/>
                  <a:gd name="T4" fmla="*/ 28 w 41"/>
                  <a:gd name="T5" fmla="*/ 151 h 289"/>
                  <a:gd name="T6" fmla="*/ 30 w 41"/>
                  <a:gd name="T7" fmla="*/ 217 h 289"/>
                  <a:gd name="T8" fmla="*/ 40 w 41"/>
                  <a:gd name="T9" fmla="*/ 286 h 289"/>
                  <a:gd name="T10" fmla="*/ 3 w 41"/>
                  <a:gd name="T11" fmla="*/ 289 h 289"/>
                  <a:gd name="T12" fmla="*/ 0 w 41"/>
                  <a:gd name="T13" fmla="*/ 215 h 289"/>
                  <a:gd name="T14" fmla="*/ 0 w 41"/>
                  <a:gd name="T15" fmla="*/ 152 h 289"/>
                  <a:gd name="T16" fmla="*/ 2 w 41"/>
                  <a:gd name="T17" fmla="*/ 93 h 289"/>
                  <a:gd name="T18" fmla="*/ 7 w 41"/>
                  <a:gd name="T19" fmla="*/ 26 h 289"/>
                  <a:gd name="T20" fmla="*/ 41 w 41"/>
                  <a:gd name="T21" fmla="*/ 0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1" h="289">
                    <a:moveTo>
                      <a:pt x="41" y="0"/>
                    </a:moveTo>
                    <a:lnTo>
                      <a:pt x="33" y="80"/>
                    </a:lnTo>
                    <a:lnTo>
                      <a:pt x="28" y="151"/>
                    </a:lnTo>
                    <a:lnTo>
                      <a:pt x="30" y="217"/>
                    </a:lnTo>
                    <a:lnTo>
                      <a:pt x="40" y="286"/>
                    </a:lnTo>
                    <a:lnTo>
                      <a:pt x="3" y="289"/>
                    </a:lnTo>
                    <a:lnTo>
                      <a:pt x="0" y="215"/>
                    </a:lnTo>
                    <a:lnTo>
                      <a:pt x="0" y="152"/>
                    </a:lnTo>
                    <a:lnTo>
                      <a:pt x="2" y="93"/>
                    </a:lnTo>
                    <a:lnTo>
                      <a:pt x="7" y="26"/>
                    </a:lnTo>
                    <a:lnTo>
                      <a:pt x="41" y="0"/>
                    </a:lnTo>
                    <a:close/>
                  </a:path>
                </a:pathLst>
              </a:custGeom>
              <a:solidFill>
                <a:srgbClr val="BA877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48"/>
              <p:cNvSpPr>
                <a:spLocks/>
              </p:cNvSpPr>
              <p:nvPr/>
            </p:nvSpPr>
            <p:spPr bwMode="auto">
              <a:xfrm>
                <a:off x="2871" y="2404"/>
                <a:ext cx="51" cy="284"/>
              </a:xfrm>
              <a:custGeom>
                <a:avLst/>
                <a:gdLst>
                  <a:gd name="T0" fmla="*/ 51 w 51"/>
                  <a:gd name="T1" fmla="*/ 0 h 284"/>
                  <a:gd name="T2" fmla="*/ 41 w 51"/>
                  <a:gd name="T3" fmla="*/ 56 h 284"/>
                  <a:gd name="T4" fmla="*/ 39 w 51"/>
                  <a:gd name="T5" fmla="*/ 110 h 284"/>
                  <a:gd name="T6" fmla="*/ 39 w 51"/>
                  <a:gd name="T7" fmla="*/ 168 h 284"/>
                  <a:gd name="T8" fmla="*/ 31 w 51"/>
                  <a:gd name="T9" fmla="*/ 235 h 284"/>
                  <a:gd name="T10" fmla="*/ 0 w 51"/>
                  <a:gd name="T11" fmla="*/ 284 h 284"/>
                  <a:gd name="T12" fmla="*/ 11 w 51"/>
                  <a:gd name="T13" fmla="*/ 201 h 284"/>
                  <a:gd name="T14" fmla="*/ 11 w 51"/>
                  <a:gd name="T15" fmla="*/ 132 h 284"/>
                  <a:gd name="T16" fmla="*/ 8 w 51"/>
                  <a:gd name="T17" fmla="*/ 71 h 284"/>
                  <a:gd name="T18" fmla="*/ 16 w 51"/>
                  <a:gd name="T19" fmla="*/ 12 h 284"/>
                  <a:gd name="T20" fmla="*/ 51 w 51"/>
                  <a:gd name="T21" fmla="*/ 0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284">
                    <a:moveTo>
                      <a:pt x="51" y="0"/>
                    </a:moveTo>
                    <a:lnTo>
                      <a:pt x="41" y="56"/>
                    </a:lnTo>
                    <a:lnTo>
                      <a:pt x="39" y="110"/>
                    </a:lnTo>
                    <a:lnTo>
                      <a:pt x="39" y="168"/>
                    </a:lnTo>
                    <a:lnTo>
                      <a:pt x="31" y="235"/>
                    </a:lnTo>
                    <a:lnTo>
                      <a:pt x="0" y="284"/>
                    </a:lnTo>
                    <a:lnTo>
                      <a:pt x="11" y="201"/>
                    </a:lnTo>
                    <a:lnTo>
                      <a:pt x="11" y="132"/>
                    </a:lnTo>
                    <a:lnTo>
                      <a:pt x="8" y="71"/>
                    </a:lnTo>
                    <a:lnTo>
                      <a:pt x="16" y="12"/>
                    </a:lnTo>
                    <a:lnTo>
                      <a:pt x="51" y="0"/>
                    </a:lnTo>
                    <a:close/>
                  </a:path>
                </a:pathLst>
              </a:custGeom>
              <a:solidFill>
                <a:srgbClr val="BA877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49"/>
              <p:cNvSpPr>
                <a:spLocks/>
              </p:cNvSpPr>
              <p:nvPr/>
            </p:nvSpPr>
            <p:spPr bwMode="auto">
              <a:xfrm>
                <a:off x="1749" y="3081"/>
                <a:ext cx="581" cy="489"/>
              </a:xfrm>
              <a:custGeom>
                <a:avLst/>
                <a:gdLst>
                  <a:gd name="T0" fmla="*/ 0 w 581"/>
                  <a:gd name="T1" fmla="*/ 0 h 489"/>
                  <a:gd name="T2" fmla="*/ 26 w 581"/>
                  <a:gd name="T3" fmla="*/ 12 h 489"/>
                  <a:gd name="T4" fmla="*/ 51 w 581"/>
                  <a:gd name="T5" fmla="*/ 23 h 489"/>
                  <a:gd name="T6" fmla="*/ 75 w 581"/>
                  <a:gd name="T7" fmla="*/ 35 h 489"/>
                  <a:gd name="T8" fmla="*/ 98 w 581"/>
                  <a:gd name="T9" fmla="*/ 46 h 489"/>
                  <a:gd name="T10" fmla="*/ 120 w 581"/>
                  <a:gd name="T11" fmla="*/ 60 h 489"/>
                  <a:gd name="T12" fmla="*/ 141 w 581"/>
                  <a:gd name="T13" fmla="*/ 73 h 489"/>
                  <a:gd name="T14" fmla="*/ 161 w 581"/>
                  <a:gd name="T15" fmla="*/ 87 h 489"/>
                  <a:gd name="T16" fmla="*/ 179 w 581"/>
                  <a:gd name="T17" fmla="*/ 104 h 489"/>
                  <a:gd name="T18" fmla="*/ 197 w 581"/>
                  <a:gd name="T19" fmla="*/ 122 h 489"/>
                  <a:gd name="T20" fmla="*/ 213 w 581"/>
                  <a:gd name="T21" fmla="*/ 142 h 489"/>
                  <a:gd name="T22" fmla="*/ 230 w 581"/>
                  <a:gd name="T23" fmla="*/ 165 h 489"/>
                  <a:gd name="T24" fmla="*/ 244 w 581"/>
                  <a:gd name="T25" fmla="*/ 188 h 489"/>
                  <a:gd name="T26" fmla="*/ 258 w 581"/>
                  <a:gd name="T27" fmla="*/ 216 h 489"/>
                  <a:gd name="T28" fmla="*/ 271 w 581"/>
                  <a:gd name="T29" fmla="*/ 245 h 489"/>
                  <a:gd name="T30" fmla="*/ 284 w 581"/>
                  <a:gd name="T31" fmla="*/ 276 h 489"/>
                  <a:gd name="T32" fmla="*/ 295 w 581"/>
                  <a:gd name="T33" fmla="*/ 313 h 489"/>
                  <a:gd name="T34" fmla="*/ 305 w 581"/>
                  <a:gd name="T35" fmla="*/ 349 h 489"/>
                  <a:gd name="T36" fmla="*/ 312 w 581"/>
                  <a:gd name="T37" fmla="*/ 383 h 489"/>
                  <a:gd name="T38" fmla="*/ 317 w 581"/>
                  <a:gd name="T39" fmla="*/ 416 h 489"/>
                  <a:gd name="T40" fmla="*/ 322 w 581"/>
                  <a:gd name="T41" fmla="*/ 449 h 489"/>
                  <a:gd name="T42" fmla="*/ 356 w 581"/>
                  <a:gd name="T43" fmla="*/ 400 h 489"/>
                  <a:gd name="T44" fmla="*/ 392 w 581"/>
                  <a:gd name="T45" fmla="*/ 347 h 489"/>
                  <a:gd name="T46" fmla="*/ 428 w 581"/>
                  <a:gd name="T47" fmla="*/ 295 h 489"/>
                  <a:gd name="T48" fmla="*/ 465 w 581"/>
                  <a:gd name="T49" fmla="*/ 242 h 489"/>
                  <a:gd name="T50" fmla="*/ 499 w 581"/>
                  <a:gd name="T51" fmla="*/ 186 h 489"/>
                  <a:gd name="T52" fmla="*/ 530 w 581"/>
                  <a:gd name="T53" fmla="*/ 132 h 489"/>
                  <a:gd name="T54" fmla="*/ 558 w 581"/>
                  <a:gd name="T55" fmla="*/ 76 h 489"/>
                  <a:gd name="T56" fmla="*/ 581 w 581"/>
                  <a:gd name="T57" fmla="*/ 20 h 489"/>
                  <a:gd name="T58" fmla="*/ 575 w 581"/>
                  <a:gd name="T59" fmla="*/ 81 h 489"/>
                  <a:gd name="T60" fmla="*/ 560 w 581"/>
                  <a:gd name="T61" fmla="*/ 140 h 489"/>
                  <a:gd name="T62" fmla="*/ 537 w 581"/>
                  <a:gd name="T63" fmla="*/ 199 h 489"/>
                  <a:gd name="T64" fmla="*/ 507 w 581"/>
                  <a:gd name="T65" fmla="*/ 255 h 489"/>
                  <a:gd name="T66" fmla="*/ 471 w 581"/>
                  <a:gd name="T67" fmla="*/ 311 h 489"/>
                  <a:gd name="T68" fmla="*/ 430 w 581"/>
                  <a:gd name="T69" fmla="*/ 367 h 489"/>
                  <a:gd name="T70" fmla="*/ 382 w 581"/>
                  <a:gd name="T71" fmla="*/ 421 h 489"/>
                  <a:gd name="T72" fmla="*/ 330 w 581"/>
                  <a:gd name="T73" fmla="*/ 474 h 489"/>
                  <a:gd name="T74" fmla="*/ 315 w 581"/>
                  <a:gd name="T75" fmla="*/ 484 h 489"/>
                  <a:gd name="T76" fmla="*/ 304 w 581"/>
                  <a:gd name="T77" fmla="*/ 489 h 489"/>
                  <a:gd name="T78" fmla="*/ 295 w 581"/>
                  <a:gd name="T79" fmla="*/ 489 h 489"/>
                  <a:gd name="T80" fmla="*/ 289 w 581"/>
                  <a:gd name="T81" fmla="*/ 484 h 489"/>
                  <a:gd name="T82" fmla="*/ 277 w 581"/>
                  <a:gd name="T83" fmla="*/ 438 h 489"/>
                  <a:gd name="T84" fmla="*/ 263 w 581"/>
                  <a:gd name="T85" fmla="*/ 392 h 489"/>
                  <a:gd name="T86" fmla="*/ 244 w 581"/>
                  <a:gd name="T87" fmla="*/ 347 h 489"/>
                  <a:gd name="T88" fmla="*/ 221 w 581"/>
                  <a:gd name="T89" fmla="*/ 304 h 489"/>
                  <a:gd name="T90" fmla="*/ 198 w 581"/>
                  <a:gd name="T91" fmla="*/ 262 h 489"/>
                  <a:gd name="T92" fmla="*/ 172 w 581"/>
                  <a:gd name="T93" fmla="*/ 221 h 489"/>
                  <a:gd name="T94" fmla="*/ 147 w 581"/>
                  <a:gd name="T95" fmla="*/ 183 h 489"/>
                  <a:gd name="T96" fmla="*/ 121 w 581"/>
                  <a:gd name="T97" fmla="*/ 148 h 489"/>
                  <a:gd name="T98" fmla="*/ 95 w 581"/>
                  <a:gd name="T99" fmla="*/ 115 h 489"/>
                  <a:gd name="T100" fmla="*/ 72 w 581"/>
                  <a:gd name="T101" fmla="*/ 86 h 489"/>
                  <a:gd name="T102" fmla="*/ 51 w 581"/>
                  <a:gd name="T103" fmla="*/ 60 h 489"/>
                  <a:gd name="T104" fmla="*/ 31 w 581"/>
                  <a:gd name="T105" fmla="*/ 38 h 489"/>
                  <a:gd name="T106" fmla="*/ 16 w 581"/>
                  <a:gd name="T107" fmla="*/ 22 h 489"/>
                  <a:gd name="T108" fmla="*/ 6 w 581"/>
                  <a:gd name="T109" fmla="*/ 9 h 489"/>
                  <a:gd name="T110" fmla="*/ 0 w 581"/>
                  <a:gd name="T111" fmla="*/ 2 h 489"/>
                  <a:gd name="T112" fmla="*/ 0 w 581"/>
                  <a:gd name="T113" fmla="*/ 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81" h="489">
                    <a:moveTo>
                      <a:pt x="0" y="0"/>
                    </a:moveTo>
                    <a:lnTo>
                      <a:pt x="26" y="12"/>
                    </a:lnTo>
                    <a:lnTo>
                      <a:pt x="51" y="23"/>
                    </a:lnTo>
                    <a:lnTo>
                      <a:pt x="75" y="35"/>
                    </a:lnTo>
                    <a:lnTo>
                      <a:pt x="98" y="46"/>
                    </a:lnTo>
                    <a:lnTo>
                      <a:pt x="120" y="60"/>
                    </a:lnTo>
                    <a:lnTo>
                      <a:pt x="141" y="73"/>
                    </a:lnTo>
                    <a:lnTo>
                      <a:pt x="161" y="87"/>
                    </a:lnTo>
                    <a:lnTo>
                      <a:pt x="179" y="104"/>
                    </a:lnTo>
                    <a:lnTo>
                      <a:pt x="197" y="122"/>
                    </a:lnTo>
                    <a:lnTo>
                      <a:pt x="213" y="142"/>
                    </a:lnTo>
                    <a:lnTo>
                      <a:pt x="230" y="165"/>
                    </a:lnTo>
                    <a:lnTo>
                      <a:pt x="244" y="188"/>
                    </a:lnTo>
                    <a:lnTo>
                      <a:pt x="258" y="216"/>
                    </a:lnTo>
                    <a:lnTo>
                      <a:pt x="271" y="245"/>
                    </a:lnTo>
                    <a:lnTo>
                      <a:pt x="284" y="276"/>
                    </a:lnTo>
                    <a:lnTo>
                      <a:pt x="295" y="313"/>
                    </a:lnTo>
                    <a:lnTo>
                      <a:pt x="305" y="349"/>
                    </a:lnTo>
                    <a:lnTo>
                      <a:pt x="312" y="383"/>
                    </a:lnTo>
                    <a:lnTo>
                      <a:pt x="317" y="416"/>
                    </a:lnTo>
                    <a:lnTo>
                      <a:pt x="322" y="449"/>
                    </a:lnTo>
                    <a:lnTo>
                      <a:pt x="356" y="400"/>
                    </a:lnTo>
                    <a:lnTo>
                      <a:pt x="392" y="347"/>
                    </a:lnTo>
                    <a:lnTo>
                      <a:pt x="428" y="295"/>
                    </a:lnTo>
                    <a:lnTo>
                      <a:pt x="465" y="242"/>
                    </a:lnTo>
                    <a:lnTo>
                      <a:pt x="499" y="186"/>
                    </a:lnTo>
                    <a:lnTo>
                      <a:pt x="530" y="132"/>
                    </a:lnTo>
                    <a:lnTo>
                      <a:pt x="558" y="76"/>
                    </a:lnTo>
                    <a:lnTo>
                      <a:pt x="581" y="20"/>
                    </a:lnTo>
                    <a:lnTo>
                      <a:pt x="575" y="81"/>
                    </a:lnTo>
                    <a:lnTo>
                      <a:pt x="560" y="140"/>
                    </a:lnTo>
                    <a:lnTo>
                      <a:pt x="537" y="199"/>
                    </a:lnTo>
                    <a:lnTo>
                      <a:pt x="507" y="255"/>
                    </a:lnTo>
                    <a:lnTo>
                      <a:pt x="471" y="311"/>
                    </a:lnTo>
                    <a:lnTo>
                      <a:pt x="430" y="367"/>
                    </a:lnTo>
                    <a:lnTo>
                      <a:pt x="382" y="421"/>
                    </a:lnTo>
                    <a:lnTo>
                      <a:pt x="330" y="474"/>
                    </a:lnTo>
                    <a:lnTo>
                      <a:pt x="315" y="484"/>
                    </a:lnTo>
                    <a:lnTo>
                      <a:pt x="304" y="489"/>
                    </a:lnTo>
                    <a:lnTo>
                      <a:pt x="295" y="489"/>
                    </a:lnTo>
                    <a:lnTo>
                      <a:pt x="289" y="484"/>
                    </a:lnTo>
                    <a:lnTo>
                      <a:pt x="277" y="438"/>
                    </a:lnTo>
                    <a:lnTo>
                      <a:pt x="263" y="392"/>
                    </a:lnTo>
                    <a:lnTo>
                      <a:pt x="244" y="347"/>
                    </a:lnTo>
                    <a:lnTo>
                      <a:pt x="221" y="304"/>
                    </a:lnTo>
                    <a:lnTo>
                      <a:pt x="198" y="262"/>
                    </a:lnTo>
                    <a:lnTo>
                      <a:pt x="172" y="221"/>
                    </a:lnTo>
                    <a:lnTo>
                      <a:pt x="147" y="183"/>
                    </a:lnTo>
                    <a:lnTo>
                      <a:pt x="121" y="148"/>
                    </a:lnTo>
                    <a:lnTo>
                      <a:pt x="95" y="115"/>
                    </a:lnTo>
                    <a:lnTo>
                      <a:pt x="72" y="86"/>
                    </a:lnTo>
                    <a:lnTo>
                      <a:pt x="51" y="60"/>
                    </a:lnTo>
                    <a:lnTo>
                      <a:pt x="31" y="38"/>
                    </a:lnTo>
                    <a:lnTo>
                      <a:pt x="16" y="22"/>
                    </a:lnTo>
                    <a:lnTo>
                      <a:pt x="6" y="9"/>
                    </a:lnTo>
                    <a:lnTo>
                      <a:pt x="0" y="2"/>
                    </a:lnTo>
                    <a:lnTo>
                      <a:pt x="0" y="0"/>
                    </a:lnTo>
                    <a:close/>
                  </a:path>
                </a:pathLst>
              </a:custGeom>
              <a:solidFill>
                <a:srgbClr val="49B507"/>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7"/>
              <p:cNvSpPr>
                <a:spLocks/>
              </p:cNvSpPr>
              <p:nvPr/>
            </p:nvSpPr>
            <p:spPr bwMode="auto">
              <a:xfrm>
                <a:off x="2638" y="3047"/>
                <a:ext cx="664" cy="559"/>
              </a:xfrm>
              <a:custGeom>
                <a:avLst/>
                <a:gdLst>
                  <a:gd name="T0" fmla="*/ 31 w 664"/>
                  <a:gd name="T1" fmla="*/ 15 h 559"/>
                  <a:gd name="T2" fmla="*/ 88 w 664"/>
                  <a:gd name="T3" fmla="*/ 46 h 559"/>
                  <a:gd name="T4" fmla="*/ 141 w 664"/>
                  <a:gd name="T5" fmla="*/ 84 h 559"/>
                  <a:gd name="T6" fmla="*/ 189 w 664"/>
                  <a:gd name="T7" fmla="*/ 126 h 559"/>
                  <a:gd name="T8" fmla="*/ 230 w 664"/>
                  <a:gd name="T9" fmla="*/ 174 h 559"/>
                  <a:gd name="T10" fmla="*/ 267 w 664"/>
                  <a:gd name="T11" fmla="*/ 225 h 559"/>
                  <a:gd name="T12" fmla="*/ 302 w 664"/>
                  <a:gd name="T13" fmla="*/ 281 h 559"/>
                  <a:gd name="T14" fmla="*/ 332 w 664"/>
                  <a:gd name="T15" fmla="*/ 338 h 559"/>
                  <a:gd name="T16" fmla="*/ 358 w 664"/>
                  <a:gd name="T17" fmla="*/ 407 h 559"/>
                  <a:gd name="T18" fmla="*/ 368 w 664"/>
                  <a:gd name="T19" fmla="*/ 490 h 559"/>
                  <a:gd name="T20" fmla="*/ 396 w 664"/>
                  <a:gd name="T21" fmla="*/ 500 h 559"/>
                  <a:gd name="T22" fmla="*/ 435 w 664"/>
                  <a:gd name="T23" fmla="*/ 444 h 559"/>
                  <a:gd name="T24" fmla="*/ 476 w 664"/>
                  <a:gd name="T25" fmla="*/ 389 h 559"/>
                  <a:gd name="T26" fmla="*/ 516 w 664"/>
                  <a:gd name="T27" fmla="*/ 335 h 559"/>
                  <a:gd name="T28" fmla="*/ 552 w 664"/>
                  <a:gd name="T29" fmla="*/ 281 h 559"/>
                  <a:gd name="T30" fmla="*/ 588 w 664"/>
                  <a:gd name="T31" fmla="*/ 225 h 559"/>
                  <a:gd name="T32" fmla="*/ 621 w 664"/>
                  <a:gd name="T33" fmla="*/ 169 h 559"/>
                  <a:gd name="T34" fmla="*/ 650 w 664"/>
                  <a:gd name="T35" fmla="*/ 110 h 559"/>
                  <a:gd name="T36" fmla="*/ 660 w 664"/>
                  <a:gd name="T37" fmla="*/ 115 h 559"/>
                  <a:gd name="T38" fmla="*/ 647 w 664"/>
                  <a:gd name="T39" fmla="*/ 181 h 559"/>
                  <a:gd name="T40" fmla="*/ 626 w 664"/>
                  <a:gd name="T41" fmla="*/ 243 h 559"/>
                  <a:gd name="T42" fmla="*/ 596 w 664"/>
                  <a:gd name="T43" fmla="*/ 301 h 559"/>
                  <a:gd name="T44" fmla="*/ 558 w 664"/>
                  <a:gd name="T45" fmla="*/ 358 h 559"/>
                  <a:gd name="T46" fmla="*/ 516 w 664"/>
                  <a:gd name="T47" fmla="*/ 414 h 559"/>
                  <a:gd name="T48" fmla="*/ 466 w 664"/>
                  <a:gd name="T49" fmla="*/ 470 h 559"/>
                  <a:gd name="T50" fmla="*/ 414 w 664"/>
                  <a:gd name="T51" fmla="*/ 529 h 559"/>
                  <a:gd name="T52" fmla="*/ 374 w 664"/>
                  <a:gd name="T53" fmla="*/ 544 h 559"/>
                  <a:gd name="T54" fmla="*/ 353 w 664"/>
                  <a:gd name="T55" fmla="*/ 518 h 559"/>
                  <a:gd name="T56" fmla="*/ 333 w 664"/>
                  <a:gd name="T57" fmla="*/ 453 h 559"/>
                  <a:gd name="T58" fmla="*/ 290 w 664"/>
                  <a:gd name="T59" fmla="*/ 357 h 559"/>
                  <a:gd name="T60" fmla="*/ 235 w 664"/>
                  <a:gd name="T61" fmla="*/ 266 h 559"/>
                  <a:gd name="T62" fmla="*/ 172 w 664"/>
                  <a:gd name="T63" fmla="*/ 186 h 559"/>
                  <a:gd name="T64" fmla="*/ 111 w 664"/>
                  <a:gd name="T65" fmla="*/ 115 h 559"/>
                  <a:gd name="T66" fmla="*/ 59 w 664"/>
                  <a:gd name="T67" fmla="*/ 59 h 559"/>
                  <a:gd name="T68" fmla="*/ 19 w 664"/>
                  <a:gd name="T69" fmla="*/ 21 h 559"/>
                  <a:gd name="T70" fmla="*/ 0 w 664"/>
                  <a:gd name="T71" fmla="*/ 1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4" h="559">
                    <a:moveTo>
                      <a:pt x="0" y="0"/>
                    </a:moveTo>
                    <a:lnTo>
                      <a:pt x="31" y="15"/>
                    </a:lnTo>
                    <a:lnTo>
                      <a:pt x="60" y="29"/>
                    </a:lnTo>
                    <a:lnTo>
                      <a:pt x="88" y="46"/>
                    </a:lnTo>
                    <a:lnTo>
                      <a:pt x="115" y="64"/>
                    </a:lnTo>
                    <a:lnTo>
                      <a:pt x="141" y="84"/>
                    </a:lnTo>
                    <a:lnTo>
                      <a:pt x="166" y="105"/>
                    </a:lnTo>
                    <a:lnTo>
                      <a:pt x="189" y="126"/>
                    </a:lnTo>
                    <a:lnTo>
                      <a:pt x="210" y="149"/>
                    </a:lnTo>
                    <a:lnTo>
                      <a:pt x="230" y="174"/>
                    </a:lnTo>
                    <a:lnTo>
                      <a:pt x="249" y="199"/>
                    </a:lnTo>
                    <a:lnTo>
                      <a:pt x="267" y="225"/>
                    </a:lnTo>
                    <a:lnTo>
                      <a:pt x="286" y="253"/>
                    </a:lnTo>
                    <a:lnTo>
                      <a:pt x="302" y="281"/>
                    </a:lnTo>
                    <a:lnTo>
                      <a:pt x="317" y="309"/>
                    </a:lnTo>
                    <a:lnTo>
                      <a:pt x="332" y="338"/>
                    </a:lnTo>
                    <a:lnTo>
                      <a:pt x="345" y="368"/>
                    </a:lnTo>
                    <a:lnTo>
                      <a:pt x="358" y="407"/>
                    </a:lnTo>
                    <a:lnTo>
                      <a:pt x="363" y="449"/>
                    </a:lnTo>
                    <a:lnTo>
                      <a:pt x="368" y="490"/>
                    </a:lnTo>
                    <a:lnTo>
                      <a:pt x="376" y="529"/>
                    </a:lnTo>
                    <a:lnTo>
                      <a:pt x="396" y="500"/>
                    </a:lnTo>
                    <a:lnTo>
                      <a:pt x="415" y="472"/>
                    </a:lnTo>
                    <a:lnTo>
                      <a:pt x="435" y="444"/>
                    </a:lnTo>
                    <a:lnTo>
                      <a:pt x="456" y="416"/>
                    </a:lnTo>
                    <a:lnTo>
                      <a:pt x="476" y="389"/>
                    </a:lnTo>
                    <a:lnTo>
                      <a:pt x="496" y="361"/>
                    </a:lnTo>
                    <a:lnTo>
                      <a:pt x="516" y="335"/>
                    </a:lnTo>
                    <a:lnTo>
                      <a:pt x="534" y="307"/>
                    </a:lnTo>
                    <a:lnTo>
                      <a:pt x="552" y="281"/>
                    </a:lnTo>
                    <a:lnTo>
                      <a:pt x="570" y="253"/>
                    </a:lnTo>
                    <a:lnTo>
                      <a:pt x="588" y="225"/>
                    </a:lnTo>
                    <a:lnTo>
                      <a:pt x="604" y="197"/>
                    </a:lnTo>
                    <a:lnTo>
                      <a:pt x="621" y="169"/>
                    </a:lnTo>
                    <a:lnTo>
                      <a:pt x="636" y="140"/>
                    </a:lnTo>
                    <a:lnTo>
                      <a:pt x="650" y="110"/>
                    </a:lnTo>
                    <a:lnTo>
                      <a:pt x="664" y="79"/>
                    </a:lnTo>
                    <a:lnTo>
                      <a:pt x="660" y="115"/>
                    </a:lnTo>
                    <a:lnTo>
                      <a:pt x="655" y="148"/>
                    </a:lnTo>
                    <a:lnTo>
                      <a:pt x="647" y="181"/>
                    </a:lnTo>
                    <a:lnTo>
                      <a:pt x="637" y="212"/>
                    </a:lnTo>
                    <a:lnTo>
                      <a:pt x="626" y="243"/>
                    </a:lnTo>
                    <a:lnTo>
                      <a:pt x="611" y="273"/>
                    </a:lnTo>
                    <a:lnTo>
                      <a:pt x="596" y="301"/>
                    </a:lnTo>
                    <a:lnTo>
                      <a:pt x="578" y="330"/>
                    </a:lnTo>
                    <a:lnTo>
                      <a:pt x="558" y="358"/>
                    </a:lnTo>
                    <a:lnTo>
                      <a:pt x="537" y="386"/>
                    </a:lnTo>
                    <a:lnTo>
                      <a:pt x="516" y="414"/>
                    </a:lnTo>
                    <a:lnTo>
                      <a:pt x="491" y="442"/>
                    </a:lnTo>
                    <a:lnTo>
                      <a:pt x="466" y="470"/>
                    </a:lnTo>
                    <a:lnTo>
                      <a:pt x="440" y="500"/>
                    </a:lnTo>
                    <a:lnTo>
                      <a:pt x="414" y="529"/>
                    </a:lnTo>
                    <a:lnTo>
                      <a:pt x="386" y="559"/>
                    </a:lnTo>
                    <a:lnTo>
                      <a:pt x="374" y="544"/>
                    </a:lnTo>
                    <a:lnTo>
                      <a:pt x="363" y="531"/>
                    </a:lnTo>
                    <a:lnTo>
                      <a:pt x="353" y="518"/>
                    </a:lnTo>
                    <a:lnTo>
                      <a:pt x="348" y="504"/>
                    </a:lnTo>
                    <a:lnTo>
                      <a:pt x="333" y="453"/>
                    </a:lnTo>
                    <a:lnTo>
                      <a:pt x="313" y="406"/>
                    </a:lnTo>
                    <a:lnTo>
                      <a:pt x="290" y="357"/>
                    </a:lnTo>
                    <a:lnTo>
                      <a:pt x="263" y="310"/>
                    </a:lnTo>
                    <a:lnTo>
                      <a:pt x="235" y="266"/>
                    </a:lnTo>
                    <a:lnTo>
                      <a:pt x="203" y="225"/>
                    </a:lnTo>
                    <a:lnTo>
                      <a:pt x="172" y="186"/>
                    </a:lnTo>
                    <a:lnTo>
                      <a:pt x="143" y="148"/>
                    </a:lnTo>
                    <a:lnTo>
                      <a:pt x="111" y="115"/>
                    </a:lnTo>
                    <a:lnTo>
                      <a:pt x="83" y="85"/>
                    </a:lnTo>
                    <a:lnTo>
                      <a:pt x="59" y="59"/>
                    </a:lnTo>
                    <a:lnTo>
                      <a:pt x="36" y="38"/>
                    </a:lnTo>
                    <a:lnTo>
                      <a:pt x="19" y="21"/>
                    </a:lnTo>
                    <a:lnTo>
                      <a:pt x="6" y="8"/>
                    </a:lnTo>
                    <a:lnTo>
                      <a:pt x="0" y="1"/>
                    </a:lnTo>
                    <a:lnTo>
                      <a:pt x="0" y="0"/>
                    </a:lnTo>
                    <a:close/>
                  </a:path>
                </a:pathLst>
              </a:custGeom>
              <a:solidFill>
                <a:srgbClr val="49B507"/>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2" name="TextBox 61"/>
            <p:cNvSpPr txBox="1"/>
            <p:nvPr/>
          </p:nvSpPr>
          <p:spPr>
            <a:xfrm rot="21420000">
              <a:off x="1764657" y="1029803"/>
              <a:ext cx="4864525" cy="2862322"/>
            </a:xfrm>
            <a:prstGeom prst="rect">
              <a:avLst/>
            </a:prstGeom>
            <a:noFill/>
          </p:spPr>
          <p:txBody>
            <a:bodyPr wrap="square" rtlCol="0">
              <a:spAutoFit/>
            </a:bodyPr>
            <a:lstStyle/>
            <a:p>
              <a:pPr algn="ctr"/>
              <a:r>
                <a:rPr lang="en-US" sz="3600" b="1" dirty="0" smtClean="0">
                  <a:solidFill>
                    <a:srgbClr val="080808"/>
                  </a:solidFill>
                  <a:latin typeface="Crayon" panose="00000400000000000000" pitchFamily="2" charset="0"/>
                </a:rPr>
                <a:t>The end is near! Turn you self around now! Before it’s</a:t>
              </a:r>
            </a:p>
            <a:p>
              <a:pPr algn="ctr"/>
              <a:r>
                <a:rPr lang="en-US" sz="3600" b="1" dirty="0" smtClean="0">
                  <a:solidFill>
                    <a:srgbClr val="080808"/>
                  </a:solidFill>
                  <a:latin typeface="Crayon" panose="00000400000000000000" pitchFamily="2" charset="0"/>
                </a:rPr>
                <a:t>too late!</a:t>
              </a:r>
            </a:p>
          </p:txBody>
        </p:sp>
      </p:grpSp>
    </p:spTree>
    <p:extLst>
      <p:ext uri="{BB962C8B-B14F-4D97-AF65-F5344CB8AC3E}">
        <p14:creationId xmlns:p14="http://schemas.microsoft.com/office/powerpoint/2010/main" xmlns="" val="38036418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fade">
                                      <p:cBhvr>
                                        <p:cTn id="7" dur="500"/>
                                        <p:tgtEl>
                                          <p:spTgt spid="6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63"/>
                                        </p:tgtEl>
                                      </p:cBhvr>
                                    </p:animEffect>
                                    <p:set>
                                      <p:cBhvr>
                                        <p:cTn id="12" dur="1" fill="hold">
                                          <p:stCondLst>
                                            <p:cond delay="499"/>
                                          </p:stCondLst>
                                        </p:cTn>
                                        <p:tgtEl>
                                          <p:spTgt spid="63"/>
                                        </p:tgtEl>
                                        <p:attrNameLst>
                                          <p:attrName>style.visibility</p:attrName>
                                        </p:attrNameLst>
                                      </p:cBhvr>
                                      <p:to>
                                        <p:strVal val="hidden"/>
                                      </p:to>
                                    </p:set>
                                  </p:childTnLst>
                                </p:cTn>
                              </p:par>
                              <p:par>
                                <p:cTn id="13" presetID="10" presetClass="exit" presetSubtype="0" fill="hold" nodeType="withEffect">
                                  <p:stCondLst>
                                    <p:cond delay="0"/>
                                  </p:stCondLst>
                                  <p:childTnLst>
                                    <p:animEffect transition="out" filter="fade">
                                      <p:cBhvr>
                                        <p:cTn id="14" dur="500"/>
                                        <p:tgtEl>
                                          <p:spTgt spid="65"/>
                                        </p:tgtEl>
                                      </p:cBhvr>
                                    </p:animEffect>
                                    <p:set>
                                      <p:cBhvr>
                                        <p:cTn id="15" dur="1" fill="hold">
                                          <p:stCondLst>
                                            <p:cond delay="499"/>
                                          </p:stCondLst>
                                        </p:cTn>
                                        <p:tgtEl>
                                          <p:spTgt spid="65"/>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7"/>
                                        </p:tgtEl>
                                        <p:attrNameLst>
                                          <p:attrName>style.visibility</p:attrName>
                                        </p:attrNameLst>
                                      </p:cBhvr>
                                      <p:to>
                                        <p:strVal val="visible"/>
                                      </p:to>
                                    </p:set>
                                    <p:animEffect transition="in" filter="fade">
                                      <p:cBhvr>
                                        <p:cTn id="20" dur="500"/>
                                        <p:tgtEl>
                                          <p:spTgt spid="6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67"/>
                                        </p:tgtEl>
                                      </p:cBhvr>
                                    </p:animEffect>
                                    <p:set>
                                      <p:cBhvr>
                                        <p:cTn id="25" dur="1" fill="hold">
                                          <p:stCondLst>
                                            <p:cond delay="499"/>
                                          </p:stCondLst>
                                        </p:cTn>
                                        <p:tgtEl>
                                          <p:spTgt spid="67"/>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4"/>
                                        </p:tgtEl>
                                        <p:attrNameLst>
                                          <p:attrName>style.visibility</p:attrName>
                                        </p:attrNameLst>
                                      </p:cBhvr>
                                      <p:to>
                                        <p:strVal val="visible"/>
                                      </p:to>
                                    </p:set>
                                    <p:animEffect transition="in" filter="fade">
                                      <p:cBhvr>
                                        <p:cTn id="30"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59835011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509200"/>
          </a:xfrm>
          <a:prstGeom prst="rect">
            <a:avLst/>
          </a:prstGeom>
          <a:noFill/>
        </p:spPr>
        <p:txBody>
          <a:bodyPr wrap="square" rtlCol="0">
            <a:spAutoFit/>
          </a:bodyPr>
          <a:lstStyle/>
          <a:p>
            <a:r>
              <a:rPr lang="en-US" sz="3200" dirty="0"/>
              <a:t>Is. 63:1-3 ~ </a:t>
            </a:r>
            <a:r>
              <a:rPr lang="en-US" sz="3200" baseline="30000" dirty="0"/>
              <a:t>1</a:t>
            </a:r>
            <a:r>
              <a:rPr lang="en-US" sz="3200" dirty="0"/>
              <a:t> </a:t>
            </a:r>
            <a:r>
              <a:rPr lang="en-US" sz="3200" dirty="0">
                <a:solidFill>
                  <a:srgbClr val="FFC000"/>
                </a:solidFill>
              </a:rPr>
              <a:t>Who is this who comes from Edom,</a:t>
            </a:r>
          </a:p>
          <a:p>
            <a:r>
              <a:rPr lang="en-US" sz="3200" dirty="0">
                <a:solidFill>
                  <a:srgbClr val="FFC000"/>
                </a:solidFill>
              </a:rPr>
              <a:t>With dyed garments from Bozrah,</a:t>
            </a:r>
          </a:p>
          <a:p>
            <a:r>
              <a:rPr lang="en-US" sz="3200" dirty="0">
                <a:solidFill>
                  <a:srgbClr val="FFC000"/>
                </a:solidFill>
              </a:rPr>
              <a:t>This </a:t>
            </a:r>
            <a:r>
              <a:rPr lang="en-US" sz="3200" i="1" dirty="0">
                <a:solidFill>
                  <a:srgbClr val="FFC000"/>
                </a:solidFill>
              </a:rPr>
              <a:t>One who is</a:t>
            </a:r>
            <a:r>
              <a:rPr lang="en-US" sz="3200" dirty="0">
                <a:solidFill>
                  <a:srgbClr val="FFC000"/>
                </a:solidFill>
              </a:rPr>
              <a:t> glorious in His apparel,</a:t>
            </a:r>
          </a:p>
          <a:p>
            <a:r>
              <a:rPr lang="en-US" sz="3200" dirty="0">
                <a:solidFill>
                  <a:srgbClr val="FFC000"/>
                </a:solidFill>
              </a:rPr>
              <a:t>Traveling in the greatness of His strength?—</a:t>
            </a:r>
          </a:p>
          <a:p>
            <a:r>
              <a:rPr lang="en-US" sz="3200" dirty="0">
                <a:solidFill>
                  <a:srgbClr val="FFC000"/>
                </a:solidFill>
              </a:rPr>
              <a:t> “I who speak in righteousness, mighty to save.”</a:t>
            </a:r>
          </a:p>
          <a:p>
            <a:r>
              <a:rPr lang="en-US" sz="3200" baseline="30000" dirty="0"/>
              <a:t>2</a:t>
            </a:r>
            <a:r>
              <a:rPr lang="en-US" sz="3200" dirty="0"/>
              <a:t> </a:t>
            </a:r>
            <a:r>
              <a:rPr lang="en-US" sz="3200" dirty="0">
                <a:solidFill>
                  <a:srgbClr val="FFC000"/>
                </a:solidFill>
              </a:rPr>
              <a:t>Why is Your apparel red,</a:t>
            </a:r>
          </a:p>
          <a:p>
            <a:r>
              <a:rPr lang="en-US" sz="3200" dirty="0">
                <a:solidFill>
                  <a:srgbClr val="FFC000"/>
                </a:solidFill>
              </a:rPr>
              <a:t>And Your garments like one who treads in the winepress</a:t>
            </a:r>
            <a:r>
              <a:rPr lang="en-US" sz="3200" dirty="0" smtClean="0">
                <a:solidFill>
                  <a:srgbClr val="FFC000"/>
                </a:solidFill>
              </a:rPr>
              <a:t>?</a:t>
            </a:r>
            <a:endParaRPr lang="en-US" sz="3200" dirty="0">
              <a:solidFill>
                <a:srgbClr val="FFC000"/>
              </a:solidFill>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
        <p:nvSpPr>
          <p:cNvPr id="4" name="TextBox 3"/>
          <p:cNvSpPr txBox="1"/>
          <p:nvPr/>
        </p:nvSpPr>
        <p:spPr>
          <a:xfrm>
            <a:off x="457200" y="914400"/>
            <a:ext cx="8229600" cy="5016758"/>
          </a:xfrm>
          <a:prstGeom prst="rect">
            <a:avLst/>
          </a:prstGeom>
          <a:noFill/>
        </p:spPr>
        <p:txBody>
          <a:bodyPr wrap="square" rtlCol="0">
            <a:spAutoFit/>
          </a:bodyPr>
          <a:lstStyle/>
          <a:p>
            <a:r>
              <a:rPr lang="en-US" sz="3200" baseline="30000" dirty="0">
                <a:solidFill>
                  <a:schemeClr val="bg1"/>
                </a:solidFill>
              </a:rPr>
              <a:t>3</a:t>
            </a:r>
            <a:r>
              <a:rPr lang="en-US" sz="3200" baseline="30000" dirty="0">
                <a:solidFill>
                  <a:srgbClr val="FFC000"/>
                </a:solidFill>
              </a:rPr>
              <a:t> </a:t>
            </a:r>
            <a:r>
              <a:rPr lang="en-US" sz="3200" dirty="0">
                <a:solidFill>
                  <a:srgbClr val="FFC000"/>
                </a:solidFill>
              </a:rPr>
              <a:t>“I have trodden the winepress alone,</a:t>
            </a:r>
          </a:p>
          <a:p>
            <a:r>
              <a:rPr lang="en-US" sz="3200" dirty="0">
                <a:solidFill>
                  <a:srgbClr val="FFC000"/>
                </a:solidFill>
              </a:rPr>
              <a:t>And from the peoples no one </a:t>
            </a:r>
            <a:r>
              <a:rPr lang="en-US" sz="3200" i="1" dirty="0">
                <a:solidFill>
                  <a:srgbClr val="FFC000"/>
                </a:solidFill>
              </a:rPr>
              <a:t>was</a:t>
            </a:r>
            <a:r>
              <a:rPr lang="en-US" sz="3200" dirty="0">
                <a:solidFill>
                  <a:srgbClr val="FFC000"/>
                </a:solidFill>
              </a:rPr>
              <a:t> with Me.</a:t>
            </a:r>
          </a:p>
          <a:p>
            <a:r>
              <a:rPr lang="en-US" sz="3200" dirty="0">
                <a:solidFill>
                  <a:srgbClr val="FFC000"/>
                </a:solidFill>
              </a:rPr>
              <a:t>For I have trodden them in My anger,</a:t>
            </a:r>
          </a:p>
          <a:p>
            <a:r>
              <a:rPr lang="en-US" sz="3200" dirty="0">
                <a:solidFill>
                  <a:srgbClr val="FFC000"/>
                </a:solidFill>
              </a:rPr>
              <a:t>And trampled them in My fury;</a:t>
            </a:r>
          </a:p>
          <a:p>
            <a:r>
              <a:rPr lang="en-US" sz="3200" dirty="0">
                <a:solidFill>
                  <a:srgbClr val="FFC000"/>
                </a:solidFill>
              </a:rPr>
              <a:t>Their blood is sprinkled upon My garments,</a:t>
            </a:r>
          </a:p>
          <a:p>
            <a:r>
              <a:rPr lang="en-US" sz="3200" dirty="0">
                <a:solidFill>
                  <a:srgbClr val="FFC000"/>
                </a:solidFill>
              </a:rPr>
              <a:t>And I have stained all My robes.</a:t>
            </a:r>
          </a:p>
          <a:p>
            <a:r>
              <a:rPr lang="en-US" sz="3200" baseline="30000" dirty="0"/>
              <a:t>4</a:t>
            </a:r>
            <a:r>
              <a:rPr lang="en-US" sz="3200" dirty="0"/>
              <a:t> </a:t>
            </a:r>
            <a:r>
              <a:rPr lang="en-US" sz="3200" dirty="0">
                <a:solidFill>
                  <a:srgbClr val="FFC000"/>
                </a:solidFill>
              </a:rPr>
              <a:t>For the day of vengeance is in My heart,</a:t>
            </a:r>
          </a:p>
          <a:p>
            <a:r>
              <a:rPr lang="en-US" sz="3200" dirty="0">
                <a:solidFill>
                  <a:srgbClr val="FFC000"/>
                </a:solidFill>
              </a:rPr>
              <a:t>And the year of My redeemed has come.</a:t>
            </a:r>
          </a:p>
        </p:txBody>
      </p:sp>
    </p:spTree>
    <p:extLst>
      <p:ext uri="{BB962C8B-B14F-4D97-AF65-F5344CB8AC3E}">
        <p14:creationId xmlns:p14="http://schemas.microsoft.com/office/powerpoint/2010/main" xmlns="" val="23068505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90208216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539430"/>
          </a:xfrm>
          <a:prstGeom prst="rect">
            <a:avLst/>
          </a:prstGeom>
          <a:noFill/>
        </p:spPr>
        <p:txBody>
          <a:bodyPr wrap="square" rtlCol="0">
            <a:spAutoFit/>
          </a:bodyPr>
          <a:lstStyle/>
          <a:p>
            <a:r>
              <a:rPr lang="en-US" sz="3200" dirty="0">
                <a:solidFill>
                  <a:srgbClr val="FFC000"/>
                </a:solidFill>
              </a:rPr>
              <a:t>Joseph </a:t>
            </a:r>
            <a:r>
              <a:rPr lang="en-US" sz="3200" dirty="0" err="1">
                <a:solidFill>
                  <a:srgbClr val="FFC000"/>
                </a:solidFill>
              </a:rPr>
              <a:t>Seiss</a:t>
            </a:r>
            <a:r>
              <a:rPr lang="en-US" sz="3200" dirty="0">
                <a:solidFill>
                  <a:srgbClr val="FFC000"/>
                </a:solidFill>
              </a:rPr>
              <a:t> ~ </a:t>
            </a:r>
            <a:r>
              <a:rPr lang="en-US" sz="3200" dirty="0"/>
              <a:t>"What strength have grapes against the weight and power of a man when he comes to set his feet upon them?  And the riper they are, the more helpless . . . The heel of Omnipotence is upon them, and they can only break and sink beneath it."</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01202180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95637223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554545"/>
          </a:xfrm>
          <a:prstGeom prst="rect">
            <a:avLst/>
          </a:prstGeom>
          <a:noFill/>
        </p:spPr>
        <p:txBody>
          <a:bodyPr wrap="square" rtlCol="0">
            <a:spAutoFit/>
          </a:bodyPr>
          <a:lstStyle/>
          <a:p>
            <a:r>
              <a:rPr lang="en-US" sz="3200" dirty="0">
                <a:solidFill>
                  <a:srgbClr val="FFC000"/>
                </a:solidFill>
              </a:rPr>
              <a:t>Calvin ~ </a:t>
            </a:r>
            <a:r>
              <a:rPr lang="en-US" sz="3200" dirty="0"/>
              <a:t>"I would rather be on the side that seems to be losing today but will win finally than to be on the side that seems to be winning today but is going to lose eternally."</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49714714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016758"/>
          </a:xfrm>
          <a:prstGeom prst="rect">
            <a:avLst/>
          </a:prstGeom>
          <a:noFill/>
        </p:spPr>
        <p:txBody>
          <a:bodyPr wrap="square" rtlCol="0">
            <a:spAutoFit/>
          </a:bodyPr>
          <a:lstStyle/>
          <a:p>
            <a:r>
              <a:rPr lang="en-US" sz="3200" dirty="0">
                <a:solidFill>
                  <a:srgbClr val="FFC000"/>
                </a:solidFill>
              </a:rPr>
              <a:t>C. S. Lewis ~ </a:t>
            </a:r>
            <a:r>
              <a:rPr lang="en-US" sz="3200" dirty="0"/>
              <a:t>"When the author walks on the stage the play is over. God is going to invade, all right...something so beautiful to some of us and so terrible to others that none of us will have any choice left. For this time it will be God without disguise...it will be too late then to choose your side. There is no use saying you choose to lie down when it has become impossible to stand up."</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49317545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33261126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252978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solidFill>
                  <a:srgbClr val="FFC000"/>
                </a:solidFill>
                <a:latin typeface="Eras Demi ITC" pitchFamily="34" charset="0"/>
              </a:rPr>
              <a:t>Everlasting</a:t>
            </a:r>
            <a:r>
              <a:rPr lang="en-US" sz="3200" dirty="0" smtClean="0">
                <a:solidFill>
                  <a:schemeClr val="bg1"/>
                </a:solidFill>
                <a:latin typeface="Eras Demi ITC" pitchFamily="34" charset="0"/>
              </a:rPr>
              <a:t> ~ </a:t>
            </a:r>
            <a:r>
              <a:rPr lang="en-US" sz="3200" i="1" dirty="0" err="1">
                <a:solidFill>
                  <a:srgbClr val="FFC000"/>
                </a:solidFill>
                <a:latin typeface="Times New Roman" panose="02020603050405020304" pitchFamily="18" charset="0"/>
                <a:cs typeface="Times New Roman" panose="02020603050405020304" pitchFamily="18" charset="0"/>
              </a:rPr>
              <a:t>a</a:t>
            </a:r>
            <a:r>
              <a:rPr lang="en-US" sz="3200" i="1" dirty="0" err="1" smtClean="0">
                <a:solidFill>
                  <a:srgbClr val="FFC000"/>
                </a:solidFill>
                <a:latin typeface="Times New Roman" panose="02020603050405020304" pitchFamily="18" charset="0"/>
                <a:cs typeface="Times New Roman" panose="02020603050405020304" pitchFamily="18" charset="0"/>
              </a:rPr>
              <a:t>iōnios</a:t>
            </a:r>
            <a:r>
              <a:rPr lang="en-US" sz="3200" dirty="0" smtClean="0"/>
              <a:t> </a:t>
            </a:r>
            <a:r>
              <a:rPr lang="en-US" sz="3200" dirty="0"/>
              <a:t>– </a:t>
            </a:r>
            <a:r>
              <a:rPr lang="en-US" sz="3200" i="1" dirty="0"/>
              <a:t>eternal </a:t>
            </a:r>
            <a:endParaRPr lang="en-US" sz="3200" i="1" dirty="0" smtClean="0">
              <a:solidFill>
                <a:schemeClr val="bg1"/>
              </a:solidFill>
              <a:latin typeface="Eras Demi ITC" pitchFamily="34" charset="0"/>
            </a:endParaRPr>
          </a:p>
        </p:txBody>
      </p:sp>
      <p:sp>
        <p:nvSpPr>
          <p:cNvPr id="4" name="TextBox 3"/>
          <p:cNvSpPr txBox="1"/>
          <p:nvPr/>
        </p:nvSpPr>
        <p:spPr>
          <a:xfrm>
            <a:off x="685800" y="2133600"/>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b="1" i="1" dirty="0" err="1">
                <a:solidFill>
                  <a:srgbClr val="FFC000"/>
                </a:solidFill>
                <a:latin typeface="Times New Roman" panose="02020603050405020304" pitchFamily="18" charset="0"/>
                <a:cs typeface="Times New Roman" panose="02020603050405020304" pitchFamily="18" charset="0"/>
              </a:rPr>
              <a:t>katoikountas</a:t>
            </a:r>
            <a:r>
              <a:rPr lang="en-US" sz="3200" b="1" i="1" dirty="0">
                <a:solidFill>
                  <a:srgbClr val="FFC000"/>
                </a:solidFill>
                <a:latin typeface="Times New Roman" panose="02020603050405020304" pitchFamily="18" charset="0"/>
                <a:cs typeface="Times New Roman" panose="02020603050405020304" pitchFamily="18" charset="0"/>
              </a:rPr>
              <a:t> </a:t>
            </a:r>
            <a:r>
              <a:rPr lang="en-US" sz="3200" b="1" i="1" dirty="0" err="1">
                <a:solidFill>
                  <a:srgbClr val="FFC000"/>
                </a:solidFill>
                <a:latin typeface="Times New Roman" panose="02020603050405020304" pitchFamily="18" charset="0"/>
                <a:cs typeface="Times New Roman" panose="02020603050405020304" pitchFamily="18" charset="0"/>
              </a:rPr>
              <a:t>epi</a:t>
            </a:r>
            <a:r>
              <a:rPr lang="en-US" sz="3200" b="1" i="1" dirty="0">
                <a:solidFill>
                  <a:srgbClr val="FFC000"/>
                </a:solidFill>
                <a:latin typeface="Times New Roman" panose="02020603050405020304" pitchFamily="18" charset="0"/>
                <a:cs typeface="Times New Roman" panose="02020603050405020304" pitchFamily="18" charset="0"/>
              </a:rPr>
              <a:t> </a:t>
            </a:r>
            <a:r>
              <a:rPr lang="en-US" sz="3200" b="1" i="1" dirty="0" err="1">
                <a:solidFill>
                  <a:srgbClr val="FFC000"/>
                </a:solidFill>
                <a:latin typeface="Times New Roman" panose="02020603050405020304" pitchFamily="18" charset="0"/>
                <a:cs typeface="Times New Roman" panose="02020603050405020304" pitchFamily="18" charset="0"/>
              </a:rPr>
              <a:t>tēs</a:t>
            </a:r>
            <a:r>
              <a:rPr lang="en-US" sz="3200" b="1" i="1" dirty="0">
                <a:solidFill>
                  <a:srgbClr val="FFC000"/>
                </a:solidFill>
                <a:latin typeface="Times New Roman" panose="02020603050405020304" pitchFamily="18" charset="0"/>
                <a:cs typeface="Times New Roman" panose="02020603050405020304" pitchFamily="18" charset="0"/>
              </a:rPr>
              <a:t> </a:t>
            </a:r>
            <a:r>
              <a:rPr lang="en-US" sz="3200" b="1" i="1" dirty="0" err="1">
                <a:solidFill>
                  <a:srgbClr val="FFC000"/>
                </a:solidFill>
                <a:latin typeface="Times New Roman" panose="02020603050405020304" pitchFamily="18" charset="0"/>
                <a:cs typeface="Times New Roman" panose="02020603050405020304" pitchFamily="18" charset="0"/>
              </a:rPr>
              <a:t>gēs</a:t>
            </a:r>
            <a:r>
              <a:rPr lang="en-US" sz="3200" b="1" dirty="0">
                <a:solidFill>
                  <a:srgbClr val="FFC000"/>
                </a:solidFill>
                <a:latin typeface="Times New Roman" panose="02020603050405020304" pitchFamily="18" charset="0"/>
                <a:cs typeface="Times New Roman" panose="02020603050405020304" pitchFamily="18" charset="0"/>
              </a:rPr>
              <a:t> </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
        <p:nvSpPr>
          <p:cNvPr id="2" name="TextBox 1"/>
          <p:cNvSpPr txBox="1"/>
          <p:nvPr/>
        </p:nvSpPr>
        <p:spPr>
          <a:xfrm>
            <a:off x="457200" y="2663340"/>
            <a:ext cx="8229600" cy="2062103"/>
          </a:xfrm>
          <a:prstGeom prst="rect">
            <a:avLst/>
          </a:prstGeom>
          <a:noFill/>
        </p:spPr>
        <p:txBody>
          <a:bodyPr wrap="square" rtlCol="0">
            <a:spAutoFit/>
          </a:bodyPr>
          <a:lstStyle/>
          <a:p>
            <a:r>
              <a:rPr lang="en-US" sz="3200" dirty="0"/>
              <a:t>Matt. </a:t>
            </a:r>
            <a:r>
              <a:rPr lang="en-US" sz="3200" dirty="0" smtClean="0"/>
              <a:t>24.14 </a:t>
            </a:r>
            <a:r>
              <a:rPr lang="en-US" sz="3200" dirty="0"/>
              <a:t>~ </a:t>
            </a:r>
            <a:r>
              <a:rPr lang="en-US" sz="3200" dirty="0">
                <a:solidFill>
                  <a:srgbClr val="FFC000"/>
                </a:solidFill>
              </a:rPr>
              <a:t>And this gospel of the kingdom will be preached in all the world as a witness to all the nations, and then the end will </a:t>
            </a:r>
            <a:r>
              <a:rPr lang="en-US" sz="3200" dirty="0" smtClean="0">
                <a:solidFill>
                  <a:srgbClr val="FFC000"/>
                </a:solidFill>
              </a:rPr>
              <a:t>come.</a:t>
            </a:r>
            <a:endParaRPr lang="en-US" sz="3200" dirty="0" smtClean="0">
              <a:solidFill>
                <a:srgbClr val="FFC000"/>
              </a:solidFill>
              <a:latin typeface="Eras Demi ITC" pitchFamily="34" charset="0"/>
            </a:endParaRPr>
          </a:p>
        </p:txBody>
      </p:sp>
      <p:sp>
        <p:nvSpPr>
          <p:cNvPr id="6" name="TextBox 5"/>
          <p:cNvSpPr txBox="1"/>
          <p:nvPr/>
        </p:nvSpPr>
        <p:spPr>
          <a:xfrm>
            <a:off x="457200" y="1548825"/>
            <a:ext cx="8229600" cy="584775"/>
          </a:xfrm>
          <a:prstGeom prst="rect">
            <a:avLst/>
          </a:prstGeom>
          <a:noFill/>
        </p:spPr>
        <p:txBody>
          <a:bodyPr wrap="square" rtlCol="0">
            <a:spAutoFit/>
          </a:bodyPr>
          <a:lstStyle/>
          <a:p>
            <a:r>
              <a:rPr lang="en-US" sz="3200" dirty="0" smtClean="0">
                <a:solidFill>
                  <a:srgbClr val="FFC000"/>
                </a:solidFill>
                <a:latin typeface="Eras Demi ITC" pitchFamily="34" charset="0"/>
              </a:rPr>
              <a:t>Dwell on the earth</a:t>
            </a:r>
          </a:p>
        </p:txBody>
      </p:sp>
    </p:spTree>
    <p:extLst>
      <p:ext uri="{BB962C8B-B14F-4D97-AF65-F5344CB8AC3E}">
        <p14:creationId xmlns:p14="http://schemas.microsoft.com/office/powerpoint/2010/main" xmlns="" val="24238267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9" presetClass="emph" presetSubtype="0" grpId="1"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500"/>
                                        <p:tgtEl>
                                          <p:spTgt spid="2"/>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4"/>
                                        </p:tgtEl>
                                        <p:attrNameLst>
                                          <p:attrName>style.opacity</p:attrName>
                                        </p:attrNameLst>
                                      </p:cBhvr>
                                      <p:to>
                                        <p:strVal val="0.5"/>
                                      </p:to>
                                    </p:set>
                                    <p:animEffect filter="image" prLst="opacity: 0.5">
                                      <p:cBhvr rctx="IE">
                                        <p:cTn id="25" dur="indefinite"/>
                                        <p:tgtEl>
                                          <p:spTgt spid="4"/>
                                        </p:tgtEl>
                                      </p:cBhvr>
                                    </p:animEffect>
                                  </p:childTnLst>
                                </p:cTn>
                              </p:par>
                              <p:par>
                                <p:cTn id="26" presetID="9" presetClass="emph" presetSubtype="0" grpId="0" nodeType="withEffect">
                                  <p:stCondLst>
                                    <p:cond delay="0"/>
                                  </p:stCondLst>
                                  <p:childTnLst>
                                    <p:set>
                                      <p:cBhvr rctx="PPT">
                                        <p:cTn id="27" dur="indefinite"/>
                                        <p:tgtEl>
                                          <p:spTgt spid="6"/>
                                        </p:tgtEl>
                                        <p:attrNameLst>
                                          <p:attrName>style.opacity</p:attrName>
                                        </p:attrNameLst>
                                      </p:cBhvr>
                                      <p:to>
                                        <p:strVal val="0.5"/>
                                      </p:to>
                                    </p:set>
                                    <p:animEffect filter="image" prLst="opacity: 0.5">
                                      <p:cBhvr rctx="IE">
                                        <p:cTn id="28"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p:bldP spid="4" grpId="0"/>
      <p:bldP spid="4" grpId="1"/>
      <p:bldP spid="2" grpId="0"/>
      <p:bldP spid="6" grpId="0"/>
      <p:bldP spid="6"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2061887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046988"/>
          </a:xfrm>
          <a:prstGeom prst="rect">
            <a:avLst/>
          </a:prstGeom>
          <a:noFill/>
        </p:spPr>
        <p:txBody>
          <a:bodyPr wrap="square" rtlCol="0">
            <a:spAutoFit/>
          </a:bodyPr>
          <a:lstStyle/>
          <a:p>
            <a:r>
              <a:rPr lang="en-US" sz="3200" dirty="0">
                <a:solidFill>
                  <a:srgbClr val="FFC000"/>
                </a:solidFill>
              </a:rPr>
              <a:t>John Walvoord ~ </a:t>
            </a:r>
            <a:r>
              <a:rPr lang="en-US" sz="3200" dirty="0"/>
              <a:t>"Prophetically, ‘Babylon’ sometimes refers to a literal city, sometimes to a religious system, sometimes to a political system, all stemming from the evil character of historic Babylon."</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88270207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6268358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554545"/>
          </a:xfrm>
          <a:prstGeom prst="rect">
            <a:avLst/>
          </a:prstGeom>
          <a:noFill/>
        </p:spPr>
        <p:txBody>
          <a:bodyPr wrap="square" rtlCol="0">
            <a:spAutoFit/>
          </a:bodyPr>
          <a:lstStyle/>
          <a:p>
            <a:r>
              <a:rPr lang="en-US" sz="3200" dirty="0"/>
              <a:t>Jam. </a:t>
            </a:r>
            <a:r>
              <a:rPr lang="en-US" sz="3200" dirty="0" smtClean="0"/>
              <a:t>4.4 </a:t>
            </a:r>
            <a:r>
              <a:rPr lang="en-US" sz="3200" dirty="0"/>
              <a:t>~ </a:t>
            </a:r>
            <a:r>
              <a:rPr lang="en-US" sz="3200" dirty="0">
                <a:solidFill>
                  <a:srgbClr val="FFC000"/>
                </a:solidFill>
              </a:rPr>
              <a:t>Adulterers and adulteresses! Do you not know that friendship with the world is enmity with God? Whoever therefore wants to be a friend of the world makes himself an enemy of God. </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22168036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4 . 6 – 2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95995707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Revelation</Template>
  <TotalTime>2648</TotalTime>
  <Words>715</Words>
  <Application>Microsoft Office PowerPoint</Application>
  <PresentationFormat>On-screen Show (4:3)</PresentationFormat>
  <Paragraphs>83</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Eras Demi ITC</vt:lpstr>
      <vt:lpstr>Felix Titling</vt:lpstr>
      <vt:lpstr>Crayon</vt:lpstr>
      <vt:lpstr>Times New Roman</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Kathy</cp:lastModifiedBy>
  <cp:revision>25</cp:revision>
  <dcterms:created xsi:type="dcterms:W3CDTF">2013-05-09T15:44:25Z</dcterms:created>
  <dcterms:modified xsi:type="dcterms:W3CDTF">2013-05-13T18:17:50Z</dcterms:modified>
</cp:coreProperties>
</file>