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2" r:id="rId3"/>
    <p:sldId id="257" r:id="rId4"/>
    <p:sldId id="267" r:id="rId5"/>
    <p:sldId id="268" r:id="rId6"/>
    <p:sldId id="258" r:id="rId7"/>
    <p:sldId id="272" r:id="rId8"/>
    <p:sldId id="271" r:id="rId9"/>
    <p:sldId id="263" r:id="rId10"/>
    <p:sldId id="269" r:id="rId11"/>
    <p:sldId id="270" r:id="rId12"/>
    <p:sldId id="261" r:id="rId13"/>
    <p:sldId id="264" r:id="rId14"/>
    <p:sldId id="260" r:id="rId15"/>
    <p:sldId id="259"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F4001A"/>
    <a:srgbClr val="EA0027"/>
    <a:srgbClr val="C50D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9" autoAdjust="0"/>
    <p:restoredTop sz="93351" autoAdjust="0"/>
  </p:normalViewPr>
  <p:slideViewPr>
    <p:cSldViewPr>
      <p:cViewPr>
        <p:scale>
          <a:sx n="60" d="100"/>
          <a:sy n="60" d="100"/>
        </p:scale>
        <p:origin x="-2478" y="-133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8957F1-25F9-4C89-89E4-90B8A931CB14}" type="datetimeFigureOut">
              <a:rPr lang="en-US" smtClean="0"/>
              <a:pPr/>
              <a:t>12/31/2012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F8F268-BA1A-47C4-9974-D4CB778E3A34}" type="slidenum">
              <a:rPr lang="en-US" smtClean="0"/>
              <a:pPr/>
              <a:t>‹#›</a:t>
            </a:fld>
            <a:endParaRPr lang="en-US"/>
          </a:p>
        </p:txBody>
      </p:sp>
    </p:spTree>
    <p:extLst>
      <p:ext uri="{BB962C8B-B14F-4D97-AF65-F5344CB8AC3E}">
        <p14:creationId xmlns:p14="http://schemas.microsoft.com/office/powerpoint/2010/main" xmlns="" val="162772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8F268-BA1A-47C4-9974-D4CB778E3A34}" type="slidenum">
              <a:rPr lang="en-US" smtClean="0"/>
              <a:pPr/>
              <a:t>13</a:t>
            </a:fld>
            <a:endParaRPr lang="en-US"/>
          </a:p>
        </p:txBody>
      </p:sp>
    </p:spTree>
    <p:extLst>
      <p:ext uri="{BB962C8B-B14F-4D97-AF65-F5344CB8AC3E}">
        <p14:creationId xmlns:p14="http://schemas.microsoft.com/office/powerpoint/2010/main" xmlns="" val="4142961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12/31/2012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52662850"/>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12/31/2012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23290497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12/31/2012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1820638871"/>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12/31/2012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02311860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FD0FAB-B824-4ED7-B581-B42B5D1BE400}" type="datetimeFigureOut">
              <a:rPr lang="en-US" smtClean="0"/>
              <a:pPr/>
              <a:t>12/31/2012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1360675216"/>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FD0FAB-B824-4ED7-B581-B42B5D1BE400}" type="datetimeFigureOut">
              <a:rPr lang="en-US" smtClean="0"/>
              <a:pPr/>
              <a:t>12/31/2012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172347177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FD0FAB-B824-4ED7-B581-B42B5D1BE400}" type="datetimeFigureOut">
              <a:rPr lang="en-US" smtClean="0"/>
              <a:pPr/>
              <a:t>12/31/2012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422239685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FD0FAB-B824-4ED7-B581-B42B5D1BE400}" type="datetimeFigureOut">
              <a:rPr lang="en-US" smtClean="0"/>
              <a:pPr/>
              <a:t>12/31/2012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64233655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D0FAB-B824-4ED7-B581-B42B5D1BE400}" type="datetimeFigureOut">
              <a:rPr lang="en-US" smtClean="0"/>
              <a:pPr/>
              <a:t>12/31/2012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790136506"/>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D0FAB-B824-4ED7-B581-B42B5D1BE400}" type="datetimeFigureOut">
              <a:rPr lang="en-US" smtClean="0"/>
              <a:pPr/>
              <a:t>12/31/2012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200249826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D0FAB-B824-4ED7-B581-B42B5D1BE400}" type="datetimeFigureOut">
              <a:rPr lang="en-US" smtClean="0"/>
              <a:pPr/>
              <a:t>12/31/2012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283849779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D0FAB-B824-4ED7-B581-B42B5D1BE400}" type="datetimeFigureOut">
              <a:rPr lang="en-US" smtClean="0"/>
              <a:pPr/>
              <a:t>12/31/2012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495526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457200" y="3200400"/>
            <a:ext cx="1087437" cy="1149350"/>
            <a:chOff x="1979613" y="4222750"/>
            <a:chExt cx="881062" cy="850900"/>
          </a:xfrm>
        </p:grpSpPr>
        <p:sp>
          <p:nvSpPr>
            <p:cNvPr id="7" name="AutoShape 4"/>
            <p:cNvSpPr>
              <a:spLocks noChangeAspect="1" noChangeArrowheads="1" noTextEdit="1"/>
            </p:cNvSpPr>
            <p:nvPr/>
          </p:nvSpPr>
          <p:spPr bwMode="auto">
            <a:xfrm>
              <a:off x="1979613" y="4222750"/>
              <a:ext cx="881062" cy="85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2058988" y="4222750"/>
              <a:ext cx="711200" cy="755650"/>
            </a:xfrm>
            <a:custGeom>
              <a:avLst/>
              <a:gdLst/>
              <a:ahLst/>
              <a:cxnLst>
                <a:cxn ang="0">
                  <a:pos x="881" y="787"/>
                </a:cxn>
                <a:cxn ang="0">
                  <a:pos x="838" y="728"/>
                </a:cxn>
                <a:cxn ang="0">
                  <a:pos x="778" y="635"/>
                </a:cxn>
                <a:cxn ang="0">
                  <a:pos x="697" y="587"/>
                </a:cxn>
                <a:cxn ang="0">
                  <a:pos x="668" y="531"/>
                </a:cxn>
                <a:cxn ang="0">
                  <a:pos x="674" y="513"/>
                </a:cxn>
                <a:cxn ang="0">
                  <a:pos x="770" y="372"/>
                </a:cxn>
                <a:cxn ang="0">
                  <a:pos x="814" y="178"/>
                </a:cxn>
                <a:cxn ang="0">
                  <a:pos x="814" y="171"/>
                </a:cxn>
                <a:cxn ang="0">
                  <a:pos x="786" y="77"/>
                </a:cxn>
                <a:cxn ang="0">
                  <a:pos x="709" y="14"/>
                </a:cxn>
                <a:cxn ang="0">
                  <a:pos x="600" y="5"/>
                </a:cxn>
                <a:cxn ang="0">
                  <a:pos x="499" y="74"/>
                </a:cxn>
                <a:cxn ang="0">
                  <a:pos x="472" y="88"/>
                </a:cxn>
                <a:cxn ang="0">
                  <a:pos x="446" y="127"/>
                </a:cxn>
                <a:cxn ang="0">
                  <a:pos x="400" y="127"/>
                </a:cxn>
                <a:cxn ang="0">
                  <a:pos x="284" y="96"/>
                </a:cxn>
                <a:cxn ang="0">
                  <a:pos x="153" y="144"/>
                </a:cxn>
                <a:cxn ang="0">
                  <a:pos x="5" y="737"/>
                </a:cxn>
                <a:cxn ang="0">
                  <a:pos x="67" y="806"/>
                </a:cxn>
                <a:cxn ang="0">
                  <a:pos x="357" y="885"/>
                </a:cxn>
                <a:cxn ang="0">
                  <a:pos x="423" y="871"/>
                </a:cxn>
                <a:cxn ang="0">
                  <a:pos x="475" y="809"/>
                </a:cxn>
                <a:cxn ang="0">
                  <a:pos x="503" y="712"/>
                </a:cxn>
                <a:cxn ang="0">
                  <a:pos x="495" y="780"/>
                </a:cxn>
                <a:cxn ang="0">
                  <a:pos x="497" y="852"/>
                </a:cxn>
                <a:cxn ang="0">
                  <a:pos x="595" y="921"/>
                </a:cxn>
                <a:cxn ang="0">
                  <a:pos x="665" y="899"/>
                </a:cxn>
                <a:cxn ang="0">
                  <a:pos x="702" y="908"/>
                </a:cxn>
                <a:cxn ang="0">
                  <a:pos x="795" y="952"/>
                </a:cxn>
                <a:cxn ang="0">
                  <a:pos x="889" y="884"/>
                </a:cxn>
                <a:cxn ang="0">
                  <a:pos x="897" y="837"/>
                </a:cxn>
                <a:cxn ang="0">
                  <a:pos x="590" y="163"/>
                </a:cxn>
                <a:cxn ang="0">
                  <a:pos x="587" y="120"/>
                </a:cxn>
                <a:cxn ang="0">
                  <a:pos x="617" y="92"/>
                </a:cxn>
                <a:cxn ang="0">
                  <a:pos x="668" y="92"/>
                </a:cxn>
                <a:cxn ang="0">
                  <a:pos x="712" y="126"/>
                </a:cxn>
                <a:cxn ang="0">
                  <a:pos x="725" y="173"/>
                </a:cxn>
                <a:cxn ang="0">
                  <a:pos x="725" y="181"/>
                </a:cxn>
                <a:cxn ang="0">
                  <a:pos x="651" y="397"/>
                </a:cxn>
                <a:cxn ang="0">
                  <a:pos x="580" y="491"/>
                </a:cxn>
                <a:cxn ang="0">
                  <a:pos x="575" y="447"/>
                </a:cxn>
                <a:cxn ang="0">
                  <a:pos x="612" y="309"/>
                </a:cxn>
                <a:cxn ang="0">
                  <a:pos x="614" y="251"/>
                </a:cxn>
                <a:cxn ang="0">
                  <a:pos x="581" y="192"/>
                </a:cxn>
                <a:cxn ang="0">
                  <a:pos x="701" y="778"/>
                </a:cxn>
                <a:cxn ang="0">
                  <a:pos x="679" y="740"/>
                </a:cxn>
                <a:cxn ang="0">
                  <a:pos x="619" y="699"/>
                </a:cxn>
                <a:cxn ang="0">
                  <a:pos x="593" y="666"/>
                </a:cxn>
                <a:cxn ang="0">
                  <a:pos x="613" y="629"/>
                </a:cxn>
                <a:cxn ang="0">
                  <a:pos x="673" y="673"/>
                </a:cxn>
                <a:cxn ang="0">
                  <a:pos x="722" y="702"/>
                </a:cxn>
                <a:cxn ang="0">
                  <a:pos x="723" y="747"/>
                </a:cxn>
              </a:cxnLst>
              <a:rect l="0" t="0" r="r" b="b"/>
              <a:pathLst>
                <a:path w="897" h="952">
                  <a:moveTo>
                    <a:pt x="897" y="837"/>
                  </a:moveTo>
                  <a:lnTo>
                    <a:pt x="897" y="837"/>
                  </a:lnTo>
                  <a:lnTo>
                    <a:pt x="896" y="824"/>
                  </a:lnTo>
                  <a:lnTo>
                    <a:pt x="892" y="810"/>
                  </a:lnTo>
                  <a:lnTo>
                    <a:pt x="888" y="799"/>
                  </a:lnTo>
                  <a:lnTo>
                    <a:pt x="881" y="787"/>
                  </a:lnTo>
                  <a:lnTo>
                    <a:pt x="874" y="777"/>
                  </a:lnTo>
                  <a:lnTo>
                    <a:pt x="865" y="767"/>
                  </a:lnTo>
                  <a:lnTo>
                    <a:pt x="855" y="758"/>
                  </a:lnTo>
                  <a:lnTo>
                    <a:pt x="844" y="750"/>
                  </a:lnTo>
                  <a:lnTo>
                    <a:pt x="842" y="740"/>
                  </a:lnTo>
                  <a:lnTo>
                    <a:pt x="838" y="728"/>
                  </a:lnTo>
                  <a:lnTo>
                    <a:pt x="831" y="719"/>
                  </a:lnTo>
                  <a:lnTo>
                    <a:pt x="822" y="710"/>
                  </a:lnTo>
                  <a:lnTo>
                    <a:pt x="814" y="686"/>
                  </a:lnTo>
                  <a:lnTo>
                    <a:pt x="805" y="666"/>
                  </a:lnTo>
                  <a:lnTo>
                    <a:pt x="792" y="649"/>
                  </a:lnTo>
                  <a:lnTo>
                    <a:pt x="778" y="635"/>
                  </a:lnTo>
                  <a:lnTo>
                    <a:pt x="763" y="622"/>
                  </a:lnTo>
                  <a:lnTo>
                    <a:pt x="748" y="613"/>
                  </a:lnTo>
                  <a:lnTo>
                    <a:pt x="734" y="605"/>
                  </a:lnTo>
                  <a:lnTo>
                    <a:pt x="721" y="598"/>
                  </a:lnTo>
                  <a:lnTo>
                    <a:pt x="708" y="592"/>
                  </a:lnTo>
                  <a:lnTo>
                    <a:pt x="697" y="587"/>
                  </a:lnTo>
                  <a:lnTo>
                    <a:pt x="688" y="580"/>
                  </a:lnTo>
                  <a:lnTo>
                    <a:pt x="681" y="573"/>
                  </a:lnTo>
                  <a:lnTo>
                    <a:pt x="676" y="566"/>
                  </a:lnTo>
                  <a:lnTo>
                    <a:pt x="671" y="557"/>
                  </a:lnTo>
                  <a:lnTo>
                    <a:pt x="669" y="545"/>
                  </a:lnTo>
                  <a:lnTo>
                    <a:pt x="668" y="531"/>
                  </a:lnTo>
                  <a:lnTo>
                    <a:pt x="668" y="529"/>
                  </a:lnTo>
                  <a:lnTo>
                    <a:pt x="668" y="526"/>
                  </a:lnTo>
                  <a:lnTo>
                    <a:pt x="668" y="523"/>
                  </a:lnTo>
                  <a:lnTo>
                    <a:pt x="668" y="521"/>
                  </a:lnTo>
                  <a:lnTo>
                    <a:pt x="671" y="516"/>
                  </a:lnTo>
                  <a:lnTo>
                    <a:pt x="674" y="513"/>
                  </a:lnTo>
                  <a:lnTo>
                    <a:pt x="676" y="509"/>
                  </a:lnTo>
                  <a:lnTo>
                    <a:pt x="677" y="508"/>
                  </a:lnTo>
                  <a:lnTo>
                    <a:pt x="701" y="477"/>
                  </a:lnTo>
                  <a:lnTo>
                    <a:pt x="725" y="445"/>
                  </a:lnTo>
                  <a:lnTo>
                    <a:pt x="748" y="410"/>
                  </a:lnTo>
                  <a:lnTo>
                    <a:pt x="770" y="372"/>
                  </a:lnTo>
                  <a:lnTo>
                    <a:pt x="787" y="332"/>
                  </a:lnTo>
                  <a:lnTo>
                    <a:pt x="801" y="286"/>
                  </a:lnTo>
                  <a:lnTo>
                    <a:pt x="810" y="236"/>
                  </a:lnTo>
                  <a:lnTo>
                    <a:pt x="814" y="181"/>
                  </a:lnTo>
                  <a:lnTo>
                    <a:pt x="814" y="179"/>
                  </a:lnTo>
                  <a:lnTo>
                    <a:pt x="814" y="178"/>
                  </a:lnTo>
                  <a:lnTo>
                    <a:pt x="814" y="175"/>
                  </a:lnTo>
                  <a:lnTo>
                    <a:pt x="814" y="173"/>
                  </a:lnTo>
                  <a:lnTo>
                    <a:pt x="814" y="173"/>
                  </a:lnTo>
                  <a:lnTo>
                    <a:pt x="814" y="172"/>
                  </a:lnTo>
                  <a:lnTo>
                    <a:pt x="814" y="172"/>
                  </a:lnTo>
                  <a:lnTo>
                    <a:pt x="814" y="171"/>
                  </a:lnTo>
                  <a:lnTo>
                    <a:pt x="813" y="153"/>
                  </a:lnTo>
                  <a:lnTo>
                    <a:pt x="810" y="137"/>
                  </a:lnTo>
                  <a:lnTo>
                    <a:pt x="807" y="121"/>
                  </a:lnTo>
                  <a:lnTo>
                    <a:pt x="801" y="106"/>
                  </a:lnTo>
                  <a:lnTo>
                    <a:pt x="794" y="91"/>
                  </a:lnTo>
                  <a:lnTo>
                    <a:pt x="786" y="77"/>
                  </a:lnTo>
                  <a:lnTo>
                    <a:pt x="777" y="65"/>
                  </a:lnTo>
                  <a:lnTo>
                    <a:pt x="765" y="52"/>
                  </a:lnTo>
                  <a:lnTo>
                    <a:pt x="753" y="40"/>
                  </a:lnTo>
                  <a:lnTo>
                    <a:pt x="739" y="30"/>
                  </a:lnTo>
                  <a:lnTo>
                    <a:pt x="724" y="21"/>
                  </a:lnTo>
                  <a:lnTo>
                    <a:pt x="709" y="14"/>
                  </a:lnTo>
                  <a:lnTo>
                    <a:pt x="693" y="8"/>
                  </a:lnTo>
                  <a:lnTo>
                    <a:pt x="676" y="3"/>
                  </a:lnTo>
                  <a:lnTo>
                    <a:pt x="658" y="1"/>
                  </a:lnTo>
                  <a:lnTo>
                    <a:pt x="641" y="0"/>
                  </a:lnTo>
                  <a:lnTo>
                    <a:pt x="620" y="1"/>
                  </a:lnTo>
                  <a:lnTo>
                    <a:pt x="600" y="5"/>
                  </a:lnTo>
                  <a:lnTo>
                    <a:pt x="580" y="12"/>
                  </a:lnTo>
                  <a:lnTo>
                    <a:pt x="561" y="20"/>
                  </a:lnTo>
                  <a:lnTo>
                    <a:pt x="543" y="30"/>
                  </a:lnTo>
                  <a:lnTo>
                    <a:pt x="527" y="43"/>
                  </a:lnTo>
                  <a:lnTo>
                    <a:pt x="512" y="58"/>
                  </a:lnTo>
                  <a:lnTo>
                    <a:pt x="499" y="74"/>
                  </a:lnTo>
                  <a:lnTo>
                    <a:pt x="495" y="75"/>
                  </a:lnTo>
                  <a:lnTo>
                    <a:pt x="489" y="77"/>
                  </a:lnTo>
                  <a:lnTo>
                    <a:pt x="484" y="80"/>
                  </a:lnTo>
                  <a:lnTo>
                    <a:pt x="480" y="82"/>
                  </a:lnTo>
                  <a:lnTo>
                    <a:pt x="476" y="84"/>
                  </a:lnTo>
                  <a:lnTo>
                    <a:pt x="472" y="88"/>
                  </a:lnTo>
                  <a:lnTo>
                    <a:pt x="467" y="91"/>
                  </a:lnTo>
                  <a:lnTo>
                    <a:pt x="463" y="95"/>
                  </a:lnTo>
                  <a:lnTo>
                    <a:pt x="457" y="105"/>
                  </a:lnTo>
                  <a:lnTo>
                    <a:pt x="451" y="114"/>
                  </a:lnTo>
                  <a:lnTo>
                    <a:pt x="447" y="122"/>
                  </a:lnTo>
                  <a:lnTo>
                    <a:pt x="446" y="127"/>
                  </a:lnTo>
                  <a:lnTo>
                    <a:pt x="446" y="128"/>
                  </a:lnTo>
                  <a:lnTo>
                    <a:pt x="445" y="130"/>
                  </a:lnTo>
                  <a:lnTo>
                    <a:pt x="444" y="135"/>
                  </a:lnTo>
                  <a:lnTo>
                    <a:pt x="443" y="138"/>
                  </a:lnTo>
                  <a:lnTo>
                    <a:pt x="423" y="134"/>
                  </a:lnTo>
                  <a:lnTo>
                    <a:pt x="400" y="127"/>
                  </a:lnTo>
                  <a:lnTo>
                    <a:pt x="374" y="120"/>
                  </a:lnTo>
                  <a:lnTo>
                    <a:pt x="347" y="113"/>
                  </a:lnTo>
                  <a:lnTo>
                    <a:pt x="323" y="106"/>
                  </a:lnTo>
                  <a:lnTo>
                    <a:pt x="302" y="100"/>
                  </a:lnTo>
                  <a:lnTo>
                    <a:pt x="288" y="97"/>
                  </a:lnTo>
                  <a:lnTo>
                    <a:pt x="284" y="96"/>
                  </a:lnTo>
                  <a:lnTo>
                    <a:pt x="254" y="91"/>
                  </a:lnTo>
                  <a:lnTo>
                    <a:pt x="227" y="92"/>
                  </a:lnTo>
                  <a:lnTo>
                    <a:pt x="204" y="100"/>
                  </a:lnTo>
                  <a:lnTo>
                    <a:pt x="183" y="112"/>
                  </a:lnTo>
                  <a:lnTo>
                    <a:pt x="167" y="127"/>
                  </a:lnTo>
                  <a:lnTo>
                    <a:pt x="153" y="144"/>
                  </a:lnTo>
                  <a:lnTo>
                    <a:pt x="144" y="163"/>
                  </a:lnTo>
                  <a:lnTo>
                    <a:pt x="137" y="180"/>
                  </a:lnTo>
                  <a:lnTo>
                    <a:pt x="5" y="667"/>
                  </a:lnTo>
                  <a:lnTo>
                    <a:pt x="0" y="692"/>
                  </a:lnTo>
                  <a:lnTo>
                    <a:pt x="1" y="715"/>
                  </a:lnTo>
                  <a:lnTo>
                    <a:pt x="5" y="737"/>
                  </a:lnTo>
                  <a:lnTo>
                    <a:pt x="14" y="757"/>
                  </a:lnTo>
                  <a:lnTo>
                    <a:pt x="23" y="771"/>
                  </a:lnTo>
                  <a:lnTo>
                    <a:pt x="34" y="783"/>
                  </a:lnTo>
                  <a:lnTo>
                    <a:pt x="45" y="792"/>
                  </a:lnTo>
                  <a:lnTo>
                    <a:pt x="55" y="800"/>
                  </a:lnTo>
                  <a:lnTo>
                    <a:pt x="67" y="806"/>
                  </a:lnTo>
                  <a:lnTo>
                    <a:pt x="76" y="809"/>
                  </a:lnTo>
                  <a:lnTo>
                    <a:pt x="84" y="813"/>
                  </a:lnTo>
                  <a:lnTo>
                    <a:pt x="90" y="814"/>
                  </a:lnTo>
                  <a:lnTo>
                    <a:pt x="333" y="881"/>
                  </a:lnTo>
                  <a:lnTo>
                    <a:pt x="345" y="883"/>
                  </a:lnTo>
                  <a:lnTo>
                    <a:pt x="357" y="885"/>
                  </a:lnTo>
                  <a:lnTo>
                    <a:pt x="369" y="885"/>
                  </a:lnTo>
                  <a:lnTo>
                    <a:pt x="381" y="884"/>
                  </a:lnTo>
                  <a:lnTo>
                    <a:pt x="392" y="883"/>
                  </a:lnTo>
                  <a:lnTo>
                    <a:pt x="402" y="881"/>
                  </a:lnTo>
                  <a:lnTo>
                    <a:pt x="413" y="876"/>
                  </a:lnTo>
                  <a:lnTo>
                    <a:pt x="423" y="871"/>
                  </a:lnTo>
                  <a:lnTo>
                    <a:pt x="437" y="862"/>
                  </a:lnTo>
                  <a:lnTo>
                    <a:pt x="449" y="852"/>
                  </a:lnTo>
                  <a:lnTo>
                    <a:pt x="458" y="840"/>
                  </a:lnTo>
                  <a:lnTo>
                    <a:pt x="466" y="830"/>
                  </a:lnTo>
                  <a:lnTo>
                    <a:pt x="472" y="818"/>
                  </a:lnTo>
                  <a:lnTo>
                    <a:pt x="475" y="809"/>
                  </a:lnTo>
                  <a:lnTo>
                    <a:pt x="478" y="801"/>
                  </a:lnTo>
                  <a:lnTo>
                    <a:pt x="480" y="795"/>
                  </a:lnTo>
                  <a:lnTo>
                    <a:pt x="481" y="791"/>
                  </a:lnTo>
                  <a:lnTo>
                    <a:pt x="485" y="776"/>
                  </a:lnTo>
                  <a:lnTo>
                    <a:pt x="492" y="750"/>
                  </a:lnTo>
                  <a:lnTo>
                    <a:pt x="503" y="712"/>
                  </a:lnTo>
                  <a:lnTo>
                    <a:pt x="503" y="722"/>
                  </a:lnTo>
                  <a:lnTo>
                    <a:pt x="503" y="732"/>
                  </a:lnTo>
                  <a:lnTo>
                    <a:pt x="505" y="741"/>
                  </a:lnTo>
                  <a:lnTo>
                    <a:pt x="510" y="752"/>
                  </a:lnTo>
                  <a:lnTo>
                    <a:pt x="502" y="765"/>
                  </a:lnTo>
                  <a:lnTo>
                    <a:pt x="495" y="780"/>
                  </a:lnTo>
                  <a:lnTo>
                    <a:pt x="491" y="797"/>
                  </a:lnTo>
                  <a:lnTo>
                    <a:pt x="490" y="813"/>
                  </a:lnTo>
                  <a:lnTo>
                    <a:pt x="490" y="822"/>
                  </a:lnTo>
                  <a:lnTo>
                    <a:pt x="492" y="832"/>
                  </a:lnTo>
                  <a:lnTo>
                    <a:pt x="493" y="843"/>
                  </a:lnTo>
                  <a:lnTo>
                    <a:pt x="497" y="852"/>
                  </a:lnTo>
                  <a:lnTo>
                    <a:pt x="507" y="871"/>
                  </a:lnTo>
                  <a:lnTo>
                    <a:pt x="520" y="889"/>
                  </a:lnTo>
                  <a:lnTo>
                    <a:pt x="536" y="903"/>
                  </a:lnTo>
                  <a:lnTo>
                    <a:pt x="555" y="912"/>
                  </a:lnTo>
                  <a:lnTo>
                    <a:pt x="574" y="919"/>
                  </a:lnTo>
                  <a:lnTo>
                    <a:pt x="595" y="921"/>
                  </a:lnTo>
                  <a:lnTo>
                    <a:pt x="617" y="920"/>
                  </a:lnTo>
                  <a:lnTo>
                    <a:pt x="638" y="914"/>
                  </a:lnTo>
                  <a:lnTo>
                    <a:pt x="646" y="911"/>
                  </a:lnTo>
                  <a:lnTo>
                    <a:pt x="653" y="907"/>
                  </a:lnTo>
                  <a:lnTo>
                    <a:pt x="659" y="903"/>
                  </a:lnTo>
                  <a:lnTo>
                    <a:pt x="665" y="899"/>
                  </a:lnTo>
                  <a:lnTo>
                    <a:pt x="671" y="893"/>
                  </a:lnTo>
                  <a:lnTo>
                    <a:pt x="677" y="889"/>
                  </a:lnTo>
                  <a:lnTo>
                    <a:pt x="681" y="883"/>
                  </a:lnTo>
                  <a:lnTo>
                    <a:pt x="686" y="877"/>
                  </a:lnTo>
                  <a:lnTo>
                    <a:pt x="693" y="893"/>
                  </a:lnTo>
                  <a:lnTo>
                    <a:pt x="702" y="908"/>
                  </a:lnTo>
                  <a:lnTo>
                    <a:pt x="714" y="922"/>
                  </a:lnTo>
                  <a:lnTo>
                    <a:pt x="727" y="934"/>
                  </a:lnTo>
                  <a:lnTo>
                    <a:pt x="742" y="942"/>
                  </a:lnTo>
                  <a:lnTo>
                    <a:pt x="759" y="949"/>
                  </a:lnTo>
                  <a:lnTo>
                    <a:pt x="777" y="952"/>
                  </a:lnTo>
                  <a:lnTo>
                    <a:pt x="795" y="952"/>
                  </a:lnTo>
                  <a:lnTo>
                    <a:pt x="816" y="949"/>
                  </a:lnTo>
                  <a:lnTo>
                    <a:pt x="836" y="942"/>
                  </a:lnTo>
                  <a:lnTo>
                    <a:pt x="853" y="931"/>
                  </a:lnTo>
                  <a:lnTo>
                    <a:pt x="868" y="918"/>
                  </a:lnTo>
                  <a:lnTo>
                    <a:pt x="880" y="901"/>
                  </a:lnTo>
                  <a:lnTo>
                    <a:pt x="889" y="884"/>
                  </a:lnTo>
                  <a:lnTo>
                    <a:pt x="895" y="865"/>
                  </a:lnTo>
                  <a:lnTo>
                    <a:pt x="897" y="844"/>
                  </a:lnTo>
                  <a:lnTo>
                    <a:pt x="897" y="841"/>
                  </a:lnTo>
                  <a:lnTo>
                    <a:pt x="897" y="840"/>
                  </a:lnTo>
                  <a:lnTo>
                    <a:pt x="897" y="838"/>
                  </a:lnTo>
                  <a:lnTo>
                    <a:pt x="897" y="837"/>
                  </a:lnTo>
                  <a:close/>
                  <a:moveTo>
                    <a:pt x="581" y="192"/>
                  </a:moveTo>
                  <a:lnTo>
                    <a:pt x="585" y="183"/>
                  </a:lnTo>
                  <a:lnTo>
                    <a:pt x="587" y="174"/>
                  </a:lnTo>
                  <a:lnTo>
                    <a:pt x="588" y="167"/>
                  </a:lnTo>
                  <a:lnTo>
                    <a:pt x="589" y="165"/>
                  </a:lnTo>
                  <a:lnTo>
                    <a:pt x="590" y="163"/>
                  </a:lnTo>
                  <a:lnTo>
                    <a:pt x="590" y="158"/>
                  </a:lnTo>
                  <a:lnTo>
                    <a:pt x="591" y="152"/>
                  </a:lnTo>
                  <a:lnTo>
                    <a:pt x="591" y="145"/>
                  </a:lnTo>
                  <a:lnTo>
                    <a:pt x="591" y="137"/>
                  </a:lnTo>
                  <a:lnTo>
                    <a:pt x="589" y="129"/>
                  </a:lnTo>
                  <a:lnTo>
                    <a:pt x="587" y="120"/>
                  </a:lnTo>
                  <a:lnTo>
                    <a:pt x="583" y="111"/>
                  </a:lnTo>
                  <a:lnTo>
                    <a:pt x="589" y="106"/>
                  </a:lnTo>
                  <a:lnTo>
                    <a:pt x="596" y="101"/>
                  </a:lnTo>
                  <a:lnTo>
                    <a:pt x="603" y="98"/>
                  </a:lnTo>
                  <a:lnTo>
                    <a:pt x="610" y="95"/>
                  </a:lnTo>
                  <a:lnTo>
                    <a:pt x="617" y="92"/>
                  </a:lnTo>
                  <a:lnTo>
                    <a:pt x="625" y="90"/>
                  </a:lnTo>
                  <a:lnTo>
                    <a:pt x="633" y="89"/>
                  </a:lnTo>
                  <a:lnTo>
                    <a:pt x="641" y="89"/>
                  </a:lnTo>
                  <a:lnTo>
                    <a:pt x="650" y="89"/>
                  </a:lnTo>
                  <a:lnTo>
                    <a:pt x="658" y="90"/>
                  </a:lnTo>
                  <a:lnTo>
                    <a:pt x="668" y="92"/>
                  </a:lnTo>
                  <a:lnTo>
                    <a:pt x="676" y="96"/>
                  </a:lnTo>
                  <a:lnTo>
                    <a:pt x="682" y="99"/>
                  </a:lnTo>
                  <a:lnTo>
                    <a:pt x="691" y="104"/>
                  </a:lnTo>
                  <a:lnTo>
                    <a:pt x="697" y="108"/>
                  </a:lnTo>
                  <a:lnTo>
                    <a:pt x="703" y="114"/>
                  </a:lnTo>
                  <a:lnTo>
                    <a:pt x="712" y="126"/>
                  </a:lnTo>
                  <a:lnTo>
                    <a:pt x="719" y="139"/>
                  </a:lnTo>
                  <a:lnTo>
                    <a:pt x="724" y="154"/>
                  </a:lnTo>
                  <a:lnTo>
                    <a:pt x="725" y="171"/>
                  </a:lnTo>
                  <a:lnTo>
                    <a:pt x="725" y="172"/>
                  </a:lnTo>
                  <a:lnTo>
                    <a:pt x="725" y="172"/>
                  </a:lnTo>
                  <a:lnTo>
                    <a:pt x="725" y="173"/>
                  </a:lnTo>
                  <a:lnTo>
                    <a:pt x="725" y="173"/>
                  </a:lnTo>
                  <a:lnTo>
                    <a:pt x="725" y="174"/>
                  </a:lnTo>
                  <a:lnTo>
                    <a:pt x="725" y="175"/>
                  </a:lnTo>
                  <a:lnTo>
                    <a:pt x="725" y="178"/>
                  </a:lnTo>
                  <a:lnTo>
                    <a:pt x="725" y="179"/>
                  </a:lnTo>
                  <a:lnTo>
                    <a:pt x="725" y="181"/>
                  </a:lnTo>
                  <a:lnTo>
                    <a:pt x="723" y="225"/>
                  </a:lnTo>
                  <a:lnTo>
                    <a:pt x="716" y="265"/>
                  </a:lnTo>
                  <a:lnTo>
                    <a:pt x="704" y="302"/>
                  </a:lnTo>
                  <a:lnTo>
                    <a:pt x="689" y="335"/>
                  </a:lnTo>
                  <a:lnTo>
                    <a:pt x="672" y="367"/>
                  </a:lnTo>
                  <a:lnTo>
                    <a:pt x="651" y="397"/>
                  </a:lnTo>
                  <a:lnTo>
                    <a:pt x="631" y="425"/>
                  </a:lnTo>
                  <a:lnTo>
                    <a:pt x="608" y="454"/>
                  </a:lnTo>
                  <a:lnTo>
                    <a:pt x="601" y="463"/>
                  </a:lnTo>
                  <a:lnTo>
                    <a:pt x="594" y="473"/>
                  </a:lnTo>
                  <a:lnTo>
                    <a:pt x="587" y="482"/>
                  </a:lnTo>
                  <a:lnTo>
                    <a:pt x="580" y="491"/>
                  </a:lnTo>
                  <a:lnTo>
                    <a:pt x="573" y="501"/>
                  </a:lnTo>
                  <a:lnTo>
                    <a:pt x="566" y="511"/>
                  </a:lnTo>
                  <a:lnTo>
                    <a:pt x="559" y="520"/>
                  </a:lnTo>
                  <a:lnTo>
                    <a:pt x="552" y="530"/>
                  </a:lnTo>
                  <a:lnTo>
                    <a:pt x="564" y="488"/>
                  </a:lnTo>
                  <a:lnTo>
                    <a:pt x="575" y="447"/>
                  </a:lnTo>
                  <a:lnTo>
                    <a:pt x="585" y="410"/>
                  </a:lnTo>
                  <a:lnTo>
                    <a:pt x="594" y="377"/>
                  </a:lnTo>
                  <a:lnTo>
                    <a:pt x="602" y="349"/>
                  </a:lnTo>
                  <a:lnTo>
                    <a:pt x="608" y="327"/>
                  </a:lnTo>
                  <a:lnTo>
                    <a:pt x="611" y="314"/>
                  </a:lnTo>
                  <a:lnTo>
                    <a:pt x="612" y="309"/>
                  </a:lnTo>
                  <a:lnTo>
                    <a:pt x="614" y="300"/>
                  </a:lnTo>
                  <a:lnTo>
                    <a:pt x="616" y="292"/>
                  </a:lnTo>
                  <a:lnTo>
                    <a:pt x="617" y="282"/>
                  </a:lnTo>
                  <a:lnTo>
                    <a:pt x="617" y="274"/>
                  </a:lnTo>
                  <a:lnTo>
                    <a:pt x="616" y="263"/>
                  </a:lnTo>
                  <a:lnTo>
                    <a:pt x="614" y="251"/>
                  </a:lnTo>
                  <a:lnTo>
                    <a:pt x="611" y="240"/>
                  </a:lnTo>
                  <a:lnTo>
                    <a:pt x="608" y="229"/>
                  </a:lnTo>
                  <a:lnTo>
                    <a:pt x="603" y="219"/>
                  </a:lnTo>
                  <a:lnTo>
                    <a:pt x="596" y="210"/>
                  </a:lnTo>
                  <a:lnTo>
                    <a:pt x="589" y="201"/>
                  </a:lnTo>
                  <a:lnTo>
                    <a:pt x="581" y="192"/>
                  </a:lnTo>
                  <a:close/>
                  <a:moveTo>
                    <a:pt x="722" y="758"/>
                  </a:moveTo>
                  <a:lnTo>
                    <a:pt x="716" y="763"/>
                  </a:lnTo>
                  <a:lnTo>
                    <a:pt x="711" y="768"/>
                  </a:lnTo>
                  <a:lnTo>
                    <a:pt x="707" y="773"/>
                  </a:lnTo>
                  <a:lnTo>
                    <a:pt x="702" y="779"/>
                  </a:lnTo>
                  <a:lnTo>
                    <a:pt x="701" y="778"/>
                  </a:lnTo>
                  <a:lnTo>
                    <a:pt x="701" y="776"/>
                  </a:lnTo>
                  <a:lnTo>
                    <a:pt x="701" y="775"/>
                  </a:lnTo>
                  <a:lnTo>
                    <a:pt x="700" y="773"/>
                  </a:lnTo>
                  <a:lnTo>
                    <a:pt x="694" y="762"/>
                  </a:lnTo>
                  <a:lnTo>
                    <a:pt x="687" y="750"/>
                  </a:lnTo>
                  <a:lnTo>
                    <a:pt x="679" y="740"/>
                  </a:lnTo>
                  <a:lnTo>
                    <a:pt x="670" y="731"/>
                  </a:lnTo>
                  <a:lnTo>
                    <a:pt x="659" y="723"/>
                  </a:lnTo>
                  <a:lnTo>
                    <a:pt x="648" y="717"/>
                  </a:lnTo>
                  <a:lnTo>
                    <a:pt x="636" y="711"/>
                  </a:lnTo>
                  <a:lnTo>
                    <a:pt x="624" y="708"/>
                  </a:lnTo>
                  <a:lnTo>
                    <a:pt x="619" y="699"/>
                  </a:lnTo>
                  <a:lnTo>
                    <a:pt x="613" y="690"/>
                  </a:lnTo>
                  <a:lnTo>
                    <a:pt x="604" y="682"/>
                  </a:lnTo>
                  <a:lnTo>
                    <a:pt x="595" y="677"/>
                  </a:lnTo>
                  <a:lnTo>
                    <a:pt x="594" y="673"/>
                  </a:lnTo>
                  <a:lnTo>
                    <a:pt x="594" y="670"/>
                  </a:lnTo>
                  <a:lnTo>
                    <a:pt x="593" y="666"/>
                  </a:lnTo>
                  <a:lnTo>
                    <a:pt x="593" y="663"/>
                  </a:lnTo>
                  <a:lnTo>
                    <a:pt x="594" y="652"/>
                  </a:lnTo>
                  <a:lnTo>
                    <a:pt x="596" y="642"/>
                  </a:lnTo>
                  <a:lnTo>
                    <a:pt x="600" y="631"/>
                  </a:lnTo>
                  <a:lnTo>
                    <a:pt x="604" y="618"/>
                  </a:lnTo>
                  <a:lnTo>
                    <a:pt x="613" y="629"/>
                  </a:lnTo>
                  <a:lnTo>
                    <a:pt x="623" y="639"/>
                  </a:lnTo>
                  <a:lnTo>
                    <a:pt x="632" y="648"/>
                  </a:lnTo>
                  <a:lnTo>
                    <a:pt x="642" y="655"/>
                  </a:lnTo>
                  <a:lnTo>
                    <a:pt x="653" y="662"/>
                  </a:lnTo>
                  <a:lnTo>
                    <a:pt x="663" y="667"/>
                  </a:lnTo>
                  <a:lnTo>
                    <a:pt x="673" y="673"/>
                  </a:lnTo>
                  <a:lnTo>
                    <a:pt x="682" y="678"/>
                  </a:lnTo>
                  <a:lnTo>
                    <a:pt x="693" y="682"/>
                  </a:lnTo>
                  <a:lnTo>
                    <a:pt x="702" y="687"/>
                  </a:lnTo>
                  <a:lnTo>
                    <a:pt x="709" y="692"/>
                  </a:lnTo>
                  <a:lnTo>
                    <a:pt x="716" y="697"/>
                  </a:lnTo>
                  <a:lnTo>
                    <a:pt x="722" y="702"/>
                  </a:lnTo>
                  <a:lnTo>
                    <a:pt x="727" y="708"/>
                  </a:lnTo>
                  <a:lnTo>
                    <a:pt x="731" y="714"/>
                  </a:lnTo>
                  <a:lnTo>
                    <a:pt x="734" y="720"/>
                  </a:lnTo>
                  <a:lnTo>
                    <a:pt x="729" y="728"/>
                  </a:lnTo>
                  <a:lnTo>
                    <a:pt x="725" y="738"/>
                  </a:lnTo>
                  <a:lnTo>
                    <a:pt x="723" y="747"/>
                  </a:lnTo>
                  <a:lnTo>
                    <a:pt x="722" y="757"/>
                  </a:lnTo>
                  <a:lnTo>
                    <a:pt x="722" y="757"/>
                  </a:lnTo>
                  <a:lnTo>
                    <a:pt x="722" y="757"/>
                  </a:lnTo>
                  <a:lnTo>
                    <a:pt x="722" y="758"/>
                  </a:lnTo>
                  <a:lnTo>
                    <a:pt x="722" y="7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2109788" y="4346575"/>
              <a:ext cx="387350" cy="527050"/>
            </a:xfrm>
            <a:custGeom>
              <a:avLst/>
              <a:gdLst/>
              <a:ahLst/>
              <a:cxnLst>
                <a:cxn ang="0">
                  <a:pos x="203" y="2"/>
                </a:cxn>
                <a:cxn ang="0">
                  <a:pos x="446" y="68"/>
                </a:cxn>
                <a:cxn ang="0">
                  <a:pos x="449" y="69"/>
                </a:cxn>
                <a:cxn ang="0">
                  <a:pos x="456" y="71"/>
                </a:cxn>
                <a:cxn ang="0">
                  <a:pos x="464" y="76"/>
                </a:cxn>
                <a:cxn ang="0">
                  <a:pos x="473" y="83"/>
                </a:cxn>
                <a:cxn ang="0">
                  <a:pos x="480" y="92"/>
                </a:cxn>
                <a:cxn ang="0">
                  <a:pos x="486" y="103"/>
                </a:cxn>
                <a:cxn ang="0">
                  <a:pos x="487" y="118"/>
                </a:cxn>
                <a:cxn ang="0">
                  <a:pos x="485" y="137"/>
                </a:cxn>
                <a:cxn ang="0">
                  <a:pos x="354" y="623"/>
                </a:cxn>
                <a:cxn ang="0">
                  <a:pos x="352" y="627"/>
                </a:cxn>
                <a:cxn ang="0">
                  <a:pos x="350" y="634"/>
                </a:cxn>
                <a:cxn ang="0">
                  <a:pos x="344" y="642"/>
                </a:cxn>
                <a:cxn ang="0">
                  <a:pos x="339" y="650"/>
                </a:cxn>
                <a:cxn ang="0">
                  <a:pos x="328" y="658"/>
                </a:cxn>
                <a:cxn ang="0">
                  <a:pos x="317" y="662"/>
                </a:cxn>
                <a:cxn ang="0">
                  <a:pos x="302" y="665"/>
                </a:cxn>
                <a:cxn ang="0">
                  <a:pos x="284" y="662"/>
                </a:cxn>
                <a:cxn ang="0">
                  <a:pos x="41" y="597"/>
                </a:cxn>
                <a:cxn ang="0">
                  <a:pos x="38" y="596"/>
                </a:cxn>
                <a:cxn ang="0">
                  <a:pos x="33" y="593"/>
                </a:cxn>
                <a:cxn ang="0">
                  <a:pos x="26" y="590"/>
                </a:cxn>
                <a:cxn ang="0">
                  <a:pos x="19" y="585"/>
                </a:cxn>
                <a:cxn ang="0">
                  <a:pos x="11" y="578"/>
                </a:cxn>
                <a:cxn ang="0">
                  <a:pos x="5" y="570"/>
                </a:cxn>
                <a:cxn ang="0">
                  <a:pos x="1" y="559"/>
                </a:cxn>
                <a:cxn ang="0">
                  <a:pos x="0" y="546"/>
                </a:cxn>
                <a:cxn ang="0">
                  <a:pos x="0" y="541"/>
                </a:cxn>
                <a:cxn ang="0">
                  <a:pos x="0" y="537"/>
                </a:cxn>
                <a:cxn ang="0">
                  <a:pos x="1" y="532"/>
                </a:cxn>
                <a:cxn ang="0">
                  <a:pos x="2" y="528"/>
                </a:cxn>
                <a:cxn ang="0">
                  <a:pos x="8" y="507"/>
                </a:cxn>
                <a:cxn ang="0">
                  <a:pos x="23" y="451"/>
                </a:cxn>
                <a:cxn ang="0">
                  <a:pos x="43" y="374"/>
                </a:cxn>
                <a:cxn ang="0">
                  <a:pos x="68" y="284"/>
                </a:cxn>
                <a:cxn ang="0">
                  <a:pos x="92" y="196"/>
                </a:cxn>
                <a:cxn ang="0">
                  <a:pos x="113" y="117"/>
                </a:cxn>
                <a:cxn ang="0">
                  <a:pos x="128" y="62"/>
                </a:cxn>
                <a:cxn ang="0">
                  <a:pos x="133" y="41"/>
                </a:cxn>
                <a:cxn ang="0">
                  <a:pos x="135" y="38"/>
                </a:cxn>
                <a:cxn ang="0">
                  <a:pos x="138" y="31"/>
                </a:cxn>
                <a:cxn ang="0">
                  <a:pos x="143" y="23"/>
                </a:cxn>
                <a:cxn ang="0">
                  <a:pos x="150" y="15"/>
                </a:cxn>
                <a:cxn ang="0">
                  <a:pos x="159" y="7"/>
                </a:cxn>
                <a:cxn ang="0">
                  <a:pos x="170" y="2"/>
                </a:cxn>
                <a:cxn ang="0">
                  <a:pos x="185" y="0"/>
                </a:cxn>
                <a:cxn ang="0">
                  <a:pos x="203" y="2"/>
                </a:cxn>
              </a:cxnLst>
              <a:rect l="0" t="0" r="r" b="b"/>
              <a:pathLst>
                <a:path w="487" h="665">
                  <a:moveTo>
                    <a:pt x="203" y="2"/>
                  </a:moveTo>
                  <a:lnTo>
                    <a:pt x="446" y="68"/>
                  </a:lnTo>
                  <a:lnTo>
                    <a:pt x="449" y="69"/>
                  </a:lnTo>
                  <a:lnTo>
                    <a:pt x="456" y="71"/>
                  </a:lnTo>
                  <a:lnTo>
                    <a:pt x="464" y="76"/>
                  </a:lnTo>
                  <a:lnTo>
                    <a:pt x="473" y="83"/>
                  </a:lnTo>
                  <a:lnTo>
                    <a:pt x="480" y="92"/>
                  </a:lnTo>
                  <a:lnTo>
                    <a:pt x="486" y="103"/>
                  </a:lnTo>
                  <a:lnTo>
                    <a:pt x="487" y="118"/>
                  </a:lnTo>
                  <a:lnTo>
                    <a:pt x="485" y="137"/>
                  </a:lnTo>
                  <a:lnTo>
                    <a:pt x="354" y="623"/>
                  </a:lnTo>
                  <a:lnTo>
                    <a:pt x="352" y="627"/>
                  </a:lnTo>
                  <a:lnTo>
                    <a:pt x="350" y="634"/>
                  </a:lnTo>
                  <a:lnTo>
                    <a:pt x="344" y="642"/>
                  </a:lnTo>
                  <a:lnTo>
                    <a:pt x="339" y="650"/>
                  </a:lnTo>
                  <a:lnTo>
                    <a:pt x="328" y="658"/>
                  </a:lnTo>
                  <a:lnTo>
                    <a:pt x="317" y="662"/>
                  </a:lnTo>
                  <a:lnTo>
                    <a:pt x="302" y="665"/>
                  </a:lnTo>
                  <a:lnTo>
                    <a:pt x="284" y="662"/>
                  </a:lnTo>
                  <a:lnTo>
                    <a:pt x="41" y="597"/>
                  </a:lnTo>
                  <a:lnTo>
                    <a:pt x="38" y="596"/>
                  </a:lnTo>
                  <a:lnTo>
                    <a:pt x="33" y="593"/>
                  </a:lnTo>
                  <a:lnTo>
                    <a:pt x="26" y="590"/>
                  </a:lnTo>
                  <a:lnTo>
                    <a:pt x="19" y="585"/>
                  </a:lnTo>
                  <a:lnTo>
                    <a:pt x="11" y="578"/>
                  </a:lnTo>
                  <a:lnTo>
                    <a:pt x="5" y="570"/>
                  </a:lnTo>
                  <a:lnTo>
                    <a:pt x="1" y="559"/>
                  </a:lnTo>
                  <a:lnTo>
                    <a:pt x="0" y="546"/>
                  </a:lnTo>
                  <a:lnTo>
                    <a:pt x="0" y="541"/>
                  </a:lnTo>
                  <a:lnTo>
                    <a:pt x="0" y="537"/>
                  </a:lnTo>
                  <a:lnTo>
                    <a:pt x="1" y="532"/>
                  </a:lnTo>
                  <a:lnTo>
                    <a:pt x="2" y="528"/>
                  </a:lnTo>
                  <a:lnTo>
                    <a:pt x="8" y="507"/>
                  </a:lnTo>
                  <a:lnTo>
                    <a:pt x="23" y="451"/>
                  </a:lnTo>
                  <a:lnTo>
                    <a:pt x="43" y="374"/>
                  </a:lnTo>
                  <a:lnTo>
                    <a:pt x="68" y="284"/>
                  </a:lnTo>
                  <a:lnTo>
                    <a:pt x="92" y="196"/>
                  </a:lnTo>
                  <a:lnTo>
                    <a:pt x="113" y="117"/>
                  </a:lnTo>
                  <a:lnTo>
                    <a:pt x="128" y="62"/>
                  </a:lnTo>
                  <a:lnTo>
                    <a:pt x="133" y="41"/>
                  </a:lnTo>
                  <a:lnTo>
                    <a:pt x="135" y="38"/>
                  </a:lnTo>
                  <a:lnTo>
                    <a:pt x="138" y="31"/>
                  </a:lnTo>
                  <a:lnTo>
                    <a:pt x="143" y="23"/>
                  </a:lnTo>
                  <a:lnTo>
                    <a:pt x="150" y="15"/>
                  </a:lnTo>
                  <a:lnTo>
                    <a:pt x="159" y="7"/>
                  </a:lnTo>
                  <a:lnTo>
                    <a:pt x="170" y="2"/>
                  </a:lnTo>
                  <a:lnTo>
                    <a:pt x="185" y="0"/>
                  </a:lnTo>
                  <a:lnTo>
                    <a:pt x="203" y="2"/>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2200275" y="4368800"/>
              <a:ext cx="271462" cy="236538"/>
            </a:xfrm>
            <a:custGeom>
              <a:avLst/>
              <a:gdLst/>
              <a:ahLst/>
              <a:cxnLst>
                <a:cxn ang="0">
                  <a:pos x="54" y="14"/>
                </a:cxn>
                <a:cxn ang="0">
                  <a:pos x="44" y="30"/>
                </a:cxn>
                <a:cxn ang="0">
                  <a:pos x="2" y="185"/>
                </a:cxn>
                <a:cxn ang="0">
                  <a:pos x="1" y="206"/>
                </a:cxn>
                <a:cxn ang="0">
                  <a:pos x="7" y="222"/>
                </a:cxn>
                <a:cxn ang="0">
                  <a:pos x="18" y="233"/>
                </a:cxn>
                <a:cxn ang="0">
                  <a:pos x="32" y="239"/>
                </a:cxn>
                <a:cxn ang="0">
                  <a:pos x="256" y="298"/>
                </a:cxn>
                <a:cxn ang="0">
                  <a:pos x="274" y="294"/>
                </a:cxn>
                <a:cxn ang="0">
                  <a:pos x="287" y="285"/>
                </a:cxn>
                <a:cxn ang="0">
                  <a:pos x="296" y="272"/>
                </a:cxn>
                <a:cxn ang="0">
                  <a:pos x="339" y="113"/>
                </a:cxn>
                <a:cxn ang="0">
                  <a:pos x="341" y="96"/>
                </a:cxn>
                <a:cxn ang="0">
                  <a:pos x="335" y="81"/>
                </a:cxn>
                <a:cxn ang="0">
                  <a:pos x="319" y="65"/>
                </a:cxn>
                <a:cxn ang="0">
                  <a:pos x="309" y="60"/>
                </a:cxn>
                <a:cxn ang="0">
                  <a:pos x="88" y="0"/>
                </a:cxn>
                <a:cxn ang="0">
                  <a:pos x="70" y="3"/>
                </a:cxn>
                <a:cxn ang="0">
                  <a:pos x="90" y="26"/>
                </a:cxn>
                <a:cxn ang="0">
                  <a:pos x="307" y="86"/>
                </a:cxn>
                <a:cxn ang="0">
                  <a:pos x="316" y="97"/>
                </a:cxn>
                <a:cxn ang="0">
                  <a:pos x="275" y="260"/>
                </a:cxn>
                <a:cxn ang="0">
                  <a:pos x="269" y="269"/>
                </a:cxn>
                <a:cxn ang="0">
                  <a:pos x="251" y="272"/>
                </a:cxn>
                <a:cxn ang="0">
                  <a:pos x="35" y="215"/>
                </a:cxn>
                <a:cxn ang="0">
                  <a:pos x="25" y="206"/>
                </a:cxn>
                <a:cxn ang="0">
                  <a:pos x="24" y="196"/>
                </a:cxn>
                <a:cxn ang="0">
                  <a:pos x="24" y="193"/>
                </a:cxn>
                <a:cxn ang="0">
                  <a:pos x="28" y="185"/>
                </a:cxn>
                <a:cxn ang="0">
                  <a:pos x="38" y="143"/>
                </a:cxn>
                <a:cxn ang="0">
                  <a:pos x="53" y="88"/>
                </a:cxn>
                <a:cxn ang="0">
                  <a:pos x="63" y="47"/>
                </a:cxn>
                <a:cxn ang="0">
                  <a:pos x="68" y="35"/>
                </a:cxn>
                <a:cxn ang="0">
                  <a:pos x="79" y="26"/>
                </a:cxn>
              </a:cxnLst>
              <a:rect l="0" t="0" r="r" b="b"/>
              <a:pathLst>
                <a:path w="341" h="298">
                  <a:moveTo>
                    <a:pt x="63" y="6"/>
                  </a:moveTo>
                  <a:lnTo>
                    <a:pt x="54" y="14"/>
                  </a:lnTo>
                  <a:lnTo>
                    <a:pt x="48" y="22"/>
                  </a:lnTo>
                  <a:lnTo>
                    <a:pt x="44" y="30"/>
                  </a:lnTo>
                  <a:lnTo>
                    <a:pt x="43" y="34"/>
                  </a:lnTo>
                  <a:lnTo>
                    <a:pt x="2" y="185"/>
                  </a:lnTo>
                  <a:lnTo>
                    <a:pt x="0" y="196"/>
                  </a:lnTo>
                  <a:lnTo>
                    <a:pt x="1" y="206"/>
                  </a:lnTo>
                  <a:lnTo>
                    <a:pt x="3" y="215"/>
                  </a:lnTo>
                  <a:lnTo>
                    <a:pt x="7" y="222"/>
                  </a:lnTo>
                  <a:lnTo>
                    <a:pt x="13" y="228"/>
                  </a:lnTo>
                  <a:lnTo>
                    <a:pt x="18" y="233"/>
                  </a:lnTo>
                  <a:lnTo>
                    <a:pt x="25" y="237"/>
                  </a:lnTo>
                  <a:lnTo>
                    <a:pt x="32" y="239"/>
                  </a:lnTo>
                  <a:lnTo>
                    <a:pt x="244" y="297"/>
                  </a:lnTo>
                  <a:lnTo>
                    <a:pt x="256" y="298"/>
                  </a:lnTo>
                  <a:lnTo>
                    <a:pt x="265" y="298"/>
                  </a:lnTo>
                  <a:lnTo>
                    <a:pt x="274" y="294"/>
                  </a:lnTo>
                  <a:lnTo>
                    <a:pt x="281" y="291"/>
                  </a:lnTo>
                  <a:lnTo>
                    <a:pt x="287" y="285"/>
                  </a:lnTo>
                  <a:lnTo>
                    <a:pt x="293" y="279"/>
                  </a:lnTo>
                  <a:lnTo>
                    <a:pt x="296" y="272"/>
                  </a:lnTo>
                  <a:lnTo>
                    <a:pt x="298" y="266"/>
                  </a:lnTo>
                  <a:lnTo>
                    <a:pt x="339" y="113"/>
                  </a:lnTo>
                  <a:lnTo>
                    <a:pt x="341" y="105"/>
                  </a:lnTo>
                  <a:lnTo>
                    <a:pt x="341" y="96"/>
                  </a:lnTo>
                  <a:lnTo>
                    <a:pt x="339" y="88"/>
                  </a:lnTo>
                  <a:lnTo>
                    <a:pt x="335" y="81"/>
                  </a:lnTo>
                  <a:lnTo>
                    <a:pt x="328" y="72"/>
                  </a:lnTo>
                  <a:lnTo>
                    <a:pt x="319" y="65"/>
                  </a:lnTo>
                  <a:lnTo>
                    <a:pt x="312" y="62"/>
                  </a:lnTo>
                  <a:lnTo>
                    <a:pt x="309" y="60"/>
                  </a:lnTo>
                  <a:lnTo>
                    <a:pt x="96" y="3"/>
                  </a:lnTo>
                  <a:lnTo>
                    <a:pt x="88" y="0"/>
                  </a:lnTo>
                  <a:lnTo>
                    <a:pt x="78" y="0"/>
                  </a:lnTo>
                  <a:lnTo>
                    <a:pt x="70" y="3"/>
                  </a:lnTo>
                  <a:lnTo>
                    <a:pt x="63" y="6"/>
                  </a:lnTo>
                  <a:close/>
                  <a:moveTo>
                    <a:pt x="90" y="26"/>
                  </a:moveTo>
                  <a:lnTo>
                    <a:pt x="302" y="83"/>
                  </a:lnTo>
                  <a:lnTo>
                    <a:pt x="307" y="86"/>
                  </a:lnTo>
                  <a:lnTo>
                    <a:pt x="312" y="89"/>
                  </a:lnTo>
                  <a:lnTo>
                    <a:pt x="316" y="97"/>
                  </a:lnTo>
                  <a:lnTo>
                    <a:pt x="316" y="108"/>
                  </a:lnTo>
                  <a:lnTo>
                    <a:pt x="275" y="260"/>
                  </a:lnTo>
                  <a:lnTo>
                    <a:pt x="273" y="264"/>
                  </a:lnTo>
                  <a:lnTo>
                    <a:pt x="269" y="269"/>
                  </a:lnTo>
                  <a:lnTo>
                    <a:pt x="262" y="272"/>
                  </a:lnTo>
                  <a:lnTo>
                    <a:pt x="251" y="272"/>
                  </a:lnTo>
                  <a:lnTo>
                    <a:pt x="38" y="216"/>
                  </a:lnTo>
                  <a:lnTo>
                    <a:pt x="35" y="215"/>
                  </a:lnTo>
                  <a:lnTo>
                    <a:pt x="30" y="211"/>
                  </a:lnTo>
                  <a:lnTo>
                    <a:pt x="25" y="206"/>
                  </a:lnTo>
                  <a:lnTo>
                    <a:pt x="24" y="198"/>
                  </a:lnTo>
                  <a:lnTo>
                    <a:pt x="24" y="196"/>
                  </a:lnTo>
                  <a:lnTo>
                    <a:pt x="24" y="195"/>
                  </a:lnTo>
                  <a:lnTo>
                    <a:pt x="24" y="193"/>
                  </a:lnTo>
                  <a:lnTo>
                    <a:pt x="25" y="192"/>
                  </a:lnTo>
                  <a:lnTo>
                    <a:pt x="28" y="185"/>
                  </a:lnTo>
                  <a:lnTo>
                    <a:pt x="31" y="169"/>
                  </a:lnTo>
                  <a:lnTo>
                    <a:pt x="38" y="143"/>
                  </a:lnTo>
                  <a:lnTo>
                    <a:pt x="46" y="116"/>
                  </a:lnTo>
                  <a:lnTo>
                    <a:pt x="53" y="88"/>
                  </a:lnTo>
                  <a:lnTo>
                    <a:pt x="60" y="64"/>
                  </a:lnTo>
                  <a:lnTo>
                    <a:pt x="63" y="47"/>
                  </a:lnTo>
                  <a:lnTo>
                    <a:pt x="66" y="40"/>
                  </a:lnTo>
                  <a:lnTo>
                    <a:pt x="68" y="35"/>
                  </a:lnTo>
                  <a:lnTo>
                    <a:pt x="71" y="29"/>
                  </a:lnTo>
                  <a:lnTo>
                    <a:pt x="79" y="26"/>
                  </a:lnTo>
                  <a:lnTo>
                    <a:pt x="90"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2220913" y="4389438"/>
              <a:ext cx="230187" cy="195263"/>
            </a:xfrm>
            <a:custGeom>
              <a:avLst/>
              <a:gdLst/>
              <a:ahLst/>
              <a:cxnLst>
                <a:cxn ang="0">
                  <a:pos x="66" y="0"/>
                </a:cxn>
                <a:cxn ang="0">
                  <a:pos x="278" y="57"/>
                </a:cxn>
                <a:cxn ang="0">
                  <a:pos x="283" y="60"/>
                </a:cxn>
                <a:cxn ang="0">
                  <a:pos x="288" y="63"/>
                </a:cxn>
                <a:cxn ang="0">
                  <a:pos x="292" y="71"/>
                </a:cxn>
                <a:cxn ang="0">
                  <a:pos x="292" y="82"/>
                </a:cxn>
                <a:cxn ang="0">
                  <a:pos x="251" y="234"/>
                </a:cxn>
                <a:cxn ang="0">
                  <a:pos x="249" y="238"/>
                </a:cxn>
                <a:cxn ang="0">
                  <a:pos x="245" y="243"/>
                </a:cxn>
                <a:cxn ang="0">
                  <a:pos x="238" y="246"/>
                </a:cxn>
                <a:cxn ang="0">
                  <a:pos x="227" y="246"/>
                </a:cxn>
                <a:cxn ang="0">
                  <a:pos x="14" y="190"/>
                </a:cxn>
                <a:cxn ang="0">
                  <a:pos x="11" y="189"/>
                </a:cxn>
                <a:cxn ang="0">
                  <a:pos x="6" y="185"/>
                </a:cxn>
                <a:cxn ang="0">
                  <a:pos x="1" y="180"/>
                </a:cxn>
                <a:cxn ang="0">
                  <a:pos x="0" y="172"/>
                </a:cxn>
                <a:cxn ang="0">
                  <a:pos x="0" y="170"/>
                </a:cxn>
                <a:cxn ang="0">
                  <a:pos x="0" y="169"/>
                </a:cxn>
                <a:cxn ang="0">
                  <a:pos x="0" y="167"/>
                </a:cxn>
                <a:cxn ang="0">
                  <a:pos x="1" y="166"/>
                </a:cxn>
                <a:cxn ang="0">
                  <a:pos x="4" y="159"/>
                </a:cxn>
                <a:cxn ang="0">
                  <a:pos x="7" y="143"/>
                </a:cxn>
                <a:cxn ang="0">
                  <a:pos x="14" y="117"/>
                </a:cxn>
                <a:cxn ang="0">
                  <a:pos x="22" y="90"/>
                </a:cxn>
                <a:cxn ang="0">
                  <a:pos x="29" y="62"/>
                </a:cxn>
                <a:cxn ang="0">
                  <a:pos x="36" y="38"/>
                </a:cxn>
                <a:cxn ang="0">
                  <a:pos x="39" y="21"/>
                </a:cxn>
                <a:cxn ang="0">
                  <a:pos x="42" y="14"/>
                </a:cxn>
                <a:cxn ang="0">
                  <a:pos x="44" y="9"/>
                </a:cxn>
                <a:cxn ang="0">
                  <a:pos x="47" y="3"/>
                </a:cxn>
                <a:cxn ang="0">
                  <a:pos x="55" y="0"/>
                </a:cxn>
                <a:cxn ang="0">
                  <a:pos x="66" y="0"/>
                </a:cxn>
              </a:cxnLst>
              <a:rect l="0" t="0" r="r" b="b"/>
              <a:pathLst>
                <a:path w="292" h="246">
                  <a:moveTo>
                    <a:pt x="66" y="0"/>
                  </a:moveTo>
                  <a:lnTo>
                    <a:pt x="278" y="57"/>
                  </a:lnTo>
                  <a:lnTo>
                    <a:pt x="283" y="60"/>
                  </a:lnTo>
                  <a:lnTo>
                    <a:pt x="288" y="63"/>
                  </a:lnTo>
                  <a:lnTo>
                    <a:pt x="292" y="71"/>
                  </a:lnTo>
                  <a:lnTo>
                    <a:pt x="292" y="82"/>
                  </a:lnTo>
                  <a:lnTo>
                    <a:pt x="251" y="234"/>
                  </a:lnTo>
                  <a:lnTo>
                    <a:pt x="249" y="238"/>
                  </a:lnTo>
                  <a:lnTo>
                    <a:pt x="245" y="243"/>
                  </a:lnTo>
                  <a:lnTo>
                    <a:pt x="238" y="246"/>
                  </a:lnTo>
                  <a:lnTo>
                    <a:pt x="227" y="246"/>
                  </a:lnTo>
                  <a:lnTo>
                    <a:pt x="14" y="190"/>
                  </a:lnTo>
                  <a:lnTo>
                    <a:pt x="11" y="189"/>
                  </a:lnTo>
                  <a:lnTo>
                    <a:pt x="6" y="185"/>
                  </a:lnTo>
                  <a:lnTo>
                    <a:pt x="1" y="180"/>
                  </a:lnTo>
                  <a:lnTo>
                    <a:pt x="0" y="172"/>
                  </a:lnTo>
                  <a:lnTo>
                    <a:pt x="0" y="170"/>
                  </a:lnTo>
                  <a:lnTo>
                    <a:pt x="0" y="169"/>
                  </a:lnTo>
                  <a:lnTo>
                    <a:pt x="0" y="167"/>
                  </a:lnTo>
                  <a:lnTo>
                    <a:pt x="1" y="166"/>
                  </a:lnTo>
                  <a:lnTo>
                    <a:pt x="4" y="159"/>
                  </a:lnTo>
                  <a:lnTo>
                    <a:pt x="7" y="143"/>
                  </a:lnTo>
                  <a:lnTo>
                    <a:pt x="14" y="117"/>
                  </a:lnTo>
                  <a:lnTo>
                    <a:pt x="22" y="90"/>
                  </a:lnTo>
                  <a:lnTo>
                    <a:pt x="29" y="62"/>
                  </a:lnTo>
                  <a:lnTo>
                    <a:pt x="36" y="38"/>
                  </a:lnTo>
                  <a:lnTo>
                    <a:pt x="39" y="21"/>
                  </a:lnTo>
                  <a:lnTo>
                    <a:pt x="42" y="14"/>
                  </a:lnTo>
                  <a:lnTo>
                    <a:pt x="44" y="9"/>
                  </a:lnTo>
                  <a:lnTo>
                    <a:pt x="47" y="3"/>
                  </a:lnTo>
                  <a:lnTo>
                    <a:pt x="55" y="0"/>
                  </a:lnTo>
                  <a:lnTo>
                    <a:pt x="6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2235200" y="4389438"/>
              <a:ext cx="215900" cy="188913"/>
            </a:xfrm>
            <a:custGeom>
              <a:avLst/>
              <a:gdLst/>
              <a:ahLst/>
              <a:cxnLst>
                <a:cxn ang="0">
                  <a:pos x="272" y="82"/>
                </a:cxn>
                <a:cxn ang="0">
                  <a:pos x="272" y="71"/>
                </a:cxn>
                <a:cxn ang="0">
                  <a:pos x="268" y="63"/>
                </a:cxn>
                <a:cxn ang="0">
                  <a:pos x="263" y="60"/>
                </a:cxn>
                <a:cxn ang="0">
                  <a:pos x="258" y="57"/>
                </a:cxn>
                <a:cxn ang="0">
                  <a:pos x="46" y="0"/>
                </a:cxn>
                <a:cxn ang="0">
                  <a:pos x="45" y="0"/>
                </a:cxn>
                <a:cxn ang="0">
                  <a:pos x="45" y="0"/>
                </a:cxn>
                <a:cxn ang="0">
                  <a:pos x="45" y="0"/>
                </a:cxn>
                <a:cxn ang="0">
                  <a:pos x="44" y="0"/>
                </a:cxn>
                <a:cxn ang="0">
                  <a:pos x="42" y="1"/>
                </a:cxn>
                <a:cxn ang="0">
                  <a:pos x="42" y="2"/>
                </a:cxn>
                <a:cxn ang="0">
                  <a:pos x="42" y="3"/>
                </a:cxn>
                <a:cxn ang="0">
                  <a:pos x="42" y="4"/>
                </a:cxn>
                <a:cxn ang="0">
                  <a:pos x="40" y="11"/>
                </a:cxn>
                <a:cxn ang="0">
                  <a:pos x="35" y="27"/>
                </a:cxn>
                <a:cxn ang="0">
                  <a:pos x="29" y="52"/>
                </a:cxn>
                <a:cxn ang="0">
                  <a:pos x="22" y="79"/>
                </a:cxn>
                <a:cxn ang="0">
                  <a:pos x="14" y="108"/>
                </a:cxn>
                <a:cxn ang="0">
                  <a:pos x="7" y="132"/>
                </a:cxn>
                <a:cxn ang="0">
                  <a:pos x="3" y="148"/>
                </a:cxn>
                <a:cxn ang="0">
                  <a:pos x="1" y="155"/>
                </a:cxn>
                <a:cxn ang="0">
                  <a:pos x="0" y="157"/>
                </a:cxn>
                <a:cxn ang="0">
                  <a:pos x="0" y="159"/>
                </a:cxn>
                <a:cxn ang="0">
                  <a:pos x="0" y="160"/>
                </a:cxn>
                <a:cxn ang="0">
                  <a:pos x="0" y="162"/>
                </a:cxn>
                <a:cxn ang="0">
                  <a:pos x="2" y="169"/>
                </a:cxn>
                <a:cxn ang="0">
                  <a:pos x="6" y="175"/>
                </a:cxn>
                <a:cxn ang="0">
                  <a:pos x="11" y="178"/>
                </a:cxn>
                <a:cxn ang="0">
                  <a:pos x="15" y="180"/>
                </a:cxn>
                <a:cxn ang="0">
                  <a:pos x="227" y="237"/>
                </a:cxn>
                <a:cxn ang="0">
                  <a:pos x="228" y="237"/>
                </a:cxn>
                <a:cxn ang="0">
                  <a:pos x="228" y="237"/>
                </a:cxn>
                <a:cxn ang="0">
                  <a:pos x="228" y="237"/>
                </a:cxn>
                <a:cxn ang="0">
                  <a:pos x="229" y="237"/>
                </a:cxn>
                <a:cxn ang="0">
                  <a:pos x="230" y="236"/>
                </a:cxn>
                <a:cxn ang="0">
                  <a:pos x="230" y="235"/>
                </a:cxn>
                <a:cxn ang="0">
                  <a:pos x="230" y="234"/>
                </a:cxn>
                <a:cxn ang="0">
                  <a:pos x="231" y="234"/>
                </a:cxn>
                <a:cxn ang="0">
                  <a:pos x="272" y="82"/>
                </a:cxn>
              </a:cxnLst>
              <a:rect l="0" t="0" r="r" b="b"/>
              <a:pathLst>
                <a:path w="272" h="237">
                  <a:moveTo>
                    <a:pt x="272" y="82"/>
                  </a:moveTo>
                  <a:lnTo>
                    <a:pt x="272" y="71"/>
                  </a:lnTo>
                  <a:lnTo>
                    <a:pt x="268" y="63"/>
                  </a:lnTo>
                  <a:lnTo>
                    <a:pt x="263" y="60"/>
                  </a:lnTo>
                  <a:lnTo>
                    <a:pt x="258" y="57"/>
                  </a:lnTo>
                  <a:lnTo>
                    <a:pt x="46" y="0"/>
                  </a:lnTo>
                  <a:lnTo>
                    <a:pt x="45" y="0"/>
                  </a:lnTo>
                  <a:lnTo>
                    <a:pt x="45" y="0"/>
                  </a:lnTo>
                  <a:lnTo>
                    <a:pt x="45" y="0"/>
                  </a:lnTo>
                  <a:lnTo>
                    <a:pt x="44" y="0"/>
                  </a:lnTo>
                  <a:lnTo>
                    <a:pt x="42" y="1"/>
                  </a:lnTo>
                  <a:lnTo>
                    <a:pt x="42" y="2"/>
                  </a:lnTo>
                  <a:lnTo>
                    <a:pt x="42" y="3"/>
                  </a:lnTo>
                  <a:lnTo>
                    <a:pt x="42" y="4"/>
                  </a:lnTo>
                  <a:lnTo>
                    <a:pt x="40" y="11"/>
                  </a:lnTo>
                  <a:lnTo>
                    <a:pt x="35" y="27"/>
                  </a:lnTo>
                  <a:lnTo>
                    <a:pt x="29" y="52"/>
                  </a:lnTo>
                  <a:lnTo>
                    <a:pt x="22" y="79"/>
                  </a:lnTo>
                  <a:lnTo>
                    <a:pt x="14" y="108"/>
                  </a:lnTo>
                  <a:lnTo>
                    <a:pt x="7" y="132"/>
                  </a:lnTo>
                  <a:lnTo>
                    <a:pt x="3" y="148"/>
                  </a:lnTo>
                  <a:lnTo>
                    <a:pt x="1" y="155"/>
                  </a:lnTo>
                  <a:lnTo>
                    <a:pt x="0" y="157"/>
                  </a:lnTo>
                  <a:lnTo>
                    <a:pt x="0" y="159"/>
                  </a:lnTo>
                  <a:lnTo>
                    <a:pt x="0" y="160"/>
                  </a:lnTo>
                  <a:lnTo>
                    <a:pt x="0" y="162"/>
                  </a:lnTo>
                  <a:lnTo>
                    <a:pt x="2" y="169"/>
                  </a:lnTo>
                  <a:lnTo>
                    <a:pt x="6" y="175"/>
                  </a:lnTo>
                  <a:lnTo>
                    <a:pt x="11" y="178"/>
                  </a:lnTo>
                  <a:lnTo>
                    <a:pt x="15" y="180"/>
                  </a:lnTo>
                  <a:lnTo>
                    <a:pt x="227" y="237"/>
                  </a:lnTo>
                  <a:lnTo>
                    <a:pt x="228" y="237"/>
                  </a:lnTo>
                  <a:lnTo>
                    <a:pt x="228" y="237"/>
                  </a:lnTo>
                  <a:lnTo>
                    <a:pt x="228" y="237"/>
                  </a:lnTo>
                  <a:lnTo>
                    <a:pt x="229" y="237"/>
                  </a:lnTo>
                  <a:lnTo>
                    <a:pt x="230" y="236"/>
                  </a:lnTo>
                  <a:lnTo>
                    <a:pt x="230" y="235"/>
                  </a:lnTo>
                  <a:lnTo>
                    <a:pt x="230" y="234"/>
                  </a:lnTo>
                  <a:lnTo>
                    <a:pt x="231" y="234"/>
                  </a:lnTo>
                  <a:lnTo>
                    <a:pt x="272" y="82"/>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auto">
            <a:xfrm>
              <a:off x="2173288" y="4605338"/>
              <a:ext cx="206375" cy="207963"/>
            </a:xfrm>
            <a:custGeom>
              <a:avLst/>
              <a:gdLst/>
              <a:ahLst/>
              <a:cxnLst>
                <a:cxn ang="0">
                  <a:pos x="54" y="24"/>
                </a:cxn>
                <a:cxn ang="0">
                  <a:pos x="35" y="41"/>
                </a:cxn>
                <a:cxn ang="0">
                  <a:pos x="20" y="61"/>
                </a:cxn>
                <a:cxn ang="0">
                  <a:pos x="8" y="84"/>
                </a:cxn>
                <a:cxn ang="0">
                  <a:pos x="0" y="123"/>
                </a:cxn>
                <a:cxn ang="0">
                  <a:pos x="7" y="173"/>
                </a:cxn>
                <a:cxn ang="0">
                  <a:pos x="31" y="217"/>
                </a:cxn>
                <a:cxn ang="0">
                  <a:pos x="72" y="248"/>
                </a:cxn>
                <a:cxn ang="0">
                  <a:pos x="110" y="259"/>
                </a:cxn>
                <a:cxn ang="0">
                  <a:pos x="135" y="261"/>
                </a:cxn>
                <a:cxn ang="0">
                  <a:pos x="160" y="258"/>
                </a:cxn>
                <a:cxn ang="0">
                  <a:pos x="185" y="250"/>
                </a:cxn>
                <a:cxn ang="0">
                  <a:pos x="207" y="237"/>
                </a:cxn>
                <a:cxn ang="0">
                  <a:pos x="226" y="220"/>
                </a:cxn>
                <a:cxn ang="0">
                  <a:pos x="242" y="200"/>
                </a:cxn>
                <a:cxn ang="0">
                  <a:pos x="253" y="177"/>
                </a:cxn>
                <a:cxn ang="0">
                  <a:pos x="262" y="139"/>
                </a:cxn>
                <a:cxn ang="0">
                  <a:pos x="255" y="89"/>
                </a:cxn>
                <a:cxn ang="0">
                  <a:pos x="238" y="55"/>
                </a:cxn>
                <a:cxn ang="0">
                  <a:pos x="220" y="36"/>
                </a:cxn>
                <a:cxn ang="0">
                  <a:pos x="201" y="19"/>
                </a:cxn>
                <a:cxn ang="0">
                  <a:pos x="178" y="9"/>
                </a:cxn>
                <a:cxn ang="0">
                  <a:pos x="152" y="2"/>
                </a:cxn>
                <a:cxn ang="0">
                  <a:pos x="127" y="0"/>
                </a:cxn>
                <a:cxn ang="0">
                  <a:pos x="102" y="3"/>
                </a:cxn>
                <a:cxn ang="0">
                  <a:pos x="77" y="11"/>
                </a:cxn>
                <a:cxn ang="0">
                  <a:pos x="100" y="242"/>
                </a:cxn>
                <a:cxn ang="0">
                  <a:pos x="60" y="221"/>
                </a:cxn>
                <a:cxn ang="0">
                  <a:pos x="31" y="188"/>
                </a:cxn>
                <a:cxn ang="0">
                  <a:pos x="17" y="145"/>
                </a:cxn>
                <a:cxn ang="0">
                  <a:pos x="20" y="100"/>
                </a:cxn>
                <a:cxn ang="0">
                  <a:pos x="28" y="79"/>
                </a:cxn>
                <a:cxn ang="0">
                  <a:pos x="41" y="60"/>
                </a:cxn>
                <a:cxn ang="0">
                  <a:pos x="56" y="44"/>
                </a:cxn>
                <a:cxn ang="0">
                  <a:pos x="74" y="31"/>
                </a:cxn>
                <a:cxn ang="0">
                  <a:pos x="95" y="22"/>
                </a:cxn>
                <a:cxn ang="0">
                  <a:pos x="117" y="16"/>
                </a:cxn>
                <a:cxn ang="0">
                  <a:pos x="139" y="16"/>
                </a:cxn>
                <a:cxn ang="0">
                  <a:pos x="160" y="19"/>
                </a:cxn>
                <a:cxn ang="0">
                  <a:pos x="182" y="27"/>
                </a:cxn>
                <a:cxn ang="0">
                  <a:pos x="201" y="39"/>
                </a:cxn>
                <a:cxn ang="0">
                  <a:pos x="218" y="55"/>
                </a:cxn>
                <a:cxn ang="0">
                  <a:pos x="231" y="74"/>
                </a:cxn>
                <a:cxn ang="0">
                  <a:pos x="246" y="116"/>
                </a:cxn>
                <a:cxn ang="0">
                  <a:pos x="242" y="161"/>
                </a:cxn>
                <a:cxn ang="0">
                  <a:pos x="222" y="202"/>
                </a:cxn>
                <a:cxn ang="0">
                  <a:pos x="188" y="230"/>
                </a:cxn>
                <a:cxn ang="0">
                  <a:pos x="145" y="244"/>
                </a:cxn>
                <a:cxn ang="0">
                  <a:pos x="100" y="242"/>
                </a:cxn>
              </a:cxnLst>
              <a:rect l="0" t="0" r="r" b="b"/>
              <a:pathLst>
                <a:path w="262" h="261">
                  <a:moveTo>
                    <a:pt x="66" y="17"/>
                  </a:moveTo>
                  <a:lnTo>
                    <a:pt x="54" y="24"/>
                  </a:lnTo>
                  <a:lnTo>
                    <a:pt x="44" y="32"/>
                  </a:lnTo>
                  <a:lnTo>
                    <a:pt x="35" y="41"/>
                  </a:lnTo>
                  <a:lnTo>
                    <a:pt x="27" y="51"/>
                  </a:lnTo>
                  <a:lnTo>
                    <a:pt x="20" y="61"/>
                  </a:lnTo>
                  <a:lnTo>
                    <a:pt x="14" y="72"/>
                  </a:lnTo>
                  <a:lnTo>
                    <a:pt x="8" y="84"/>
                  </a:lnTo>
                  <a:lnTo>
                    <a:pt x="5" y="97"/>
                  </a:lnTo>
                  <a:lnTo>
                    <a:pt x="0" y="123"/>
                  </a:lnTo>
                  <a:lnTo>
                    <a:pt x="1" y="149"/>
                  </a:lnTo>
                  <a:lnTo>
                    <a:pt x="7" y="173"/>
                  </a:lnTo>
                  <a:lnTo>
                    <a:pt x="17" y="196"/>
                  </a:lnTo>
                  <a:lnTo>
                    <a:pt x="31" y="217"/>
                  </a:lnTo>
                  <a:lnTo>
                    <a:pt x="50" y="234"/>
                  </a:lnTo>
                  <a:lnTo>
                    <a:pt x="72" y="248"/>
                  </a:lnTo>
                  <a:lnTo>
                    <a:pt x="97" y="257"/>
                  </a:lnTo>
                  <a:lnTo>
                    <a:pt x="110" y="259"/>
                  </a:lnTo>
                  <a:lnTo>
                    <a:pt x="122" y="261"/>
                  </a:lnTo>
                  <a:lnTo>
                    <a:pt x="135" y="261"/>
                  </a:lnTo>
                  <a:lnTo>
                    <a:pt x="148" y="260"/>
                  </a:lnTo>
                  <a:lnTo>
                    <a:pt x="160" y="258"/>
                  </a:lnTo>
                  <a:lnTo>
                    <a:pt x="173" y="255"/>
                  </a:lnTo>
                  <a:lnTo>
                    <a:pt x="185" y="250"/>
                  </a:lnTo>
                  <a:lnTo>
                    <a:pt x="196" y="244"/>
                  </a:lnTo>
                  <a:lnTo>
                    <a:pt x="207" y="237"/>
                  </a:lnTo>
                  <a:lnTo>
                    <a:pt x="217" y="229"/>
                  </a:lnTo>
                  <a:lnTo>
                    <a:pt x="226" y="220"/>
                  </a:lnTo>
                  <a:lnTo>
                    <a:pt x="234" y="211"/>
                  </a:lnTo>
                  <a:lnTo>
                    <a:pt x="242" y="200"/>
                  </a:lnTo>
                  <a:lnTo>
                    <a:pt x="248" y="189"/>
                  </a:lnTo>
                  <a:lnTo>
                    <a:pt x="253" y="177"/>
                  </a:lnTo>
                  <a:lnTo>
                    <a:pt x="257" y="165"/>
                  </a:lnTo>
                  <a:lnTo>
                    <a:pt x="262" y="139"/>
                  </a:lnTo>
                  <a:lnTo>
                    <a:pt x="261" y="114"/>
                  </a:lnTo>
                  <a:lnTo>
                    <a:pt x="255" y="89"/>
                  </a:lnTo>
                  <a:lnTo>
                    <a:pt x="245" y="66"/>
                  </a:lnTo>
                  <a:lnTo>
                    <a:pt x="238" y="55"/>
                  </a:lnTo>
                  <a:lnTo>
                    <a:pt x="230" y="45"/>
                  </a:lnTo>
                  <a:lnTo>
                    <a:pt x="220" y="36"/>
                  </a:lnTo>
                  <a:lnTo>
                    <a:pt x="211" y="27"/>
                  </a:lnTo>
                  <a:lnTo>
                    <a:pt x="201" y="19"/>
                  </a:lnTo>
                  <a:lnTo>
                    <a:pt x="189" y="14"/>
                  </a:lnTo>
                  <a:lnTo>
                    <a:pt x="178" y="9"/>
                  </a:lnTo>
                  <a:lnTo>
                    <a:pt x="165" y="4"/>
                  </a:lnTo>
                  <a:lnTo>
                    <a:pt x="152" y="2"/>
                  </a:lnTo>
                  <a:lnTo>
                    <a:pt x="140" y="0"/>
                  </a:lnTo>
                  <a:lnTo>
                    <a:pt x="127" y="0"/>
                  </a:lnTo>
                  <a:lnTo>
                    <a:pt x="114" y="1"/>
                  </a:lnTo>
                  <a:lnTo>
                    <a:pt x="102" y="3"/>
                  </a:lnTo>
                  <a:lnTo>
                    <a:pt x="89" y="7"/>
                  </a:lnTo>
                  <a:lnTo>
                    <a:pt x="77" y="11"/>
                  </a:lnTo>
                  <a:lnTo>
                    <a:pt x="66" y="17"/>
                  </a:lnTo>
                  <a:close/>
                  <a:moveTo>
                    <a:pt x="100" y="242"/>
                  </a:moveTo>
                  <a:lnTo>
                    <a:pt x="79" y="234"/>
                  </a:lnTo>
                  <a:lnTo>
                    <a:pt x="60" y="221"/>
                  </a:lnTo>
                  <a:lnTo>
                    <a:pt x="44" y="205"/>
                  </a:lnTo>
                  <a:lnTo>
                    <a:pt x="31" y="188"/>
                  </a:lnTo>
                  <a:lnTo>
                    <a:pt x="22" y="167"/>
                  </a:lnTo>
                  <a:lnTo>
                    <a:pt x="17" y="145"/>
                  </a:lnTo>
                  <a:lnTo>
                    <a:pt x="16" y="123"/>
                  </a:lnTo>
                  <a:lnTo>
                    <a:pt x="20" y="100"/>
                  </a:lnTo>
                  <a:lnTo>
                    <a:pt x="23" y="90"/>
                  </a:lnTo>
                  <a:lnTo>
                    <a:pt x="28" y="79"/>
                  </a:lnTo>
                  <a:lnTo>
                    <a:pt x="34" y="69"/>
                  </a:lnTo>
                  <a:lnTo>
                    <a:pt x="41" y="60"/>
                  </a:lnTo>
                  <a:lnTo>
                    <a:pt x="47" y="52"/>
                  </a:lnTo>
                  <a:lnTo>
                    <a:pt x="56" y="44"/>
                  </a:lnTo>
                  <a:lnTo>
                    <a:pt x="65" y="37"/>
                  </a:lnTo>
                  <a:lnTo>
                    <a:pt x="74" y="31"/>
                  </a:lnTo>
                  <a:lnTo>
                    <a:pt x="84" y="26"/>
                  </a:lnTo>
                  <a:lnTo>
                    <a:pt x="95" y="22"/>
                  </a:lnTo>
                  <a:lnTo>
                    <a:pt x="105" y="18"/>
                  </a:lnTo>
                  <a:lnTo>
                    <a:pt x="117" y="16"/>
                  </a:lnTo>
                  <a:lnTo>
                    <a:pt x="127" y="16"/>
                  </a:lnTo>
                  <a:lnTo>
                    <a:pt x="139" y="16"/>
                  </a:lnTo>
                  <a:lnTo>
                    <a:pt x="150" y="17"/>
                  </a:lnTo>
                  <a:lnTo>
                    <a:pt x="160" y="19"/>
                  </a:lnTo>
                  <a:lnTo>
                    <a:pt x="172" y="23"/>
                  </a:lnTo>
                  <a:lnTo>
                    <a:pt x="182" y="27"/>
                  </a:lnTo>
                  <a:lnTo>
                    <a:pt x="192" y="33"/>
                  </a:lnTo>
                  <a:lnTo>
                    <a:pt x="201" y="39"/>
                  </a:lnTo>
                  <a:lnTo>
                    <a:pt x="210" y="47"/>
                  </a:lnTo>
                  <a:lnTo>
                    <a:pt x="218" y="55"/>
                  </a:lnTo>
                  <a:lnTo>
                    <a:pt x="225" y="64"/>
                  </a:lnTo>
                  <a:lnTo>
                    <a:pt x="231" y="74"/>
                  </a:lnTo>
                  <a:lnTo>
                    <a:pt x="240" y="94"/>
                  </a:lnTo>
                  <a:lnTo>
                    <a:pt x="246" y="116"/>
                  </a:lnTo>
                  <a:lnTo>
                    <a:pt x="246" y="138"/>
                  </a:lnTo>
                  <a:lnTo>
                    <a:pt x="242" y="161"/>
                  </a:lnTo>
                  <a:lnTo>
                    <a:pt x="234" y="183"/>
                  </a:lnTo>
                  <a:lnTo>
                    <a:pt x="222" y="202"/>
                  </a:lnTo>
                  <a:lnTo>
                    <a:pt x="205" y="218"/>
                  </a:lnTo>
                  <a:lnTo>
                    <a:pt x="188" y="230"/>
                  </a:lnTo>
                  <a:lnTo>
                    <a:pt x="167" y="240"/>
                  </a:lnTo>
                  <a:lnTo>
                    <a:pt x="145" y="244"/>
                  </a:lnTo>
                  <a:lnTo>
                    <a:pt x="124" y="245"/>
                  </a:lnTo>
                  <a:lnTo>
                    <a:pt x="100" y="2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2185988" y="4618038"/>
              <a:ext cx="180975" cy="182563"/>
            </a:xfrm>
            <a:custGeom>
              <a:avLst/>
              <a:gdLst/>
              <a:ahLst/>
              <a:cxnLst>
                <a:cxn ang="0">
                  <a:pos x="84" y="226"/>
                </a:cxn>
                <a:cxn ang="0">
                  <a:pos x="63" y="218"/>
                </a:cxn>
                <a:cxn ang="0">
                  <a:pos x="44" y="205"/>
                </a:cxn>
                <a:cxn ang="0">
                  <a:pos x="28" y="189"/>
                </a:cxn>
                <a:cxn ang="0">
                  <a:pos x="15" y="172"/>
                </a:cxn>
                <a:cxn ang="0">
                  <a:pos x="6" y="151"/>
                </a:cxn>
                <a:cxn ang="0">
                  <a:pos x="1" y="129"/>
                </a:cxn>
                <a:cxn ang="0">
                  <a:pos x="0" y="107"/>
                </a:cxn>
                <a:cxn ang="0">
                  <a:pos x="4" y="84"/>
                </a:cxn>
                <a:cxn ang="0">
                  <a:pos x="7" y="74"/>
                </a:cxn>
                <a:cxn ang="0">
                  <a:pos x="12" y="63"/>
                </a:cxn>
                <a:cxn ang="0">
                  <a:pos x="18" y="53"/>
                </a:cxn>
                <a:cxn ang="0">
                  <a:pos x="25" y="44"/>
                </a:cxn>
                <a:cxn ang="0">
                  <a:pos x="31" y="36"/>
                </a:cxn>
                <a:cxn ang="0">
                  <a:pos x="40" y="28"/>
                </a:cxn>
                <a:cxn ang="0">
                  <a:pos x="49" y="21"/>
                </a:cxn>
                <a:cxn ang="0">
                  <a:pos x="58" y="15"/>
                </a:cxn>
                <a:cxn ang="0">
                  <a:pos x="68" y="10"/>
                </a:cxn>
                <a:cxn ang="0">
                  <a:pos x="79" y="6"/>
                </a:cxn>
                <a:cxn ang="0">
                  <a:pos x="89" y="2"/>
                </a:cxn>
                <a:cxn ang="0">
                  <a:pos x="101" y="0"/>
                </a:cxn>
                <a:cxn ang="0">
                  <a:pos x="111" y="0"/>
                </a:cxn>
                <a:cxn ang="0">
                  <a:pos x="123" y="0"/>
                </a:cxn>
                <a:cxn ang="0">
                  <a:pos x="134" y="1"/>
                </a:cxn>
                <a:cxn ang="0">
                  <a:pos x="144" y="3"/>
                </a:cxn>
                <a:cxn ang="0">
                  <a:pos x="156" y="7"/>
                </a:cxn>
                <a:cxn ang="0">
                  <a:pos x="166" y="11"/>
                </a:cxn>
                <a:cxn ang="0">
                  <a:pos x="176" y="17"/>
                </a:cxn>
                <a:cxn ang="0">
                  <a:pos x="185" y="23"/>
                </a:cxn>
                <a:cxn ang="0">
                  <a:pos x="194" y="31"/>
                </a:cxn>
                <a:cxn ang="0">
                  <a:pos x="202" y="39"/>
                </a:cxn>
                <a:cxn ang="0">
                  <a:pos x="209" y="48"/>
                </a:cxn>
                <a:cxn ang="0">
                  <a:pos x="215" y="58"/>
                </a:cxn>
                <a:cxn ang="0">
                  <a:pos x="224" y="78"/>
                </a:cxn>
                <a:cxn ang="0">
                  <a:pos x="230" y="100"/>
                </a:cxn>
                <a:cxn ang="0">
                  <a:pos x="230" y="122"/>
                </a:cxn>
                <a:cxn ang="0">
                  <a:pos x="226" y="145"/>
                </a:cxn>
                <a:cxn ang="0">
                  <a:pos x="218" y="167"/>
                </a:cxn>
                <a:cxn ang="0">
                  <a:pos x="206" y="186"/>
                </a:cxn>
                <a:cxn ang="0">
                  <a:pos x="189" y="202"/>
                </a:cxn>
                <a:cxn ang="0">
                  <a:pos x="172" y="214"/>
                </a:cxn>
                <a:cxn ang="0">
                  <a:pos x="151" y="224"/>
                </a:cxn>
                <a:cxn ang="0">
                  <a:pos x="129" y="228"/>
                </a:cxn>
                <a:cxn ang="0">
                  <a:pos x="108" y="229"/>
                </a:cxn>
                <a:cxn ang="0">
                  <a:pos x="84" y="226"/>
                </a:cxn>
              </a:cxnLst>
              <a:rect l="0" t="0" r="r" b="b"/>
              <a:pathLst>
                <a:path w="230" h="229">
                  <a:moveTo>
                    <a:pt x="84" y="226"/>
                  </a:moveTo>
                  <a:lnTo>
                    <a:pt x="63" y="218"/>
                  </a:lnTo>
                  <a:lnTo>
                    <a:pt x="44" y="205"/>
                  </a:lnTo>
                  <a:lnTo>
                    <a:pt x="28" y="189"/>
                  </a:lnTo>
                  <a:lnTo>
                    <a:pt x="15" y="172"/>
                  </a:lnTo>
                  <a:lnTo>
                    <a:pt x="6" y="151"/>
                  </a:lnTo>
                  <a:lnTo>
                    <a:pt x="1" y="129"/>
                  </a:lnTo>
                  <a:lnTo>
                    <a:pt x="0" y="107"/>
                  </a:lnTo>
                  <a:lnTo>
                    <a:pt x="4" y="84"/>
                  </a:lnTo>
                  <a:lnTo>
                    <a:pt x="7" y="74"/>
                  </a:lnTo>
                  <a:lnTo>
                    <a:pt x="12" y="63"/>
                  </a:lnTo>
                  <a:lnTo>
                    <a:pt x="18" y="53"/>
                  </a:lnTo>
                  <a:lnTo>
                    <a:pt x="25" y="44"/>
                  </a:lnTo>
                  <a:lnTo>
                    <a:pt x="31" y="36"/>
                  </a:lnTo>
                  <a:lnTo>
                    <a:pt x="40" y="28"/>
                  </a:lnTo>
                  <a:lnTo>
                    <a:pt x="49" y="21"/>
                  </a:lnTo>
                  <a:lnTo>
                    <a:pt x="58" y="15"/>
                  </a:lnTo>
                  <a:lnTo>
                    <a:pt x="68" y="10"/>
                  </a:lnTo>
                  <a:lnTo>
                    <a:pt x="79" y="6"/>
                  </a:lnTo>
                  <a:lnTo>
                    <a:pt x="89" y="2"/>
                  </a:lnTo>
                  <a:lnTo>
                    <a:pt x="101" y="0"/>
                  </a:lnTo>
                  <a:lnTo>
                    <a:pt x="111" y="0"/>
                  </a:lnTo>
                  <a:lnTo>
                    <a:pt x="123" y="0"/>
                  </a:lnTo>
                  <a:lnTo>
                    <a:pt x="134" y="1"/>
                  </a:lnTo>
                  <a:lnTo>
                    <a:pt x="144" y="3"/>
                  </a:lnTo>
                  <a:lnTo>
                    <a:pt x="156" y="7"/>
                  </a:lnTo>
                  <a:lnTo>
                    <a:pt x="166" y="11"/>
                  </a:lnTo>
                  <a:lnTo>
                    <a:pt x="176" y="17"/>
                  </a:lnTo>
                  <a:lnTo>
                    <a:pt x="185" y="23"/>
                  </a:lnTo>
                  <a:lnTo>
                    <a:pt x="194" y="31"/>
                  </a:lnTo>
                  <a:lnTo>
                    <a:pt x="202" y="39"/>
                  </a:lnTo>
                  <a:lnTo>
                    <a:pt x="209" y="48"/>
                  </a:lnTo>
                  <a:lnTo>
                    <a:pt x="215" y="58"/>
                  </a:lnTo>
                  <a:lnTo>
                    <a:pt x="224" y="78"/>
                  </a:lnTo>
                  <a:lnTo>
                    <a:pt x="230" y="100"/>
                  </a:lnTo>
                  <a:lnTo>
                    <a:pt x="230" y="122"/>
                  </a:lnTo>
                  <a:lnTo>
                    <a:pt x="226" y="145"/>
                  </a:lnTo>
                  <a:lnTo>
                    <a:pt x="218" y="167"/>
                  </a:lnTo>
                  <a:lnTo>
                    <a:pt x="206" y="186"/>
                  </a:lnTo>
                  <a:lnTo>
                    <a:pt x="189" y="202"/>
                  </a:lnTo>
                  <a:lnTo>
                    <a:pt x="172" y="214"/>
                  </a:lnTo>
                  <a:lnTo>
                    <a:pt x="151" y="224"/>
                  </a:lnTo>
                  <a:lnTo>
                    <a:pt x="129" y="228"/>
                  </a:lnTo>
                  <a:lnTo>
                    <a:pt x="108" y="229"/>
                  </a:lnTo>
                  <a:lnTo>
                    <a:pt x="84" y="2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2197100" y="4618038"/>
              <a:ext cx="169862" cy="171450"/>
            </a:xfrm>
            <a:custGeom>
              <a:avLst/>
              <a:gdLst/>
              <a:ahLst/>
              <a:cxnLst>
                <a:cxn ang="0">
                  <a:pos x="80" y="212"/>
                </a:cxn>
                <a:cxn ang="0">
                  <a:pos x="59" y="204"/>
                </a:cxn>
                <a:cxn ang="0">
                  <a:pos x="42" y="192"/>
                </a:cxn>
                <a:cxn ang="0">
                  <a:pos x="26" y="179"/>
                </a:cxn>
                <a:cxn ang="0">
                  <a:pos x="14" y="161"/>
                </a:cxn>
                <a:cxn ang="0">
                  <a:pos x="6" y="143"/>
                </a:cxn>
                <a:cxn ang="0">
                  <a:pos x="0" y="122"/>
                </a:cxn>
                <a:cxn ang="0">
                  <a:pos x="0" y="101"/>
                </a:cxn>
                <a:cxn ang="0">
                  <a:pos x="4" y="79"/>
                </a:cxn>
                <a:cxn ang="0">
                  <a:pos x="7" y="69"/>
                </a:cxn>
                <a:cxn ang="0">
                  <a:pos x="12" y="60"/>
                </a:cxn>
                <a:cxn ang="0">
                  <a:pos x="16" y="51"/>
                </a:cxn>
                <a:cxn ang="0">
                  <a:pos x="22" y="41"/>
                </a:cxn>
                <a:cxn ang="0">
                  <a:pos x="29" y="33"/>
                </a:cxn>
                <a:cxn ang="0">
                  <a:pos x="37" y="26"/>
                </a:cxn>
                <a:cxn ang="0">
                  <a:pos x="45" y="20"/>
                </a:cxn>
                <a:cxn ang="0">
                  <a:pos x="54" y="14"/>
                </a:cxn>
                <a:cxn ang="0">
                  <a:pos x="64" y="9"/>
                </a:cxn>
                <a:cxn ang="0">
                  <a:pos x="74" y="6"/>
                </a:cxn>
                <a:cxn ang="0">
                  <a:pos x="83" y="2"/>
                </a:cxn>
                <a:cxn ang="0">
                  <a:pos x="94" y="0"/>
                </a:cxn>
                <a:cxn ang="0">
                  <a:pos x="105" y="0"/>
                </a:cxn>
                <a:cxn ang="0">
                  <a:pos x="115" y="0"/>
                </a:cxn>
                <a:cxn ang="0">
                  <a:pos x="126" y="1"/>
                </a:cxn>
                <a:cxn ang="0">
                  <a:pos x="136" y="3"/>
                </a:cxn>
                <a:cxn ang="0">
                  <a:pos x="147" y="7"/>
                </a:cxn>
                <a:cxn ang="0">
                  <a:pos x="156" y="10"/>
                </a:cxn>
                <a:cxn ang="0">
                  <a:pos x="165" y="16"/>
                </a:cxn>
                <a:cxn ang="0">
                  <a:pos x="174" y="22"/>
                </a:cxn>
                <a:cxn ang="0">
                  <a:pos x="182" y="29"/>
                </a:cxn>
                <a:cxn ang="0">
                  <a:pos x="189" y="37"/>
                </a:cxn>
                <a:cxn ang="0">
                  <a:pos x="196" y="45"/>
                </a:cxn>
                <a:cxn ang="0">
                  <a:pos x="202" y="54"/>
                </a:cxn>
                <a:cxn ang="0">
                  <a:pos x="210" y="74"/>
                </a:cxn>
                <a:cxn ang="0">
                  <a:pos x="215" y="93"/>
                </a:cxn>
                <a:cxn ang="0">
                  <a:pos x="216" y="115"/>
                </a:cxn>
                <a:cxn ang="0">
                  <a:pos x="212" y="136"/>
                </a:cxn>
                <a:cxn ang="0">
                  <a:pos x="204" y="157"/>
                </a:cxn>
                <a:cxn ang="0">
                  <a:pos x="193" y="174"/>
                </a:cxn>
                <a:cxn ang="0">
                  <a:pos x="179" y="189"/>
                </a:cxn>
                <a:cxn ang="0">
                  <a:pos x="162" y="202"/>
                </a:cxn>
                <a:cxn ang="0">
                  <a:pos x="143" y="210"/>
                </a:cxn>
                <a:cxn ang="0">
                  <a:pos x="122" y="214"/>
                </a:cxn>
                <a:cxn ang="0">
                  <a:pos x="102" y="216"/>
                </a:cxn>
                <a:cxn ang="0">
                  <a:pos x="80" y="212"/>
                </a:cxn>
              </a:cxnLst>
              <a:rect l="0" t="0" r="r" b="b"/>
              <a:pathLst>
                <a:path w="216" h="216">
                  <a:moveTo>
                    <a:pt x="80" y="212"/>
                  </a:moveTo>
                  <a:lnTo>
                    <a:pt x="59" y="204"/>
                  </a:lnTo>
                  <a:lnTo>
                    <a:pt x="42" y="192"/>
                  </a:lnTo>
                  <a:lnTo>
                    <a:pt x="26" y="179"/>
                  </a:lnTo>
                  <a:lnTo>
                    <a:pt x="14" y="161"/>
                  </a:lnTo>
                  <a:lnTo>
                    <a:pt x="6" y="143"/>
                  </a:lnTo>
                  <a:lnTo>
                    <a:pt x="0" y="122"/>
                  </a:lnTo>
                  <a:lnTo>
                    <a:pt x="0" y="101"/>
                  </a:lnTo>
                  <a:lnTo>
                    <a:pt x="4" y="79"/>
                  </a:lnTo>
                  <a:lnTo>
                    <a:pt x="7" y="69"/>
                  </a:lnTo>
                  <a:lnTo>
                    <a:pt x="12" y="60"/>
                  </a:lnTo>
                  <a:lnTo>
                    <a:pt x="16" y="51"/>
                  </a:lnTo>
                  <a:lnTo>
                    <a:pt x="22" y="41"/>
                  </a:lnTo>
                  <a:lnTo>
                    <a:pt x="29" y="33"/>
                  </a:lnTo>
                  <a:lnTo>
                    <a:pt x="37" y="26"/>
                  </a:lnTo>
                  <a:lnTo>
                    <a:pt x="45" y="20"/>
                  </a:lnTo>
                  <a:lnTo>
                    <a:pt x="54" y="14"/>
                  </a:lnTo>
                  <a:lnTo>
                    <a:pt x="64" y="9"/>
                  </a:lnTo>
                  <a:lnTo>
                    <a:pt x="74" y="6"/>
                  </a:lnTo>
                  <a:lnTo>
                    <a:pt x="83" y="2"/>
                  </a:lnTo>
                  <a:lnTo>
                    <a:pt x="94" y="0"/>
                  </a:lnTo>
                  <a:lnTo>
                    <a:pt x="105" y="0"/>
                  </a:lnTo>
                  <a:lnTo>
                    <a:pt x="115" y="0"/>
                  </a:lnTo>
                  <a:lnTo>
                    <a:pt x="126" y="1"/>
                  </a:lnTo>
                  <a:lnTo>
                    <a:pt x="136" y="3"/>
                  </a:lnTo>
                  <a:lnTo>
                    <a:pt x="147" y="7"/>
                  </a:lnTo>
                  <a:lnTo>
                    <a:pt x="156" y="10"/>
                  </a:lnTo>
                  <a:lnTo>
                    <a:pt x="165" y="16"/>
                  </a:lnTo>
                  <a:lnTo>
                    <a:pt x="174" y="22"/>
                  </a:lnTo>
                  <a:lnTo>
                    <a:pt x="182" y="29"/>
                  </a:lnTo>
                  <a:lnTo>
                    <a:pt x="189" y="37"/>
                  </a:lnTo>
                  <a:lnTo>
                    <a:pt x="196" y="45"/>
                  </a:lnTo>
                  <a:lnTo>
                    <a:pt x="202" y="54"/>
                  </a:lnTo>
                  <a:lnTo>
                    <a:pt x="210" y="74"/>
                  </a:lnTo>
                  <a:lnTo>
                    <a:pt x="215" y="93"/>
                  </a:lnTo>
                  <a:lnTo>
                    <a:pt x="216" y="115"/>
                  </a:lnTo>
                  <a:lnTo>
                    <a:pt x="212" y="136"/>
                  </a:lnTo>
                  <a:lnTo>
                    <a:pt x="204" y="157"/>
                  </a:lnTo>
                  <a:lnTo>
                    <a:pt x="193" y="174"/>
                  </a:lnTo>
                  <a:lnTo>
                    <a:pt x="179" y="189"/>
                  </a:lnTo>
                  <a:lnTo>
                    <a:pt x="162" y="202"/>
                  </a:lnTo>
                  <a:lnTo>
                    <a:pt x="143" y="210"/>
                  </a:lnTo>
                  <a:lnTo>
                    <a:pt x="122" y="214"/>
                  </a:lnTo>
                  <a:lnTo>
                    <a:pt x="102" y="216"/>
                  </a:lnTo>
                  <a:lnTo>
                    <a:pt x="80" y="212"/>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2233613" y="4662488"/>
              <a:ext cx="88900" cy="88900"/>
            </a:xfrm>
            <a:custGeom>
              <a:avLst/>
              <a:gdLst/>
              <a:ahLst/>
              <a:cxnLst>
                <a:cxn ang="0">
                  <a:pos x="0" y="53"/>
                </a:cxn>
                <a:cxn ang="0">
                  <a:pos x="3" y="74"/>
                </a:cxn>
                <a:cxn ang="0">
                  <a:pos x="13" y="94"/>
                </a:cxn>
                <a:cxn ang="0">
                  <a:pos x="30" y="107"/>
                </a:cxn>
                <a:cxn ang="0">
                  <a:pos x="46" y="112"/>
                </a:cxn>
                <a:cxn ang="0">
                  <a:pos x="58" y="113"/>
                </a:cxn>
                <a:cxn ang="0">
                  <a:pos x="68" y="111"/>
                </a:cxn>
                <a:cxn ang="0">
                  <a:pos x="79" y="107"/>
                </a:cxn>
                <a:cxn ang="0">
                  <a:pos x="92" y="99"/>
                </a:cxn>
                <a:cxn ang="0">
                  <a:pos x="106" y="82"/>
                </a:cxn>
                <a:cxn ang="0">
                  <a:pos x="111" y="67"/>
                </a:cxn>
                <a:cxn ang="0">
                  <a:pos x="112" y="60"/>
                </a:cxn>
                <a:cxn ang="0">
                  <a:pos x="111" y="50"/>
                </a:cxn>
                <a:cxn ang="0">
                  <a:pos x="107" y="36"/>
                </a:cxn>
                <a:cxn ang="0">
                  <a:pos x="98" y="20"/>
                </a:cxn>
                <a:cxn ang="0">
                  <a:pos x="81" y="6"/>
                </a:cxn>
                <a:cxn ang="0">
                  <a:pos x="59" y="0"/>
                </a:cxn>
                <a:cxn ang="0">
                  <a:pos x="37" y="4"/>
                </a:cxn>
                <a:cxn ang="0">
                  <a:pos x="19" y="14"/>
                </a:cxn>
                <a:cxn ang="0">
                  <a:pos x="6" y="31"/>
                </a:cxn>
                <a:cxn ang="0">
                  <a:pos x="45" y="96"/>
                </a:cxn>
                <a:cxn ang="0">
                  <a:pos x="31" y="88"/>
                </a:cxn>
                <a:cxn ang="0">
                  <a:pos x="21" y="76"/>
                </a:cxn>
                <a:cxn ang="0">
                  <a:pos x="15" y="61"/>
                </a:cxn>
                <a:cxn ang="0">
                  <a:pos x="16" y="46"/>
                </a:cxn>
                <a:cxn ang="0">
                  <a:pos x="23" y="31"/>
                </a:cxn>
                <a:cxn ang="0">
                  <a:pos x="36" y="21"/>
                </a:cxn>
                <a:cxn ang="0">
                  <a:pos x="50" y="16"/>
                </a:cxn>
                <a:cxn ang="0">
                  <a:pos x="66" y="18"/>
                </a:cxn>
                <a:cxn ang="0">
                  <a:pos x="80" y="26"/>
                </a:cxn>
                <a:cxn ang="0">
                  <a:pos x="90" y="37"/>
                </a:cxn>
                <a:cxn ang="0">
                  <a:pos x="96" y="52"/>
                </a:cxn>
                <a:cxn ang="0">
                  <a:pos x="94" y="67"/>
                </a:cxn>
                <a:cxn ang="0">
                  <a:pos x="91" y="75"/>
                </a:cxn>
                <a:cxn ang="0">
                  <a:pos x="82" y="87"/>
                </a:cxn>
                <a:cxn ang="0">
                  <a:pos x="68" y="95"/>
                </a:cxn>
                <a:cxn ang="0">
                  <a:pos x="53" y="97"/>
                </a:cxn>
                <a:cxn ang="0">
                  <a:pos x="110" y="72"/>
                </a:cxn>
                <a:cxn ang="0">
                  <a:pos x="110" y="72"/>
                </a:cxn>
              </a:cxnLst>
              <a:rect l="0" t="0" r="r" b="b"/>
              <a:pathLst>
                <a:path w="112" h="113">
                  <a:moveTo>
                    <a:pt x="1" y="42"/>
                  </a:moveTo>
                  <a:lnTo>
                    <a:pt x="0" y="53"/>
                  </a:lnTo>
                  <a:lnTo>
                    <a:pt x="0" y="64"/>
                  </a:lnTo>
                  <a:lnTo>
                    <a:pt x="3" y="74"/>
                  </a:lnTo>
                  <a:lnTo>
                    <a:pt x="7" y="84"/>
                  </a:lnTo>
                  <a:lnTo>
                    <a:pt x="13" y="94"/>
                  </a:lnTo>
                  <a:lnTo>
                    <a:pt x="21" y="101"/>
                  </a:lnTo>
                  <a:lnTo>
                    <a:pt x="30" y="107"/>
                  </a:lnTo>
                  <a:lnTo>
                    <a:pt x="41" y="111"/>
                  </a:lnTo>
                  <a:lnTo>
                    <a:pt x="46" y="112"/>
                  </a:lnTo>
                  <a:lnTo>
                    <a:pt x="52" y="112"/>
                  </a:lnTo>
                  <a:lnTo>
                    <a:pt x="58" y="113"/>
                  </a:lnTo>
                  <a:lnTo>
                    <a:pt x="63" y="112"/>
                  </a:lnTo>
                  <a:lnTo>
                    <a:pt x="68" y="111"/>
                  </a:lnTo>
                  <a:lnTo>
                    <a:pt x="73" y="110"/>
                  </a:lnTo>
                  <a:lnTo>
                    <a:pt x="79" y="107"/>
                  </a:lnTo>
                  <a:lnTo>
                    <a:pt x="83" y="105"/>
                  </a:lnTo>
                  <a:lnTo>
                    <a:pt x="92" y="99"/>
                  </a:lnTo>
                  <a:lnTo>
                    <a:pt x="101" y="91"/>
                  </a:lnTo>
                  <a:lnTo>
                    <a:pt x="106" y="82"/>
                  </a:lnTo>
                  <a:lnTo>
                    <a:pt x="110" y="72"/>
                  </a:lnTo>
                  <a:lnTo>
                    <a:pt x="111" y="67"/>
                  </a:lnTo>
                  <a:lnTo>
                    <a:pt x="111" y="64"/>
                  </a:lnTo>
                  <a:lnTo>
                    <a:pt x="112" y="60"/>
                  </a:lnTo>
                  <a:lnTo>
                    <a:pt x="112" y="57"/>
                  </a:lnTo>
                  <a:lnTo>
                    <a:pt x="111" y="50"/>
                  </a:lnTo>
                  <a:lnTo>
                    <a:pt x="110" y="43"/>
                  </a:lnTo>
                  <a:lnTo>
                    <a:pt x="107" y="36"/>
                  </a:lnTo>
                  <a:lnTo>
                    <a:pt x="104" y="29"/>
                  </a:lnTo>
                  <a:lnTo>
                    <a:pt x="98" y="20"/>
                  </a:lnTo>
                  <a:lnTo>
                    <a:pt x="90" y="12"/>
                  </a:lnTo>
                  <a:lnTo>
                    <a:pt x="81" y="6"/>
                  </a:lnTo>
                  <a:lnTo>
                    <a:pt x="71" y="3"/>
                  </a:lnTo>
                  <a:lnTo>
                    <a:pt x="59" y="0"/>
                  </a:lnTo>
                  <a:lnTo>
                    <a:pt x="49" y="1"/>
                  </a:lnTo>
                  <a:lnTo>
                    <a:pt x="37" y="4"/>
                  </a:lnTo>
                  <a:lnTo>
                    <a:pt x="28" y="8"/>
                  </a:lnTo>
                  <a:lnTo>
                    <a:pt x="19" y="14"/>
                  </a:lnTo>
                  <a:lnTo>
                    <a:pt x="12" y="22"/>
                  </a:lnTo>
                  <a:lnTo>
                    <a:pt x="6" y="31"/>
                  </a:lnTo>
                  <a:lnTo>
                    <a:pt x="1" y="42"/>
                  </a:lnTo>
                  <a:close/>
                  <a:moveTo>
                    <a:pt x="45" y="96"/>
                  </a:moveTo>
                  <a:lnTo>
                    <a:pt x="37" y="93"/>
                  </a:lnTo>
                  <a:lnTo>
                    <a:pt x="31" y="88"/>
                  </a:lnTo>
                  <a:lnTo>
                    <a:pt x="26" y="83"/>
                  </a:lnTo>
                  <a:lnTo>
                    <a:pt x="21" y="76"/>
                  </a:lnTo>
                  <a:lnTo>
                    <a:pt x="18" y="69"/>
                  </a:lnTo>
                  <a:lnTo>
                    <a:pt x="15" y="61"/>
                  </a:lnTo>
                  <a:lnTo>
                    <a:pt x="15" y="54"/>
                  </a:lnTo>
                  <a:lnTo>
                    <a:pt x="16" y="46"/>
                  </a:lnTo>
                  <a:lnTo>
                    <a:pt x="20" y="38"/>
                  </a:lnTo>
                  <a:lnTo>
                    <a:pt x="23" y="31"/>
                  </a:lnTo>
                  <a:lnTo>
                    <a:pt x="29" y="26"/>
                  </a:lnTo>
                  <a:lnTo>
                    <a:pt x="36" y="21"/>
                  </a:lnTo>
                  <a:lnTo>
                    <a:pt x="43" y="19"/>
                  </a:lnTo>
                  <a:lnTo>
                    <a:pt x="50" y="16"/>
                  </a:lnTo>
                  <a:lnTo>
                    <a:pt x="58" y="16"/>
                  </a:lnTo>
                  <a:lnTo>
                    <a:pt x="66" y="18"/>
                  </a:lnTo>
                  <a:lnTo>
                    <a:pt x="73" y="21"/>
                  </a:lnTo>
                  <a:lnTo>
                    <a:pt x="80" y="26"/>
                  </a:lnTo>
                  <a:lnTo>
                    <a:pt x="86" y="30"/>
                  </a:lnTo>
                  <a:lnTo>
                    <a:pt x="90" y="37"/>
                  </a:lnTo>
                  <a:lnTo>
                    <a:pt x="94" y="44"/>
                  </a:lnTo>
                  <a:lnTo>
                    <a:pt x="96" y="52"/>
                  </a:lnTo>
                  <a:lnTo>
                    <a:pt x="96" y="59"/>
                  </a:lnTo>
                  <a:lnTo>
                    <a:pt x="94" y="67"/>
                  </a:lnTo>
                  <a:lnTo>
                    <a:pt x="94" y="67"/>
                  </a:lnTo>
                  <a:lnTo>
                    <a:pt x="91" y="75"/>
                  </a:lnTo>
                  <a:lnTo>
                    <a:pt x="87" y="81"/>
                  </a:lnTo>
                  <a:lnTo>
                    <a:pt x="82" y="87"/>
                  </a:lnTo>
                  <a:lnTo>
                    <a:pt x="75" y="91"/>
                  </a:lnTo>
                  <a:lnTo>
                    <a:pt x="68" y="95"/>
                  </a:lnTo>
                  <a:lnTo>
                    <a:pt x="60" y="97"/>
                  </a:lnTo>
                  <a:lnTo>
                    <a:pt x="53" y="97"/>
                  </a:lnTo>
                  <a:lnTo>
                    <a:pt x="45" y="96"/>
                  </a:lnTo>
                  <a:close/>
                  <a:moveTo>
                    <a:pt x="110" y="72"/>
                  </a:moveTo>
                  <a:lnTo>
                    <a:pt x="110" y="72"/>
                  </a:lnTo>
                  <a:lnTo>
                    <a:pt x="110" y="72"/>
                  </a:lnTo>
                  <a:lnTo>
                    <a:pt x="110"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p:nvSpPr>
          <p:spPr bwMode="auto">
            <a:xfrm>
              <a:off x="2244725" y="4675188"/>
              <a:ext cx="74612" cy="63500"/>
            </a:xfrm>
            <a:custGeom>
              <a:avLst/>
              <a:gdLst/>
              <a:ahLst/>
              <a:cxnLst>
                <a:cxn ang="0">
                  <a:pos x="30" y="80"/>
                </a:cxn>
                <a:cxn ang="0">
                  <a:pos x="22" y="77"/>
                </a:cxn>
                <a:cxn ang="0">
                  <a:pos x="16" y="72"/>
                </a:cxn>
                <a:cxn ang="0">
                  <a:pos x="11" y="67"/>
                </a:cxn>
                <a:cxn ang="0">
                  <a:pos x="6" y="60"/>
                </a:cxn>
                <a:cxn ang="0">
                  <a:pos x="3" y="53"/>
                </a:cxn>
                <a:cxn ang="0">
                  <a:pos x="0" y="45"/>
                </a:cxn>
                <a:cxn ang="0">
                  <a:pos x="0" y="38"/>
                </a:cxn>
                <a:cxn ang="0">
                  <a:pos x="1" y="30"/>
                </a:cxn>
                <a:cxn ang="0">
                  <a:pos x="5" y="22"/>
                </a:cxn>
                <a:cxn ang="0">
                  <a:pos x="8" y="15"/>
                </a:cxn>
                <a:cxn ang="0">
                  <a:pos x="14" y="10"/>
                </a:cxn>
                <a:cxn ang="0">
                  <a:pos x="21" y="5"/>
                </a:cxn>
                <a:cxn ang="0">
                  <a:pos x="28" y="3"/>
                </a:cxn>
                <a:cxn ang="0">
                  <a:pos x="35" y="0"/>
                </a:cxn>
                <a:cxn ang="0">
                  <a:pos x="43" y="0"/>
                </a:cxn>
                <a:cxn ang="0">
                  <a:pos x="51" y="2"/>
                </a:cxn>
                <a:cxn ang="0">
                  <a:pos x="58" y="5"/>
                </a:cxn>
                <a:cxn ang="0">
                  <a:pos x="65" y="10"/>
                </a:cxn>
                <a:cxn ang="0">
                  <a:pos x="71" y="14"/>
                </a:cxn>
                <a:cxn ang="0">
                  <a:pos x="75" y="21"/>
                </a:cxn>
                <a:cxn ang="0">
                  <a:pos x="79" y="28"/>
                </a:cxn>
                <a:cxn ang="0">
                  <a:pos x="81" y="36"/>
                </a:cxn>
                <a:cxn ang="0">
                  <a:pos x="81" y="43"/>
                </a:cxn>
                <a:cxn ang="0">
                  <a:pos x="79" y="51"/>
                </a:cxn>
                <a:cxn ang="0">
                  <a:pos x="79" y="51"/>
                </a:cxn>
                <a:cxn ang="0">
                  <a:pos x="76" y="59"/>
                </a:cxn>
                <a:cxn ang="0">
                  <a:pos x="72" y="65"/>
                </a:cxn>
                <a:cxn ang="0">
                  <a:pos x="67" y="71"/>
                </a:cxn>
                <a:cxn ang="0">
                  <a:pos x="60" y="75"/>
                </a:cxn>
                <a:cxn ang="0">
                  <a:pos x="53" y="79"/>
                </a:cxn>
                <a:cxn ang="0">
                  <a:pos x="45" y="81"/>
                </a:cxn>
                <a:cxn ang="0">
                  <a:pos x="38" y="81"/>
                </a:cxn>
                <a:cxn ang="0">
                  <a:pos x="30" y="80"/>
                </a:cxn>
                <a:cxn ang="0">
                  <a:pos x="95" y="56"/>
                </a:cxn>
                <a:cxn ang="0">
                  <a:pos x="95" y="56"/>
                </a:cxn>
                <a:cxn ang="0">
                  <a:pos x="95" y="56"/>
                </a:cxn>
                <a:cxn ang="0">
                  <a:pos x="95" y="56"/>
                </a:cxn>
              </a:cxnLst>
              <a:rect l="0" t="0" r="r" b="b"/>
              <a:pathLst>
                <a:path w="95" h="81">
                  <a:moveTo>
                    <a:pt x="30" y="80"/>
                  </a:moveTo>
                  <a:lnTo>
                    <a:pt x="22" y="77"/>
                  </a:lnTo>
                  <a:lnTo>
                    <a:pt x="16" y="72"/>
                  </a:lnTo>
                  <a:lnTo>
                    <a:pt x="11" y="67"/>
                  </a:lnTo>
                  <a:lnTo>
                    <a:pt x="6" y="60"/>
                  </a:lnTo>
                  <a:lnTo>
                    <a:pt x="3" y="53"/>
                  </a:lnTo>
                  <a:lnTo>
                    <a:pt x="0" y="45"/>
                  </a:lnTo>
                  <a:lnTo>
                    <a:pt x="0" y="38"/>
                  </a:lnTo>
                  <a:lnTo>
                    <a:pt x="1" y="30"/>
                  </a:lnTo>
                  <a:lnTo>
                    <a:pt x="5" y="22"/>
                  </a:lnTo>
                  <a:lnTo>
                    <a:pt x="8" y="15"/>
                  </a:lnTo>
                  <a:lnTo>
                    <a:pt x="14" y="10"/>
                  </a:lnTo>
                  <a:lnTo>
                    <a:pt x="21" y="5"/>
                  </a:lnTo>
                  <a:lnTo>
                    <a:pt x="28" y="3"/>
                  </a:lnTo>
                  <a:lnTo>
                    <a:pt x="35" y="0"/>
                  </a:lnTo>
                  <a:lnTo>
                    <a:pt x="43" y="0"/>
                  </a:lnTo>
                  <a:lnTo>
                    <a:pt x="51" y="2"/>
                  </a:lnTo>
                  <a:lnTo>
                    <a:pt x="58" y="5"/>
                  </a:lnTo>
                  <a:lnTo>
                    <a:pt x="65" y="10"/>
                  </a:lnTo>
                  <a:lnTo>
                    <a:pt x="71" y="14"/>
                  </a:lnTo>
                  <a:lnTo>
                    <a:pt x="75" y="21"/>
                  </a:lnTo>
                  <a:lnTo>
                    <a:pt x="79" y="28"/>
                  </a:lnTo>
                  <a:lnTo>
                    <a:pt x="81" y="36"/>
                  </a:lnTo>
                  <a:lnTo>
                    <a:pt x="81" y="43"/>
                  </a:lnTo>
                  <a:lnTo>
                    <a:pt x="79" y="51"/>
                  </a:lnTo>
                  <a:lnTo>
                    <a:pt x="79" y="51"/>
                  </a:lnTo>
                  <a:lnTo>
                    <a:pt x="76" y="59"/>
                  </a:lnTo>
                  <a:lnTo>
                    <a:pt x="72" y="65"/>
                  </a:lnTo>
                  <a:lnTo>
                    <a:pt x="67" y="71"/>
                  </a:lnTo>
                  <a:lnTo>
                    <a:pt x="60" y="75"/>
                  </a:lnTo>
                  <a:lnTo>
                    <a:pt x="53" y="79"/>
                  </a:lnTo>
                  <a:lnTo>
                    <a:pt x="45" y="81"/>
                  </a:lnTo>
                  <a:lnTo>
                    <a:pt x="38" y="81"/>
                  </a:lnTo>
                  <a:lnTo>
                    <a:pt x="30" y="80"/>
                  </a:lnTo>
                  <a:close/>
                  <a:moveTo>
                    <a:pt x="95" y="56"/>
                  </a:moveTo>
                  <a:lnTo>
                    <a:pt x="95" y="56"/>
                  </a:lnTo>
                  <a:lnTo>
                    <a:pt x="95" y="56"/>
                  </a:lnTo>
                  <a:lnTo>
                    <a:pt x="95"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46338" y="4324350"/>
              <a:ext cx="38100" cy="52388"/>
            </a:xfrm>
            <a:custGeom>
              <a:avLst/>
              <a:gdLst/>
              <a:ahLst/>
              <a:cxnLst>
                <a:cxn ang="0">
                  <a:pos x="11" y="13"/>
                </a:cxn>
                <a:cxn ang="0">
                  <a:pos x="14" y="8"/>
                </a:cxn>
                <a:cxn ang="0">
                  <a:pos x="17" y="3"/>
                </a:cxn>
                <a:cxn ang="0">
                  <a:pos x="24" y="0"/>
                </a:cxn>
                <a:cxn ang="0">
                  <a:pos x="33" y="0"/>
                </a:cxn>
                <a:cxn ang="0">
                  <a:pos x="40" y="3"/>
                </a:cxn>
                <a:cxn ang="0">
                  <a:pos x="45" y="7"/>
                </a:cxn>
                <a:cxn ang="0">
                  <a:pos x="47" y="11"/>
                </a:cxn>
                <a:cxn ang="0">
                  <a:pos x="47" y="16"/>
                </a:cxn>
                <a:cxn ang="0">
                  <a:pos x="47" y="17"/>
                </a:cxn>
                <a:cxn ang="0">
                  <a:pos x="47" y="20"/>
                </a:cxn>
                <a:cxn ang="0">
                  <a:pos x="46" y="21"/>
                </a:cxn>
                <a:cxn ang="0">
                  <a:pos x="46" y="22"/>
                </a:cxn>
                <a:cxn ang="0">
                  <a:pos x="45" y="28"/>
                </a:cxn>
                <a:cxn ang="0">
                  <a:pos x="42" y="38"/>
                </a:cxn>
                <a:cxn ang="0">
                  <a:pos x="38" y="53"/>
                </a:cxn>
                <a:cxn ang="0">
                  <a:pos x="34" y="66"/>
                </a:cxn>
                <a:cxn ang="0">
                  <a:pos x="33" y="66"/>
                </a:cxn>
                <a:cxn ang="0">
                  <a:pos x="32" y="64"/>
                </a:cxn>
                <a:cxn ang="0">
                  <a:pos x="31" y="64"/>
                </a:cxn>
                <a:cxn ang="0">
                  <a:pos x="30" y="64"/>
                </a:cxn>
                <a:cxn ang="0">
                  <a:pos x="0" y="56"/>
                </a:cxn>
                <a:cxn ang="0">
                  <a:pos x="3" y="43"/>
                </a:cxn>
                <a:cxn ang="0">
                  <a:pos x="8" y="29"/>
                </a:cxn>
                <a:cxn ang="0">
                  <a:pos x="10" y="17"/>
                </a:cxn>
                <a:cxn ang="0">
                  <a:pos x="11" y="13"/>
                </a:cxn>
              </a:cxnLst>
              <a:rect l="0" t="0" r="r" b="b"/>
              <a:pathLst>
                <a:path w="47" h="66">
                  <a:moveTo>
                    <a:pt x="11" y="13"/>
                  </a:moveTo>
                  <a:lnTo>
                    <a:pt x="14" y="8"/>
                  </a:lnTo>
                  <a:lnTo>
                    <a:pt x="17" y="3"/>
                  </a:lnTo>
                  <a:lnTo>
                    <a:pt x="24" y="0"/>
                  </a:lnTo>
                  <a:lnTo>
                    <a:pt x="33" y="0"/>
                  </a:lnTo>
                  <a:lnTo>
                    <a:pt x="40" y="3"/>
                  </a:lnTo>
                  <a:lnTo>
                    <a:pt x="45" y="7"/>
                  </a:lnTo>
                  <a:lnTo>
                    <a:pt x="47" y="11"/>
                  </a:lnTo>
                  <a:lnTo>
                    <a:pt x="47" y="16"/>
                  </a:lnTo>
                  <a:lnTo>
                    <a:pt x="47" y="17"/>
                  </a:lnTo>
                  <a:lnTo>
                    <a:pt x="47" y="20"/>
                  </a:lnTo>
                  <a:lnTo>
                    <a:pt x="46" y="21"/>
                  </a:lnTo>
                  <a:lnTo>
                    <a:pt x="46" y="22"/>
                  </a:lnTo>
                  <a:lnTo>
                    <a:pt x="45" y="28"/>
                  </a:lnTo>
                  <a:lnTo>
                    <a:pt x="42" y="38"/>
                  </a:lnTo>
                  <a:lnTo>
                    <a:pt x="38" y="53"/>
                  </a:lnTo>
                  <a:lnTo>
                    <a:pt x="34" y="66"/>
                  </a:lnTo>
                  <a:lnTo>
                    <a:pt x="33" y="66"/>
                  </a:lnTo>
                  <a:lnTo>
                    <a:pt x="32" y="64"/>
                  </a:lnTo>
                  <a:lnTo>
                    <a:pt x="31" y="64"/>
                  </a:lnTo>
                  <a:lnTo>
                    <a:pt x="30" y="64"/>
                  </a:lnTo>
                  <a:lnTo>
                    <a:pt x="0" y="56"/>
                  </a:lnTo>
                  <a:lnTo>
                    <a:pt x="3" y="43"/>
                  </a:lnTo>
                  <a:lnTo>
                    <a:pt x="8" y="29"/>
                  </a:lnTo>
                  <a:lnTo>
                    <a:pt x="10" y="17"/>
                  </a:lnTo>
                  <a:lnTo>
                    <a:pt x="11" y="13"/>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492375" y="4827588"/>
              <a:ext cx="82550" cy="82550"/>
            </a:xfrm>
            <a:custGeom>
              <a:avLst/>
              <a:gdLst/>
              <a:ahLst/>
              <a:cxnLst>
                <a:cxn ang="0">
                  <a:pos x="102" y="32"/>
                </a:cxn>
                <a:cxn ang="0">
                  <a:pos x="98" y="26"/>
                </a:cxn>
                <a:cxn ang="0">
                  <a:pos x="95" y="21"/>
                </a:cxn>
                <a:cxn ang="0">
                  <a:pos x="92" y="15"/>
                </a:cxn>
                <a:cxn ang="0">
                  <a:pos x="87" y="10"/>
                </a:cxn>
                <a:cxn ang="0">
                  <a:pos x="82" y="7"/>
                </a:cxn>
                <a:cxn ang="0">
                  <a:pos x="77" y="5"/>
                </a:cxn>
                <a:cxn ang="0">
                  <a:pos x="71" y="1"/>
                </a:cxn>
                <a:cxn ang="0">
                  <a:pos x="65" y="0"/>
                </a:cxn>
                <a:cxn ang="0">
                  <a:pos x="80" y="40"/>
                </a:cxn>
                <a:cxn ang="0">
                  <a:pos x="82" y="54"/>
                </a:cxn>
                <a:cxn ang="0">
                  <a:pos x="79" y="64"/>
                </a:cxn>
                <a:cxn ang="0">
                  <a:pos x="72" y="74"/>
                </a:cxn>
                <a:cxn ang="0">
                  <a:pos x="64" y="78"/>
                </a:cxn>
                <a:cxn ang="0">
                  <a:pos x="57" y="81"/>
                </a:cxn>
                <a:cxn ang="0">
                  <a:pos x="50" y="81"/>
                </a:cxn>
                <a:cxn ang="0">
                  <a:pos x="43" y="79"/>
                </a:cxn>
                <a:cxn ang="0">
                  <a:pos x="39" y="77"/>
                </a:cxn>
                <a:cxn ang="0">
                  <a:pos x="34" y="74"/>
                </a:cxn>
                <a:cxn ang="0">
                  <a:pos x="29" y="70"/>
                </a:cxn>
                <a:cxn ang="0">
                  <a:pos x="27" y="66"/>
                </a:cxn>
                <a:cxn ang="0">
                  <a:pos x="25" y="61"/>
                </a:cxn>
                <a:cxn ang="0">
                  <a:pos x="10" y="21"/>
                </a:cxn>
                <a:cxn ang="0">
                  <a:pos x="4" y="32"/>
                </a:cxn>
                <a:cxn ang="0">
                  <a:pos x="0" y="44"/>
                </a:cxn>
                <a:cxn ang="0">
                  <a:pos x="0" y="58"/>
                </a:cxn>
                <a:cxn ang="0">
                  <a:pos x="4" y="70"/>
                </a:cxn>
                <a:cxn ang="0">
                  <a:pos x="9" y="79"/>
                </a:cxn>
                <a:cxn ang="0">
                  <a:pos x="15" y="88"/>
                </a:cxn>
                <a:cxn ang="0">
                  <a:pos x="22" y="94"/>
                </a:cxn>
                <a:cxn ang="0">
                  <a:pos x="32" y="99"/>
                </a:cxn>
                <a:cxn ang="0">
                  <a:pos x="41" y="103"/>
                </a:cxn>
                <a:cxn ang="0">
                  <a:pos x="51" y="104"/>
                </a:cxn>
                <a:cxn ang="0">
                  <a:pos x="62" y="103"/>
                </a:cxn>
                <a:cxn ang="0">
                  <a:pos x="72" y="100"/>
                </a:cxn>
                <a:cxn ang="0">
                  <a:pos x="81" y="96"/>
                </a:cxn>
                <a:cxn ang="0">
                  <a:pos x="89" y="89"/>
                </a:cxn>
                <a:cxn ang="0">
                  <a:pos x="96" y="81"/>
                </a:cxn>
                <a:cxn ang="0">
                  <a:pos x="101" y="73"/>
                </a:cxn>
                <a:cxn ang="0">
                  <a:pos x="104" y="62"/>
                </a:cxn>
                <a:cxn ang="0">
                  <a:pos x="105" y="53"/>
                </a:cxn>
                <a:cxn ang="0">
                  <a:pos x="104" y="43"/>
                </a:cxn>
                <a:cxn ang="0">
                  <a:pos x="102" y="32"/>
                </a:cxn>
              </a:cxnLst>
              <a:rect l="0" t="0" r="r" b="b"/>
              <a:pathLst>
                <a:path w="105" h="104">
                  <a:moveTo>
                    <a:pt x="102" y="32"/>
                  </a:moveTo>
                  <a:lnTo>
                    <a:pt x="98" y="26"/>
                  </a:lnTo>
                  <a:lnTo>
                    <a:pt x="95" y="21"/>
                  </a:lnTo>
                  <a:lnTo>
                    <a:pt x="92" y="15"/>
                  </a:lnTo>
                  <a:lnTo>
                    <a:pt x="87" y="10"/>
                  </a:lnTo>
                  <a:lnTo>
                    <a:pt x="82" y="7"/>
                  </a:lnTo>
                  <a:lnTo>
                    <a:pt x="77" y="5"/>
                  </a:lnTo>
                  <a:lnTo>
                    <a:pt x="71" y="1"/>
                  </a:lnTo>
                  <a:lnTo>
                    <a:pt x="65" y="0"/>
                  </a:lnTo>
                  <a:lnTo>
                    <a:pt x="80" y="40"/>
                  </a:lnTo>
                  <a:lnTo>
                    <a:pt x="82" y="54"/>
                  </a:lnTo>
                  <a:lnTo>
                    <a:pt x="79" y="64"/>
                  </a:lnTo>
                  <a:lnTo>
                    <a:pt x="72" y="74"/>
                  </a:lnTo>
                  <a:lnTo>
                    <a:pt x="64" y="78"/>
                  </a:lnTo>
                  <a:lnTo>
                    <a:pt x="57" y="81"/>
                  </a:lnTo>
                  <a:lnTo>
                    <a:pt x="50" y="81"/>
                  </a:lnTo>
                  <a:lnTo>
                    <a:pt x="43" y="79"/>
                  </a:lnTo>
                  <a:lnTo>
                    <a:pt x="39" y="77"/>
                  </a:lnTo>
                  <a:lnTo>
                    <a:pt x="34" y="74"/>
                  </a:lnTo>
                  <a:lnTo>
                    <a:pt x="29" y="70"/>
                  </a:lnTo>
                  <a:lnTo>
                    <a:pt x="27" y="66"/>
                  </a:lnTo>
                  <a:lnTo>
                    <a:pt x="25" y="61"/>
                  </a:lnTo>
                  <a:lnTo>
                    <a:pt x="10" y="21"/>
                  </a:lnTo>
                  <a:lnTo>
                    <a:pt x="4" y="32"/>
                  </a:lnTo>
                  <a:lnTo>
                    <a:pt x="0" y="44"/>
                  </a:lnTo>
                  <a:lnTo>
                    <a:pt x="0" y="58"/>
                  </a:lnTo>
                  <a:lnTo>
                    <a:pt x="4" y="70"/>
                  </a:lnTo>
                  <a:lnTo>
                    <a:pt x="9" y="79"/>
                  </a:lnTo>
                  <a:lnTo>
                    <a:pt x="15" y="88"/>
                  </a:lnTo>
                  <a:lnTo>
                    <a:pt x="22" y="94"/>
                  </a:lnTo>
                  <a:lnTo>
                    <a:pt x="32" y="99"/>
                  </a:lnTo>
                  <a:lnTo>
                    <a:pt x="41" y="103"/>
                  </a:lnTo>
                  <a:lnTo>
                    <a:pt x="51" y="104"/>
                  </a:lnTo>
                  <a:lnTo>
                    <a:pt x="62" y="103"/>
                  </a:lnTo>
                  <a:lnTo>
                    <a:pt x="72" y="100"/>
                  </a:lnTo>
                  <a:lnTo>
                    <a:pt x="81" y="96"/>
                  </a:lnTo>
                  <a:lnTo>
                    <a:pt x="89" y="89"/>
                  </a:lnTo>
                  <a:lnTo>
                    <a:pt x="96" y="81"/>
                  </a:lnTo>
                  <a:lnTo>
                    <a:pt x="101" y="73"/>
                  </a:lnTo>
                  <a:lnTo>
                    <a:pt x="104" y="62"/>
                  </a:lnTo>
                  <a:lnTo>
                    <a:pt x="105" y="53"/>
                  </a:lnTo>
                  <a:lnTo>
                    <a:pt x="104" y="43"/>
                  </a:lnTo>
                  <a:lnTo>
                    <a:pt x="102" y="32"/>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498725" y="4794250"/>
              <a:ext cx="46037" cy="84138"/>
            </a:xfrm>
            <a:custGeom>
              <a:avLst/>
              <a:gdLst/>
              <a:ahLst/>
              <a:cxnLst>
                <a:cxn ang="0">
                  <a:pos x="31" y="98"/>
                </a:cxn>
                <a:cxn ang="0">
                  <a:pos x="33" y="102"/>
                </a:cxn>
                <a:cxn ang="0">
                  <a:pos x="36" y="105"/>
                </a:cxn>
                <a:cxn ang="0">
                  <a:pos x="41" y="107"/>
                </a:cxn>
                <a:cxn ang="0">
                  <a:pos x="48" y="106"/>
                </a:cxn>
                <a:cxn ang="0">
                  <a:pos x="50" y="106"/>
                </a:cxn>
                <a:cxn ang="0">
                  <a:pos x="51" y="105"/>
                </a:cxn>
                <a:cxn ang="0">
                  <a:pos x="54" y="103"/>
                </a:cxn>
                <a:cxn ang="0">
                  <a:pos x="55" y="102"/>
                </a:cxn>
                <a:cxn ang="0">
                  <a:pos x="56" y="99"/>
                </a:cxn>
                <a:cxn ang="0">
                  <a:pos x="57" y="97"/>
                </a:cxn>
                <a:cxn ang="0">
                  <a:pos x="57" y="94"/>
                </a:cxn>
                <a:cxn ang="0">
                  <a:pos x="56" y="89"/>
                </a:cxn>
                <a:cxn ang="0">
                  <a:pos x="55" y="84"/>
                </a:cxn>
                <a:cxn ang="0">
                  <a:pos x="50" y="74"/>
                </a:cxn>
                <a:cxn ang="0">
                  <a:pos x="45" y="58"/>
                </a:cxn>
                <a:cxn ang="0">
                  <a:pos x="38" y="42"/>
                </a:cxn>
                <a:cxn ang="0">
                  <a:pos x="35" y="35"/>
                </a:cxn>
                <a:cxn ang="0">
                  <a:pos x="34" y="29"/>
                </a:cxn>
                <a:cxn ang="0">
                  <a:pos x="32" y="23"/>
                </a:cxn>
                <a:cxn ang="0">
                  <a:pos x="30" y="19"/>
                </a:cxn>
                <a:cxn ang="0">
                  <a:pos x="28" y="14"/>
                </a:cxn>
                <a:cxn ang="0">
                  <a:pos x="26" y="12"/>
                </a:cxn>
                <a:cxn ang="0">
                  <a:pos x="25" y="9"/>
                </a:cxn>
                <a:cxn ang="0">
                  <a:pos x="25" y="8"/>
                </a:cxn>
                <a:cxn ang="0">
                  <a:pos x="24" y="6"/>
                </a:cxn>
                <a:cxn ang="0">
                  <a:pos x="20" y="3"/>
                </a:cxn>
                <a:cxn ang="0">
                  <a:pos x="15" y="0"/>
                </a:cxn>
                <a:cxn ang="0">
                  <a:pos x="8" y="0"/>
                </a:cxn>
                <a:cxn ang="0">
                  <a:pos x="5" y="3"/>
                </a:cxn>
                <a:cxn ang="0">
                  <a:pos x="2" y="6"/>
                </a:cxn>
                <a:cxn ang="0">
                  <a:pos x="0" y="11"/>
                </a:cxn>
                <a:cxn ang="0">
                  <a:pos x="0" y="19"/>
                </a:cxn>
                <a:cxn ang="0">
                  <a:pos x="4" y="28"/>
                </a:cxn>
                <a:cxn ang="0">
                  <a:pos x="13" y="51"/>
                </a:cxn>
                <a:cxn ang="0">
                  <a:pos x="31" y="98"/>
                </a:cxn>
              </a:cxnLst>
              <a:rect l="0" t="0" r="r" b="b"/>
              <a:pathLst>
                <a:path w="57" h="107">
                  <a:moveTo>
                    <a:pt x="31" y="98"/>
                  </a:moveTo>
                  <a:lnTo>
                    <a:pt x="33" y="102"/>
                  </a:lnTo>
                  <a:lnTo>
                    <a:pt x="36" y="105"/>
                  </a:lnTo>
                  <a:lnTo>
                    <a:pt x="41" y="107"/>
                  </a:lnTo>
                  <a:lnTo>
                    <a:pt x="48" y="106"/>
                  </a:lnTo>
                  <a:lnTo>
                    <a:pt x="50" y="106"/>
                  </a:lnTo>
                  <a:lnTo>
                    <a:pt x="51" y="105"/>
                  </a:lnTo>
                  <a:lnTo>
                    <a:pt x="54" y="103"/>
                  </a:lnTo>
                  <a:lnTo>
                    <a:pt x="55" y="102"/>
                  </a:lnTo>
                  <a:lnTo>
                    <a:pt x="56" y="99"/>
                  </a:lnTo>
                  <a:lnTo>
                    <a:pt x="57" y="97"/>
                  </a:lnTo>
                  <a:lnTo>
                    <a:pt x="57" y="94"/>
                  </a:lnTo>
                  <a:lnTo>
                    <a:pt x="56" y="89"/>
                  </a:lnTo>
                  <a:lnTo>
                    <a:pt x="55" y="84"/>
                  </a:lnTo>
                  <a:lnTo>
                    <a:pt x="50" y="74"/>
                  </a:lnTo>
                  <a:lnTo>
                    <a:pt x="45" y="58"/>
                  </a:lnTo>
                  <a:lnTo>
                    <a:pt x="38" y="42"/>
                  </a:lnTo>
                  <a:lnTo>
                    <a:pt x="35" y="35"/>
                  </a:lnTo>
                  <a:lnTo>
                    <a:pt x="34" y="29"/>
                  </a:lnTo>
                  <a:lnTo>
                    <a:pt x="32" y="23"/>
                  </a:lnTo>
                  <a:lnTo>
                    <a:pt x="30" y="19"/>
                  </a:lnTo>
                  <a:lnTo>
                    <a:pt x="28" y="14"/>
                  </a:lnTo>
                  <a:lnTo>
                    <a:pt x="26" y="12"/>
                  </a:lnTo>
                  <a:lnTo>
                    <a:pt x="25" y="9"/>
                  </a:lnTo>
                  <a:lnTo>
                    <a:pt x="25" y="8"/>
                  </a:lnTo>
                  <a:lnTo>
                    <a:pt x="24" y="6"/>
                  </a:lnTo>
                  <a:lnTo>
                    <a:pt x="20" y="3"/>
                  </a:lnTo>
                  <a:lnTo>
                    <a:pt x="15" y="0"/>
                  </a:lnTo>
                  <a:lnTo>
                    <a:pt x="8" y="0"/>
                  </a:lnTo>
                  <a:lnTo>
                    <a:pt x="5" y="3"/>
                  </a:lnTo>
                  <a:lnTo>
                    <a:pt x="2" y="6"/>
                  </a:lnTo>
                  <a:lnTo>
                    <a:pt x="0" y="11"/>
                  </a:lnTo>
                  <a:lnTo>
                    <a:pt x="0" y="19"/>
                  </a:lnTo>
                  <a:lnTo>
                    <a:pt x="4" y="28"/>
                  </a:lnTo>
                  <a:lnTo>
                    <a:pt x="13" y="51"/>
                  </a:lnTo>
                  <a:lnTo>
                    <a:pt x="31" y="98"/>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643188" y="4856163"/>
              <a:ext cx="82550" cy="77788"/>
            </a:xfrm>
            <a:custGeom>
              <a:avLst/>
              <a:gdLst/>
              <a:ahLst/>
              <a:cxnLst>
                <a:cxn ang="0">
                  <a:pos x="105" y="41"/>
                </a:cxn>
                <a:cxn ang="0">
                  <a:pos x="102" y="29"/>
                </a:cxn>
                <a:cxn ang="0">
                  <a:pos x="96" y="17"/>
                </a:cxn>
                <a:cxn ang="0">
                  <a:pos x="88" y="7"/>
                </a:cxn>
                <a:cxn ang="0">
                  <a:pos x="78" y="0"/>
                </a:cxn>
                <a:cxn ang="0">
                  <a:pos x="82" y="42"/>
                </a:cxn>
                <a:cxn ang="0">
                  <a:pos x="79" y="56"/>
                </a:cxn>
                <a:cxn ang="0">
                  <a:pos x="72" y="67"/>
                </a:cxn>
                <a:cxn ang="0">
                  <a:pos x="63" y="72"/>
                </a:cxn>
                <a:cxn ang="0">
                  <a:pos x="54" y="75"/>
                </a:cxn>
                <a:cxn ang="0">
                  <a:pos x="40" y="72"/>
                </a:cxn>
                <a:cxn ang="0">
                  <a:pos x="30" y="66"/>
                </a:cxn>
                <a:cxn ang="0">
                  <a:pos x="25" y="56"/>
                </a:cxn>
                <a:cxn ang="0">
                  <a:pos x="23" y="46"/>
                </a:cxn>
                <a:cxn ang="0">
                  <a:pos x="19" y="3"/>
                </a:cxn>
                <a:cxn ang="0">
                  <a:pos x="11" y="12"/>
                </a:cxn>
                <a:cxn ang="0">
                  <a:pos x="4" y="23"/>
                </a:cxn>
                <a:cxn ang="0">
                  <a:pos x="1" y="34"/>
                </a:cxn>
                <a:cxn ang="0">
                  <a:pos x="0" y="48"/>
                </a:cxn>
                <a:cxn ang="0">
                  <a:pos x="1" y="59"/>
                </a:cxn>
                <a:cxn ang="0">
                  <a:pos x="4" y="68"/>
                </a:cxn>
                <a:cxn ang="0">
                  <a:pos x="10" y="77"/>
                </a:cxn>
                <a:cxn ang="0">
                  <a:pos x="17" y="84"/>
                </a:cxn>
                <a:cxn ang="0">
                  <a:pos x="25" y="90"/>
                </a:cxn>
                <a:cxn ang="0">
                  <a:pos x="34" y="94"/>
                </a:cxn>
                <a:cxn ang="0">
                  <a:pos x="45" y="97"/>
                </a:cxn>
                <a:cxn ang="0">
                  <a:pos x="55" y="98"/>
                </a:cxn>
                <a:cxn ang="0">
                  <a:pos x="65" y="95"/>
                </a:cxn>
                <a:cxn ang="0">
                  <a:pos x="75" y="92"/>
                </a:cxn>
                <a:cxn ang="0">
                  <a:pos x="84" y="86"/>
                </a:cxn>
                <a:cxn ang="0">
                  <a:pos x="91" y="79"/>
                </a:cxn>
                <a:cxn ang="0">
                  <a:pos x="96" y="71"/>
                </a:cxn>
                <a:cxn ang="0">
                  <a:pos x="101" y="62"/>
                </a:cxn>
                <a:cxn ang="0">
                  <a:pos x="103" y="52"/>
                </a:cxn>
                <a:cxn ang="0">
                  <a:pos x="105" y="41"/>
                </a:cxn>
              </a:cxnLst>
              <a:rect l="0" t="0" r="r" b="b"/>
              <a:pathLst>
                <a:path w="105" h="98">
                  <a:moveTo>
                    <a:pt x="105" y="41"/>
                  </a:moveTo>
                  <a:lnTo>
                    <a:pt x="102" y="29"/>
                  </a:lnTo>
                  <a:lnTo>
                    <a:pt x="96" y="17"/>
                  </a:lnTo>
                  <a:lnTo>
                    <a:pt x="88" y="7"/>
                  </a:lnTo>
                  <a:lnTo>
                    <a:pt x="78" y="0"/>
                  </a:lnTo>
                  <a:lnTo>
                    <a:pt x="82" y="42"/>
                  </a:lnTo>
                  <a:lnTo>
                    <a:pt x="79" y="56"/>
                  </a:lnTo>
                  <a:lnTo>
                    <a:pt x="72" y="67"/>
                  </a:lnTo>
                  <a:lnTo>
                    <a:pt x="63" y="72"/>
                  </a:lnTo>
                  <a:lnTo>
                    <a:pt x="54" y="75"/>
                  </a:lnTo>
                  <a:lnTo>
                    <a:pt x="40" y="72"/>
                  </a:lnTo>
                  <a:lnTo>
                    <a:pt x="30" y="66"/>
                  </a:lnTo>
                  <a:lnTo>
                    <a:pt x="25" y="56"/>
                  </a:lnTo>
                  <a:lnTo>
                    <a:pt x="23" y="46"/>
                  </a:lnTo>
                  <a:lnTo>
                    <a:pt x="19" y="3"/>
                  </a:lnTo>
                  <a:lnTo>
                    <a:pt x="11" y="12"/>
                  </a:lnTo>
                  <a:lnTo>
                    <a:pt x="4" y="23"/>
                  </a:lnTo>
                  <a:lnTo>
                    <a:pt x="1" y="34"/>
                  </a:lnTo>
                  <a:lnTo>
                    <a:pt x="0" y="48"/>
                  </a:lnTo>
                  <a:lnTo>
                    <a:pt x="1" y="59"/>
                  </a:lnTo>
                  <a:lnTo>
                    <a:pt x="4" y="68"/>
                  </a:lnTo>
                  <a:lnTo>
                    <a:pt x="10" y="77"/>
                  </a:lnTo>
                  <a:lnTo>
                    <a:pt x="17" y="84"/>
                  </a:lnTo>
                  <a:lnTo>
                    <a:pt x="25" y="90"/>
                  </a:lnTo>
                  <a:lnTo>
                    <a:pt x="34" y="94"/>
                  </a:lnTo>
                  <a:lnTo>
                    <a:pt x="45" y="97"/>
                  </a:lnTo>
                  <a:lnTo>
                    <a:pt x="55" y="98"/>
                  </a:lnTo>
                  <a:lnTo>
                    <a:pt x="65" y="95"/>
                  </a:lnTo>
                  <a:lnTo>
                    <a:pt x="75" y="92"/>
                  </a:lnTo>
                  <a:lnTo>
                    <a:pt x="84" y="86"/>
                  </a:lnTo>
                  <a:lnTo>
                    <a:pt x="91" y="79"/>
                  </a:lnTo>
                  <a:lnTo>
                    <a:pt x="96" y="71"/>
                  </a:lnTo>
                  <a:lnTo>
                    <a:pt x="101" y="62"/>
                  </a:lnTo>
                  <a:lnTo>
                    <a:pt x="103" y="52"/>
                  </a:lnTo>
                  <a:lnTo>
                    <a:pt x="105" y="41"/>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670175" y="4813300"/>
              <a:ext cx="25400" cy="90488"/>
            </a:xfrm>
            <a:custGeom>
              <a:avLst/>
              <a:gdLst/>
              <a:ahLst/>
              <a:cxnLst>
                <a:cxn ang="0">
                  <a:pos x="5" y="100"/>
                </a:cxn>
                <a:cxn ang="0">
                  <a:pos x="6" y="103"/>
                </a:cxn>
                <a:cxn ang="0">
                  <a:pos x="8" y="107"/>
                </a:cxn>
                <a:cxn ang="0">
                  <a:pos x="12" y="111"/>
                </a:cxn>
                <a:cxn ang="0">
                  <a:pos x="20" y="113"/>
                </a:cxn>
                <a:cxn ang="0">
                  <a:pos x="21" y="113"/>
                </a:cxn>
                <a:cxn ang="0">
                  <a:pos x="23" y="111"/>
                </a:cxn>
                <a:cxn ang="0">
                  <a:pos x="24" y="111"/>
                </a:cxn>
                <a:cxn ang="0">
                  <a:pos x="27" y="110"/>
                </a:cxn>
                <a:cxn ang="0">
                  <a:pos x="29" y="108"/>
                </a:cxn>
                <a:cxn ang="0">
                  <a:pos x="31" y="106"/>
                </a:cxn>
                <a:cxn ang="0">
                  <a:pos x="32" y="102"/>
                </a:cxn>
                <a:cxn ang="0">
                  <a:pos x="32" y="98"/>
                </a:cxn>
                <a:cxn ang="0">
                  <a:pos x="32" y="93"/>
                </a:cxn>
                <a:cxn ang="0">
                  <a:pos x="31" y="81"/>
                </a:cxn>
                <a:cxn ang="0">
                  <a:pos x="30" y="65"/>
                </a:cxn>
                <a:cxn ang="0">
                  <a:pos x="29" y="47"/>
                </a:cxn>
                <a:cxn ang="0">
                  <a:pos x="29" y="40"/>
                </a:cxn>
                <a:cxn ang="0">
                  <a:pos x="29" y="34"/>
                </a:cxn>
                <a:cxn ang="0">
                  <a:pos x="28" y="28"/>
                </a:cxn>
                <a:cxn ang="0">
                  <a:pos x="28" y="23"/>
                </a:cxn>
                <a:cxn ang="0">
                  <a:pos x="28" y="18"/>
                </a:cxn>
                <a:cxn ang="0">
                  <a:pos x="28" y="15"/>
                </a:cxn>
                <a:cxn ang="0">
                  <a:pos x="27" y="13"/>
                </a:cxn>
                <a:cxn ang="0">
                  <a:pos x="27" y="12"/>
                </a:cxn>
                <a:cxn ang="0">
                  <a:pos x="27" y="9"/>
                </a:cxn>
                <a:cxn ang="0">
                  <a:pos x="24" y="4"/>
                </a:cxn>
                <a:cxn ang="0">
                  <a:pos x="21" y="1"/>
                </a:cxn>
                <a:cxn ang="0">
                  <a:pos x="13" y="0"/>
                </a:cxn>
                <a:cxn ang="0">
                  <a:pos x="9" y="0"/>
                </a:cxn>
                <a:cxn ang="0">
                  <a:pos x="5" y="2"/>
                </a:cxn>
                <a:cxn ang="0">
                  <a:pos x="1" y="5"/>
                </a:cxn>
                <a:cxn ang="0">
                  <a:pos x="0" y="13"/>
                </a:cxn>
                <a:cxn ang="0">
                  <a:pos x="0" y="24"/>
                </a:cxn>
                <a:cxn ang="0">
                  <a:pos x="2" y="49"/>
                </a:cxn>
                <a:cxn ang="0">
                  <a:pos x="5" y="100"/>
                </a:cxn>
              </a:cxnLst>
              <a:rect l="0" t="0" r="r" b="b"/>
              <a:pathLst>
                <a:path w="32" h="113">
                  <a:moveTo>
                    <a:pt x="5" y="100"/>
                  </a:moveTo>
                  <a:lnTo>
                    <a:pt x="6" y="103"/>
                  </a:lnTo>
                  <a:lnTo>
                    <a:pt x="8" y="107"/>
                  </a:lnTo>
                  <a:lnTo>
                    <a:pt x="12" y="111"/>
                  </a:lnTo>
                  <a:lnTo>
                    <a:pt x="20" y="113"/>
                  </a:lnTo>
                  <a:lnTo>
                    <a:pt x="21" y="113"/>
                  </a:lnTo>
                  <a:lnTo>
                    <a:pt x="23" y="111"/>
                  </a:lnTo>
                  <a:lnTo>
                    <a:pt x="24" y="111"/>
                  </a:lnTo>
                  <a:lnTo>
                    <a:pt x="27" y="110"/>
                  </a:lnTo>
                  <a:lnTo>
                    <a:pt x="29" y="108"/>
                  </a:lnTo>
                  <a:lnTo>
                    <a:pt x="31" y="106"/>
                  </a:lnTo>
                  <a:lnTo>
                    <a:pt x="32" y="102"/>
                  </a:lnTo>
                  <a:lnTo>
                    <a:pt x="32" y="98"/>
                  </a:lnTo>
                  <a:lnTo>
                    <a:pt x="32" y="93"/>
                  </a:lnTo>
                  <a:lnTo>
                    <a:pt x="31" y="81"/>
                  </a:lnTo>
                  <a:lnTo>
                    <a:pt x="30" y="65"/>
                  </a:lnTo>
                  <a:lnTo>
                    <a:pt x="29" y="47"/>
                  </a:lnTo>
                  <a:lnTo>
                    <a:pt x="29" y="40"/>
                  </a:lnTo>
                  <a:lnTo>
                    <a:pt x="29" y="34"/>
                  </a:lnTo>
                  <a:lnTo>
                    <a:pt x="28" y="28"/>
                  </a:lnTo>
                  <a:lnTo>
                    <a:pt x="28" y="23"/>
                  </a:lnTo>
                  <a:lnTo>
                    <a:pt x="28" y="18"/>
                  </a:lnTo>
                  <a:lnTo>
                    <a:pt x="28" y="15"/>
                  </a:lnTo>
                  <a:lnTo>
                    <a:pt x="27" y="13"/>
                  </a:lnTo>
                  <a:lnTo>
                    <a:pt x="27" y="12"/>
                  </a:lnTo>
                  <a:lnTo>
                    <a:pt x="27" y="9"/>
                  </a:lnTo>
                  <a:lnTo>
                    <a:pt x="24" y="4"/>
                  </a:lnTo>
                  <a:lnTo>
                    <a:pt x="21" y="1"/>
                  </a:lnTo>
                  <a:lnTo>
                    <a:pt x="13" y="0"/>
                  </a:lnTo>
                  <a:lnTo>
                    <a:pt x="9" y="0"/>
                  </a:lnTo>
                  <a:lnTo>
                    <a:pt x="5" y="2"/>
                  </a:lnTo>
                  <a:lnTo>
                    <a:pt x="1" y="5"/>
                  </a:lnTo>
                  <a:lnTo>
                    <a:pt x="0" y="13"/>
                  </a:lnTo>
                  <a:lnTo>
                    <a:pt x="0" y="24"/>
                  </a:lnTo>
                  <a:lnTo>
                    <a:pt x="2" y="49"/>
                  </a:lnTo>
                  <a:lnTo>
                    <a:pt x="5" y="10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2084388" y="4248150"/>
              <a:ext cx="660400" cy="704850"/>
            </a:xfrm>
            <a:custGeom>
              <a:avLst/>
              <a:gdLst/>
              <a:ahLst/>
              <a:cxnLst>
                <a:cxn ang="0">
                  <a:pos x="792" y="744"/>
                </a:cxn>
                <a:cxn ang="0">
                  <a:pos x="750" y="657"/>
                </a:cxn>
                <a:cxn ang="0">
                  <a:pos x="645" y="579"/>
                </a:cxn>
                <a:cxn ang="0">
                  <a:pos x="612" y="467"/>
                </a:cxn>
                <a:cxn ang="0">
                  <a:pos x="739" y="241"/>
                </a:cxn>
                <a:cxn ang="0">
                  <a:pos x="728" y="64"/>
                </a:cxn>
                <a:cxn ang="0">
                  <a:pos x="638" y="3"/>
                </a:cxn>
                <a:cxn ang="0">
                  <a:pos x="509" y="42"/>
                </a:cxn>
                <a:cxn ang="0">
                  <a:pos x="448" y="96"/>
                </a:cxn>
                <a:cxn ang="0">
                  <a:pos x="168" y="107"/>
                </a:cxn>
                <a:cxn ang="0">
                  <a:pos x="7" y="705"/>
                </a:cxn>
                <a:cxn ang="0">
                  <a:pos x="353" y="820"/>
                </a:cxn>
                <a:cxn ang="0">
                  <a:pos x="553" y="252"/>
                </a:cxn>
                <a:cxn ang="0">
                  <a:pos x="526" y="125"/>
                </a:cxn>
                <a:cxn ang="0">
                  <a:pos x="513" y="81"/>
                </a:cxn>
                <a:cxn ang="0">
                  <a:pos x="594" y="26"/>
                </a:cxn>
                <a:cxn ang="0">
                  <a:pos x="685" y="51"/>
                </a:cxn>
                <a:cxn ang="0">
                  <a:pos x="704" y="277"/>
                </a:cxn>
                <a:cxn ang="0">
                  <a:pos x="576" y="475"/>
                </a:cxn>
                <a:cxn ang="0">
                  <a:pos x="510" y="595"/>
                </a:cxn>
                <a:cxn ang="0">
                  <a:pos x="510" y="686"/>
                </a:cxn>
                <a:cxn ang="0">
                  <a:pos x="493" y="763"/>
                </a:cxn>
                <a:cxn ang="0">
                  <a:pos x="549" y="856"/>
                </a:cxn>
                <a:cxn ang="0">
                  <a:pos x="641" y="798"/>
                </a:cxn>
                <a:cxn ang="0">
                  <a:pos x="601" y="711"/>
                </a:cxn>
                <a:cxn ang="0">
                  <a:pos x="538" y="671"/>
                </a:cxn>
                <a:cxn ang="0">
                  <a:pos x="580" y="510"/>
                </a:cxn>
                <a:cxn ang="0">
                  <a:pos x="664" y="617"/>
                </a:cxn>
                <a:cxn ang="0">
                  <a:pos x="738" y="699"/>
                </a:cxn>
                <a:cxn ang="0">
                  <a:pos x="722" y="728"/>
                </a:cxn>
                <a:cxn ang="0">
                  <a:pos x="680" y="805"/>
                </a:cxn>
                <a:cxn ang="0">
                  <a:pos x="731" y="883"/>
                </a:cxn>
                <a:cxn ang="0">
                  <a:pos x="829" y="837"/>
                </a:cxn>
                <a:cxn ang="0">
                  <a:pos x="497" y="99"/>
                </a:cxn>
                <a:cxn ang="0">
                  <a:pos x="502" y="124"/>
                </a:cxn>
                <a:cxn ang="0">
                  <a:pos x="457" y="152"/>
                </a:cxn>
                <a:cxn ang="0">
                  <a:pos x="383" y="758"/>
                </a:cxn>
                <a:cxn ang="0">
                  <a:pos x="71" y="720"/>
                </a:cxn>
                <a:cxn ang="0">
                  <a:pos x="33" y="665"/>
                </a:cxn>
                <a:cxn ang="0">
                  <a:pos x="125" y="320"/>
                </a:cxn>
                <a:cxn ang="0">
                  <a:pos x="192" y="131"/>
                </a:cxn>
                <a:cxn ang="0">
                  <a:pos x="506" y="207"/>
                </a:cxn>
                <a:cxn ang="0">
                  <a:pos x="618" y="792"/>
                </a:cxn>
                <a:cxn ang="0">
                  <a:pos x="555" y="833"/>
                </a:cxn>
                <a:cxn ang="0">
                  <a:pos x="518" y="762"/>
                </a:cxn>
                <a:cxn ang="0">
                  <a:pos x="564" y="811"/>
                </a:cxn>
                <a:cxn ang="0">
                  <a:pos x="585" y="731"/>
                </a:cxn>
                <a:cxn ang="0">
                  <a:pos x="531" y="687"/>
                </a:cxn>
                <a:cxn ang="0">
                  <a:pos x="553" y="706"/>
                </a:cxn>
                <a:cxn ang="0">
                  <a:pos x="579" y="776"/>
                </a:cxn>
                <a:cxn ang="0">
                  <a:pos x="571" y="793"/>
                </a:cxn>
                <a:cxn ang="0">
                  <a:pos x="523" y="698"/>
                </a:cxn>
                <a:cxn ang="0">
                  <a:pos x="765" y="725"/>
                </a:cxn>
                <a:cxn ang="0">
                  <a:pos x="767" y="760"/>
                </a:cxn>
                <a:cxn ang="0">
                  <a:pos x="765" y="823"/>
                </a:cxn>
                <a:cxn ang="0">
                  <a:pos x="743" y="813"/>
                </a:cxn>
                <a:cxn ang="0">
                  <a:pos x="760" y="865"/>
                </a:cxn>
                <a:cxn ang="0">
                  <a:pos x="705" y="815"/>
                </a:cxn>
                <a:cxn ang="0">
                  <a:pos x="745" y="839"/>
                </a:cxn>
                <a:cxn ang="0">
                  <a:pos x="801" y="784"/>
                </a:cxn>
                <a:cxn ang="0">
                  <a:pos x="780" y="859"/>
                </a:cxn>
              </a:cxnLst>
              <a:rect l="0" t="0" r="r" b="b"/>
              <a:pathLst>
                <a:path w="833" h="888">
                  <a:moveTo>
                    <a:pt x="833" y="807"/>
                  </a:moveTo>
                  <a:lnTo>
                    <a:pt x="831" y="796"/>
                  </a:lnTo>
                  <a:lnTo>
                    <a:pt x="828" y="784"/>
                  </a:lnTo>
                  <a:lnTo>
                    <a:pt x="823" y="774"/>
                  </a:lnTo>
                  <a:lnTo>
                    <a:pt x="818" y="765"/>
                  </a:lnTo>
                  <a:lnTo>
                    <a:pt x="811" y="756"/>
                  </a:lnTo>
                  <a:lnTo>
                    <a:pt x="801" y="750"/>
                  </a:lnTo>
                  <a:lnTo>
                    <a:pt x="792" y="744"/>
                  </a:lnTo>
                  <a:lnTo>
                    <a:pt x="782" y="739"/>
                  </a:lnTo>
                  <a:lnTo>
                    <a:pt x="781" y="724"/>
                  </a:lnTo>
                  <a:lnTo>
                    <a:pt x="780" y="717"/>
                  </a:lnTo>
                  <a:lnTo>
                    <a:pt x="776" y="709"/>
                  </a:lnTo>
                  <a:lnTo>
                    <a:pt x="770" y="702"/>
                  </a:lnTo>
                  <a:lnTo>
                    <a:pt x="762" y="698"/>
                  </a:lnTo>
                  <a:lnTo>
                    <a:pt x="758" y="676"/>
                  </a:lnTo>
                  <a:lnTo>
                    <a:pt x="750" y="657"/>
                  </a:lnTo>
                  <a:lnTo>
                    <a:pt x="740" y="641"/>
                  </a:lnTo>
                  <a:lnTo>
                    <a:pt x="729" y="628"/>
                  </a:lnTo>
                  <a:lnTo>
                    <a:pt x="716" y="618"/>
                  </a:lnTo>
                  <a:lnTo>
                    <a:pt x="702" y="610"/>
                  </a:lnTo>
                  <a:lnTo>
                    <a:pt x="689" y="602"/>
                  </a:lnTo>
                  <a:lnTo>
                    <a:pt x="675" y="595"/>
                  </a:lnTo>
                  <a:lnTo>
                    <a:pt x="659" y="587"/>
                  </a:lnTo>
                  <a:lnTo>
                    <a:pt x="645" y="579"/>
                  </a:lnTo>
                  <a:lnTo>
                    <a:pt x="632" y="570"/>
                  </a:lnTo>
                  <a:lnTo>
                    <a:pt x="621" y="558"/>
                  </a:lnTo>
                  <a:lnTo>
                    <a:pt x="611" y="544"/>
                  </a:lnTo>
                  <a:lnTo>
                    <a:pt x="606" y="526"/>
                  </a:lnTo>
                  <a:lnTo>
                    <a:pt x="603" y="504"/>
                  </a:lnTo>
                  <a:lnTo>
                    <a:pt x="604" y="476"/>
                  </a:lnTo>
                  <a:lnTo>
                    <a:pt x="609" y="472"/>
                  </a:lnTo>
                  <a:lnTo>
                    <a:pt x="612" y="467"/>
                  </a:lnTo>
                  <a:lnTo>
                    <a:pt x="616" y="461"/>
                  </a:lnTo>
                  <a:lnTo>
                    <a:pt x="621" y="457"/>
                  </a:lnTo>
                  <a:lnTo>
                    <a:pt x="645" y="426"/>
                  </a:lnTo>
                  <a:lnTo>
                    <a:pt x="668" y="393"/>
                  </a:lnTo>
                  <a:lnTo>
                    <a:pt x="691" y="360"/>
                  </a:lnTo>
                  <a:lnTo>
                    <a:pt x="710" y="324"/>
                  </a:lnTo>
                  <a:lnTo>
                    <a:pt x="727" y="285"/>
                  </a:lnTo>
                  <a:lnTo>
                    <a:pt x="739" y="241"/>
                  </a:lnTo>
                  <a:lnTo>
                    <a:pt x="747" y="194"/>
                  </a:lnTo>
                  <a:lnTo>
                    <a:pt x="750" y="141"/>
                  </a:lnTo>
                  <a:lnTo>
                    <a:pt x="748" y="127"/>
                  </a:lnTo>
                  <a:lnTo>
                    <a:pt x="747" y="113"/>
                  </a:lnTo>
                  <a:lnTo>
                    <a:pt x="744" y="101"/>
                  </a:lnTo>
                  <a:lnTo>
                    <a:pt x="740" y="88"/>
                  </a:lnTo>
                  <a:lnTo>
                    <a:pt x="735" y="75"/>
                  </a:lnTo>
                  <a:lnTo>
                    <a:pt x="728" y="64"/>
                  </a:lnTo>
                  <a:lnTo>
                    <a:pt x="720" y="52"/>
                  </a:lnTo>
                  <a:lnTo>
                    <a:pt x="710" y="42"/>
                  </a:lnTo>
                  <a:lnTo>
                    <a:pt x="700" y="33"/>
                  </a:lnTo>
                  <a:lnTo>
                    <a:pt x="689" y="24"/>
                  </a:lnTo>
                  <a:lnTo>
                    <a:pt x="677" y="18"/>
                  </a:lnTo>
                  <a:lnTo>
                    <a:pt x="664" y="11"/>
                  </a:lnTo>
                  <a:lnTo>
                    <a:pt x="652" y="6"/>
                  </a:lnTo>
                  <a:lnTo>
                    <a:pt x="638" y="3"/>
                  </a:lnTo>
                  <a:lnTo>
                    <a:pt x="624" y="1"/>
                  </a:lnTo>
                  <a:lnTo>
                    <a:pt x="609" y="0"/>
                  </a:lnTo>
                  <a:lnTo>
                    <a:pt x="589" y="1"/>
                  </a:lnTo>
                  <a:lnTo>
                    <a:pt x="571" y="5"/>
                  </a:lnTo>
                  <a:lnTo>
                    <a:pt x="554" y="12"/>
                  </a:lnTo>
                  <a:lnTo>
                    <a:pt x="538" y="20"/>
                  </a:lnTo>
                  <a:lnTo>
                    <a:pt x="523" y="30"/>
                  </a:lnTo>
                  <a:lnTo>
                    <a:pt x="509" y="42"/>
                  </a:lnTo>
                  <a:lnTo>
                    <a:pt x="496" y="56"/>
                  </a:lnTo>
                  <a:lnTo>
                    <a:pt x="486" y="72"/>
                  </a:lnTo>
                  <a:lnTo>
                    <a:pt x="478" y="72"/>
                  </a:lnTo>
                  <a:lnTo>
                    <a:pt x="470" y="74"/>
                  </a:lnTo>
                  <a:lnTo>
                    <a:pt x="463" y="79"/>
                  </a:lnTo>
                  <a:lnTo>
                    <a:pt x="456" y="84"/>
                  </a:lnTo>
                  <a:lnTo>
                    <a:pt x="451" y="90"/>
                  </a:lnTo>
                  <a:lnTo>
                    <a:pt x="448" y="96"/>
                  </a:lnTo>
                  <a:lnTo>
                    <a:pt x="445" y="101"/>
                  </a:lnTo>
                  <a:lnTo>
                    <a:pt x="445" y="103"/>
                  </a:lnTo>
                  <a:lnTo>
                    <a:pt x="434" y="147"/>
                  </a:lnTo>
                  <a:lnTo>
                    <a:pt x="244" y="95"/>
                  </a:lnTo>
                  <a:lnTo>
                    <a:pt x="221" y="91"/>
                  </a:lnTo>
                  <a:lnTo>
                    <a:pt x="200" y="92"/>
                  </a:lnTo>
                  <a:lnTo>
                    <a:pt x="183" y="98"/>
                  </a:lnTo>
                  <a:lnTo>
                    <a:pt x="168" y="107"/>
                  </a:lnTo>
                  <a:lnTo>
                    <a:pt x="156" y="119"/>
                  </a:lnTo>
                  <a:lnTo>
                    <a:pt x="146" y="132"/>
                  </a:lnTo>
                  <a:lnTo>
                    <a:pt x="140" y="146"/>
                  </a:lnTo>
                  <a:lnTo>
                    <a:pt x="135" y="157"/>
                  </a:lnTo>
                  <a:lnTo>
                    <a:pt x="4" y="643"/>
                  </a:lnTo>
                  <a:lnTo>
                    <a:pt x="0" y="667"/>
                  </a:lnTo>
                  <a:lnTo>
                    <a:pt x="2" y="687"/>
                  </a:lnTo>
                  <a:lnTo>
                    <a:pt x="7" y="705"/>
                  </a:lnTo>
                  <a:lnTo>
                    <a:pt x="17" y="720"/>
                  </a:lnTo>
                  <a:lnTo>
                    <a:pt x="28" y="731"/>
                  </a:lnTo>
                  <a:lnTo>
                    <a:pt x="41" y="741"/>
                  </a:lnTo>
                  <a:lnTo>
                    <a:pt x="55" y="747"/>
                  </a:lnTo>
                  <a:lnTo>
                    <a:pt x="66" y="752"/>
                  </a:lnTo>
                  <a:lnTo>
                    <a:pt x="309" y="818"/>
                  </a:lnTo>
                  <a:lnTo>
                    <a:pt x="332" y="821"/>
                  </a:lnTo>
                  <a:lnTo>
                    <a:pt x="353" y="820"/>
                  </a:lnTo>
                  <a:lnTo>
                    <a:pt x="370" y="814"/>
                  </a:lnTo>
                  <a:lnTo>
                    <a:pt x="385" y="805"/>
                  </a:lnTo>
                  <a:lnTo>
                    <a:pt x="397" y="793"/>
                  </a:lnTo>
                  <a:lnTo>
                    <a:pt x="407" y="781"/>
                  </a:lnTo>
                  <a:lnTo>
                    <a:pt x="413" y="767"/>
                  </a:lnTo>
                  <a:lnTo>
                    <a:pt x="418" y="755"/>
                  </a:lnTo>
                  <a:lnTo>
                    <a:pt x="549" y="269"/>
                  </a:lnTo>
                  <a:lnTo>
                    <a:pt x="553" y="252"/>
                  </a:lnTo>
                  <a:lnTo>
                    <a:pt x="553" y="235"/>
                  </a:lnTo>
                  <a:lnTo>
                    <a:pt x="550" y="220"/>
                  </a:lnTo>
                  <a:lnTo>
                    <a:pt x="546" y="208"/>
                  </a:lnTo>
                  <a:lnTo>
                    <a:pt x="540" y="196"/>
                  </a:lnTo>
                  <a:lnTo>
                    <a:pt x="532" y="187"/>
                  </a:lnTo>
                  <a:lnTo>
                    <a:pt x="523" y="179"/>
                  </a:lnTo>
                  <a:lnTo>
                    <a:pt x="513" y="172"/>
                  </a:lnTo>
                  <a:lnTo>
                    <a:pt x="526" y="125"/>
                  </a:lnTo>
                  <a:lnTo>
                    <a:pt x="526" y="125"/>
                  </a:lnTo>
                  <a:lnTo>
                    <a:pt x="527" y="120"/>
                  </a:lnTo>
                  <a:lnTo>
                    <a:pt x="528" y="113"/>
                  </a:lnTo>
                  <a:lnTo>
                    <a:pt x="527" y="103"/>
                  </a:lnTo>
                  <a:lnTo>
                    <a:pt x="523" y="91"/>
                  </a:lnTo>
                  <a:lnTo>
                    <a:pt x="520" y="88"/>
                  </a:lnTo>
                  <a:lnTo>
                    <a:pt x="517" y="84"/>
                  </a:lnTo>
                  <a:lnTo>
                    <a:pt x="513" y="81"/>
                  </a:lnTo>
                  <a:lnTo>
                    <a:pt x="510" y="79"/>
                  </a:lnTo>
                  <a:lnTo>
                    <a:pt x="518" y="67"/>
                  </a:lnTo>
                  <a:lnTo>
                    <a:pt x="528" y="56"/>
                  </a:lnTo>
                  <a:lnTo>
                    <a:pt x="540" y="46"/>
                  </a:lnTo>
                  <a:lnTo>
                    <a:pt x="551" y="39"/>
                  </a:lnTo>
                  <a:lnTo>
                    <a:pt x="565" y="33"/>
                  </a:lnTo>
                  <a:lnTo>
                    <a:pt x="579" y="28"/>
                  </a:lnTo>
                  <a:lnTo>
                    <a:pt x="594" y="26"/>
                  </a:lnTo>
                  <a:lnTo>
                    <a:pt x="609" y="24"/>
                  </a:lnTo>
                  <a:lnTo>
                    <a:pt x="621" y="26"/>
                  </a:lnTo>
                  <a:lnTo>
                    <a:pt x="633" y="27"/>
                  </a:lnTo>
                  <a:lnTo>
                    <a:pt x="644" y="29"/>
                  </a:lnTo>
                  <a:lnTo>
                    <a:pt x="655" y="34"/>
                  </a:lnTo>
                  <a:lnTo>
                    <a:pt x="665" y="38"/>
                  </a:lnTo>
                  <a:lnTo>
                    <a:pt x="676" y="44"/>
                  </a:lnTo>
                  <a:lnTo>
                    <a:pt x="685" y="51"/>
                  </a:lnTo>
                  <a:lnTo>
                    <a:pt x="694" y="59"/>
                  </a:lnTo>
                  <a:lnTo>
                    <a:pt x="708" y="76"/>
                  </a:lnTo>
                  <a:lnTo>
                    <a:pt x="719" y="96"/>
                  </a:lnTo>
                  <a:lnTo>
                    <a:pt x="724" y="118"/>
                  </a:lnTo>
                  <a:lnTo>
                    <a:pt x="725" y="141"/>
                  </a:lnTo>
                  <a:lnTo>
                    <a:pt x="723" y="190"/>
                  </a:lnTo>
                  <a:lnTo>
                    <a:pt x="716" y="237"/>
                  </a:lnTo>
                  <a:lnTo>
                    <a:pt x="704" y="277"/>
                  </a:lnTo>
                  <a:lnTo>
                    <a:pt x="687" y="315"/>
                  </a:lnTo>
                  <a:lnTo>
                    <a:pt x="668" y="350"/>
                  </a:lnTo>
                  <a:lnTo>
                    <a:pt x="647" y="382"/>
                  </a:lnTo>
                  <a:lnTo>
                    <a:pt x="624" y="412"/>
                  </a:lnTo>
                  <a:lnTo>
                    <a:pt x="601" y="442"/>
                  </a:lnTo>
                  <a:lnTo>
                    <a:pt x="593" y="453"/>
                  </a:lnTo>
                  <a:lnTo>
                    <a:pt x="584" y="465"/>
                  </a:lnTo>
                  <a:lnTo>
                    <a:pt x="576" y="475"/>
                  </a:lnTo>
                  <a:lnTo>
                    <a:pt x="566" y="487"/>
                  </a:lnTo>
                  <a:lnTo>
                    <a:pt x="558" y="498"/>
                  </a:lnTo>
                  <a:lnTo>
                    <a:pt x="550" y="510"/>
                  </a:lnTo>
                  <a:lnTo>
                    <a:pt x="542" y="522"/>
                  </a:lnTo>
                  <a:lnTo>
                    <a:pt x="534" y="534"/>
                  </a:lnTo>
                  <a:lnTo>
                    <a:pt x="524" y="556"/>
                  </a:lnTo>
                  <a:lnTo>
                    <a:pt x="516" y="575"/>
                  </a:lnTo>
                  <a:lnTo>
                    <a:pt x="510" y="595"/>
                  </a:lnTo>
                  <a:lnTo>
                    <a:pt x="506" y="614"/>
                  </a:lnTo>
                  <a:lnTo>
                    <a:pt x="505" y="632"/>
                  </a:lnTo>
                  <a:lnTo>
                    <a:pt x="506" y="648"/>
                  </a:lnTo>
                  <a:lnTo>
                    <a:pt x="510" y="664"/>
                  </a:lnTo>
                  <a:lnTo>
                    <a:pt x="516" y="679"/>
                  </a:lnTo>
                  <a:lnTo>
                    <a:pt x="513" y="682"/>
                  </a:lnTo>
                  <a:lnTo>
                    <a:pt x="511" y="684"/>
                  </a:lnTo>
                  <a:lnTo>
                    <a:pt x="510" y="686"/>
                  </a:lnTo>
                  <a:lnTo>
                    <a:pt x="508" y="688"/>
                  </a:lnTo>
                  <a:lnTo>
                    <a:pt x="506" y="694"/>
                  </a:lnTo>
                  <a:lnTo>
                    <a:pt x="506" y="700"/>
                  </a:lnTo>
                  <a:lnTo>
                    <a:pt x="506" y="706"/>
                  </a:lnTo>
                  <a:lnTo>
                    <a:pt x="509" y="711"/>
                  </a:lnTo>
                  <a:lnTo>
                    <a:pt x="513" y="725"/>
                  </a:lnTo>
                  <a:lnTo>
                    <a:pt x="501" y="743"/>
                  </a:lnTo>
                  <a:lnTo>
                    <a:pt x="493" y="763"/>
                  </a:lnTo>
                  <a:lnTo>
                    <a:pt x="490" y="785"/>
                  </a:lnTo>
                  <a:lnTo>
                    <a:pt x="495" y="808"/>
                  </a:lnTo>
                  <a:lnTo>
                    <a:pt x="495" y="808"/>
                  </a:lnTo>
                  <a:lnTo>
                    <a:pt x="502" y="822"/>
                  </a:lnTo>
                  <a:lnTo>
                    <a:pt x="511" y="834"/>
                  </a:lnTo>
                  <a:lnTo>
                    <a:pt x="523" y="843"/>
                  </a:lnTo>
                  <a:lnTo>
                    <a:pt x="535" y="851"/>
                  </a:lnTo>
                  <a:lnTo>
                    <a:pt x="549" y="856"/>
                  </a:lnTo>
                  <a:lnTo>
                    <a:pt x="564" y="857"/>
                  </a:lnTo>
                  <a:lnTo>
                    <a:pt x="579" y="856"/>
                  </a:lnTo>
                  <a:lnTo>
                    <a:pt x="594" y="852"/>
                  </a:lnTo>
                  <a:lnTo>
                    <a:pt x="608" y="845"/>
                  </a:lnTo>
                  <a:lnTo>
                    <a:pt x="619" y="836"/>
                  </a:lnTo>
                  <a:lnTo>
                    <a:pt x="630" y="824"/>
                  </a:lnTo>
                  <a:lnTo>
                    <a:pt x="637" y="812"/>
                  </a:lnTo>
                  <a:lnTo>
                    <a:pt x="641" y="798"/>
                  </a:lnTo>
                  <a:lnTo>
                    <a:pt x="644" y="783"/>
                  </a:lnTo>
                  <a:lnTo>
                    <a:pt x="642" y="768"/>
                  </a:lnTo>
                  <a:lnTo>
                    <a:pt x="638" y="753"/>
                  </a:lnTo>
                  <a:lnTo>
                    <a:pt x="633" y="743"/>
                  </a:lnTo>
                  <a:lnTo>
                    <a:pt x="626" y="732"/>
                  </a:lnTo>
                  <a:lnTo>
                    <a:pt x="618" y="724"/>
                  </a:lnTo>
                  <a:lnTo>
                    <a:pt x="610" y="717"/>
                  </a:lnTo>
                  <a:lnTo>
                    <a:pt x="601" y="711"/>
                  </a:lnTo>
                  <a:lnTo>
                    <a:pt x="591" y="708"/>
                  </a:lnTo>
                  <a:lnTo>
                    <a:pt x="580" y="706"/>
                  </a:lnTo>
                  <a:lnTo>
                    <a:pt x="569" y="705"/>
                  </a:lnTo>
                  <a:lnTo>
                    <a:pt x="563" y="690"/>
                  </a:lnTo>
                  <a:lnTo>
                    <a:pt x="559" y="684"/>
                  </a:lnTo>
                  <a:lnTo>
                    <a:pt x="554" y="677"/>
                  </a:lnTo>
                  <a:lnTo>
                    <a:pt x="547" y="673"/>
                  </a:lnTo>
                  <a:lnTo>
                    <a:pt x="538" y="671"/>
                  </a:lnTo>
                  <a:lnTo>
                    <a:pt x="529" y="645"/>
                  </a:lnTo>
                  <a:lnTo>
                    <a:pt x="529" y="615"/>
                  </a:lnTo>
                  <a:lnTo>
                    <a:pt x="539" y="582"/>
                  </a:lnTo>
                  <a:lnTo>
                    <a:pt x="555" y="545"/>
                  </a:lnTo>
                  <a:lnTo>
                    <a:pt x="561" y="536"/>
                  </a:lnTo>
                  <a:lnTo>
                    <a:pt x="568" y="527"/>
                  </a:lnTo>
                  <a:lnTo>
                    <a:pt x="573" y="519"/>
                  </a:lnTo>
                  <a:lnTo>
                    <a:pt x="580" y="510"/>
                  </a:lnTo>
                  <a:lnTo>
                    <a:pt x="584" y="533"/>
                  </a:lnTo>
                  <a:lnTo>
                    <a:pt x="589" y="552"/>
                  </a:lnTo>
                  <a:lnTo>
                    <a:pt x="599" y="569"/>
                  </a:lnTo>
                  <a:lnTo>
                    <a:pt x="609" y="582"/>
                  </a:lnTo>
                  <a:lnTo>
                    <a:pt x="622" y="593"/>
                  </a:lnTo>
                  <a:lnTo>
                    <a:pt x="636" y="602"/>
                  </a:lnTo>
                  <a:lnTo>
                    <a:pt x="650" y="610"/>
                  </a:lnTo>
                  <a:lnTo>
                    <a:pt x="664" y="617"/>
                  </a:lnTo>
                  <a:lnTo>
                    <a:pt x="677" y="624"/>
                  </a:lnTo>
                  <a:lnTo>
                    <a:pt x="690" y="630"/>
                  </a:lnTo>
                  <a:lnTo>
                    <a:pt x="701" y="638"/>
                  </a:lnTo>
                  <a:lnTo>
                    <a:pt x="712" y="646"/>
                  </a:lnTo>
                  <a:lnTo>
                    <a:pt x="721" y="656"/>
                  </a:lnTo>
                  <a:lnTo>
                    <a:pt x="728" y="668"/>
                  </a:lnTo>
                  <a:lnTo>
                    <a:pt x="735" y="682"/>
                  </a:lnTo>
                  <a:lnTo>
                    <a:pt x="738" y="699"/>
                  </a:lnTo>
                  <a:lnTo>
                    <a:pt x="736" y="700"/>
                  </a:lnTo>
                  <a:lnTo>
                    <a:pt x="733" y="702"/>
                  </a:lnTo>
                  <a:lnTo>
                    <a:pt x="731" y="703"/>
                  </a:lnTo>
                  <a:lnTo>
                    <a:pt x="729" y="706"/>
                  </a:lnTo>
                  <a:lnTo>
                    <a:pt x="725" y="710"/>
                  </a:lnTo>
                  <a:lnTo>
                    <a:pt x="724" y="716"/>
                  </a:lnTo>
                  <a:lnTo>
                    <a:pt x="722" y="722"/>
                  </a:lnTo>
                  <a:lnTo>
                    <a:pt x="722" y="728"/>
                  </a:lnTo>
                  <a:lnTo>
                    <a:pt x="723" y="743"/>
                  </a:lnTo>
                  <a:lnTo>
                    <a:pt x="714" y="748"/>
                  </a:lnTo>
                  <a:lnTo>
                    <a:pt x="705" y="755"/>
                  </a:lnTo>
                  <a:lnTo>
                    <a:pt x="698" y="763"/>
                  </a:lnTo>
                  <a:lnTo>
                    <a:pt x="691" y="773"/>
                  </a:lnTo>
                  <a:lnTo>
                    <a:pt x="686" y="783"/>
                  </a:lnTo>
                  <a:lnTo>
                    <a:pt x="683" y="793"/>
                  </a:lnTo>
                  <a:lnTo>
                    <a:pt x="680" y="805"/>
                  </a:lnTo>
                  <a:lnTo>
                    <a:pt x="680" y="816"/>
                  </a:lnTo>
                  <a:lnTo>
                    <a:pt x="680" y="816"/>
                  </a:lnTo>
                  <a:lnTo>
                    <a:pt x="683" y="831"/>
                  </a:lnTo>
                  <a:lnTo>
                    <a:pt x="689" y="846"/>
                  </a:lnTo>
                  <a:lnTo>
                    <a:pt x="697" y="858"/>
                  </a:lnTo>
                  <a:lnTo>
                    <a:pt x="706" y="869"/>
                  </a:lnTo>
                  <a:lnTo>
                    <a:pt x="719" y="877"/>
                  </a:lnTo>
                  <a:lnTo>
                    <a:pt x="731" y="883"/>
                  </a:lnTo>
                  <a:lnTo>
                    <a:pt x="746" y="887"/>
                  </a:lnTo>
                  <a:lnTo>
                    <a:pt x="761" y="888"/>
                  </a:lnTo>
                  <a:lnTo>
                    <a:pt x="776" y="886"/>
                  </a:lnTo>
                  <a:lnTo>
                    <a:pt x="791" y="880"/>
                  </a:lnTo>
                  <a:lnTo>
                    <a:pt x="804" y="873"/>
                  </a:lnTo>
                  <a:lnTo>
                    <a:pt x="814" y="862"/>
                  </a:lnTo>
                  <a:lnTo>
                    <a:pt x="822" y="851"/>
                  </a:lnTo>
                  <a:lnTo>
                    <a:pt x="829" y="837"/>
                  </a:lnTo>
                  <a:lnTo>
                    <a:pt x="833" y="823"/>
                  </a:lnTo>
                  <a:lnTo>
                    <a:pt x="833" y="807"/>
                  </a:lnTo>
                  <a:close/>
                  <a:moveTo>
                    <a:pt x="468" y="109"/>
                  </a:moveTo>
                  <a:lnTo>
                    <a:pt x="471" y="104"/>
                  </a:lnTo>
                  <a:lnTo>
                    <a:pt x="474" y="99"/>
                  </a:lnTo>
                  <a:lnTo>
                    <a:pt x="481" y="96"/>
                  </a:lnTo>
                  <a:lnTo>
                    <a:pt x="490" y="96"/>
                  </a:lnTo>
                  <a:lnTo>
                    <a:pt x="497" y="99"/>
                  </a:lnTo>
                  <a:lnTo>
                    <a:pt x="502" y="103"/>
                  </a:lnTo>
                  <a:lnTo>
                    <a:pt x="504" y="107"/>
                  </a:lnTo>
                  <a:lnTo>
                    <a:pt x="504" y="112"/>
                  </a:lnTo>
                  <a:lnTo>
                    <a:pt x="504" y="113"/>
                  </a:lnTo>
                  <a:lnTo>
                    <a:pt x="504" y="116"/>
                  </a:lnTo>
                  <a:lnTo>
                    <a:pt x="503" y="117"/>
                  </a:lnTo>
                  <a:lnTo>
                    <a:pt x="503" y="118"/>
                  </a:lnTo>
                  <a:lnTo>
                    <a:pt x="502" y="124"/>
                  </a:lnTo>
                  <a:lnTo>
                    <a:pt x="499" y="134"/>
                  </a:lnTo>
                  <a:lnTo>
                    <a:pt x="495" y="149"/>
                  </a:lnTo>
                  <a:lnTo>
                    <a:pt x="491" y="162"/>
                  </a:lnTo>
                  <a:lnTo>
                    <a:pt x="490" y="162"/>
                  </a:lnTo>
                  <a:lnTo>
                    <a:pt x="489" y="160"/>
                  </a:lnTo>
                  <a:lnTo>
                    <a:pt x="488" y="160"/>
                  </a:lnTo>
                  <a:lnTo>
                    <a:pt x="487" y="160"/>
                  </a:lnTo>
                  <a:lnTo>
                    <a:pt x="457" y="152"/>
                  </a:lnTo>
                  <a:lnTo>
                    <a:pt x="460" y="139"/>
                  </a:lnTo>
                  <a:lnTo>
                    <a:pt x="465" y="125"/>
                  </a:lnTo>
                  <a:lnTo>
                    <a:pt x="467" y="113"/>
                  </a:lnTo>
                  <a:lnTo>
                    <a:pt x="468" y="109"/>
                  </a:lnTo>
                  <a:close/>
                  <a:moveTo>
                    <a:pt x="518" y="261"/>
                  </a:moveTo>
                  <a:lnTo>
                    <a:pt x="387" y="747"/>
                  </a:lnTo>
                  <a:lnTo>
                    <a:pt x="385" y="751"/>
                  </a:lnTo>
                  <a:lnTo>
                    <a:pt x="383" y="758"/>
                  </a:lnTo>
                  <a:lnTo>
                    <a:pt x="377" y="766"/>
                  </a:lnTo>
                  <a:lnTo>
                    <a:pt x="372" y="774"/>
                  </a:lnTo>
                  <a:lnTo>
                    <a:pt x="361" y="782"/>
                  </a:lnTo>
                  <a:lnTo>
                    <a:pt x="350" y="786"/>
                  </a:lnTo>
                  <a:lnTo>
                    <a:pt x="335" y="789"/>
                  </a:lnTo>
                  <a:lnTo>
                    <a:pt x="317" y="786"/>
                  </a:lnTo>
                  <a:lnTo>
                    <a:pt x="74" y="721"/>
                  </a:lnTo>
                  <a:lnTo>
                    <a:pt x="71" y="720"/>
                  </a:lnTo>
                  <a:lnTo>
                    <a:pt x="66" y="717"/>
                  </a:lnTo>
                  <a:lnTo>
                    <a:pt x="59" y="714"/>
                  </a:lnTo>
                  <a:lnTo>
                    <a:pt x="52" y="709"/>
                  </a:lnTo>
                  <a:lnTo>
                    <a:pt x="44" y="702"/>
                  </a:lnTo>
                  <a:lnTo>
                    <a:pt x="38" y="694"/>
                  </a:lnTo>
                  <a:lnTo>
                    <a:pt x="34" y="683"/>
                  </a:lnTo>
                  <a:lnTo>
                    <a:pt x="33" y="670"/>
                  </a:lnTo>
                  <a:lnTo>
                    <a:pt x="33" y="665"/>
                  </a:lnTo>
                  <a:lnTo>
                    <a:pt x="33" y="661"/>
                  </a:lnTo>
                  <a:lnTo>
                    <a:pt x="34" y="656"/>
                  </a:lnTo>
                  <a:lnTo>
                    <a:pt x="35" y="652"/>
                  </a:lnTo>
                  <a:lnTo>
                    <a:pt x="41" y="631"/>
                  </a:lnTo>
                  <a:lnTo>
                    <a:pt x="56" y="575"/>
                  </a:lnTo>
                  <a:lnTo>
                    <a:pt x="76" y="498"/>
                  </a:lnTo>
                  <a:lnTo>
                    <a:pt x="101" y="408"/>
                  </a:lnTo>
                  <a:lnTo>
                    <a:pt x="125" y="320"/>
                  </a:lnTo>
                  <a:lnTo>
                    <a:pt x="146" y="241"/>
                  </a:lnTo>
                  <a:lnTo>
                    <a:pt x="161" y="186"/>
                  </a:lnTo>
                  <a:lnTo>
                    <a:pt x="166" y="165"/>
                  </a:lnTo>
                  <a:lnTo>
                    <a:pt x="168" y="162"/>
                  </a:lnTo>
                  <a:lnTo>
                    <a:pt x="171" y="155"/>
                  </a:lnTo>
                  <a:lnTo>
                    <a:pt x="176" y="147"/>
                  </a:lnTo>
                  <a:lnTo>
                    <a:pt x="183" y="139"/>
                  </a:lnTo>
                  <a:lnTo>
                    <a:pt x="192" y="131"/>
                  </a:lnTo>
                  <a:lnTo>
                    <a:pt x="203" y="126"/>
                  </a:lnTo>
                  <a:lnTo>
                    <a:pt x="218" y="124"/>
                  </a:lnTo>
                  <a:lnTo>
                    <a:pt x="236" y="126"/>
                  </a:lnTo>
                  <a:lnTo>
                    <a:pt x="479" y="192"/>
                  </a:lnTo>
                  <a:lnTo>
                    <a:pt x="482" y="193"/>
                  </a:lnTo>
                  <a:lnTo>
                    <a:pt x="489" y="195"/>
                  </a:lnTo>
                  <a:lnTo>
                    <a:pt x="497" y="200"/>
                  </a:lnTo>
                  <a:lnTo>
                    <a:pt x="506" y="207"/>
                  </a:lnTo>
                  <a:lnTo>
                    <a:pt x="513" y="216"/>
                  </a:lnTo>
                  <a:lnTo>
                    <a:pt x="519" y="227"/>
                  </a:lnTo>
                  <a:lnTo>
                    <a:pt x="520" y="242"/>
                  </a:lnTo>
                  <a:lnTo>
                    <a:pt x="518" y="261"/>
                  </a:lnTo>
                  <a:close/>
                  <a:moveTo>
                    <a:pt x="616" y="762"/>
                  </a:moveTo>
                  <a:lnTo>
                    <a:pt x="618" y="773"/>
                  </a:lnTo>
                  <a:lnTo>
                    <a:pt x="619" y="783"/>
                  </a:lnTo>
                  <a:lnTo>
                    <a:pt x="618" y="792"/>
                  </a:lnTo>
                  <a:lnTo>
                    <a:pt x="615" y="803"/>
                  </a:lnTo>
                  <a:lnTo>
                    <a:pt x="610" y="811"/>
                  </a:lnTo>
                  <a:lnTo>
                    <a:pt x="603" y="819"/>
                  </a:lnTo>
                  <a:lnTo>
                    <a:pt x="595" y="826"/>
                  </a:lnTo>
                  <a:lnTo>
                    <a:pt x="586" y="830"/>
                  </a:lnTo>
                  <a:lnTo>
                    <a:pt x="576" y="833"/>
                  </a:lnTo>
                  <a:lnTo>
                    <a:pt x="565" y="834"/>
                  </a:lnTo>
                  <a:lnTo>
                    <a:pt x="555" y="833"/>
                  </a:lnTo>
                  <a:lnTo>
                    <a:pt x="546" y="829"/>
                  </a:lnTo>
                  <a:lnTo>
                    <a:pt x="536" y="824"/>
                  </a:lnTo>
                  <a:lnTo>
                    <a:pt x="529" y="818"/>
                  </a:lnTo>
                  <a:lnTo>
                    <a:pt x="523" y="809"/>
                  </a:lnTo>
                  <a:lnTo>
                    <a:pt x="518" y="800"/>
                  </a:lnTo>
                  <a:lnTo>
                    <a:pt x="514" y="788"/>
                  </a:lnTo>
                  <a:lnTo>
                    <a:pt x="514" y="774"/>
                  </a:lnTo>
                  <a:lnTo>
                    <a:pt x="518" y="762"/>
                  </a:lnTo>
                  <a:lnTo>
                    <a:pt x="524" y="751"/>
                  </a:lnTo>
                  <a:lnTo>
                    <a:pt x="539" y="791"/>
                  </a:lnTo>
                  <a:lnTo>
                    <a:pt x="541" y="796"/>
                  </a:lnTo>
                  <a:lnTo>
                    <a:pt x="543" y="800"/>
                  </a:lnTo>
                  <a:lnTo>
                    <a:pt x="548" y="804"/>
                  </a:lnTo>
                  <a:lnTo>
                    <a:pt x="553" y="807"/>
                  </a:lnTo>
                  <a:lnTo>
                    <a:pt x="557" y="809"/>
                  </a:lnTo>
                  <a:lnTo>
                    <a:pt x="564" y="811"/>
                  </a:lnTo>
                  <a:lnTo>
                    <a:pt x="571" y="811"/>
                  </a:lnTo>
                  <a:lnTo>
                    <a:pt x="578" y="808"/>
                  </a:lnTo>
                  <a:lnTo>
                    <a:pt x="586" y="804"/>
                  </a:lnTo>
                  <a:lnTo>
                    <a:pt x="593" y="794"/>
                  </a:lnTo>
                  <a:lnTo>
                    <a:pt x="596" y="784"/>
                  </a:lnTo>
                  <a:lnTo>
                    <a:pt x="594" y="770"/>
                  </a:lnTo>
                  <a:lnTo>
                    <a:pt x="579" y="730"/>
                  </a:lnTo>
                  <a:lnTo>
                    <a:pt x="585" y="731"/>
                  </a:lnTo>
                  <a:lnTo>
                    <a:pt x="591" y="735"/>
                  </a:lnTo>
                  <a:lnTo>
                    <a:pt x="596" y="737"/>
                  </a:lnTo>
                  <a:lnTo>
                    <a:pt x="601" y="740"/>
                  </a:lnTo>
                  <a:lnTo>
                    <a:pt x="606" y="745"/>
                  </a:lnTo>
                  <a:lnTo>
                    <a:pt x="609" y="751"/>
                  </a:lnTo>
                  <a:lnTo>
                    <a:pt x="612" y="756"/>
                  </a:lnTo>
                  <a:lnTo>
                    <a:pt x="616" y="762"/>
                  </a:lnTo>
                  <a:close/>
                  <a:moveTo>
                    <a:pt x="531" y="687"/>
                  </a:moveTo>
                  <a:lnTo>
                    <a:pt x="538" y="687"/>
                  </a:lnTo>
                  <a:lnTo>
                    <a:pt x="543" y="690"/>
                  </a:lnTo>
                  <a:lnTo>
                    <a:pt x="547" y="693"/>
                  </a:lnTo>
                  <a:lnTo>
                    <a:pt x="548" y="695"/>
                  </a:lnTo>
                  <a:lnTo>
                    <a:pt x="548" y="696"/>
                  </a:lnTo>
                  <a:lnTo>
                    <a:pt x="549" y="699"/>
                  </a:lnTo>
                  <a:lnTo>
                    <a:pt x="551" y="701"/>
                  </a:lnTo>
                  <a:lnTo>
                    <a:pt x="553" y="706"/>
                  </a:lnTo>
                  <a:lnTo>
                    <a:pt x="555" y="710"/>
                  </a:lnTo>
                  <a:lnTo>
                    <a:pt x="557" y="716"/>
                  </a:lnTo>
                  <a:lnTo>
                    <a:pt x="558" y="722"/>
                  </a:lnTo>
                  <a:lnTo>
                    <a:pt x="561" y="729"/>
                  </a:lnTo>
                  <a:lnTo>
                    <a:pt x="568" y="745"/>
                  </a:lnTo>
                  <a:lnTo>
                    <a:pt x="573" y="761"/>
                  </a:lnTo>
                  <a:lnTo>
                    <a:pt x="578" y="771"/>
                  </a:lnTo>
                  <a:lnTo>
                    <a:pt x="579" y="776"/>
                  </a:lnTo>
                  <a:lnTo>
                    <a:pt x="580" y="781"/>
                  </a:lnTo>
                  <a:lnTo>
                    <a:pt x="580" y="784"/>
                  </a:lnTo>
                  <a:lnTo>
                    <a:pt x="579" y="786"/>
                  </a:lnTo>
                  <a:lnTo>
                    <a:pt x="578" y="789"/>
                  </a:lnTo>
                  <a:lnTo>
                    <a:pt x="577" y="790"/>
                  </a:lnTo>
                  <a:lnTo>
                    <a:pt x="574" y="792"/>
                  </a:lnTo>
                  <a:lnTo>
                    <a:pt x="573" y="793"/>
                  </a:lnTo>
                  <a:lnTo>
                    <a:pt x="571" y="793"/>
                  </a:lnTo>
                  <a:lnTo>
                    <a:pt x="564" y="794"/>
                  </a:lnTo>
                  <a:lnTo>
                    <a:pt x="559" y="792"/>
                  </a:lnTo>
                  <a:lnTo>
                    <a:pt x="556" y="789"/>
                  </a:lnTo>
                  <a:lnTo>
                    <a:pt x="554" y="785"/>
                  </a:lnTo>
                  <a:lnTo>
                    <a:pt x="536" y="738"/>
                  </a:lnTo>
                  <a:lnTo>
                    <a:pt x="527" y="715"/>
                  </a:lnTo>
                  <a:lnTo>
                    <a:pt x="523" y="706"/>
                  </a:lnTo>
                  <a:lnTo>
                    <a:pt x="523" y="698"/>
                  </a:lnTo>
                  <a:lnTo>
                    <a:pt x="525" y="693"/>
                  </a:lnTo>
                  <a:lnTo>
                    <a:pt x="528" y="690"/>
                  </a:lnTo>
                  <a:lnTo>
                    <a:pt x="531" y="687"/>
                  </a:lnTo>
                  <a:close/>
                  <a:moveTo>
                    <a:pt x="751" y="713"/>
                  </a:moveTo>
                  <a:lnTo>
                    <a:pt x="759" y="714"/>
                  </a:lnTo>
                  <a:lnTo>
                    <a:pt x="762" y="717"/>
                  </a:lnTo>
                  <a:lnTo>
                    <a:pt x="765" y="722"/>
                  </a:lnTo>
                  <a:lnTo>
                    <a:pt x="765" y="725"/>
                  </a:lnTo>
                  <a:lnTo>
                    <a:pt x="765" y="726"/>
                  </a:lnTo>
                  <a:lnTo>
                    <a:pt x="766" y="728"/>
                  </a:lnTo>
                  <a:lnTo>
                    <a:pt x="766" y="731"/>
                  </a:lnTo>
                  <a:lnTo>
                    <a:pt x="766" y="736"/>
                  </a:lnTo>
                  <a:lnTo>
                    <a:pt x="766" y="741"/>
                  </a:lnTo>
                  <a:lnTo>
                    <a:pt x="767" y="747"/>
                  </a:lnTo>
                  <a:lnTo>
                    <a:pt x="767" y="753"/>
                  </a:lnTo>
                  <a:lnTo>
                    <a:pt x="767" y="760"/>
                  </a:lnTo>
                  <a:lnTo>
                    <a:pt x="768" y="778"/>
                  </a:lnTo>
                  <a:lnTo>
                    <a:pt x="769" y="794"/>
                  </a:lnTo>
                  <a:lnTo>
                    <a:pt x="770" y="806"/>
                  </a:lnTo>
                  <a:lnTo>
                    <a:pt x="770" y="811"/>
                  </a:lnTo>
                  <a:lnTo>
                    <a:pt x="770" y="815"/>
                  </a:lnTo>
                  <a:lnTo>
                    <a:pt x="769" y="819"/>
                  </a:lnTo>
                  <a:lnTo>
                    <a:pt x="767" y="821"/>
                  </a:lnTo>
                  <a:lnTo>
                    <a:pt x="765" y="823"/>
                  </a:lnTo>
                  <a:lnTo>
                    <a:pt x="762" y="824"/>
                  </a:lnTo>
                  <a:lnTo>
                    <a:pt x="761" y="824"/>
                  </a:lnTo>
                  <a:lnTo>
                    <a:pt x="759" y="826"/>
                  </a:lnTo>
                  <a:lnTo>
                    <a:pt x="758" y="826"/>
                  </a:lnTo>
                  <a:lnTo>
                    <a:pt x="750" y="824"/>
                  </a:lnTo>
                  <a:lnTo>
                    <a:pt x="746" y="820"/>
                  </a:lnTo>
                  <a:lnTo>
                    <a:pt x="744" y="816"/>
                  </a:lnTo>
                  <a:lnTo>
                    <a:pt x="743" y="813"/>
                  </a:lnTo>
                  <a:lnTo>
                    <a:pt x="740" y="762"/>
                  </a:lnTo>
                  <a:lnTo>
                    <a:pt x="738" y="737"/>
                  </a:lnTo>
                  <a:lnTo>
                    <a:pt x="738" y="726"/>
                  </a:lnTo>
                  <a:lnTo>
                    <a:pt x="739" y="718"/>
                  </a:lnTo>
                  <a:lnTo>
                    <a:pt x="743" y="715"/>
                  </a:lnTo>
                  <a:lnTo>
                    <a:pt x="747" y="713"/>
                  </a:lnTo>
                  <a:lnTo>
                    <a:pt x="751" y="713"/>
                  </a:lnTo>
                  <a:close/>
                  <a:moveTo>
                    <a:pt x="760" y="865"/>
                  </a:moveTo>
                  <a:lnTo>
                    <a:pt x="750" y="864"/>
                  </a:lnTo>
                  <a:lnTo>
                    <a:pt x="739" y="861"/>
                  </a:lnTo>
                  <a:lnTo>
                    <a:pt x="730" y="857"/>
                  </a:lnTo>
                  <a:lnTo>
                    <a:pt x="722" y="851"/>
                  </a:lnTo>
                  <a:lnTo>
                    <a:pt x="715" y="844"/>
                  </a:lnTo>
                  <a:lnTo>
                    <a:pt x="709" y="835"/>
                  </a:lnTo>
                  <a:lnTo>
                    <a:pt x="706" y="826"/>
                  </a:lnTo>
                  <a:lnTo>
                    <a:pt x="705" y="815"/>
                  </a:lnTo>
                  <a:lnTo>
                    <a:pt x="706" y="801"/>
                  </a:lnTo>
                  <a:lnTo>
                    <a:pt x="709" y="790"/>
                  </a:lnTo>
                  <a:lnTo>
                    <a:pt x="716" y="779"/>
                  </a:lnTo>
                  <a:lnTo>
                    <a:pt x="724" y="770"/>
                  </a:lnTo>
                  <a:lnTo>
                    <a:pt x="728" y="813"/>
                  </a:lnTo>
                  <a:lnTo>
                    <a:pt x="730" y="823"/>
                  </a:lnTo>
                  <a:lnTo>
                    <a:pt x="735" y="833"/>
                  </a:lnTo>
                  <a:lnTo>
                    <a:pt x="745" y="839"/>
                  </a:lnTo>
                  <a:lnTo>
                    <a:pt x="759" y="842"/>
                  </a:lnTo>
                  <a:lnTo>
                    <a:pt x="768" y="839"/>
                  </a:lnTo>
                  <a:lnTo>
                    <a:pt x="777" y="834"/>
                  </a:lnTo>
                  <a:lnTo>
                    <a:pt x="784" y="823"/>
                  </a:lnTo>
                  <a:lnTo>
                    <a:pt x="787" y="809"/>
                  </a:lnTo>
                  <a:lnTo>
                    <a:pt x="783" y="767"/>
                  </a:lnTo>
                  <a:lnTo>
                    <a:pt x="793" y="774"/>
                  </a:lnTo>
                  <a:lnTo>
                    <a:pt x="801" y="784"/>
                  </a:lnTo>
                  <a:lnTo>
                    <a:pt x="807" y="796"/>
                  </a:lnTo>
                  <a:lnTo>
                    <a:pt x="810" y="808"/>
                  </a:lnTo>
                  <a:lnTo>
                    <a:pt x="808" y="819"/>
                  </a:lnTo>
                  <a:lnTo>
                    <a:pt x="806" y="829"/>
                  </a:lnTo>
                  <a:lnTo>
                    <a:pt x="801" y="838"/>
                  </a:lnTo>
                  <a:lnTo>
                    <a:pt x="796" y="846"/>
                  </a:lnTo>
                  <a:lnTo>
                    <a:pt x="789" y="853"/>
                  </a:lnTo>
                  <a:lnTo>
                    <a:pt x="780" y="859"/>
                  </a:lnTo>
                  <a:lnTo>
                    <a:pt x="770" y="862"/>
                  </a:lnTo>
                  <a:lnTo>
                    <a:pt x="760" y="8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p:cNvGrpSpPr/>
          <p:nvPr/>
        </p:nvGrpSpPr>
        <p:grpSpPr>
          <a:xfrm>
            <a:off x="5786438" y="990600"/>
            <a:ext cx="1147762" cy="684212"/>
            <a:chOff x="1747838" y="3106738"/>
            <a:chExt cx="1266825" cy="719137"/>
          </a:xfrm>
        </p:grpSpPr>
        <p:sp>
          <p:nvSpPr>
            <p:cNvPr id="25" name="AutoShape 27"/>
            <p:cNvSpPr>
              <a:spLocks noChangeAspect="1" noChangeArrowheads="1" noTextEdit="1"/>
            </p:cNvSpPr>
            <p:nvPr/>
          </p:nvSpPr>
          <p:spPr bwMode="auto">
            <a:xfrm>
              <a:off x="1747838" y="3106738"/>
              <a:ext cx="1266825" cy="719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9"/>
            <p:cNvSpPr>
              <a:spLocks/>
            </p:cNvSpPr>
            <p:nvPr/>
          </p:nvSpPr>
          <p:spPr bwMode="auto">
            <a:xfrm>
              <a:off x="1906588" y="3140075"/>
              <a:ext cx="1073150" cy="649287"/>
            </a:xfrm>
            <a:custGeom>
              <a:avLst/>
              <a:gdLst/>
              <a:ahLst/>
              <a:cxnLst>
                <a:cxn ang="0">
                  <a:pos x="56" y="458"/>
                </a:cxn>
                <a:cxn ang="0">
                  <a:pos x="34" y="429"/>
                </a:cxn>
                <a:cxn ang="0">
                  <a:pos x="14" y="396"/>
                </a:cxn>
                <a:cxn ang="0">
                  <a:pos x="2" y="356"/>
                </a:cxn>
                <a:cxn ang="0">
                  <a:pos x="1" y="312"/>
                </a:cxn>
                <a:cxn ang="0">
                  <a:pos x="15" y="263"/>
                </a:cxn>
                <a:cxn ang="0">
                  <a:pos x="48" y="213"/>
                </a:cxn>
                <a:cxn ang="0">
                  <a:pos x="95" y="164"/>
                </a:cxn>
                <a:cxn ang="0">
                  <a:pos x="153" y="123"/>
                </a:cxn>
                <a:cxn ang="0">
                  <a:pos x="219" y="88"/>
                </a:cxn>
                <a:cxn ang="0">
                  <a:pos x="292" y="61"/>
                </a:cxn>
                <a:cxn ang="0">
                  <a:pos x="366" y="43"/>
                </a:cxn>
                <a:cxn ang="0">
                  <a:pos x="443" y="34"/>
                </a:cxn>
                <a:cxn ang="0">
                  <a:pos x="517" y="35"/>
                </a:cxn>
                <a:cxn ang="0">
                  <a:pos x="588" y="47"/>
                </a:cxn>
                <a:cxn ang="0">
                  <a:pos x="643" y="58"/>
                </a:cxn>
                <a:cxn ang="0">
                  <a:pos x="681" y="66"/>
                </a:cxn>
                <a:cxn ang="0">
                  <a:pos x="715" y="73"/>
                </a:cxn>
                <a:cxn ang="0">
                  <a:pos x="735" y="78"/>
                </a:cxn>
                <a:cxn ang="0">
                  <a:pos x="749" y="70"/>
                </a:cxn>
                <a:cxn ang="0">
                  <a:pos x="785" y="54"/>
                </a:cxn>
                <a:cxn ang="0">
                  <a:pos x="839" y="34"/>
                </a:cxn>
                <a:cxn ang="0">
                  <a:pos x="906" y="15"/>
                </a:cxn>
                <a:cxn ang="0">
                  <a:pos x="983" y="2"/>
                </a:cxn>
                <a:cxn ang="0">
                  <a:pos x="1064" y="1"/>
                </a:cxn>
                <a:cxn ang="0">
                  <a:pos x="1147" y="15"/>
                </a:cxn>
                <a:cxn ang="0">
                  <a:pos x="1228" y="50"/>
                </a:cxn>
                <a:cxn ang="0">
                  <a:pos x="1292" y="102"/>
                </a:cxn>
                <a:cxn ang="0">
                  <a:pos x="1332" y="164"/>
                </a:cxn>
                <a:cxn ang="0">
                  <a:pos x="1350" y="234"/>
                </a:cxn>
                <a:cxn ang="0">
                  <a:pos x="1347" y="307"/>
                </a:cxn>
                <a:cxn ang="0">
                  <a:pos x="1320" y="383"/>
                </a:cxn>
                <a:cxn ang="0">
                  <a:pos x="1275" y="457"/>
                </a:cxn>
                <a:cxn ang="0">
                  <a:pos x="1210" y="528"/>
                </a:cxn>
                <a:cxn ang="0">
                  <a:pos x="1137" y="585"/>
                </a:cxn>
                <a:cxn ang="0">
                  <a:pos x="1110" y="599"/>
                </a:cxn>
                <a:cxn ang="0">
                  <a:pos x="1078" y="615"/>
                </a:cxn>
                <a:cxn ang="0">
                  <a:pos x="1036" y="633"/>
                </a:cxn>
                <a:cxn ang="0">
                  <a:pos x="990" y="651"/>
                </a:cxn>
                <a:cxn ang="0">
                  <a:pos x="942" y="665"/>
                </a:cxn>
                <a:cxn ang="0">
                  <a:pos x="896" y="673"/>
                </a:cxn>
                <a:cxn ang="0">
                  <a:pos x="854" y="671"/>
                </a:cxn>
                <a:cxn ang="0">
                  <a:pos x="829" y="687"/>
                </a:cxn>
                <a:cxn ang="0">
                  <a:pos x="797" y="711"/>
                </a:cxn>
                <a:cxn ang="0">
                  <a:pos x="754" y="738"/>
                </a:cxn>
                <a:cxn ang="0">
                  <a:pos x="697" y="764"/>
                </a:cxn>
                <a:cxn ang="0">
                  <a:pos x="628" y="788"/>
                </a:cxn>
                <a:cxn ang="0">
                  <a:pos x="545" y="807"/>
                </a:cxn>
                <a:cxn ang="0">
                  <a:pos x="447" y="817"/>
                </a:cxn>
                <a:cxn ang="0">
                  <a:pos x="349" y="815"/>
                </a:cxn>
                <a:cxn ang="0">
                  <a:pos x="265" y="803"/>
                </a:cxn>
                <a:cxn ang="0">
                  <a:pos x="196" y="783"/>
                </a:cxn>
                <a:cxn ang="0">
                  <a:pos x="142" y="755"/>
                </a:cxn>
                <a:cxn ang="0">
                  <a:pos x="100" y="722"/>
                </a:cxn>
                <a:cxn ang="0">
                  <a:pos x="70" y="687"/>
                </a:cxn>
                <a:cxn ang="0">
                  <a:pos x="52" y="651"/>
                </a:cxn>
                <a:cxn ang="0">
                  <a:pos x="44" y="616"/>
                </a:cxn>
                <a:cxn ang="0">
                  <a:pos x="45" y="589"/>
                </a:cxn>
                <a:cxn ang="0">
                  <a:pos x="53" y="557"/>
                </a:cxn>
                <a:cxn ang="0">
                  <a:pos x="66" y="527"/>
                </a:cxn>
                <a:cxn ang="0">
                  <a:pos x="81" y="488"/>
                </a:cxn>
              </a:cxnLst>
              <a:rect l="0" t="0" r="r" b="b"/>
              <a:pathLst>
                <a:path w="1351" h="818">
                  <a:moveTo>
                    <a:pt x="83" y="483"/>
                  </a:moveTo>
                  <a:lnTo>
                    <a:pt x="81" y="482"/>
                  </a:lnTo>
                  <a:lnTo>
                    <a:pt x="77" y="477"/>
                  </a:lnTo>
                  <a:lnTo>
                    <a:pt x="73" y="474"/>
                  </a:lnTo>
                  <a:lnTo>
                    <a:pt x="70" y="471"/>
                  </a:lnTo>
                  <a:lnTo>
                    <a:pt x="66" y="468"/>
                  </a:lnTo>
                  <a:lnTo>
                    <a:pt x="61" y="463"/>
                  </a:lnTo>
                  <a:lnTo>
                    <a:pt x="56" y="458"/>
                  </a:lnTo>
                  <a:lnTo>
                    <a:pt x="51" y="452"/>
                  </a:lnTo>
                  <a:lnTo>
                    <a:pt x="48" y="449"/>
                  </a:lnTo>
                  <a:lnTo>
                    <a:pt x="47" y="446"/>
                  </a:lnTo>
                  <a:lnTo>
                    <a:pt x="44" y="442"/>
                  </a:lnTo>
                  <a:lnTo>
                    <a:pt x="41" y="439"/>
                  </a:lnTo>
                  <a:lnTo>
                    <a:pt x="38" y="436"/>
                  </a:lnTo>
                  <a:lnTo>
                    <a:pt x="36" y="432"/>
                  </a:lnTo>
                  <a:lnTo>
                    <a:pt x="34" y="429"/>
                  </a:lnTo>
                  <a:lnTo>
                    <a:pt x="32" y="426"/>
                  </a:lnTo>
                  <a:lnTo>
                    <a:pt x="28" y="421"/>
                  </a:lnTo>
                  <a:lnTo>
                    <a:pt x="26" y="417"/>
                  </a:lnTo>
                  <a:lnTo>
                    <a:pt x="24" y="414"/>
                  </a:lnTo>
                  <a:lnTo>
                    <a:pt x="22" y="409"/>
                  </a:lnTo>
                  <a:lnTo>
                    <a:pt x="19" y="405"/>
                  </a:lnTo>
                  <a:lnTo>
                    <a:pt x="17" y="401"/>
                  </a:lnTo>
                  <a:lnTo>
                    <a:pt x="14" y="396"/>
                  </a:lnTo>
                  <a:lnTo>
                    <a:pt x="13" y="392"/>
                  </a:lnTo>
                  <a:lnTo>
                    <a:pt x="11" y="386"/>
                  </a:lnTo>
                  <a:lnTo>
                    <a:pt x="9" y="382"/>
                  </a:lnTo>
                  <a:lnTo>
                    <a:pt x="7" y="376"/>
                  </a:lnTo>
                  <a:lnTo>
                    <a:pt x="6" y="372"/>
                  </a:lnTo>
                  <a:lnTo>
                    <a:pt x="4" y="367"/>
                  </a:lnTo>
                  <a:lnTo>
                    <a:pt x="3" y="361"/>
                  </a:lnTo>
                  <a:lnTo>
                    <a:pt x="2" y="356"/>
                  </a:lnTo>
                  <a:lnTo>
                    <a:pt x="1" y="350"/>
                  </a:lnTo>
                  <a:lnTo>
                    <a:pt x="1" y="345"/>
                  </a:lnTo>
                  <a:lnTo>
                    <a:pt x="0" y="339"/>
                  </a:lnTo>
                  <a:lnTo>
                    <a:pt x="0" y="334"/>
                  </a:lnTo>
                  <a:lnTo>
                    <a:pt x="0" y="329"/>
                  </a:lnTo>
                  <a:lnTo>
                    <a:pt x="0" y="323"/>
                  </a:lnTo>
                  <a:lnTo>
                    <a:pt x="0" y="317"/>
                  </a:lnTo>
                  <a:lnTo>
                    <a:pt x="1" y="312"/>
                  </a:lnTo>
                  <a:lnTo>
                    <a:pt x="2" y="306"/>
                  </a:lnTo>
                  <a:lnTo>
                    <a:pt x="2" y="300"/>
                  </a:lnTo>
                  <a:lnTo>
                    <a:pt x="4" y="294"/>
                  </a:lnTo>
                  <a:lnTo>
                    <a:pt x="5" y="287"/>
                  </a:lnTo>
                  <a:lnTo>
                    <a:pt x="7" y="282"/>
                  </a:lnTo>
                  <a:lnTo>
                    <a:pt x="10" y="275"/>
                  </a:lnTo>
                  <a:lnTo>
                    <a:pt x="12" y="269"/>
                  </a:lnTo>
                  <a:lnTo>
                    <a:pt x="15" y="263"/>
                  </a:lnTo>
                  <a:lnTo>
                    <a:pt x="18" y="257"/>
                  </a:lnTo>
                  <a:lnTo>
                    <a:pt x="22" y="251"/>
                  </a:lnTo>
                  <a:lnTo>
                    <a:pt x="25" y="245"/>
                  </a:lnTo>
                  <a:lnTo>
                    <a:pt x="29" y="238"/>
                  </a:lnTo>
                  <a:lnTo>
                    <a:pt x="34" y="233"/>
                  </a:lnTo>
                  <a:lnTo>
                    <a:pt x="38" y="226"/>
                  </a:lnTo>
                  <a:lnTo>
                    <a:pt x="44" y="219"/>
                  </a:lnTo>
                  <a:lnTo>
                    <a:pt x="48" y="213"/>
                  </a:lnTo>
                  <a:lnTo>
                    <a:pt x="53" y="206"/>
                  </a:lnTo>
                  <a:lnTo>
                    <a:pt x="58" y="200"/>
                  </a:lnTo>
                  <a:lnTo>
                    <a:pt x="64" y="193"/>
                  </a:lnTo>
                  <a:lnTo>
                    <a:pt x="70" y="188"/>
                  </a:lnTo>
                  <a:lnTo>
                    <a:pt x="77" y="182"/>
                  </a:lnTo>
                  <a:lnTo>
                    <a:pt x="82" y="175"/>
                  </a:lnTo>
                  <a:lnTo>
                    <a:pt x="89" y="170"/>
                  </a:lnTo>
                  <a:lnTo>
                    <a:pt x="95" y="164"/>
                  </a:lnTo>
                  <a:lnTo>
                    <a:pt x="102" y="159"/>
                  </a:lnTo>
                  <a:lnTo>
                    <a:pt x="108" y="153"/>
                  </a:lnTo>
                  <a:lnTo>
                    <a:pt x="116" y="148"/>
                  </a:lnTo>
                  <a:lnTo>
                    <a:pt x="124" y="142"/>
                  </a:lnTo>
                  <a:lnTo>
                    <a:pt x="131" y="138"/>
                  </a:lnTo>
                  <a:lnTo>
                    <a:pt x="138" y="133"/>
                  </a:lnTo>
                  <a:lnTo>
                    <a:pt x="146" y="127"/>
                  </a:lnTo>
                  <a:lnTo>
                    <a:pt x="153" y="123"/>
                  </a:lnTo>
                  <a:lnTo>
                    <a:pt x="162" y="118"/>
                  </a:lnTo>
                  <a:lnTo>
                    <a:pt x="169" y="113"/>
                  </a:lnTo>
                  <a:lnTo>
                    <a:pt x="177" y="108"/>
                  </a:lnTo>
                  <a:lnTo>
                    <a:pt x="185" y="104"/>
                  </a:lnTo>
                  <a:lnTo>
                    <a:pt x="194" y="101"/>
                  </a:lnTo>
                  <a:lnTo>
                    <a:pt x="203" y="96"/>
                  </a:lnTo>
                  <a:lnTo>
                    <a:pt x="210" y="92"/>
                  </a:lnTo>
                  <a:lnTo>
                    <a:pt x="219" y="88"/>
                  </a:lnTo>
                  <a:lnTo>
                    <a:pt x="229" y="84"/>
                  </a:lnTo>
                  <a:lnTo>
                    <a:pt x="237" y="81"/>
                  </a:lnTo>
                  <a:lnTo>
                    <a:pt x="247" y="78"/>
                  </a:lnTo>
                  <a:lnTo>
                    <a:pt x="255" y="74"/>
                  </a:lnTo>
                  <a:lnTo>
                    <a:pt x="265" y="71"/>
                  </a:lnTo>
                  <a:lnTo>
                    <a:pt x="274" y="68"/>
                  </a:lnTo>
                  <a:lnTo>
                    <a:pt x="283" y="65"/>
                  </a:lnTo>
                  <a:lnTo>
                    <a:pt x="292" y="61"/>
                  </a:lnTo>
                  <a:lnTo>
                    <a:pt x="301" y="58"/>
                  </a:lnTo>
                  <a:lnTo>
                    <a:pt x="310" y="56"/>
                  </a:lnTo>
                  <a:lnTo>
                    <a:pt x="319" y="54"/>
                  </a:lnTo>
                  <a:lnTo>
                    <a:pt x="329" y="50"/>
                  </a:lnTo>
                  <a:lnTo>
                    <a:pt x="339" y="49"/>
                  </a:lnTo>
                  <a:lnTo>
                    <a:pt x="347" y="46"/>
                  </a:lnTo>
                  <a:lnTo>
                    <a:pt x="357" y="45"/>
                  </a:lnTo>
                  <a:lnTo>
                    <a:pt x="366" y="43"/>
                  </a:lnTo>
                  <a:lnTo>
                    <a:pt x="376" y="41"/>
                  </a:lnTo>
                  <a:lnTo>
                    <a:pt x="386" y="39"/>
                  </a:lnTo>
                  <a:lnTo>
                    <a:pt x="396" y="38"/>
                  </a:lnTo>
                  <a:lnTo>
                    <a:pt x="406" y="37"/>
                  </a:lnTo>
                  <a:lnTo>
                    <a:pt x="415" y="36"/>
                  </a:lnTo>
                  <a:lnTo>
                    <a:pt x="424" y="35"/>
                  </a:lnTo>
                  <a:lnTo>
                    <a:pt x="433" y="34"/>
                  </a:lnTo>
                  <a:lnTo>
                    <a:pt x="443" y="34"/>
                  </a:lnTo>
                  <a:lnTo>
                    <a:pt x="453" y="34"/>
                  </a:lnTo>
                  <a:lnTo>
                    <a:pt x="462" y="33"/>
                  </a:lnTo>
                  <a:lnTo>
                    <a:pt x="471" y="33"/>
                  </a:lnTo>
                  <a:lnTo>
                    <a:pt x="480" y="33"/>
                  </a:lnTo>
                  <a:lnTo>
                    <a:pt x="490" y="34"/>
                  </a:lnTo>
                  <a:lnTo>
                    <a:pt x="499" y="34"/>
                  </a:lnTo>
                  <a:lnTo>
                    <a:pt x="509" y="35"/>
                  </a:lnTo>
                  <a:lnTo>
                    <a:pt x="517" y="35"/>
                  </a:lnTo>
                  <a:lnTo>
                    <a:pt x="527" y="36"/>
                  </a:lnTo>
                  <a:lnTo>
                    <a:pt x="536" y="37"/>
                  </a:lnTo>
                  <a:lnTo>
                    <a:pt x="545" y="39"/>
                  </a:lnTo>
                  <a:lnTo>
                    <a:pt x="555" y="40"/>
                  </a:lnTo>
                  <a:lnTo>
                    <a:pt x="564" y="43"/>
                  </a:lnTo>
                  <a:lnTo>
                    <a:pt x="571" y="44"/>
                  </a:lnTo>
                  <a:lnTo>
                    <a:pt x="580" y="46"/>
                  </a:lnTo>
                  <a:lnTo>
                    <a:pt x="588" y="47"/>
                  </a:lnTo>
                  <a:lnTo>
                    <a:pt x="596" y="49"/>
                  </a:lnTo>
                  <a:lnTo>
                    <a:pt x="603" y="50"/>
                  </a:lnTo>
                  <a:lnTo>
                    <a:pt x="611" y="51"/>
                  </a:lnTo>
                  <a:lnTo>
                    <a:pt x="617" y="54"/>
                  </a:lnTo>
                  <a:lnTo>
                    <a:pt x="624" y="55"/>
                  </a:lnTo>
                  <a:lnTo>
                    <a:pt x="630" y="56"/>
                  </a:lnTo>
                  <a:lnTo>
                    <a:pt x="636" y="57"/>
                  </a:lnTo>
                  <a:lnTo>
                    <a:pt x="643" y="58"/>
                  </a:lnTo>
                  <a:lnTo>
                    <a:pt x="648" y="60"/>
                  </a:lnTo>
                  <a:lnTo>
                    <a:pt x="653" y="60"/>
                  </a:lnTo>
                  <a:lnTo>
                    <a:pt x="659" y="62"/>
                  </a:lnTo>
                  <a:lnTo>
                    <a:pt x="663" y="62"/>
                  </a:lnTo>
                  <a:lnTo>
                    <a:pt x="669" y="65"/>
                  </a:lnTo>
                  <a:lnTo>
                    <a:pt x="673" y="65"/>
                  </a:lnTo>
                  <a:lnTo>
                    <a:pt x="678" y="66"/>
                  </a:lnTo>
                  <a:lnTo>
                    <a:pt x="681" y="66"/>
                  </a:lnTo>
                  <a:lnTo>
                    <a:pt x="685" y="67"/>
                  </a:lnTo>
                  <a:lnTo>
                    <a:pt x="689" y="68"/>
                  </a:lnTo>
                  <a:lnTo>
                    <a:pt x="692" y="69"/>
                  </a:lnTo>
                  <a:lnTo>
                    <a:pt x="695" y="69"/>
                  </a:lnTo>
                  <a:lnTo>
                    <a:pt x="700" y="70"/>
                  </a:lnTo>
                  <a:lnTo>
                    <a:pt x="705" y="71"/>
                  </a:lnTo>
                  <a:lnTo>
                    <a:pt x="711" y="72"/>
                  </a:lnTo>
                  <a:lnTo>
                    <a:pt x="715" y="73"/>
                  </a:lnTo>
                  <a:lnTo>
                    <a:pt x="719" y="74"/>
                  </a:lnTo>
                  <a:lnTo>
                    <a:pt x="721" y="74"/>
                  </a:lnTo>
                  <a:lnTo>
                    <a:pt x="725" y="76"/>
                  </a:lnTo>
                  <a:lnTo>
                    <a:pt x="727" y="77"/>
                  </a:lnTo>
                  <a:lnTo>
                    <a:pt x="729" y="77"/>
                  </a:lnTo>
                  <a:lnTo>
                    <a:pt x="731" y="78"/>
                  </a:lnTo>
                  <a:lnTo>
                    <a:pt x="734" y="78"/>
                  </a:lnTo>
                  <a:lnTo>
                    <a:pt x="735" y="78"/>
                  </a:lnTo>
                  <a:lnTo>
                    <a:pt x="735" y="79"/>
                  </a:lnTo>
                  <a:lnTo>
                    <a:pt x="735" y="78"/>
                  </a:lnTo>
                  <a:lnTo>
                    <a:pt x="737" y="77"/>
                  </a:lnTo>
                  <a:lnTo>
                    <a:pt x="739" y="74"/>
                  </a:lnTo>
                  <a:lnTo>
                    <a:pt x="741" y="74"/>
                  </a:lnTo>
                  <a:lnTo>
                    <a:pt x="743" y="73"/>
                  </a:lnTo>
                  <a:lnTo>
                    <a:pt x="747" y="72"/>
                  </a:lnTo>
                  <a:lnTo>
                    <a:pt x="749" y="70"/>
                  </a:lnTo>
                  <a:lnTo>
                    <a:pt x="752" y="68"/>
                  </a:lnTo>
                  <a:lnTo>
                    <a:pt x="756" y="67"/>
                  </a:lnTo>
                  <a:lnTo>
                    <a:pt x="761" y="65"/>
                  </a:lnTo>
                  <a:lnTo>
                    <a:pt x="764" y="62"/>
                  </a:lnTo>
                  <a:lnTo>
                    <a:pt x="770" y="60"/>
                  </a:lnTo>
                  <a:lnTo>
                    <a:pt x="774" y="58"/>
                  </a:lnTo>
                  <a:lnTo>
                    <a:pt x="781" y="57"/>
                  </a:lnTo>
                  <a:lnTo>
                    <a:pt x="785" y="54"/>
                  </a:lnTo>
                  <a:lnTo>
                    <a:pt x="792" y="51"/>
                  </a:lnTo>
                  <a:lnTo>
                    <a:pt x="797" y="48"/>
                  </a:lnTo>
                  <a:lnTo>
                    <a:pt x="804" y="46"/>
                  </a:lnTo>
                  <a:lnTo>
                    <a:pt x="810" y="44"/>
                  </a:lnTo>
                  <a:lnTo>
                    <a:pt x="817" y="41"/>
                  </a:lnTo>
                  <a:lnTo>
                    <a:pt x="824" y="38"/>
                  </a:lnTo>
                  <a:lnTo>
                    <a:pt x="831" y="36"/>
                  </a:lnTo>
                  <a:lnTo>
                    <a:pt x="839" y="34"/>
                  </a:lnTo>
                  <a:lnTo>
                    <a:pt x="847" y="32"/>
                  </a:lnTo>
                  <a:lnTo>
                    <a:pt x="854" y="28"/>
                  </a:lnTo>
                  <a:lnTo>
                    <a:pt x="863" y="26"/>
                  </a:lnTo>
                  <a:lnTo>
                    <a:pt x="871" y="24"/>
                  </a:lnTo>
                  <a:lnTo>
                    <a:pt x="879" y="22"/>
                  </a:lnTo>
                  <a:lnTo>
                    <a:pt x="888" y="19"/>
                  </a:lnTo>
                  <a:lnTo>
                    <a:pt x="898" y="17"/>
                  </a:lnTo>
                  <a:lnTo>
                    <a:pt x="906" y="15"/>
                  </a:lnTo>
                  <a:lnTo>
                    <a:pt x="916" y="13"/>
                  </a:lnTo>
                  <a:lnTo>
                    <a:pt x="923" y="11"/>
                  </a:lnTo>
                  <a:lnTo>
                    <a:pt x="933" y="10"/>
                  </a:lnTo>
                  <a:lnTo>
                    <a:pt x="943" y="7"/>
                  </a:lnTo>
                  <a:lnTo>
                    <a:pt x="953" y="5"/>
                  </a:lnTo>
                  <a:lnTo>
                    <a:pt x="963" y="4"/>
                  </a:lnTo>
                  <a:lnTo>
                    <a:pt x="973" y="3"/>
                  </a:lnTo>
                  <a:lnTo>
                    <a:pt x="983" y="2"/>
                  </a:lnTo>
                  <a:lnTo>
                    <a:pt x="992" y="1"/>
                  </a:lnTo>
                  <a:lnTo>
                    <a:pt x="1002" y="0"/>
                  </a:lnTo>
                  <a:lnTo>
                    <a:pt x="1012" y="0"/>
                  </a:lnTo>
                  <a:lnTo>
                    <a:pt x="1022" y="0"/>
                  </a:lnTo>
                  <a:lnTo>
                    <a:pt x="1033" y="0"/>
                  </a:lnTo>
                  <a:lnTo>
                    <a:pt x="1043" y="0"/>
                  </a:lnTo>
                  <a:lnTo>
                    <a:pt x="1054" y="1"/>
                  </a:lnTo>
                  <a:lnTo>
                    <a:pt x="1064" y="1"/>
                  </a:lnTo>
                  <a:lnTo>
                    <a:pt x="1074" y="2"/>
                  </a:lnTo>
                  <a:lnTo>
                    <a:pt x="1085" y="2"/>
                  </a:lnTo>
                  <a:lnTo>
                    <a:pt x="1094" y="4"/>
                  </a:lnTo>
                  <a:lnTo>
                    <a:pt x="1105" y="5"/>
                  </a:lnTo>
                  <a:lnTo>
                    <a:pt x="1115" y="7"/>
                  </a:lnTo>
                  <a:lnTo>
                    <a:pt x="1126" y="10"/>
                  </a:lnTo>
                  <a:lnTo>
                    <a:pt x="1137" y="13"/>
                  </a:lnTo>
                  <a:lnTo>
                    <a:pt x="1147" y="15"/>
                  </a:lnTo>
                  <a:lnTo>
                    <a:pt x="1157" y="18"/>
                  </a:lnTo>
                  <a:lnTo>
                    <a:pt x="1168" y="22"/>
                  </a:lnTo>
                  <a:lnTo>
                    <a:pt x="1178" y="26"/>
                  </a:lnTo>
                  <a:lnTo>
                    <a:pt x="1188" y="29"/>
                  </a:lnTo>
                  <a:lnTo>
                    <a:pt x="1198" y="35"/>
                  </a:lnTo>
                  <a:lnTo>
                    <a:pt x="1209" y="39"/>
                  </a:lnTo>
                  <a:lnTo>
                    <a:pt x="1218" y="46"/>
                  </a:lnTo>
                  <a:lnTo>
                    <a:pt x="1228" y="50"/>
                  </a:lnTo>
                  <a:lnTo>
                    <a:pt x="1237" y="57"/>
                  </a:lnTo>
                  <a:lnTo>
                    <a:pt x="1246" y="62"/>
                  </a:lnTo>
                  <a:lnTo>
                    <a:pt x="1255" y="69"/>
                  </a:lnTo>
                  <a:lnTo>
                    <a:pt x="1262" y="74"/>
                  </a:lnTo>
                  <a:lnTo>
                    <a:pt x="1271" y="82"/>
                  </a:lnTo>
                  <a:lnTo>
                    <a:pt x="1278" y="89"/>
                  </a:lnTo>
                  <a:lnTo>
                    <a:pt x="1285" y="96"/>
                  </a:lnTo>
                  <a:lnTo>
                    <a:pt x="1292" y="102"/>
                  </a:lnTo>
                  <a:lnTo>
                    <a:pt x="1298" y="110"/>
                  </a:lnTo>
                  <a:lnTo>
                    <a:pt x="1304" y="116"/>
                  </a:lnTo>
                  <a:lnTo>
                    <a:pt x="1311" y="125"/>
                  </a:lnTo>
                  <a:lnTo>
                    <a:pt x="1315" y="132"/>
                  </a:lnTo>
                  <a:lnTo>
                    <a:pt x="1319" y="140"/>
                  </a:lnTo>
                  <a:lnTo>
                    <a:pt x="1324" y="148"/>
                  </a:lnTo>
                  <a:lnTo>
                    <a:pt x="1329" y="157"/>
                  </a:lnTo>
                  <a:lnTo>
                    <a:pt x="1332" y="164"/>
                  </a:lnTo>
                  <a:lnTo>
                    <a:pt x="1336" y="172"/>
                  </a:lnTo>
                  <a:lnTo>
                    <a:pt x="1338" y="181"/>
                  </a:lnTo>
                  <a:lnTo>
                    <a:pt x="1341" y="190"/>
                  </a:lnTo>
                  <a:lnTo>
                    <a:pt x="1343" y="197"/>
                  </a:lnTo>
                  <a:lnTo>
                    <a:pt x="1347" y="207"/>
                  </a:lnTo>
                  <a:lnTo>
                    <a:pt x="1348" y="216"/>
                  </a:lnTo>
                  <a:lnTo>
                    <a:pt x="1350" y="225"/>
                  </a:lnTo>
                  <a:lnTo>
                    <a:pt x="1350" y="234"/>
                  </a:lnTo>
                  <a:lnTo>
                    <a:pt x="1351" y="242"/>
                  </a:lnTo>
                  <a:lnTo>
                    <a:pt x="1351" y="251"/>
                  </a:lnTo>
                  <a:lnTo>
                    <a:pt x="1351" y="260"/>
                  </a:lnTo>
                  <a:lnTo>
                    <a:pt x="1351" y="270"/>
                  </a:lnTo>
                  <a:lnTo>
                    <a:pt x="1350" y="279"/>
                  </a:lnTo>
                  <a:lnTo>
                    <a:pt x="1349" y="289"/>
                  </a:lnTo>
                  <a:lnTo>
                    <a:pt x="1349" y="298"/>
                  </a:lnTo>
                  <a:lnTo>
                    <a:pt x="1347" y="307"/>
                  </a:lnTo>
                  <a:lnTo>
                    <a:pt x="1345" y="316"/>
                  </a:lnTo>
                  <a:lnTo>
                    <a:pt x="1341" y="326"/>
                  </a:lnTo>
                  <a:lnTo>
                    <a:pt x="1339" y="336"/>
                  </a:lnTo>
                  <a:lnTo>
                    <a:pt x="1336" y="345"/>
                  </a:lnTo>
                  <a:lnTo>
                    <a:pt x="1332" y="354"/>
                  </a:lnTo>
                  <a:lnTo>
                    <a:pt x="1329" y="363"/>
                  </a:lnTo>
                  <a:lnTo>
                    <a:pt x="1326" y="373"/>
                  </a:lnTo>
                  <a:lnTo>
                    <a:pt x="1320" y="383"/>
                  </a:lnTo>
                  <a:lnTo>
                    <a:pt x="1316" y="392"/>
                  </a:lnTo>
                  <a:lnTo>
                    <a:pt x="1312" y="402"/>
                  </a:lnTo>
                  <a:lnTo>
                    <a:pt x="1306" y="410"/>
                  </a:lnTo>
                  <a:lnTo>
                    <a:pt x="1301" y="420"/>
                  </a:lnTo>
                  <a:lnTo>
                    <a:pt x="1295" y="429"/>
                  </a:lnTo>
                  <a:lnTo>
                    <a:pt x="1290" y="438"/>
                  </a:lnTo>
                  <a:lnTo>
                    <a:pt x="1283" y="448"/>
                  </a:lnTo>
                  <a:lnTo>
                    <a:pt x="1275" y="457"/>
                  </a:lnTo>
                  <a:lnTo>
                    <a:pt x="1269" y="466"/>
                  </a:lnTo>
                  <a:lnTo>
                    <a:pt x="1261" y="475"/>
                  </a:lnTo>
                  <a:lnTo>
                    <a:pt x="1253" y="484"/>
                  </a:lnTo>
                  <a:lnTo>
                    <a:pt x="1246" y="493"/>
                  </a:lnTo>
                  <a:lnTo>
                    <a:pt x="1237" y="502"/>
                  </a:lnTo>
                  <a:lnTo>
                    <a:pt x="1228" y="510"/>
                  </a:lnTo>
                  <a:lnTo>
                    <a:pt x="1219" y="519"/>
                  </a:lnTo>
                  <a:lnTo>
                    <a:pt x="1210" y="528"/>
                  </a:lnTo>
                  <a:lnTo>
                    <a:pt x="1201" y="536"/>
                  </a:lnTo>
                  <a:lnTo>
                    <a:pt x="1191" y="544"/>
                  </a:lnTo>
                  <a:lnTo>
                    <a:pt x="1181" y="553"/>
                  </a:lnTo>
                  <a:lnTo>
                    <a:pt x="1170" y="561"/>
                  </a:lnTo>
                  <a:lnTo>
                    <a:pt x="1160" y="569"/>
                  </a:lnTo>
                  <a:lnTo>
                    <a:pt x="1149" y="576"/>
                  </a:lnTo>
                  <a:lnTo>
                    <a:pt x="1138" y="585"/>
                  </a:lnTo>
                  <a:lnTo>
                    <a:pt x="1137" y="585"/>
                  </a:lnTo>
                  <a:lnTo>
                    <a:pt x="1136" y="586"/>
                  </a:lnTo>
                  <a:lnTo>
                    <a:pt x="1133" y="587"/>
                  </a:lnTo>
                  <a:lnTo>
                    <a:pt x="1130" y="589"/>
                  </a:lnTo>
                  <a:lnTo>
                    <a:pt x="1125" y="591"/>
                  </a:lnTo>
                  <a:lnTo>
                    <a:pt x="1120" y="594"/>
                  </a:lnTo>
                  <a:lnTo>
                    <a:pt x="1116" y="596"/>
                  </a:lnTo>
                  <a:lnTo>
                    <a:pt x="1113" y="597"/>
                  </a:lnTo>
                  <a:lnTo>
                    <a:pt x="1110" y="599"/>
                  </a:lnTo>
                  <a:lnTo>
                    <a:pt x="1108" y="602"/>
                  </a:lnTo>
                  <a:lnTo>
                    <a:pt x="1103" y="603"/>
                  </a:lnTo>
                  <a:lnTo>
                    <a:pt x="1099" y="605"/>
                  </a:lnTo>
                  <a:lnTo>
                    <a:pt x="1094" y="606"/>
                  </a:lnTo>
                  <a:lnTo>
                    <a:pt x="1091" y="609"/>
                  </a:lnTo>
                  <a:lnTo>
                    <a:pt x="1087" y="610"/>
                  </a:lnTo>
                  <a:lnTo>
                    <a:pt x="1082" y="613"/>
                  </a:lnTo>
                  <a:lnTo>
                    <a:pt x="1078" y="615"/>
                  </a:lnTo>
                  <a:lnTo>
                    <a:pt x="1074" y="618"/>
                  </a:lnTo>
                  <a:lnTo>
                    <a:pt x="1068" y="619"/>
                  </a:lnTo>
                  <a:lnTo>
                    <a:pt x="1063" y="621"/>
                  </a:lnTo>
                  <a:lnTo>
                    <a:pt x="1057" y="623"/>
                  </a:lnTo>
                  <a:lnTo>
                    <a:pt x="1053" y="627"/>
                  </a:lnTo>
                  <a:lnTo>
                    <a:pt x="1047" y="629"/>
                  </a:lnTo>
                  <a:lnTo>
                    <a:pt x="1042" y="631"/>
                  </a:lnTo>
                  <a:lnTo>
                    <a:pt x="1036" y="633"/>
                  </a:lnTo>
                  <a:lnTo>
                    <a:pt x="1032" y="637"/>
                  </a:lnTo>
                  <a:lnTo>
                    <a:pt x="1025" y="638"/>
                  </a:lnTo>
                  <a:lnTo>
                    <a:pt x="1020" y="640"/>
                  </a:lnTo>
                  <a:lnTo>
                    <a:pt x="1013" y="642"/>
                  </a:lnTo>
                  <a:lnTo>
                    <a:pt x="1008" y="644"/>
                  </a:lnTo>
                  <a:lnTo>
                    <a:pt x="1002" y="647"/>
                  </a:lnTo>
                  <a:lnTo>
                    <a:pt x="996" y="649"/>
                  </a:lnTo>
                  <a:lnTo>
                    <a:pt x="990" y="651"/>
                  </a:lnTo>
                  <a:lnTo>
                    <a:pt x="985" y="653"/>
                  </a:lnTo>
                  <a:lnTo>
                    <a:pt x="978" y="655"/>
                  </a:lnTo>
                  <a:lnTo>
                    <a:pt x="973" y="656"/>
                  </a:lnTo>
                  <a:lnTo>
                    <a:pt x="966" y="659"/>
                  </a:lnTo>
                  <a:lnTo>
                    <a:pt x="961" y="661"/>
                  </a:lnTo>
                  <a:lnTo>
                    <a:pt x="954" y="662"/>
                  </a:lnTo>
                  <a:lnTo>
                    <a:pt x="949" y="664"/>
                  </a:lnTo>
                  <a:lnTo>
                    <a:pt x="942" y="665"/>
                  </a:lnTo>
                  <a:lnTo>
                    <a:pt x="936" y="667"/>
                  </a:lnTo>
                  <a:lnTo>
                    <a:pt x="931" y="667"/>
                  </a:lnTo>
                  <a:lnTo>
                    <a:pt x="926" y="669"/>
                  </a:lnTo>
                  <a:lnTo>
                    <a:pt x="919" y="670"/>
                  </a:lnTo>
                  <a:lnTo>
                    <a:pt x="913" y="671"/>
                  </a:lnTo>
                  <a:lnTo>
                    <a:pt x="907" y="672"/>
                  </a:lnTo>
                  <a:lnTo>
                    <a:pt x="901" y="672"/>
                  </a:lnTo>
                  <a:lnTo>
                    <a:pt x="896" y="673"/>
                  </a:lnTo>
                  <a:lnTo>
                    <a:pt x="890" y="673"/>
                  </a:lnTo>
                  <a:lnTo>
                    <a:pt x="885" y="673"/>
                  </a:lnTo>
                  <a:lnTo>
                    <a:pt x="879" y="673"/>
                  </a:lnTo>
                  <a:lnTo>
                    <a:pt x="874" y="673"/>
                  </a:lnTo>
                  <a:lnTo>
                    <a:pt x="870" y="673"/>
                  </a:lnTo>
                  <a:lnTo>
                    <a:pt x="864" y="672"/>
                  </a:lnTo>
                  <a:lnTo>
                    <a:pt x="859" y="671"/>
                  </a:lnTo>
                  <a:lnTo>
                    <a:pt x="854" y="671"/>
                  </a:lnTo>
                  <a:lnTo>
                    <a:pt x="850" y="670"/>
                  </a:lnTo>
                  <a:lnTo>
                    <a:pt x="849" y="670"/>
                  </a:lnTo>
                  <a:lnTo>
                    <a:pt x="848" y="671"/>
                  </a:lnTo>
                  <a:lnTo>
                    <a:pt x="845" y="673"/>
                  </a:lnTo>
                  <a:lnTo>
                    <a:pt x="843" y="676"/>
                  </a:lnTo>
                  <a:lnTo>
                    <a:pt x="839" y="678"/>
                  </a:lnTo>
                  <a:lnTo>
                    <a:pt x="834" y="683"/>
                  </a:lnTo>
                  <a:lnTo>
                    <a:pt x="829" y="687"/>
                  </a:lnTo>
                  <a:lnTo>
                    <a:pt x="824" y="692"/>
                  </a:lnTo>
                  <a:lnTo>
                    <a:pt x="820" y="694"/>
                  </a:lnTo>
                  <a:lnTo>
                    <a:pt x="817" y="697"/>
                  </a:lnTo>
                  <a:lnTo>
                    <a:pt x="813" y="699"/>
                  </a:lnTo>
                  <a:lnTo>
                    <a:pt x="809" y="703"/>
                  </a:lnTo>
                  <a:lnTo>
                    <a:pt x="805" y="705"/>
                  </a:lnTo>
                  <a:lnTo>
                    <a:pt x="802" y="708"/>
                  </a:lnTo>
                  <a:lnTo>
                    <a:pt x="797" y="711"/>
                  </a:lnTo>
                  <a:lnTo>
                    <a:pt x="793" y="715"/>
                  </a:lnTo>
                  <a:lnTo>
                    <a:pt x="787" y="718"/>
                  </a:lnTo>
                  <a:lnTo>
                    <a:pt x="782" y="721"/>
                  </a:lnTo>
                  <a:lnTo>
                    <a:pt x="776" y="725"/>
                  </a:lnTo>
                  <a:lnTo>
                    <a:pt x="772" y="728"/>
                  </a:lnTo>
                  <a:lnTo>
                    <a:pt x="765" y="731"/>
                  </a:lnTo>
                  <a:lnTo>
                    <a:pt x="760" y="734"/>
                  </a:lnTo>
                  <a:lnTo>
                    <a:pt x="754" y="738"/>
                  </a:lnTo>
                  <a:lnTo>
                    <a:pt x="748" y="741"/>
                  </a:lnTo>
                  <a:lnTo>
                    <a:pt x="741" y="744"/>
                  </a:lnTo>
                  <a:lnTo>
                    <a:pt x="735" y="748"/>
                  </a:lnTo>
                  <a:lnTo>
                    <a:pt x="727" y="751"/>
                  </a:lnTo>
                  <a:lnTo>
                    <a:pt x="720" y="754"/>
                  </a:lnTo>
                  <a:lnTo>
                    <a:pt x="713" y="757"/>
                  </a:lnTo>
                  <a:lnTo>
                    <a:pt x="705" y="761"/>
                  </a:lnTo>
                  <a:lnTo>
                    <a:pt x="697" y="764"/>
                  </a:lnTo>
                  <a:lnTo>
                    <a:pt x="690" y="767"/>
                  </a:lnTo>
                  <a:lnTo>
                    <a:pt x="681" y="771"/>
                  </a:lnTo>
                  <a:lnTo>
                    <a:pt x="673" y="774"/>
                  </a:lnTo>
                  <a:lnTo>
                    <a:pt x="664" y="777"/>
                  </a:lnTo>
                  <a:lnTo>
                    <a:pt x="656" y="781"/>
                  </a:lnTo>
                  <a:lnTo>
                    <a:pt x="647" y="783"/>
                  </a:lnTo>
                  <a:lnTo>
                    <a:pt x="637" y="786"/>
                  </a:lnTo>
                  <a:lnTo>
                    <a:pt x="628" y="788"/>
                  </a:lnTo>
                  <a:lnTo>
                    <a:pt x="618" y="792"/>
                  </a:lnTo>
                  <a:lnTo>
                    <a:pt x="609" y="794"/>
                  </a:lnTo>
                  <a:lnTo>
                    <a:pt x="599" y="796"/>
                  </a:lnTo>
                  <a:lnTo>
                    <a:pt x="588" y="798"/>
                  </a:lnTo>
                  <a:lnTo>
                    <a:pt x="578" y="801"/>
                  </a:lnTo>
                  <a:lnTo>
                    <a:pt x="567" y="803"/>
                  </a:lnTo>
                  <a:lnTo>
                    <a:pt x="556" y="806"/>
                  </a:lnTo>
                  <a:lnTo>
                    <a:pt x="545" y="807"/>
                  </a:lnTo>
                  <a:lnTo>
                    <a:pt x="534" y="809"/>
                  </a:lnTo>
                  <a:lnTo>
                    <a:pt x="522" y="810"/>
                  </a:lnTo>
                  <a:lnTo>
                    <a:pt x="510" y="811"/>
                  </a:lnTo>
                  <a:lnTo>
                    <a:pt x="498" y="813"/>
                  </a:lnTo>
                  <a:lnTo>
                    <a:pt x="486" y="815"/>
                  </a:lnTo>
                  <a:lnTo>
                    <a:pt x="474" y="816"/>
                  </a:lnTo>
                  <a:lnTo>
                    <a:pt x="460" y="817"/>
                  </a:lnTo>
                  <a:lnTo>
                    <a:pt x="447" y="817"/>
                  </a:lnTo>
                  <a:lnTo>
                    <a:pt x="435" y="818"/>
                  </a:lnTo>
                  <a:lnTo>
                    <a:pt x="421" y="818"/>
                  </a:lnTo>
                  <a:lnTo>
                    <a:pt x="409" y="818"/>
                  </a:lnTo>
                  <a:lnTo>
                    <a:pt x="396" y="818"/>
                  </a:lnTo>
                  <a:lnTo>
                    <a:pt x="384" y="818"/>
                  </a:lnTo>
                  <a:lnTo>
                    <a:pt x="372" y="817"/>
                  </a:lnTo>
                  <a:lnTo>
                    <a:pt x="360" y="816"/>
                  </a:lnTo>
                  <a:lnTo>
                    <a:pt x="349" y="815"/>
                  </a:lnTo>
                  <a:lnTo>
                    <a:pt x="338" y="815"/>
                  </a:lnTo>
                  <a:lnTo>
                    <a:pt x="326" y="812"/>
                  </a:lnTo>
                  <a:lnTo>
                    <a:pt x="316" y="811"/>
                  </a:lnTo>
                  <a:lnTo>
                    <a:pt x="305" y="810"/>
                  </a:lnTo>
                  <a:lnTo>
                    <a:pt x="295" y="809"/>
                  </a:lnTo>
                  <a:lnTo>
                    <a:pt x="285" y="807"/>
                  </a:lnTo>
                  <a:lnTo>
                    <a:pt x="275" y="806"/>
                  </a:lnTo>
                  <a:lnTo>
                    <a:pt x="265" y="803"/>
                  </a:lnTo>
                  <a:lnTo>
                    <a:pt x="256" y="801"/>
                  </a:lnTo>
                  <a:lnTo>
                    <a:pt x="247" y="798"/>
                  </a:lnTo>
                  <a:lnTo>
                    <a:pt x="238" y="796"/>
                  </a:lnTo>
                  <a:lnTo>
                    <a:pt x="229" y="793"/>
                  </a:lnTo>
                  <a:lnTo>
                    <a:pt x="220" y="792"/>
                  </a:lnTo>
                  <a:lnTo>
                    <a:pt x="213" y="788"/>
                  </a:lnTo>
                  <a:lnTo>
                    <a:pt x="204" y="785"/>
                  </a:lnTo>
                  <a:lnTo>
                    <a:pt x="196" y="783"/>
                  </a:lnTo>
                  <a:lnTo>
                    <a:pt x="189" y="779"/>
                  </a:lnTo>
                  <a:lnTo>
                    <a:pt x="181" y="776"/>
                  </a:lnTo>
                  <a:lnTo>
                    <a:pt x="174" y="773"/>
                  </a:lnTo>
                  <a:lnTo>
                    <a:pt x="168" y="770"/>
                  </a:lnTo>
                  <a:lnTo>
                    <a:pt x="161" y="766"/>
                  </a:lnTo>
                  <a:lnTo>
                    <a:pt x="154" y="762"/>
                  </a:lnTo>
                  <a:lnTo>
                    <a:pt x="148" y="759"/>
                  </a:lnTo>
                  <a:lnTo>
                    <a:pt x="142" y="755"/>
                  </a:lnTo>
                  <a:lnTo>
                    <a:pt x="137" y="752"/>
                  </a:lnTo>
                  <a:lnTo>
                    <a:pt x="130" y="748"/>
                  </a:lnTo>
                  <a:lnTo>
                    <a:pt x="125" y="743"/>
                  </a:lnTo>
                  <a:lnTo>
                    <a:pt x="119" y="739"/>
                  </a:lnTo>
                  <a:lnTo>
                    <a:pt x="115" y="736"/>
                  </a:lnTo>
                  <a:lnTo>
                    <a:pt x="109" y="731"/>
                  </a:lnTo>
                  <a:lnTo>
                    <a:pt x="104" y="727"/>
                  </a:lnTo>
                  <a:lnTo>
                    <a:pt x="100" y="722"/>
                  </a:lnTo>
                  <a:lnTo>
                    <a:pt x="96" y="718"/>
                  </a:lnTo>
                  <a:lnTo>
                    <a:pt x="91" y="714"/>
                  </a:lnTo>
                  <a:lnTo>
                    <a:pt x="87" y="709"/>
                  </a:lnTo>
                  <a:lnTo>
                    <a:pt x="83" y="705"/>
                  </a:lnTo>
                  <a:lnTo>
                    <a:pt x="80" y="700"/>
                  </a:lnTo>
                  <a:lnTo>
                    <a:pt x="77" y="696"/>
                  </a:lnTo>
                  <a:lnTo>
                    <a:pt x="73" y="692"/>
                  </a:lnTo>
                  <a:lnTo>
                    <a:pt x="70" y="687"/>
                  </a:lnTo>
                  <a:lnTo>
                    <a:pt x="68" y="683"/>
                  </a:lnTo>
                  <a:lnTo>
                    <a:pt x="64" y="678"/>
                  </a:lnTo>
                  <a:lnTo>
                    <a:pt x="62" y="674"/>
                  </a:lnTo>
                  <a:lnTo>
                    <a:pt x="60" y="669"/>
                  </a:lnTo>
                  <a:lnTo>
                    <a:pt x="58" y="664"/>
                  </a:lnTo>
                  <a:lnTo>
                    <a:pt x="56" y="660"/>
                  </a:lnTo>
                  <a:lnTo>
                    <a:pt x="53" y="655"/>
                  </a:lnTo>
                  <a:lnTo>
                    <a:pt x="52" y="651"/>
                  </a:lnTo>
                  <a:lnTo>
                    <a:pt x="51" y="647"/>
                  </a:lnTo>
                  <a:lnTo>
                    <a:pt x="49" y="641"/>
                  </a:lnTo>
                  <a:lnTo>
                    <a:pt x="48" y="637"/>
                  </a:lnTo>
                  <a:lnTo>
                    <a:pt x="47" y="632"/>
                  </a:lnTo>
                  <a:lnTo>
                    <a:pt x="46" y="629"/>
                  </a:lnTo>
                  <a:lnTo>
                    <a:pt x="45" y="623"/>
                  </a:lnTo>
                  <a:lnTo>
                    <a:pt x="44" y="620"/>
                  </a:lnTo>
                  <a:lnTo>
                    <a:pt x="44" y="616"/>
                  </a:lnTo>
                  <a:lnTo>
                    <a:pt x="44" y="611"/>
                  </a:lnTo>
                  <a:lnTo>
                    <a:pt x="44" y="610"/>
                  </a:lnTo>
                  <a:lnTo>
                    <a:pt x="44" y="609"/>
                  </a:lnTo>
                  <a:lnTo>
                    <a:pt x="43" y="606"/>
                  </a:lnTo>
                  <a:lnTo>
                    <a:pt x="44" y="603"/>
                  </a:lnTo>
                  <a:lnTo>
                    <a:pt x="44" y="598"/>
                  </a:lnTo>
                  <a:lnTo>
                    <a:pt x="45" y="593"/>
                  </a:lnTo>
                  <a:lnTo>
                    <a:pt x="45" y="589"/>
                  </a:lnTo>
                  <a:lnTo>
                    <a:pt x="46" y="585"/>
                  </a:lnTo>
                  <a:lnTo>
                    <a:pt x="47" y="581"/>
                  </a:lnTo>
                  <a:lnTo>
                    <a:pt x="48" y="576"/>
                  </a:lnTo>
                  <a:lnTo>
                    <a:pt x="49" y="571"/>
                  </a:lnTo>
                  <a:lnTo>
                    <a:pt x="51" y="566"/>
                  </a:lnTo>
                  <a:lnTo>
                    <a:pt x="52" y="563"/>
                  </a:lnTo>
                  <a:lnTo>
                    <a:pt x="52" y="560"/>
                  </a:lnTo>
                  <a:lnTo>
                    <a:pt x="53" y="557"/>
                  </a:lnTo>
                  <a:lnTo>
                    <a:pt x="56" y="554"/>
                  </a:lnTo>
                  <a:lnTo>
                    <a:pt x="57" y="550"/>
                  </a:lnTo>
                  <a:lnTo>
                    <a:pt x="58" y="547"/>
                  </a:lnTo>
                  <a:lnTo>
                    <a:pt x="59" y="543"/>
                  </a:lnTo>
                  <a:lnTo>
                    <a:pt x="60" y="539"/>
                  </a:lnTo>
                  <a:lnTo>
                    <a:pt x="62" y="535"/>
                  </a:lnTo>
                  <a:lnTo>
                    <a:pt x="63" y="531"/>
                  </a:lnTo>
                  <a:lnTo>
                    <a:pt x="66" y="527"/>
                  </a:lnTo>
                  <a:lnTo>
                    <a:pt x="67" y="524"/>
                  </a:lnTo>
                  <a:lnTo>
                    <a:pt x="69" y="518"/>
                  </a:lnTo>
                  <a:lnTo>
                    <a:pt x="70" y="514"/>
                  </a:lnTo>
                  <a:lnTo>
                    <a:pt x="72" y="508"/>
                  </a:lnTo>
                  <a:lnTo>
                    <a:pt x="74" y="504"/>
                  </a:lnTo>
                  <a:lnTo>
                    <a:pt x="75" y="498"/>
                  </a:lnTo>
                  <a:lnTo>
                    <a:pt x="79" y="494"/>
                  </a:lnTo>
                  <a:lnTo>
                    <a:pt x="81" y="488"/>
                  </a:lnTo>
                  <a:lnTo>
                    <a:pt x="83" y="483"/>
                  </a:lnTo>
                  <a:lnTo>
                    <a:pt x="83" y="483"/>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30"/>
            <p:cNvSpPr>
              <a:spLocks/>
            </p:cNvSpPr>
            <p:nvPr/>
          </p:nvSpPr>
          <p:spPr bwMode="auto">
            <a:xfrm>
              <a:off x="2566988" y="3143250"/>
              <a:ext cx="307975" cy="195262"/>
            </a:xfrm>
            <a:custGeom>
              <a:avLst/>
              <a:gdLst/>
              <a:ahLst/>
              <a:cxnLst>
                <a:cxn ang="0">
                  <a:pos x="131" y="247"/>
                </a:cxn>
                <a:cxn ang="0">
                  <a:pos x="386" y="42"/>
                </a:cxn>
                <a:cxn ang="0">
                  <a:pos x="383" y="40"/>
                </a:cxn>
                <a:cxn ang="0">
                  <a:pos x="376" y="36"/>
                </a:cxn>
                <a:cxn ang="0">
                  <a:pos x="369" y="33"/>
                </a:cxn>
                <a:cxn ang="0">
                  <a:pos x="363" y="31"/>
                </a:cxn>
                <a:cxn ang="0">
                  <a:pos x="357" y="27"/>
                </a:cxn>
                <a:cxn ang="0">
                  <a:pos x="350" y="24"/>
                </a:cxn>
                <a:cxn ang="0">
                  <a:pos x="341" y="22"/>
                </a:cxn>
                <a:cxn ang="0">
                  <a:pos x="333" y="19"/>
                </a:cxn>
                <a:cxn ang="0">
                  <a:pos x="323" y="16"/>
                </a:cxn>
                <a:cxn ang="0">
                  <a:pos x="312" y="13"/>
                </a:cxn>
                <a:cxn ang="0">
                  <a:pos x="301" y="10"/>
                </a:cxn>
                <a:cxn ang="0">
                  <a:pos x="289" y="8"/>
                </a:cxn>
                <a:cxn ang="0">
                  <a:pos x="277" y="6"/>
                </a:cxn>
                <a:cxn ang="0">
                  <a:pos x="262" y="3"/>
                </a:cxn>
                <a:cxn ang="0">
                  <a:pos x="248" y="2"/>
                </a:cxn>
                <a:cxn ang="0">
                  <a:pos x="235" y="1"/>
                </a:cxn>
                <a:cxn ang="0">
                  <a:pos x="220" y="0"/>
                </a:cxn>
                <a:cxn ang="0">
                  <a:pos x="203" y="0"/>
                </a:cxn>
                <a:cxn ang="0">
                  <a:pos x="187" y="0"/>
                </a:cxn>
                <a:cxn ang="0">
                  <a:pos x="169" y="1"/>
                </a:cxn>
                <a:cxn ang="0">
                  <a:pos x="152" y="2"/>
                </a:cxn>
                <a:cxn ang="0">
                  <a:pos x="133" y="4"/>
                </a:cxn>
                <a:cxn ang="0">
                  <a:pos x="114" y="8"/>
                </a:cxn>
                <a:cxn ang="0">
                  <a:pos x="95" y="11"/>
                </a:cxn>
                <a:cxn ang="0">
                  <a:pos x="75" y="15"/>
                </a:cxn>
                <a:cxn ang="0">
                  <a:pos x="54" y="21"/>
                </a:cxn>
                <a:cxn ang="0">
                  <a:pos x="33" y="27"/>
                </a:cxn>
                <a:cxn ang="0">
                  <a:pos x="11" y="34"/>
                </a:cxn>
                <a:cxn ang="0">
                  <a:pos x="61" y="219"/>
                </a:cxn>
                <a:cxn ang="0">
                  <a:pos x="70" y="223"/>
                </a:cxn>
              </a:cxnLst>
              <a:rect l="0" t="0" r="r" b="b"/>
              <a:pathLst>
                <a:path w="387" h="247">
                  <a:moveTo>
                    <a:pt x="70" y="223"/>
                  </a:moveTo>
                  <a:lnTo>
                    <a:pt x="131" y="247"/>
                  </a:lnTo>
                  <a:lnTo>
                    <a:pt x="387" y="43"/>
                  </a:lnTo>
                  <a:lnTo>
                    <a:pt x="386" y="42"/>
                  </a:lnTo>
                  <a:lnTo>
                    <a:pt x="385" y="41"/>
                  </a:lnTo>
                  <a:lnTo>
                    <a:pt x="383" y="40"/>
                  </a:lnTo>
                  <a:lnTo>
                    <a:pt x="381" y="38"/>
                  </a:lnTo>
                  <a:lnTo>
                    <a:pt x="376" y="36"/>
                  </a:lnTo>
                  <a:lnTo>
                    <a:pt x="372" y="34"/>
                  </a:lnTo>
                  <a:lnTo>
                    <a:pt x="369" y="33"/>
                  </a:lnTo>
                  <a:lnTo>
                    <a:pt x="367" y="32"/>
                  </a:lnTo>
                  <a:lnTo>
                    <a:pt x="363" y="31"/>
                  </a:lnTo>
                  <a:lnTo>
                    <a:pt x="360" y="30"/>
                  </a:lnTo>
                  <a:lnTo>
                    <a:pt x="357" y="27"/>
                  </a:lnTo>
                  <a:lnTo>
                    <a:pt x="353" y="26"/>
                  </a:lnTo>
                  <a:lnTo>
                    <a:pt x="350" y="24"/>
                  </a:lnTo>
                  <a:lnTo>
                    <a:pt x="346" y="23"/>
                  </a:lnTo>
                  <a:lnTo>
                    <a:pt x="341" y="22"/>
                  </a:lnTo>
                  <a:lnTo>
                    <a:pt x="337" y="21"/>
                  </a:lnTo>
                  <a:lnTo>
                    <a:pt x="333" y="19"/>
                  </a:lnTo>
                  <a:lnTo>
                    <a:pt x="328" y="18"/>
                  </a:lnTo>
                  <a:lnTo>
                    <a:pt x="323" y="16"/>
                  </a:lnTo>
                  <a:lnTo>
                    <a:pt x="317" y="14"/>
                  </a:lnTo>
                  <a:lnTo>
                    <a:pt x="312" y="13"/>
                  </a:lnTo>
                  <a:lnTo>
                    <a:pt x="306" y="12"/>
                  </a:lnTo>
                  <a:lnTo>
                    <a:pt x="301" y="10"/>
                  </a:lnTo>
                  <a:lnTo>
                    <a:pt x="295" y="9"/>
                  </a:lnTo>
                  <a:lnTo>
                    <a:pt x="289" y="8"/>
                  </a:lnTo>
                  <a:lnTo>
                    <a:pt x="283" y="8"/>
                  </a:lnTo>
                  <a:lnTo>
                    <a:pt x="277" y="6"/>
                  </a:lnTo>
                  <a:lnTo>
                    <a:pt x="270" y="4"/>
                  </a:lnTo>
                  <a:lnTo>
                    <a:pt x="262" y="3"/>
                  </a:lnTo>
                  <a:lnTo>
                    <a:pt x="256" y="3"/>
                  </a:lnTo>
                  <a:lnTo>
                    <a:pt x="248" y="2"/>
                  </a:lnTo>
                  <a:lnTo>
                    <a:pt x="242" y="1"/>
                  </a:lnTo>
                  <a:lnTo>
                    <a:pt x="235" y="1"/>
                  </a:lnTo>
                  <a:lnTo>
                    <a:pt x="227" y="1"/>
                  </a:lnTo>
                  <a:lnTo>
                    <a:pt x="220" y="0"/>
                  </a:lnTo>
                  <a:lnTo>
                    <a:pt x="212" y="0"/>
                  </a:lnTo>
                  <a:lnTo>
                    <a:pt x="203" y="0"/>
                  </a:lnTo>
                  <a:lnTo>
                    <a:pt x="195" y="0"/>
                  </a:lnTo>
                  <a:lnTo>
                    <a:pt x="187" y="0"/>
                  </a:lnTo>
                  <a:lnTo>
                    <a:pt x="178" y="0"/>
                  </a:lnTo>
                  <a:lnTo>
                    <a:pt x="169" y="1"/>
                  </a:lnTo>
                  <a:lnTo>
                    <a:pt x="161" y="2"/>
                  </a:lnTo>
                  <a:lnTo>
                    <a:pt x="152" y="2"/>
                  </a:lnTo>
                  <a:lnTo>
                    <a:pt x="143" y="3"/>
                  </a:lnTo>
                  <a:lnTo>
                    <a:pt x="133" y="4"/>
                  </a:lnTo>
                  <a:lnTo>
                    <a:pt x="124" y="6"/>
                  </a:lnTo>
                  <a:lnTo>
                    <a:pt x="114" y="8"/>
                  </a:lnTo>
                  <a:lnTo>
                    <a:pt x="104" y="9"/>
                  </a:lnTo>
                  <a:lnTo>
                    <a:pt x="95" y="11"/>
                  </a:lnTo>
                  <a:lnTo>
                    <a:pt x="86" y="13"/>
                  </a:lnTo>
                  <a:lnTo>
                    <a:pt x="75" y="15"/>
                  </a:lnTo>
                  <a:lnTo>
                    <a:pt x="65" y="18"/>
                  </a:lnTo>
                  <a:lnTo>
                    <a:pt x="54" y="21"/>
                  </a:lnTo>
                  <a:lnTo>
                    <a:pt x="44" y="24"/>
                  </a:lnTo>
                  <a:lnTo>
                    <a:pt x="33" y="27"/>
                  </a:lnTo>
                  <a:lnTo>
                    <a:pt x="22" y="31"/>
                  </a:lnTo>
                  <a:lnTo>
                    <a:pt x="11" y="34"/>
                  </a:lnTo>
                  <a:lnTo>
                    <a:pt x="0" y="40"/>
                  </a:lnTo>
                  <a:lnTo>
                    <a:pt x="61" y="219"/>
                  </a:lnTo>
                  <a:lnTo>
                    <a:pt x="70" y="223"/>
                  </a:lnTo>
                  <a:lnTo>
                    <a:pt x="70" y="223"/>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31"/>
            <p:cNvSpPr>
              <a:spLocks/>
            </p:cNvSpPr>
            <p:nvPr/>
          </p:nvSpPr>
          <p:spPr bwMode="auto">
            <a:xfrm>
              <a:off x="2581276" y="3378200"/>
              <a:ext cx="142875" cy="298450"/>
            </a:xfrm>
            <a:custGeom>
              <a:avLst/>
              <a:gdLst/>
              <a:ahLst/>
              <a:cxnLst>
                <a:cxn ang="0">
                  <a:pos x="179" y="337"/>
                </a:cxn>
                <a:cxn ang="0">
                  <a:pos x="176" y="337"/>
                </a:cxn>
                <a:cxn ang="0">
                  <a:pos x="171" y="339"/>
                </a:cxn>
                <a:cxn ang="0">
                  <a:pos x="162" y="341"/>
                </a:cxn>
                <a:cxn ang="0">
                  <a:pos x="152" y="344"/>
                </a:cxn>
                <a:cxn ang="0">
                  <a:pos x="146" y="347"/>
                </a:cxn>
                <a:cxn ang="0">
                  <a:pos x="140" y="348"/>
                </a:cxn>
                <a:cxn ang="0">
                  <a:pos x="133" y="350"/>
                </a:cxn>
                <a:cxn ang="0">
                  <a:pos x="126" y="352"/>
                </a:cxn>
                <a:cxn ang="0">
                  <a:pos x="118" y="354"/>
                </a:cxn>
                <a:cxn ang="0">
                  <a:pos x="111" y="357"/>
                </a:cxn>
                <a:cxn ang="0">
                  <a:pos x="103" y="359"/>
                </a:cxn>
                <a:cxn ang="0">
                  <a:pos x="95" y="361"/>
                </a:cxn>
                <a:cxn ang="0">
                  <a:pos x="88" y="363"/>
                </a:cxn>
                <a:cxn ang="0">
                  <a:pos x="79" y="364"/>
                </a:cxn>
                <a:cxn ang="0">
                  <a:pos x="71" y="366"/>
                </a:cxn>
                <a:cxn ang="0">
                  <a:pos x="63" y="369"/>
                </a:cxn>
                <a:cxn ang="0">
                  <a:pos x="56" y="370"/>
                </a:cxn>
                <a:cxn ang="0">
                  <a:pos x="49" y="371"/>
                </a:cxn>
                <a:cxn ang="0">
                  <a:pos x="42" y="372"/>
                </a:cxn>
                <a:cxn ang="0">
                  <a:pos x="35" y="373"/>
                </a:cxn>
                <a:cxn ang="0">
                  <a:pos x="28" y="373"/>
                </a:cxn>
                <a:cxn ang="0">
                  <a:pos x="23" y="374"/>
                </a:cxn>
                <a:cxn ang="0">
                  <a:pos x="12" y="374"/>
                </a:cxn>
                <a:cxn ang="0">
                  <a:pos x="4" y="372"/>
                </a:cxn>
                <a:cxn ang="0">
                  <a:pos x="0" y="369"/>
                </a:cxn>
                <a:cxn ang="0">
                  <a:pos x="1" y="368"/>
                </a:cxn>
                <a:cxn ang="0">
                  <a:pos x="6" y="363"/>
                </a:cxn>
                <a:cxn ang="0">
                  <a:pos x="13" y="355"/>
                </a:cxn>
                <a:cxn ang="0">
                  <a:pos x="23" y="347"/>
                </a:cxn>
                <a:cxn ang="0">
                  <a:pos x="28" y="340"/>
                </a:cxn>
                <a:cxn ang="0">
                  <a:pos x="33" y="333"/>
                </a:cxn>
                <a:cxn ang="0">
                  <a:pos x="38" y="327"/>
                </a:cxn>
                <a:cxn ang="0">
                  <a:pos x="44" y="319"/>
                </a:cxn>
                <a:cxn ang="0">
                  <a:pos x="49" y="310"/>
                </a:cxn>
                <a:cxn ang="0">
                  <a:pos x="55" y="303"/>
                </a:cxn>
                <a:cxn ang="0">
                  <a:pos x="60" y="294"/>
                </a:cxn>
                <a:cxn ang="0">
                  <a:pos x="65" y="285"/>
                </a:cxn>
                <a:cxn ang="0">
                  <a:pos x="69" y="274"/>
                </a:cxn>
                <a:cxn ang="0">
                  <a:pos x="72" y="263"/>
                </a:cxn>
                <a:cxn ang="0">
                  <a:pos x="76" y="252"/>
                </a:cxn>
                <a:cxn ang="0">
                  <a:pos x="78" y="241"/>
                </a:cxn>
                <a:cxn ang="0">
                  <a:pos x="79" y="229"/>
                </a:cxn>
                <a:cxn ang="0">
                  <a:pos x="81" y="216"/>
                </a:cxn>
                <a:cxn ang="0">
                  <a:pos x="81" y="203"/>
                </a:cxn>
                <a:cxn ang="0">
                  <a:pos x="80" y="191"/>
                </a:cxn>
                <a:cxn ang="0">
                  <a:pos x="78" y="176"/>
                </a:cxn>
                <a:cxn ang="0">
                  <a:pos x="73" y="162"/>
                </a:cxn>
                <a:cxn ang="0">
                  <a:pos x="69" y="148"/>
                </a:cxn>
                <a:cxn ang="0">
                  <a:pos x="63" y="133"/>
                </a:cxn>
                <a:cxn ang="0">
                  <a:pos x="56" y="117"/>
                </a:cxn>
                <a:cxn ang="0">
                  <a:pos x="47" y="102"/>
                </a:cxn>
                <a:cxn ang="0">
                  <a:pos x="37" y="86"/>
                </a:cxn>
                <a:cxn ang="0">
                  <a:pos x="25" y="71"/>
                </a:cxn>
                <a:cxn ang="0">
                  <a:pos x="52" y="0"/>
                </a:cxn>
                <a:cxn ang="0">
                  <a:pos x="62" y="1"/>
                </a:cxn>
                <a:cxn ang="0">
                  <a:pos x="68" y="2"/>
                </a:cxn>
              </a:cxnLst>
              <a:rect l="0" t="0" r="r" b="b"/>
              <a:pathLst>
                <a:path w="179" h="374">
                  <a:moveTo>
                    <a:pt x="68" y="2"/>
                  </a:moveTo>
                  <a:lnTo>
                    <a:pt x="179" y="337"/>
                  </a:lnTo>
                  <a:lnTo>
                    <a:pt x="178" y="337"/>
                  </a:lnTo>
                  <a:lnTo>
                    <a:pt x="176" y="337"/>
                  </a:lnTo>
                  <a:lnTo>
                    <a:pt x="174" y="337"/>
                  </a:lnTo>
                  <a:lnTo>
                    <a:pt x="171" y="339"/>
                  </a:lnTo>
                  <a:lnTo>
                    <a:pt x="167" y="339"/>
                  </a:lnTo>
                  <a:lnTo>
                    <a:pt x="162" y="341"/>
                  </a:lnTo>
                  <a:lnTo>
                    <a:pt x="158" y="342"/>
                  </a:lnTo>
                  <a:lnTo>
                    <a:pt x="152" y="344"/>
                  </a:lnTo>
                  <a:lnTo>
                    <a:pt x="149" y="346"/>
                  </a:lnTo>
                  <a:lnTo>
                    <a:pt x="146" y="347"/>
                  </a:lnTo>
                  <a:lnTo>
                    <a:pt x="142" y="347"/>
                  </a:lnTo>
                  <a:lnTo>
                    <a:pt x="140" y="348"/>
                  </a:lnTo>
                  <a:lnTo>
                    <a:pt x="136" y="349"/>
                  </a:lnTo>
                  <a:lnTo>
                    <a:pt x="133" y="350"/>
                  </a:lnTo>
                  <a:lnTo>
                    <a:pt x="129" y="351"/>
                  </a:lnTo>
                  <a:lnTo>
                    <a:pt x="126" y="352"/>
                  </a:lnTo>
                  <a:lnTo>
                    <a:pt x="122" y="353"/>
                  </a:lnTo>
                  <a:lnTo>
                    <a:pt x="118" y="354"/>
                  </a:lnTo>
                  <a:lnTo>
                    <a:pt x="114" y="355"/>
                  </a:lnTo>
                  <a:lnTo>
                    <a:pt x="111" y="357"/>
                  </a:lnTo>
                  <a:lnTo>
                    <a:pt x="106" y="358"/>
                  </a:lnTo>
                  <a:lnTo>
                    <a:pt x="103" y="359"/>
                  </a:lnTo>
                  <a:lnTo>
                    <a:pt x="99" y="360"/>
                  </a:lnTo>
                  <a:lnTo>
                    <a:pt x="95" y="361"/>
                  </a:lnTo>
                  <a:lnTo>
                    <a:pt x="91" y="362"/>
                  </a:lnTo>
                  <a:lnTo>
                    <a:pt x="88" y="363"/>
                  </a:lnTo>
                  <a:lnTo>
                    <a:pt x="83" y="363"/>
                  </a:lnTo>
                  <a:lnTo>
                    <a:pt x="79" y="364"/>
                  </a:lnTo>
                  <a:lnTo>
                    <a:pt x="76" y="365"/>
                  </a:lnTo>
                  <a:lnTo>
                    <a:pt x="71" y="366"/>
                  </a:lnTo>
                  <a:lnTo>
                    <a:pt x="67" y="368"/>
                  </a:lnTo>
                  <a:lnTo>
                    <a:pt x="63" y="369"/>
                  </a:lnTo>
                  <a:lnTo>
                    <a:pt x="60" y="369"/>
                  </a:lnTo>
                  <a:lnTo>
                    <a:pt x="56" y="370"/>
                  </a:lnTo>
                  <a:lnTo>
                    <a:pt x="52" y="370"/>
                  </a:lnTo>
                  <a:lnTo>
                    <a:pt x="49" y="371"/>
                  </a:lnTo>
                  <a:lnTo>
                    <a:pt x="45" y="371"/>
                  </a:lnTo>
                  <a:lnTo>
                    <a:pt x="42" y="372"/>
                  </a:lnTo>
                  <a:lnTo>
                    <a:pt x="38" y="372"/>
                  </a:lnTo>
                  <a:lnTo>
                    <a:pt x="35" y="373"/>
                  </a:lnTo>
                  <a:lnTo>
                    <a:pt x="32" y="373"/>
                  </a:lnTo>
                  <a:lnTo>
                    <a:pt x="28" y="373"/>
                  </a:lnTo>
                  <a:lnTo>
                    <a:pt x="25" y="373"/>
                  </a:lnTo>
                  <a:lnTo>
                    <a:pt x="23" y="374"/>
                  </a:lnTo>
                  <a:lnTo>
                    <a:pt x="16" y="374"/>
                  </a:lnTo>
                  <a:lnTo>
                    <a:pt x="12" y="374"/>
                  </a:lnTo>
                  <a:lnTo>
                    <a:pt x="8" y="373"/>
                  </a:lnTo>
                  <a:lnTo>
                    <a:pt x="4" y="372"/>
                  </a:lnTo>
                  <a:lnTo>
                    <a:pt x="1" y="371"/>
                  </a:lnTo>
                  <a:lnTo>
                    <a:pt x="0" y="369"/>
                  </a:lnTo>
                  <a:lnTo>
                    <a:pt x="0" y="369"/>
                  </a:lnTo>
                  <a:lnTo>
                    <a:pt x="1" y="368"/>
                  </a:lnTo>
                  <a:lnTo>
                    <a:pt x="3" y="365"/>
                  </a:lnTo>
                  <a:lnTo>
                    <a:pt x="6" y="363"/>
                  </a:lnTo>
                  <a:lnTo>
                    <a:pt x="9" y="359"/>
                  </a:lnTo>
                  <a:lnTo>
                    <a:pt x="13" y="355"/>
                  </a:lnTo>
                  <a:lnTo>
                    <a:pt x="17" y="351"/>
                  </a:lnTo>
                  <a:lnTo>
                    <a:pt x="23" y="347"/>
                  </a:lnTo>
                  <a:lnTo>
                    <a:pt x="25" y="343"/>
                  </a:lnTo>
                  <a:lnTo>
                    <a:pt x="28" y="340"/>
                  </a:lnTo>
                  <a:lnTo>
                    <a:pt x="31" y="337"/>
                  </a:lnTo>
                  <a:lnTo>
                    <a:pt x="33" y="333"/>
                  </a:lnTo>
                  <a:lnTo>
                    <a:pt x="35" y="330"/>
                  </a:lnTo>
                  <a:lnTo>
                    <a:pt x="38" y="327"/>
                  </a:lnTo>
                  <a:lnTo>
                    <a:pt x="40" y="322"/>
                  </a:lnTo>
                  <a:lnTo>
                    <a:pt x="44" y="319"/>
                  </a:lnTo>
                  <a:lnTo>
                    <a:pt x="46" y="315"/>
                  </a:lnTo>
                  <a:lnTo>
                    <a:pt x="49" y="310"/>
                  </a:lnTo>
                  <a:lnTo>
                    <a:pt x="51" y="307"/>
                  </a:lnTo>
                  <a:lnTo>
                    <a:pt x="55" y="303"/>
                  </a:lnTo>
                  <a:lnTo>
                    <a:pt x="57" y="298"/>
                  </a:lnTo>
                  <a:lnTo>
                    <a:pt x="60" y="294"/>
                  </a:lnTo>
                  <a:lnTo>
                    <a:pt x="62" y="290"/>
                  </a:lnTo>
                  <a:lnTo>
                    <a:pt x="65" y="285"/>
                  </a:lnTo>
                  <a:lnTo>
                    <a:pt x="67" y="280"/>
                  </a:lnTo>
                  <a:lnTo>
                    <a:pt x="69" y="274"/>
                  </a:lnTo>
                  <a:lnTo>
                    <a:pt x="70" y="269"/>
                  </a:lnTo>
                  <a:lnTo>
                    <a:pt x="72" y="263"/>
                  </a:lnTo>
                  <a:lnTo>
                    <a:pt x="73" y="258"/>
                  </a:lnTo>
                  <a:lnTo>
                    <a:pt x="76" y="252"/>
                  </a:lnTo>
                  <a:lnTo>
                    <a:pt x="77" y="247"/>
                  </a:lnTo>
                  <a:lnTo>
                    <a:pt x="78" y="241"/>
                  </a:lnTo>
                  <a:lnTo>
                    <a:pt x="78" y="235"/>
                  </a:lnTo>
                  <a:lnTo>
                    <a:pt x="79" y="229"/>
                  </a:lnTo>
                  <a:lnTo>
                    <a:pt x="80" y="223"/>
                  </a:lnTo>
                  <a:lnTo>
                    <a:pt x="81" y="216"/>
                  </a:lnTo>
                  <a:lnTo>
                    <a:pt x="81" y="209"/>
                  </a:lnTo>
                  <a:lnTo>
                    <a:pt x="81" y="203"/>
                  </a:lnTo>
                  <a:lnTo>
                    <a:pt x="80" y="196"/>
                  </a:lnTo>
                  <a:lnTo>
                    <a:pt x="80" y="191"/>
                  </a:lnTo>
                  <a:lnTo>
                    <a:pt x="78" y="183"/>
                  </a:lnTo>
                  <a:lnTo>
                    <a:pt x="78" y="176"/>
                  </a:lnTo>
                  <a:lnTo>
                    <a:pt x="76" y="169"/>
                  </a:lnTo>
                  <a:lnTo>
                    <a:pt x="73" y="162"/>
                  </a:lnTo>
                  <a:lnTo>
                    <a:pt x="71" y="154"/>
                  </a:lnTo>
                  <a:lnTo>
                    <a:pt x="69" y="148"/>
                  </a:lnTo>
                  <a:lnTo>
                    <a:pt x="67" y="140"/>
                  </a:lnTo>
                  <a:lnTo>
                    <a:pt x="63" y="133"/>
                  </a:lnTo>
                  <a:lnTo>
                    <a:pt x="60" y="125"/>
                  </a:lnTo>
                  <a:lnTo>
                    <a:pt x="56" y="117"/>
                  </a:lnTo>
                  <a:lnTo>
                    <a:pt x="51" y="109"/>
                  </a:lnTo>
                  <a:lnTo>
                    <a:pt x="47" y="102"/>
                  </a:lnTo>
                  <a:lnTo>
                    <a:pt x="42" y="94"/>
                  </a:lnTo>
                  <a:lnTo>
                    <a:pt x="37" y="86"/>
                  </a:lnTo>
                  <a:lnTo>
                    <a:pt x="31" y="79"/>
                  </a:lnTo>
                  <a:lnTo>
                    <a:pt x="25" y="71"/>
                  </a:lnTo>
                  <a:lnTo>
                    <a:pt x="47" y="0"/>
                  </a:lnTo>
                  <a:lnTo>
                    <a:pt x="52" y="0"/>
                  </a:lnTo>
                  <a:lnTo>
                    <a:pt x="58" y="1"/>
                  </a:lnTo>
                  <a:lnTo>
                    <a:pt x="62" y="1"/>
                  </a:lnTo>
                  <a:lnTo>
                    <a:pt x="68" y="2"/>
                  </a:lnTo>
                  <a:lnTo>
                    <a:pt x="68" y="2"/>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32"/>
            <p:cNvSpPr>
              <a:spLocks/>
            </p:cNvSpPr>
            <p:nvPr/>
          </p:nvSpPr>
          <p:spPr bwMode="auto">
            <a:xfrm>
              <a:off x="2600326" y="3324225"/>
              <a:ext cx="77788" cy="101600"/>
            </a:xfrm>
            <a:custGeom>
              <a:avLst/>
              <a:gdLst/>
              <a:ahLst/>
              <a:cxnLst>
                <a:cxn ang="0">
                  <a:pos x="8" y="14"/>
                </a:cxn>
                <a:cxn ang="0">
                  <a:pos x="9" y="20"/>
                </a:cxn>
                <a:cxn ang="0">
                  <a:pos x="10" y="29"/>
                </a:cxn>
                <a:cxn ang="0">
                  <a:pos x="11" y="36"/>
                </a:cxn>
                <a:cxn ang="0">
                  <a:pos x="11" y="43"/>
                </a:cxn>
                <a:cxn ang="0">
                  <a:pos x="12" y="52"/>
                </a:cxn>
                <a:cxn ang="0">
                  <a:pos x="13" y="62"/>
                </a:cxn>
                <a:cxn ang="0">
                  <a:pos x="13" y="71"/>
                </a:cxn>
                <a:cxn ang="0">
                  <a:pos x="12" y="81"/>
                </a:cxn>
                <a:cxn ang="0">
                  <a:pos x="11" y="90"/>
                </a:cxn>
                <a:cxn ang="0">
                  <a:pos x="10" y="99"/>
                </a:cxn>
                <a:cxn ang="0">
                  <a:pos x="8" y="108"/>
                </a:cxn>
                <a:cxn ang="0">
                  <a:pos x="5" y="117"/>
                </a:cxn>
                <a:cxn ang="0">
                  <a:pos x="2" y="125"/>
                </a:cxn>
                <a:cxn ang="0">
                  <a:pos x="1" y="128"/>
                </a:cxn>
                <a:cxn ang="0">
                  <a:pos x="7" y="127"/>
                </a:cxn>
                <a:cxn ang="0">
                  <a:pos x="12" y="126"/>
                </a:cxn>
                <a:cxn ang="0">
                  <a:pos x="20" y="125"/>
                </a:cxn>
                <a:cxn ang="0">
                  <a:pos x="27" y="122"/>
                </a:cxn>
                <a:cxn ang="0">
                  <a:pos x="37" y="119"/>
                </a:cxn>
                <a:cxn ang="0">
                  <a:pos x="47" y="116"/>
                </a:cxn>
                <a:cxn ang="0">
                  <a:pos x="57" y="112"/>
                </a:cxn>
                <a:cxn ang="0">
                  <a:pos x="65" y="108"/>
                </a:cxn>
                <a:cxn ang="0">
                  <a:pos x="73" y="103"/>
                </a:cxn>
                <a:cxn ang="0">
                  <a:pos x="82" y="96"/>
                </a:cxn>
                <a:cxn ang="0">
                  <a:pos x="89" y="89"/>
                </a:cxn>
                <a:cxn ang="0">
                  <a:pos x="93" y="83"/>
                </a:cxn>
                <a:cxn ang="0">
                  <a:pos x="96" y="74"/>
                </a:cxn>
                <a:cxn ang="0">
                  <a:pos x="98" y="65"/>
                </a:cxn>
                <a:cxn ang="0">
                  <a:pos x="98" y="60"/>
                </a:cxn>
                <a:cxn ang="0">
                  <a:pos x="96" y="54"/>
                </a:cxn>
                <a:cxn ang="0">
                  <a:pos x="94" y="44"/>
                </a:cxn>
                <a:cxn ang="0">
                  <a:pos x="91" y="33"/>
                </a:cxn>
                <a:cxn ang="0">
                  <a:pos x="87" y="25"/>
                </a:cxn>
                <a:cxn ang="0">
                  <a:pos x="82" y="18"/>
                </a:cxn>
                <a:cxn ang="0">
                  <a:pos x="77" y="13"/>
                </a:cxn>
                <a:cxn ang="0">
                  <a:pos x="71" y="8"/>
                </a:cxn>
                <a:cxn ang="0">
                  <a:pos x="64" y="5"/>
                </a:cxn>
                <a:cxn ang="0">
                  <a:pos x="55" y="2"/>
                </a:cxn>
                <a:cxn ang="0">
                  <a:pos x="45" y="0"/>
                </a:cxn>
                <a:cxn ang="0">
                  <a:pos x="36" y="2"/>
                </a:cxn>
                <a:cxn ang="0">
                  <a:pos x="31" y="2"/>
                </a:cxn>
                <a:cxn ang="0">
                  <a:pos x="8" y="14"/>
                </a:cxn>
              </a:cxnLst>
              <a:rect l="0" t="0" r="r" b="b"/>
              <a:pathLst>
                <a:path w="98" h="129">
                  <a:moveTo>
                    <a:pt x="8" y="14"/>
                  </a:moveTo>
                  <a:lnTo>
                    <a:pt x="8" y="14"/>
                  </a:lnTo>
                  <a:lnTo>
                    <a:pt x="8" y="17"/>
                  </a:lnTo>
                  <a:lnTo>
                    <a:pt x="9" y="20"/>
                  </a:lnTo>
                  <a:lnTo>
                    <a:pt x="10" y="26"/>
                  </a:lnTo>
                  <a:lnTo>
                    <a:pt x="10" y="29"/>
                  </a:lnTo>
                  <a:lnTo>
                    <a:pt x="10" y="32"/>
                  </a:lnTo>
                  <a:lnTo>
                    <a:pt x="11" y="36"/>
                  </a:lnTo>
                  <a:lnTo>
                    <a:pt x="11" y="40"/>
                  </a:lnTo>
                  <a:lnTo>
                    <a:pt x="11" y="43"/>
                  </a:lnTo>
                  <a:lnTo>
                    <a:pt x="12" y="48"/>
                  </a:lnTo>
                  <a:lnTo>
                    <a:pt x="12" y="52"/>
                  </a:lnTo>
                  <a:lnTo>
                    <a:pt x="13" y="58"/>
                  </a:lnTo>
                  <a:lnTo>
                    <a:pt x="13" y="62"/>
                  </a:lnTo>
                  <a:lnTo>
                    <a:pt x="13" y="66"/>
                  </a:lnTo>
                  <a:lnTo>
                    <a:pt x="13" y="71"/>
                  </a:lnTo>
                  <a:lnTo>
                    <a:pt x="13" y="76"/>
                  </a:lnTo>
                  <a:lnTo>
                    <a:pt x="12" y="81"/>
                  </a:lnTo>
                  <a:lnTo>
                    <a:pt x="12" y="85"/>
                  </a:lnTo>
                  <a:lnTo>
                    <a:pt x="11" y="90"/>
                  </a:lnTo>
                  <a:lnTo>
                    <a:pt x="11" y="95"/>
                  </a:lnTo>
                  <a:lnTo>
                    <a:pt x="10" y="99"/>
                  </a:lnTo>
                  <a:lnTo>
                    <a:pt x="9" y="104"/>
                  </a:lnTo>
                  <a:lnTo>
                    <a:pt x="8" y="108"/>
                  </a:lnTo>
                  <a:lnTo>
                    <a:pt x="8" y="114"/>
                  </a:lnTo>
                  <a:lnTo>
                    <a:pt x="5" y="117"/>
                  </a:lnTo>
                  <a:lnTo>
                    <a:pt x="3" y="121"/>
                  </a:lnTo>
                  <a:lnTo>
                    <a:pt x="2" y="125"/>
                  </a:lnTo>
                  <a:lnTo>
                    <a:pt x="0" y="129"/>
                  </a:lnTo>
                  <a:lnTo>
                    <a:pt x="1" y="128"/>
                  </a:lnTo>
                  <a:lnTo>
                    <a:pt x="4" y="128"/>
                  </a:lnTo>
                  <a:lnTo>
                    <a:pt x="7" y="127"/>
                  </a:lnTo>
                  <a:lnTo>
                    <a:pt x="10" y="127"/>
                  </a:lnTo>
                  <a:lnTo>
                    <a:pt x="12" y="126"/>
                  </a:lnTo>
                  <a:lnTo>
                    <a:pt x="16" y="126"/>
                  </a:lnTo>
                  <a:lnTo>
                    <a:pt x="20" y="125"/>
                  </a:lnTo>
                  <a:lnTo>
                    <a:pt x="24" y="123"/>
                  </a:lnTo>
                  <a:lnTo>
                    <a:pt x="27" y="122"/>
                  </a:lnTo>
                  <a:lnTo>
                    <a:pt x="33" y="121"/>
                  </a:lnTo>
                  <a:lnTo>
                    <a:pt x="37" y="119"/>
                  </a:lnTo>
                  <a:lnTo>
                    <a:pt x="43" y="118"/>
                  </a:lnTo>
                  <a:lnTo>
                    <a:pt x="47" y="116"/>
                  </a:lnTo>
                  <a:lnTo>
                    <a:pt x="53" y="115"/>
                  </a:lnTo>
                  <a:lnTo>
                    <a:pt x="57" y="112"/>
                  </a:lnTo>
                  <a:lnTo>
                    <a:pt x="60" y="110"/>
                  </a:lnTo>
                  <a:lnTo>
                    <a:pt x="65" y="108"/>
                  </a:lnTo>
                  <a:lnTo>
                    <a:pt x="70" y="106"/>
                  </a:lnTo>
                  <a:lnTo>
                    <a:pt x="73" y="103"/>
                  </a:lnTo>
                  <a:lnTo>
                    <a:pt x="78" y="99"/>
                  </a:lnTo>
                  <a:lnTo>
                    <a:pt x="82" y="96"/>
                  </a:lnTo>
                  <a:lnTo>
                    <a:pt x="86" y="94"/>
                  </a:lnTo>
                  <a:lnTo>
                    <a:pt x="89" y="89"/>
                  </a:lnTo>
                  <a:lnTo>
                    <a:pt x="91" y="86"/>
                  </a:lnTo>
                  <a:lnTo>
                    <a:pt x="93" y="83"/>
                  </a:lnTo>
                  <a:lnTo>
                    <a:pt x="95" y="78"/>
                  </a:lnTo>
                  <a:lnTo>
                    <a:pt x="96" y="74"/>
                  </a:lnTo>
                  <a:lnTo>
                    <a:pt x="98" y="70"/>
                  </a:lnTo>
                  <a:lnTo>
                    <a:pt x="98" y="65"/>
                  </a:lnTo>
                  <a:lnTo>
                    <a:pt x="98" y="61"/>
                  </a:lnTo>
                  <a:lnTo>
                    <a:pt x="98" y="60"/>
                  </a:lnTo>
                  <a:lnTo>
                    <a:pt x="98" y="58"/>
                  </a:lnTo>
                  <a:lnTo>
                    <a:pt x="96" y="54"/>
                  </a:lnTo>
                  <a:lnTo>
                    <a:pt x="96" y="50"/>
                  </a:lnTo>
                  <a:lnTo>
                    <a:pt x="94" y="44"/>
                  </a:lnTo>
                  <a:lnTo>
                    <a:pt x="93" y="39"/>
                  </a:lnTo>
                  <a:lnTo>
                    <a:pt x="91" y="33"/>
                  </a:lnTo>
                  <a:lnTo>
                    <a:pt x="89" y="28"/>
                  </a:lnTo>
                  <a:lnTo>
                    <a:pt x="87" y="25"/>
                  </a:lnTo>
                  <a:lnTo>
                    <a:pt x="84" y="20"/>
                  </a:lnTo>
                  <a:lnTo>
                    <a:pt x="82" y="18"/>
                  </a:lnTo>
                  <a:lnTo>
                    <a:pt x="80" y="16"/>
                  </a:lnTo>
                  <a:lnTo>
                    <a:pt x="77" y="13"/>
                  </a:lnTo>
                  <a:lnTo>
                    <a:pt x="75" y="10"/>
                  </a:lnTo>
                  <a:lnTo>
                    <a:pt x="71" y="8"/>
                  </a:lnTo>
                  <a:lnTo>
                    <a:pt x="68" y="7"/>
                  </a:lnTo>
                  <a:lnTo>
                    <a:pt x="64" y="5"/>
                  </a:lnTo>
                  <a:lnTo>
                    <a:pt x="59" y="3"/>
                  </a:lnTo>
                  <a:lnTo>
                    <a:pt x="55" y="2"/>
                  </a:lnTo>
                  <a:lnTo>
                    <a:pt x="50" y="2"/>
                  </a:lnTo>
                  <a:lnTo>
                    <a:pt x="45" y="0"/>
                  </a:lnTo>
                  <a:lnTo>
                    <a:pt x="39" y="2"/>
                  </a:lnTo>
                  <a:lnTo>
                    <a:pt x="36" y="2"/>
                  </a:lnTo>
                  <a:lnTo>
                    <a:pt x="34" y="2"/>
                  </a:lnTo>
                  <a:lnTo>
                    <a:pt x="31" y="2"/>
                  </a:lnTo>
                  <a:lnTo>
                    <a:pt x="27" y="3"/>
                  </a:lnTo>
                  <a:lnTo>
                    <a:pt x="8" y="14"/>
                  </a:lnTo>
                  <a:lnTo>
                    <a:pt x="8" y="14"/>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3"/>
            <p:cNvSpPr>
              <a:spLocks/>
            </p:cNvSpPr>
            <p:nvPr/>
          </p:nvSpPr>
          <p:spPr bwMode="auto">
            <a:xfrm>
              <a:off x="2185988" y="3303588"/>
              <a:ext cx="127000" cy="77787"/>
            </a:xfrm>
            <a:custGeom>
              <a:avLst/>
              <a:gdLst/>
              <a:ahLst/>
              <a:cxnLst>
                <a:cxn ang="0">
                  <a:pos x="160" y="30"/>
                </a:cxn>
                <a:cxn ang="0">
                  <a:pos x="154" y="24"/>
                </a:cxn>
                <a:cxn ang="0">
                  <a:pos x="146" y="19"/>
                </a:cxn>
                <a:cxn ang="0">
                  <a:pos x="139" y="14"/>
                </a:cxn>
                <a:cxn ang="0">
                  <a:pos x="130" y="10"/>
                </a:cxn>
                <a:cxn ang="0">
                  <a:pos x="122" y="7"/>
                </a:cxn>
                <a:cxn ang="0">
                  <a:pos x="112" y="3"/>
                </a:cxn>
                <a:cxn ang="0">
                  <a:pos x="102" y="1"/>
                </a:cxn>
                <a:cxn ang="0">
                  <a:pos x="90" y="0"/>
                </a:cxn>
                <a:cxn ang="0">
                  <a:pos x="79" y="0"/>
                </a:cxn>
                <a:cxn ang="0">
                  <a:pos x="70" y="2"/>
                </a:cxn>
                <a:cxn ang="0">
                  <a:pos x="63" y="3"/>
                </a:cxn>
                <a:cxn ang="0">
                  <a:pos x="58" y="6"/>
                </a:cxn>
                <a:cxn ang="0">
                  <a:pos x="51" y="9"/>
                </a:cxn>
                <a:cxn ang="0">
                  <a:pos x="45" y="12"/>
                </a:cxn>
                <a:cxn ang="0">
                  <a:pos x="38" y="17"/>
                </a:cxn>
                <a:cxn ang="0">
                  <a:pos x="33" y="21"/>
                </a:cxn>
                <a:cxn ang="0">
                  <a:pos x="26" y="28"/>
                </a:cxn>
                <a:cxn ang="0">
                  <a:pos x="19" y="33"/>
                </a:cxn>
                <a:cxn ang="0">
                  <a:pos x="14" y="39"/>
                </a:cxn>
                <a:cxn ang="0">
                  <a:pos x="7" y="47"/>
                </a:cxn>
                <a:cxn ang="0">
                  <a:pos x="2" y="56"/>
                </a:cxn>
                <a:cxn ang="0">
                  <a:pos x="0" y="64"/>
                </a:cxn>
                <a:cxn ang="0">
                  <a:pos x="0" y="72"/>
                </a:cxn>
                <a:cxn ang="0">
                  <a:pos x="2" y="77"/>
                </a:cxn>
                <a:cxn ang="0">
                  <a:pos x="6" y="83"/>
                </a:cxn>
                <a:cxn ang="0">
                  <a:pos x="13" y="87"/>
                </a:cxn>
                <a:cxn ang="0">
                  <a:pos x="19" y="90"/>
                </a:cxn>
                <a:cxn ang="0">
                  <a:pos x="26" y="92"/>
                </a:cxn>
                <a:cxn ang="0">
                  <a:pos x="34" y="95"/>
                </a:cxn>
                <a:cxn ang="0">
                  <a:pos x="40" y="96"/>
                </a:cxn>
                <a:cxn ang="0">
                  <a:pos x="47" y="97"/>
                </a:cxn>
                <a:cxn ang="0">
                  <a:pos x="52" y="97"/>
                </a:cxn>
                <a:cxn ang="0">
                  <a:pos x="59" y="98"/>
                </a:cxn>
                <a:cxn ang="0">
                  <a:pos x="61" y="98"/>
                </a:cxn>
                <a:cxn ang="0">
                  <a:pos x="66" y="96"/>
                </a:cxn>
                <a:cxn ang="0">
                  <a:pos x="71" y="95"/>
                </a:cxn>
                <a:cxn ang="0">
                  <a:pos x="79" y="94"/>
                </a:cxn>
                <a:cxn ang="0">
                  <a:pos x="86" y="91"/>
                </a:cxn>
                <a:cxn ang="0">
                  <a:pos x="96" y="89"/>
                </a:cxn>
                <a:cxn ang="0">
                  <a:pos x="105" y="87"/>
                </a:cxn>
                <a:cxn ang="0">
                  <a:pos x="115" y="84"/>
                </a:cxn>
                <a:cxn ang="0">
                  <a:pos x="124" y="80"/>
                </a:cxn>
                <a:cxn ang="0">
                  <a:pos x="132" y="77"/>
                </a:cxn>
                <a:cxn ang="0">
                  <a:pos x="140" y="74"/>
                </a:cxn>
                <a:cxn ang="0">
                  <a:pos x="148" y="69"/>
                </a:cxn>
                <a:cxn ang="0">
                  <a:pos x="153" y="65"/>
                </a:cxn>
                <a:cxn ang="0">
                  <a:pos x="160" y="58"/>
                </a:cxn>
                <a:cxn ang="0">
                  <a:pos x="161" y="50"/>
                </a:cxn>
                <a:cxn ang="0">
                  <a:pos x="160" y="43"/>
                </a:cxn>
                <a:cxn ang="0">
                  <a:pos x="160" y="35"/>
                </a:cxn>
                <a:cxn ang="0">
                  <a:pos x="159" y="29"/>
                </a:cxn>
                <a:cxn ang="0">
                  <a:pos x="161" y="31"/>
                </a:cxn>
              </a:cxnLst>
              <a:rect l="0" t="0" r="r" b="b"/>
              <a:pathLst>
                <a:path w="161" h="98">
                  <a:moveTo>
                    <a:pt x="161" y="31"/>
                  </a:moveTo>
                  <a:lnTo>
                    <a:pt x="160" y="30"/>
                  </a:lnTo>
                  <a:lnTo>
                    <a:pt x="158" y="28"/>
                  </a:lnTo>
                  <a:lnTo>
                    <a:pt x="154" y="24"/>
                  </a:lnTo>
                  <a:lnTo>
                    <a:pt x="149" y="21"/>
                  </a:lnTo>
                  <a:lnTo>
                    <a:pt x="146" y="19"/>
                  </a:lnTo>
                  <a:lnTo>
                    <a:pt x="142" y="17"/>
                  </a:lnTo>
                  <a:lnTo>
                    <a:pt x="139" y="14"/>
                  </a:lnTo>
                  <a:lnTo>
                    <a:pt x="135" y="12"/>
                  </a:lnTo>
                  <a:lnTo>
                    <a:pt x="130" y="10"/>
                  </a:lnTo>
                  <a:lnTo>
                    <a:pt x="127" y="8"/>
                  </a:lnTo>
                  <a:lnTo>
                    <a:pt x="122" y="7"/>
                  </a:lnTo>
                  <a:lnTo>
                    <a:pt x="117" y="6"/>
                  </a:lnTo>
                  <a:lnTo>
                    <a:pt x="112" y="3"/>
                  </a:lnTo>
                  <a:lnTo>
                    <a:pt x="107" y="2"/>
                  </a:lnTo>
                  <a:lnTo>
                    <a:pt x="102" y="1"/>
                  </a:lnTo>
                  <a:lnTo>
                    <a:pt x="96" y="0"/>
                  </a:lnTo>
                  <a:lnTo>
                    <a:pt x="90" y="0"/>
                  </a:lnTo>
                  <a:lnTo>
                    <a:pt x="84" y="0"/>
                  </a:lnTo>
                  <a:lnTo>
                    <a:pt x="79" y="0"/>
                  </a:lnTo>
                  <a:lnTo>
                    <a:pt x="73" y="2"/>
                  </a:lnTo>
                  <a:lnTo>
                    <a:pt x="70" y="2"/>
                  </a:lnTo>
                  <a:lnTo>
                    <a:pt x="67" y="3"/>
                  </a:lnTo>
                  <a:lnTo>
                    <a:pt x="63" y="3"/>
                  </a:lnTo>
                  <a:lnTo>
                    <a:pt x="61" y="6"/>
                  </a:lnTo>
                  <a:lnTo>
                    <a:pt x="58" y="6"/>
                  </a:lnTo>
                  <a:lnTo>
                    <a:pt x="55" y="8"/>
                  </a:lnTo>
                  <a:lnTo>
                    <a:pt x="51" y="9"/>
                  </a:lnTo>
                  <a:lnTo>
                    <a:pt x="48" y="11"/>
                  </a:lnTo>
                  <a:lnTo>
                    <a:pt x="45" y="12"/>
                  </a:lnTo>
                  <a:lnTo>
                    <a:pt x="41" y="14"/>
                  </a:lnTo>
                  <a:lnTo>
                    <a:pt x="38" y="17"/>
                  </a:lnTo>
                  <a:lnTo>
                    <a:pt x="36" y="19"/>
                  </a:lnTo>
                  <a:lnTo>
                    <a:pt x="33" y="21"/>
                  </a:lnTo>
                  <a:lnTo>
                    <a:pt x="29" y="24"/>
                  </a:lnTo>
                  <a:lnTo>
                    <a:pt x="26" y="28"/>
                  </a:lnTo>
                  <a:lnTo>
                    <a:pt x="23" y="31"/>
                  </a:lnTo>
                  <a:lnTo>
                    <a:pt x="19" y="33"/>
                  </a:lnTo>
                  <a:lnTo>
                    <a:pt x="16" y="36"/>
                  </a:lnTo>
                  <a:lnTo>
                    <a:pt x="14" y="39"/>
                  </a:lnTo>
                  <a:lnTo>
                    <a:pt x="12" y="42"/>
                  </a:lnTo>
                  <a:lnTo>
                    <a:pt x="7" y="47"/>
                  </a:lnTo>
                  <a:lnTo>
                    <a:pt x="5" y="52"/>
                  </a:lnTo>
                  <a:lnTo>
                    <a:pt x="2" y="56"/>
                  </a:lnTo>
                  <a:lnTo>
                    <a:pt x="1" y="61"/>
                  </a:lnTo>
                  <a:lnTo>
                    <a:pt x="0" y="64"/>
                  </a:lnTo>
                  <a:lnTo>
                    <a:pt x="0" y="68"/>
                  </a:lnTo>
                  <a:lnTo>
                    <a:pt x="0" y="72"/>
                  </a:lnTo>
                  <a:lnTo>
                    <a:pt x="1" y="75"/>
                  </a:lnTo>
                  <a:lnTo>
                    <a:pt x="2" y="77"/>
                  </a:lnTo>
                  <a:lnTo>
                    <a:pt x="4" y="80"/>
                  </a:lnTo>
                  <a:lnTo>
                    <a:pt x="6" y="83"/>
                  </a:lnTo>
                  <a:lnTo>
                    <a:pt x="10" y="85"/>
                  </a:lnTo>
                  <a:lnTo>
                    <a:pt x="13" y="87"/>
                  </a:lnTo>
                  <a:lnTo>
                    <a:pt x="16" y="89"/>
                  </a:lnTo>
                  <a:lnTo>
                    <a:pt x="19" y="90"/>
                  </a:lnTo>
                  <a:lnTo>
                    <a:pt x="23" y="91"/>
                  </a:lnTo>
                  <a:lnTo>
                    <a:pt x="26" y="92"/>
                  </a:lnTo>
                  <a:lnTo>
                    <a:pt x="30" y="94"/>
                  </a:lnTo>
                  <a:lnTo>
                    <a:pt x="34" y="95"/>
                  </a:lnTo>
                  <a:lnTo>
                    <a:pt x="37" y="95"/>
                  </a:lnTo>
                  <a:lnTo>
                    <a:pt x="40" y="96"/>
                  </a:lnTo>
                  <a:lnTo>
                    <a:pt x="45" y="97"/>
                  </a:lnTo>
                  <a:lnTo>
                    <a:pt x="47" y="97"/>
                  </a:lnTo>
                  <a:lnTo>
                    <a:pt x="50" y="97"/>
                  </a:lnTo>
                  <a:lnTo>
                    <a:pt x="52" y="97"/>
                  </a:lnTo>
                  <a:lnTo>
                    <a:pt x="56" y="98"/>
                  </a:lnTo>
                  <a:lnTo>
                    <a:pt x="59" y="98"/>
                  </a:lnTo>
                  <a:lnTo>
                    <a:pt x="60" y="98"/>
                  </a:lnTo>
                  <a:lnTo>
                    <a:pt x="61" y="98"/>
                  </a:lnTo>
                  <a:lnTo>
                    <a:pt x="64" y="97"/>
                  </a:lnTo>
                  <a:lnTo>
                    <a:pt x="66" y="96"/>
                  </a:lnTo>
                  <a:lnTo>
                    <a:pt x="69" y="96"/>
                  </a:lnTo>
                  <a:lnTo>
                    <a:pt x="71" y="95"/>
                  </a:lnTo>
                  <a:lnTo>
                    <a:pt x="75" y="95"/>
                  </a:lnTo>
                  <a:lnTo>
                    <a:pt x="79" y="94"/>
                  </a:lnTo>
                  <a:lnTo>
                    <a:pt x="83" y="92"/>
                  </a:lnTo>
                  <a:lnTo>
                    <a:pt x="86" y="91"/>
                  </a:lnTo>
                  <a:lnTo>
                    <a:pt x="92" y="90"/>
                  </a:lnTo>
                  <a:lnTo>
                    <a:pt x="96" y="89"/>
                  </a:lnTo>
                  <a:lnTo>
                    <a:pt x="101" y="88"/>
                  </a:lnTo>
                  <a:lnTo>
                    <a:pt x="105" y="87"/>
                  </a:lnTo>
                  <a:lnTo>
                    <a:pt x="111" y="86"/>
                  </a:lnTo>
                  <a:lnTo>
                    <a:pt x="115" y="84"/>
                  </a:lnTo>
                  <a:lnTo>
                    <a:pt x="119" y="83"/>
                  </a:lnTo>
                  <a:lnTo>
                    <a:pt x="124" y="80"/>
                  </a:lnTo>
                  <a:lnTo>
                    <a:pt x="128" y="79"/>
                  </a:lnTo>
                  <a:lnTo>
                    <a:pt x="132" y="77"/>
                  </a:lnTo>
                  <a:lnTo>
                    <a:pt x="137" y="75"/>
                  </a:lnTo>
                  <a:lnTo>
                    <a:pt x="140" y="74"/>
                  </a:lnTo>
                  <a:lnTo>
                    <a:pt x="145" y="72"/>
                  </a:lnTo>
                  <a:lnTo>
                    <a:pt x="148" y="69"/>
                  </a:lnTo>
                  <a:lnTo>
                    <a:pt x="151" y="67"/>
                  </a:lnTo>
                  <a:lnTo>
                    <a:pt x="153" y="65"/>
                  </a:lnTo>
                  <a:lnTo>
                    <a:pt x="157" y="63"/>
                  </a:lnTo>
                  <a:lnTo>
                    <a:pt x="160" y="58"/>
                  </a:lnTo>
                  <a:lnTo>
                    <a:pt x="161" y="55"/>
                  </a:lnTo>
                  <a:lnTo>
                    <a:pt x="161" y="50"/>
                  </a:lnTo>
                  <a:lnTo>
                    <a:pt x="161" y="46"/>
                  </a:lnTo>
                  <a:lnTo>
                    <a:pt x="160" y="43"/>
                  </a:lnTo>
                  <a:lnTo>
                    <a:pt x="160" y="40"/>
                  </a:lnTo>
                  <a:lnTo>
                    <a:pt x="160" y="35"/>
                  </a:lnTo>
                  <a:lnTo>
                    <a:pt x="160" y="32"/>
                  </a:lnTo>
                  <a:lnTo>
                    <a:pt x="159" y="29"/>
                  </a:lnTo>
                  <a:lnTo>
                    <a:pt x="161" y="31"/>
                  </a:lnTo>
                  <a:lnTo>
                    <a:pt x="161" y="31"/>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4"/>
            <p:cNvSpPr>
              <a:spLocks/>
            </p:cNvSpPr>
            <p:nvPr/>
          </p:nvSpPr>
          <p:spPr bwMode="auto">
            <a:xfrm>
              <a:off x="2217738" y="3513138"/>
              <a:ext cx="128588" cy="77787"/>
            </a:xfrm>
            <a:custGeom>
              <a:avLst/>
              <a:gdLst/>
              <a:ahLst/>
              <a:cxnLst>
                <a:cxn ang="0">
                  <a:pos x="160" y="28"/>
                </a:cxn>
                <a:cxn ang="0">
                  <a:pos x="155" y="23"/>
                </a:cxn>
                <a:cxn ang="0">
                  <a:pos x="147" y="17"/>
                </a:cxn>
                <a:cxn ang="0">
                  <a:pos x="140" y="13"/>
                </a:cxn>
                <a:cxn ang="0">
                  <a:pos x="132" y="10"/>
                </a:cxn>
                <a:cxn ang="0">
                  <a:pos x="123" y="6"/>
                </a:cxn>
                <a:cxn ang="0">
                  <a:pos x="113" y="3"/>
                </a:cxn>
                <a:cxn ang="0">
                  <a:pos x="103" y="1"/>
                </a:cxn>
                <a:cxn ang="0">
                  <a:pos x="91" y="0"/>
                </a:cxn>
                <a:cxn ang="0">
                  <a:pos x="80" y="0"/>
                </a:cxn>
                <a:cxn ang="0">
                  <a:pos x="72" y="2"/>
                </a:cxn>
                <a:cxn ang="0">
                  <a:pos x="65" y="3"/>
                </a:cxn>
                <a:cxn ang="0">
                  <a:pos x="58" y="5"/>
                </a:cxn>
                <a:cxn ang="0">
                  <a:pos x="52" y="9"/>
                </a:cxn>
                <a:cxn ang="0">
                  <a:pos x="46" y="12"/>
                </a:cxn>
                <a:cxn ang="0">
                  <a:pos x="40" y="16"/>
                </a:cxn>
                <a:cxn ang="0">
                  <a:pos x="34" y="21"/>
                </a:cxn>
                <a:cxn ang="0">
                  <a:pos x="28" y="26"/>
                </a:cxn>
                <a:cxn ang="0">
                  <a:pos x="21" y="33"/>
                </a:cxn>
                <a:cxn ang="0">
                  <a:pos x="16" y="38"/>
                </a:cxn>
                <a:cxn ang="0">
                  <a:pos x="9" y="46"/>
                </a:cxn>
                <a:cxn ang="0">
                  <a:pos x="4" y="56"/>
                </a:cxn>
                <a:cxn ang="0">
                  <a:pos x="0" y="63"/>
                </a:cxn>
                <a:cxn ang="0">
                  <a:pos x="0" y="71"/>
                </a:cxn>
                <a:cxn ang="0">
                  <a:pos x="3" y="78"/>
                </a:cxn>
                <a:cxn ang="0">
                  <a:pos x="7" y="82"/>
                </a:cxn>
                <a:cxn ang="0">
                  <a:pos x="13" y="87"/>
                </a:cxn>
                <a:cxn ang="0">
                  <a:pos x="20" y="90"/>
                </a:cxn>
                <a:cxn ang="0">
                  <a:pos x="27" y="93"/>
                </a:cxn>
                <a:cxn ang="0">
                  <a:pos x="34" y="94"/>
                </a:cxn>
                <a:cxn ang="0">
                  <a:pos x="41" y="96"/>
                </a:cxn>
                <a:cxn ang="0">
                  <a:pos x="47" y="97"/>
                </a:cxn>
                <a:cxn ang="0">
                  <a:pos x="53" y="97"/>
                </a:cxn>
                <a:cxn ang="0">
                  <a:pos x="58" y="99"/>
                </a:cxn>
                <a:cxn ang="0">
                  <a:pos x="61" y="99"/>
                </a:cxn>
                <a:cxn ang="0">
                  <a:pos x="66" y="96"/>
                </a:cxn>
                <a:cxn ang="0">
                  <a:pos x="72" y="95"/>
                </a:cxn>
                <a:cxn ang="0">
                  <a:pos x="79" y="94"/>
                </a:cxn>
                <a:cxn ang="0">
                  <a:pos x="87" y="92"/>
                </a:cxn>
                <a:cxn ang="0">
                  <a:pos x="97" y="90"/>
                </a:cxn>
                <a:cxn ang="0">
                  <a:pos x="107" y="88"/>
                </a:cxn>
                <a:cxn ang="0">
                  <a:pos x="116" y="84"/>
                </a:cxn>
                <a:cxn ang="0">
                  <a:pos x="124" y="81"/>
                </a:cxn>
                <a:cxn ang="0">
                  <a:pos x="133" y="78"/>
                </a:cxn>
                <a:cxn ang="0">
                  <a:pos x="142" y="73"/>
                </a:cxn>
                <a:cxn ang="0">
                  <a:pos x="150" y="70"/>
                </a:cxn>
                <a:cxn ang="0">
                  <a:pos x="155" y="66"/>
                </a:cxn>
                <a:cxn ang="0">
                  <a:pos x="160" y="59"/>
                </a:cxn>
                <a:cxn ang="0">
                  <a:pos x="162" y="50"/>
                </a:cxn>
                <a:cxn ang="0">
                  <a:pos x="160" y="43"/>
                </a:cxn>
                <a:cxn ang="0">
                  <a:pos x="160" y="35"/>
                </a:cxn>
                <a:cxn ang="0">
                  <a:pos x="159" y="28"/>
                </a:cxn>
                <a:cxn ang="0">
                  <a:pos x="163" y="29"/>
                </a:cxn>
              </a:cxnLst>
              <a:rect l="0" t="0" r="r" b="b"/>
              <a:pathLst>
                <a:path w="163" h="99">
                  <a:moveTo>
                    <a:pt x="163" y="29"/>
                  </a:moveTo>
                  <a:lnTo>
                    <a:pt x="160" y="28"/>
                  </a:lnTo>
                  <a:lnTo>
                    <a:pt x="159" y="26"/>
                  </a:lnTo>
                  <a:lnTo>
                    <a:pt x="155" y="23"/>
                  </a:lnTo>
                  <a:lnTo>
                    <a:pt x="151" y="21"/>
                  </a:lnTo>
                  <a:lnTo>
                    <a:pt x="147" y="17"/>
                  </a:lnTo>
                  <a:lnTo>
                    <a:pt x="144" y="16"/>
                  </a:lnTo>
                  <a:lnTo>
                    <a:pt x="140" y="13"/>
                  </a:lnTo>
                  <a:lnTo>
                    <a:pt x="136" y="12"/>
                  </a:lnTo>
                  <a:lnTo>
                    <a:pt x="132" y="10"/>
                  </a:lnTo>
                  <a:lnTo>
                    <a:pt x="128" y="7"/>
                  </a:lnTo>
                  <a:lnTo>
                    <a:pt x="123" y="6"/>
                  </a:lnTo>
                  <a:lnTo>
                    <a:pt x="119" y="5"/>
                  </a:lnTo>
                  <a:lnTo>
                    <a:pt x="113" y="3"/>
                  </a:lnTo>
                  <a:lnTo>
                    <a:pt x="109" y="2"/>
                  </a:lnTo>
                  <a:lnTo>
                    <a:pt x="103" y="1"/>
                  </a:lnTo>
                  <a:lnTo>
                    <a:pt x="98" y="0"/>
                  </a:lnTo>
                  <a:lnTo>
                    <a:pt x="91" y="0"/>
                  </a:lnTo>
                  <a:lnTo>
                    <a:pt x="86" y="0"/>
                  </a:lnTo>
                  <a:lnTo>
                    <a:pt x="80" y="0"/>
                  </a:lnTo>
                  <a:lnTo>
                    <a:pt x="75" y="2"/>
                  </a:lnTo>
                  <a:lnTo>
                    <a:pt x="72" y="2"/>
                  </a:lnTo>
                  <a:lnTo>
                    <a:pt x="68" y="3"/>
                  </a:lnTo>
                  <a:lnTo>
                    <a:pt x="65" y="3"/>
                  </a:lnTo>
                  <a:lnTo>
                    <a:pt x="62" y="5"/>
                  </a:lnTo>
                  <a:lnTo>
                    <a:pt x="58" y="5"/>
                  </a:lnTo>
                  <a:lnTo>
                    <a:pt x="55" y="7"/>
                  </a:lnTo>
                  <a:lnTo>
                    <a:pt x="52" y="9"/>
                  </a:lnTo>
                  <a:lnTo>
                    <a:pt x="50" y="11"/>
                  </a:lnTo>
                  <a:lnTo>
                    <a:pt x="46" y="12"/>
                  </a:lnTo>
                  <a:lnTo>
                    <a:pt x="43" y="14"/>
                  </a:lnTo>
                  <a:lnTo>
                    <a:pt x="40" y="16"/>
                  </a:lnTo>
                  <a:lnTo>
                    <a:pt x="37" y="18"/>
                  </a:lnTo>
                  <a:lnTo>
                    <a:pt x="34" y="21"/>
                  </a:lnTo>
                  <a:lnTo>
                    <a:pt x="30" y="23"/>
                  </a:lnTo>
                  <a:lnTo>
                    <a:pt x="28" y="26"/>
                  </a:lnTo>
                  <a:lnTo>
                    <a:pt x="24" y="29"/>
                  </a:lnTo>
                  <a:lnTo>
                    <a:pt x="21" y="33"/>
                  </a:lnTo>
                  <a:lnTo>
                    <a:pt x="18" y="35"/>
                  </a:lnTo>
                  <a:lnTo>
                    <a:pt x="16" y="38"/>
                  </a:lnTo>
                  <a:lnTo>
                    <a:pt x="13" y="41"/>
                  </a:lnTo>
                  <a:lnTo>
                    <a:pt x="9" y="46"/>
                  </a:lnTo>
                  <a:lnTo>
                    <a:pt x="6" y="51"/>
                  </a:lnTo>
                  <a:lnTo>
                    <a:pt x="4" y="56"/>
                  </a:lnTo>
                  <a:lnTo>
                    <a:pt x="1" y="60"/>
                  </a:lnTo>
                  <a:lnTo>
                    <a:pt x="0" y="63"/>
                  </a:lnTo>
                  <a:lnTo>
                    <a:pt x="0" y="68"/>
                  </a:lnTo>
                  <a:lnTo>
                    <a:pt x="0" y="71"/>
                  </a:lnTo>
                  <a:lnTo>
                    <a:pt x="1" y="74"/>
                  </a:lnTo>
                  <a:lnTo>
                    <a:pt x="3" y="78"/>
                  </a:lnTo>
                  <a:lnTo>
                    <a:pt x="5" y="80"/>
                  </a:lnTo>
                  <a:lnTo>
                    <a:pt x="7" y="82"/>
                  </a:lnTo>
                  <a:lnTo>
                    <a:pt x="10" y="85"/>
                  </a:lnTo>
                  <a:lnTo>
                    <a:pt x="13" y="87"/>
                  </a:lnTo>
                  <a:lnTo>
                    <a:pt x="17" y="89"/>
                  </a:lnTo>
                  <a:lnTo>
                    <a:pt x="20" y="90"/>
                  </a:lnTo>
                  <a:lnTo>
                    <a:pt x="23" y="92"/>
                  </a:lnTo>
                  <a:lnTo>
                    <a:pt x="27" y="93"/>
                  </a:lnTo>
                  <a:lnTo>
                    <a:pt x="30" y="94"/>
                  </a:lnTo>
                  <a:lnTo>
                    <a:pt x="34" y="94"/>
                  </a:lnTo>
                  <a:lnTo>
                    <a:pt x="38" y="95"/>
                  </a:lnTo>
                  <a:lnTo>
                    <a:pt x="41" y="96"/>
                  </a:lnTo>
                  <a:lnTo>
                    <a:pt x="44" y="97"/>
                  </a:lnTo>
                  <a:lnTo>
                    <a:pt x="47" y="97"/>
                  </a:lnTo>
                  <a:lnTo>
                    <a:pt x="51" y="97"/>
                  </a:lnTo>
                  <a:lnTo>
                    <a:pt x="53" y="97"/>
                  </a:lnTo>
                  <a:lnTo>
                    <a:pt x="55" y="99"/>
                  </a:lnTo>
                  <a:lnTo>
                    <a:pt x="58" y="99"/>
                  </a:lnTo>
                  <a:lnTo>
                    <a:pt x="61" y="99"/>
                  </a:lnTo>
                  <a:lnTo>
                    <a:pt x="61" y="99"/>
                  </a:lnTo>
                  <a:lnTo>
                    <a:pt x="64" y="97"/>
                  </a:lnTo>
                  <a:lnTo>
                    <a:pt x="66" y="96"/>
                  </a:lnTo>
                  <a:lnTo>
                    <a:pt x="69" y="96"/>
                  </a:lnTo>
                  <a:lnTo>
                    <a:pt x="72" y="95"/>
                  </a:lnTo>
                  <a:lnTo>
                    <a:pt x="76" y="95"/>
                  </a:lnTo>
                  <a:lnTo>
                    <a:pt x="79" y="94"/>
                  </a:lnTo>
                  <a:lnTo>
                    <a:pt x="84" y="93"/>
                  </a:lnTo>
                  <a:lnTo>
                    <a:pt x="87" y="92"/>
                  </a:lnTo>
                  <a:lnTo>
                    <a:pt x="92" y="91"/>
                  </a:lnTo>
                  <a:lnTo>
                    <a:pt x="97" y="90"/>
                  </a:lnTo>
                  <a:lnTo>
                    <a:pt x="101" y="89"/>
                  </a:lnTo>
                  <a:lnTo>
                    <a:pt x="107" y="88"/>
                  </a:lnTo>
                  <a:lnTo>
                    <a:pt x="111" y="87"/>
                  </a:lnTo>
                  <a:lnTo>
                    <a:pt x="116" y="84"/>
                  </a:lnTo>
                  <a:lnTo>
                    <a:pt x="120" y="83"/>
                  </a:lnTo>
                  <a:lnTo>
                    <a:pt x="124" y="81"/>
                  </a:lnTo>
                  <a:lnTo>
                    <a:pt x="130" y="80"/>
                  </a:lnTo>
                  <a:lnTo>
                    <a:pt x="133" y="78"/>
                  </a:lnTo>
                  <a:lnTo>
                    <a:pt x="137" y="76"/>
                  </a:lnTo>
                  <a:lnTo>
                    <a:pt x="142" y="73"/>
                  </a:lnTo>
                  <a:lnTo>
                    <a:pt x="146" y="72"/>
                  </a:lnTo>
                  <a:lnTo>
                    <a:pt x="150" y="70"/>
                  </a:lnTo>
                  <a:lnTo>
                    <a:pt x="153" y="68"/>
                  </a:lnTo>
                  <a:lnTo>
                    <a:pt x="155" y="66"/>
                  </a:lnTo>
                  <a:lnTo>
                    <a:pt x="157" y="63"/>
                  </a:lnTo>
                  <a:lnTo>
                    <a:pt x="160" y="59"/>
                  </a:lnTo>
                  <a:lnTo>
                    <a:pt x="163" y="55"/>
                  </a:lnTo>
                  <a:lnTo>
                    <a:pt x="162" y="50"/>
                  </a:lnTo>
                  <a:lnTo>
                    <a:pt x="162" y="46"/>
                  </a:lnTo>
                  <a:lnTo>
                    <a:pt x="160" y="43"/>
                  </a:lnTo>
                  <a:lnTo>
                    <a:pt x="160" y="39"/>
                  </a:lnTo>
                  <a:lnTo>
                    <a:pt x="160" y="35"/>
                  </a:lnTo>
                  <a:lnTo>
                    <a:pt x="160" y="32"/>
                  </a:lnTo>
                  <a:lnTo>
                    <a:pt x="159" y="28"/>
                  </a:lnTo>
                  <a:lnTo>
                    <a:pt x="163" y="29"/>
                  </a:lnTo>
                  <a:lnTo>
                    <a:pt x="163" y="29"/>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5"/>
            <p:cNvSpPr>
              <a:spLocks/>
            </p:cNvSpPr>
            <p:nvPr/>
          </p:nvSpPr>
          <p:spPr bwMode="auto">
            <a:xfrm>
              <a:off x="2049463" y="3587750"/>
              <a:ext cx="373063" cy="198437"/>
            </a:xfrm>
            <a:custGeom>
              <a:avLst/>
              <a:gdLst/>
              <a:ahLst/>
              <a:cxnLst>
                <a:cxn ang="0">
                  <a:pos x="469" y="222"/>
                </a:cxn>
                <a:cxn ang="0">
                  <a:pos x="450" y="228"/>
                </a:cxn>
                <a:cxn ang="0">
                  <a:pos x="432" y="233"/>
                </a:cxn>
                <a:cxn ang="0">
                  <a:pos x="412" y="237"/>
                </a:cxn>
                <a:cxn ang="0">
                  <a:pos x="393" y="242"/>
                </a:cxn>
                <a:cxn ang="0">
                  <a:pos x="374" y="244"/>
                </a:cxn>
                <a:cxn ang="0">
                  <a:pos x="354" y="246"/>
                </a:cxn>
                <a:cxn ang="0">
                  <a:pos x="334" y="248"/>
                </a:cxn>
                <a:cxn ang="0">
                  <a:pos x="314" y="249"/>
                </a:cxn>
                <a:cxn ang="0">
                  <a:pos x="294" y="249"/>
                </a:cxn>
                <a:cxn ang="0">
                  <a:pos x="274" y="251"/>
                </a:cxn>
                <a:cxn ang="0">
                  <a:pos x="254" y="249"/>
                </a:cxn>
                <a:cxn ang="0">
                  <a:pos x="235" y="249"/>
                </a:cxn>
                <a:cxn ang="0">
                  <a:pos x="216" y="247"/>
                </a:cxn>
                <a:cxn ang="0">
                  <a:pos x="197" y="246"/>
                </a:cxn>
                <a:cxn ang="0">
                  <a:pos x="180" y="245"/>
                </a:cxn>
                <a:cxn ang="0">
                  <a:pos x="162" y="243"/>
                </a:cxn>
                <a:cxn ang="0">
                  <a:pos x="143" y="241"/>
                </a:cxn>
                <a:cxn ang="0">
                  <a:pos x="127" y="237"/>
                </a:cxn>
                <a:cxn ang="0">
                  <a:pos x="112" y="235"/>
                </a:cxn>
                <a:cxn ang="0">
                  <a:pos x="97" y="233"/>
                </a:cxn>
                <a:cxn ang="0">
                  <a:pos x="82" y="230"/>
                </a:cxn>
                <a:cxn ang="0">
                  <a:pos x="69" y="228"/>
                </a:cxn>
                <a:cxn ang="0">
                  <a:pos x="57" y="224"/>
                </a:cxn>
                <a:cxn ang="0">
                  <a:pos x="46" y="223"/>
                </a:cxn>
                <a:cxn ang="0">
                  <a:pos x="35" y="220"/>
                </a:cxn>
                <a:cxn ang="0">
                  <a:pos x="26" y="218"/>
                </a:cxn>
                <a:cxn ang="0">
                  <a:pos x="17" y="215"/>
                </a:cxn>
                <a:cxn ang="0">
                  <a:pos x="12" y="214"/>
                </a:cxn>
                <a:cxn ang="0">
                  <a:pos x="6" y="213"/>
                </a:cxn>
                <a:cxn ang="0">
                  <a:pos x="2" y="212"/>
                </a:cxn>
                <a:cxn ang="0">
                  <a:pos x="0" y="211"/>
                </a:cxn>
                <a:cxn ang="0">
                  <a:pos x="250" y="0"/>
                </a:cxn>
                <a:cxn ang="0">
                  <a:pos x="260" y="1"/>
                </a:cxn>
                <a:cxn ang="0">
                  <a:pos x="269" y="1"/>
                </a:cxn>
                <a:cxn ang="0">
                  <a:pos x="279" y="2"/>
                </a:cxn>
                <a:cxn ang="0">
                  <a:pos x="290" y="2"/>
                </a:cxn>
                <a:cxn ang="0">
                  <a:pos x="300" y="2"/>
                </a:cxn>
                <a:cxn ang="0">
                  <a:pos x="310" y="3"/>
                </a:cxn>
                <a:cxn ang="0">
                  <a:pos x="320" y="3"/>
                </a:cxn>
                <a:cxn ang="0">
                  <a:pos x="325" y="5"/>
                </a:cxn>
              </a:cxnLst>
              <a:rect l="0" t="0" r="r" b="b"/>
              <a:pathLst>
                <a:path w="469" h="251">
                  <a:moveTo>
                    <a:pt x="325" y="5"/>
                  </a:moveTo>
                  <a:lnTo>
                    <a:pt x="469" y="222"/>
                  </a:lnTo>
                  <a:lnTo>
                    <a:pt x="459" y="224"/>
                  </a:lnTo>
                  <a:lnTo>
                    <a:pt x="450" y="228"/>
                  </a:lnTo>
                  <a:lnTo>
                    <a:pt x="441" y="230"/>
                  </a:lnTo>
                  <a:lnTo>
                    <a:pt x="432" y="233"/>
                  </a:lnTo>
                  <a:lnTo>
                    <a:pt x="422" y="235"/>
                  </a:lnTo>
                  <a:lnTo>
                    <a:pt x="412" y="237"/>
                  </a:lnTo>
                  <a:lnTo>
                    <a:pt x="402" y="239"/>
                  </a:lnTo>
                  <a:lnTo>
                    <a:pt x="393" y="242"/>
                  </a:lnTo>
                  <a:lnTo>
                    <a:pt x="382" y="242"/>
                  </a:lnTo>
                  <a:lnTo>
                    <a:pt x="374" y="244"/>
                  </a:lnTo>
                  <a:lnTo>
                    <a:pt x="364" y="245"/>
                  </a:lnTo>
                  <a:lnTo>
                    <a:pt x="354" y="246"/>
                  </a:lnTo>
                  <a:lnTo>
                    <a:pt x="344" y="247"/>
                  </a:lnTo>
                  <a:lnTo>
                    <a:pt x="334" y="248"/>
                  </a:lnTo>
                  <a:lnTo>
                    <a:pt x="324" y="248"/>
                  </a:lnTo>
                  <a:lnTo>
                    <a:pt x="314" y="249"/>
                  </a:lnTo>
                  <a:lnTo>
                    <a:pt x="303" y="249"/>
                  </a:lnTo>
                  <a:lnTo>
                    <a:pt x="294" y="249"/>
                  </a:lnTo>
                  <a:lnTo>
                    <a:pt x="284" y="249"/>
                  </a:lnTo>
                  <a:lnTo>
                    <a:pt x="274" y="251"/>
                  </a:lnTo>
                  <a:lnTo>
                    <a:pt x="264" y="249"/>
                  </a:lnTo>
                  <a:lnTo>
                    <a:pt x="254" y="249"/>
                  </a:lnTo>
                  <a:lnTo>
                    <a:pt x="245" y="249"/>
                  </a:lnTo>
                  <a:lnTo>
                    <a:pt x="235" y="249"/>
                  </a:lnTo>
                  <a:lnTo>
                    <a:pt x="226" y="248"/>
                  </a:lnTo>
                  <a:lnTo>
                    <a:pt x="216" y="247"/>
                  </a:lnTo>
                  <a:lnTo>
                    <a:pt x="207" y="247"/>
                  </a:lnTo>
                  <a:lnTo>
                    <a:pt x="197" y="246"/>
                  </a:lnTo>
                  <a:lnTo>
                    <a:pt x="188" y="245"/>
                  </a:lnTo>
                  <a:lnTo>
                    <a:pt x="180" y="245"/>
                  </a:lnTo>
                  <a:lnTo>
                    <a:pt x="170" y="244"/>
                  </a:lnTo>
                  <a:lnTo>
                    <a:pt x="162" y="243"/>
                  </a:lnTo>
                  <a:lnTo>
                    <a:pt x="152" y="242"/>
                  </a:lnTo>
                  <a:lnTo>
                    <a:pt x="143" y="241"/>
                  </a:lnTo>
                  <a:lnTo>
                    <a:pt x="136" y="239"/>
                  </a:lnTo>
                  <a:lnTo>
                    <a:pt x="127" y="237"/>
                  </a:lnTo>
                  <a:lnTo>
                    <a:pt x="119" y="236"/>
                  </a:lnTo>
                  <a:lnTo>
                    <a:pt x="112" y="235"/>
                  </a:lnTo>
                  <a:lnTo>
                    <a:pt x="104" y="234"/>
                  </a:lnTo>
                  <a:lnTo>
                    <a:pt x="97" y="233"/>
                  </a:lnTo>
                  <a:lnTo>
                    <a:pt x="90" y="232"/>
                  </a:lnTo>
                  <a:lnTo>
                    <a:pt x="82" y="230"/>
                  </a:lnTo>
                  <a:lnTo>
                    <a:pt x="75" y="229"/>
                  </a:lnTo>
                  <a:lnTo>
                    <a:pt x="69" y="228"/>
                  </a:lnTo>
                  <a:lnTo>
                    <a:pt x="62" y="226"/>
                  </a:lnTo>
                  <a:lnTo>
                    <a:pt x="57" y="224"/>
                  </a:lnTo>
                  <a:lnTo>
                    <a:pt x="50" y="224"/>
                  </a:lnTo>
                  <a:lnTo>
                    <a:pt x="46" y="223"/>
                  </a:lnTo>
                  <a:lnTo>
                    <a:pt x="39" y="221"/>
                  </a:lnTo>
                  <a:lnTo>
                    <a:pt x="35" y="220"/>
                  </a:lnTo>
                  <a:lnTo>
                    <a:pt x="29" y="219"/>
                  </a:lnTo>
                  <a:lnTo>
                    <a:pt x="26" y="218"/>
                  </a:lnTo>
                  <a:lnTo>
                    <a:pt x="20" y="217"/>
                  </a:lnTo>
                  <a:lnTo>
                    <a:pt x="17" y="215"/>
                  </a:lnTo>
                  <a:lnTo>
                    <a:pt x="14" y="214"/>
                  </a:lnTo>
                  <a:lnTo>
                    <a:pt x="12" y="214"/>
                  </a:lnTo>
                  <a:lnTo>
                    <a:pt x="8" y="213"/>
                  </a:lnTo>
                  <a:lnTo>
                    <a:pt x="6" y="213"/>
                  </a:lnTo>
                  <a:lnTo>
                    <a:pt x="4" y="212"/>
                  </a:lnTo>
                  <a:lnTo>
                    <a:pt x="2" y="212"/>
                  </a:lnTo>
                  <a:lnTo>
                    <a:pt x="0" y="211"/>
                  </a:lnTo>
                  <a:lnTo>
                    <a:pt x="0" y="211"/>
                  </a:lnTo>
                  <a:lnTo>
                    <a:pt x="245" y="0"/>
                  </a:lnTo>
                  <a:lnTo>
                    <a:pt x="250" y="0"/>
                  </a:lnTo>
                  <a:lnTo>
                    <a:pt x="255" y="1"/>
                  </a:lnTo>
                  <a:lnTo>
                    <a:pt x="260" y="1"/>
                  </a:lnTo>
                  <a:lnTo>
                    <a:pt x="265" y="1"/>
                  </a:lnTo>
                  <a:lnTo>
                    <a:pt x="269" y="1"/>
                  </a:lnTo>
                  <a:lnTo>
                    <a:pt x="275" y="2"/>
                  </a:lnTo>
                  <a:lnTo>
                    <a:pt x="279" y="2"/>
                  </a:lnTo>
                  <a:lnTo>
                    <a:pt x="285" y="2"/>
                  </a:lnTo>
                  <a:lnTo>
                    <a:pt x="290" y="2"/>
                  </a:lnTo>
                  <a:lnTo>
                    <a:pt x="295" y="2"/>
                  </a:lnTo>
                  <a:lnTo>
                    <a:pt x="300" y="2"/>
                  </a:lnTo>
                  <a:lnTo>
                    <a:pt x="305" y="3"/>
                  </a:lnTo>
                  <a:lnTo>
                    <a:pt x="310" y="3"/>
                  </a:lnTo>
                  <a:lnTo>
                    <a:pt x="314" y="3"/>
                  </a:lnTo>
                  <a:lnTo>
                    <a:pt x="320" y="3"/>
                  </a:lnTo>
                  <a:lnTo>
                    <a:pt x="325" y="5"/>
                  </a:lnTo>
                  <a:lnTo>
                    <a:pt x="325" y="5"/>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6"/>
            <p:cNvSpPr>
              <a:spLocks/>
            </p:cNvSpPr>
            <p:nvPr/>
          </p:nvSpPr>
          <p:spPr bwMode="auto">
            <a:xfrm>
              <a:off x="2173288" y="3352800"/>
              <a:ext cx="325438" cy="173037"/>
            </a:xfrm>
            <a:custGeom>
              <a:avLst/>
              <a:gdLst/>
              <a:ahLst/>
              <a:cxnLst>
                <a:cxn ang="0">
                  <a:pos x="410" y="23"/>
                </a:cxn>
                <a:cxn ang="0">
                  <a:pos x="395" y="17"/>
                </a:cxn>
                <a:cxn ang="0">
                  <a:pos x="380" y="13"/>
                </a:cxn>
                <a:cxn ang="0">
                  <a:pos x="365" y="9"/>
                </a:cxn>
                <a:cxn ang="0">
                  <a:pos x="349" y="6"/>
                </a:cxn>
                <a:cxn ang="0">
                  <a:pos x="334" y="3"/>
                </a:cxn>
                <a:cxn ang="0">
                  <a:pos x="317" y="2"/>
                </a:cxn>
                <a:cxn ang="0">
                  <a:pos x="300" y="0"/>
                </a:cxn>
                <a:cxn ang="0">
                  <a:pos x="283" y="0"/>
                </a:cxn>
                <a:cxn ang="0">
                  <a:pos x="266" y="0"/>
                </a:cxn>
                <a:cxn ang="0">
                  <a:pos x="249" y="0"/>
                </a:cxn>
                <a:cxn ang="0">
                  <a:pos x="232" y="0"/>
                </a:cxn>
                <a:cxn ang="0">
                  <a:pos x="215" y="2"/>
                </a:cxn>
                <a:cxn ang="0">
                  <a:pos x="199" y="3"/>
                </a:cxn>
                <a:cxn ang="0">
                  <a:pos x="181" y="4"/>
                </a:cxn>
                <a:cxn ang="0">
                  <a:pos x="165" y="6"/>
                </a:cxn>
                <a:cxn ang="0">
                  <a:pos x="150" y="10"/>
                </a:cxn>
                <a:cxn ang="0">
                  <a:pos x="133" y="11"/>
                </a:cxn>
                <a:cxn ang="0">
                  <a:pos x="119" y="14"/>
                </a:cxn>
                <a:cxn ang="0">
                  <a:pos x="103" y="16"/>
                </a:cxn>
                <a:cxn ang="0">
                  <a:pos x="90" y="20"/>
                </a:cxn>
                <a:cxn ang="0">
                  <a:pos x="77" y="22"/>
                </a:cxn>
                <a:cxn ang="0">
                  <a:pos x="65" y="24"/>
                </a:cxn>
                <a:cxn ang="0">
                  <a:pos x="53" y="27"/>
                </a:cxn>
                <a:cxn ang="0">
                  <a:pos x="43" y="29"/>
                </a:cxn>
                <a:cxn ang="0">
                  <a:pos x="33" y="32"/>
                </a:cxn>
                <a:cxn ang="0">
                  <a:pos x="25" y="34"/>
                </a:cxn>
                <a:cxn ang="0">
                  <a:pos x="17" y="36"/>
                </a:cxn>
                <a:cxn ang="0">
                  <a:pos x="11" y="38"/>
                </a:cxn>
                <a:cxn ang="0">
                  <a:pos x="3" y="40"/>
                </a:cxn>
                <a:cxn ang="0">
                  <a:pos x="0" y="42"/>
                </a:cxn>
                <a:cxn ang="0">
                  <a:pos x="119" y="215"/>
                </a:cxn>
                <a:cxn ang="0">
                  <a:pos x="128" y="215"/>
                </a:cxn>
                <a:cxn ang="0">
                  <a:pos x="136" y="215"/>
                </a:cxn>
                <a:cxn ang="0">
                  <a:pos x="145" y="215"/>
                </a:cxn>
                <a:cxn ang="0">
                  <a:pos x="154" y="215"/>
                </a:cxn>
                <a:cxn ang="0">
                  <a:pos x="163" y="215"/>
                </a:cxn>
                <a:cxn ang="0">
                  <a:pos x="173" y="214"/>
                </a:cxn>
                <a:cxn ang="0">
                  <a:pos x="181" y="214"/>
                </a:cxn>
                <a:cxn ang="0">
                  <a:pos x="186" y="214"/>
                </a:cxn>
              </a:cxnLst>
              <a:rect l="0" t="0" r="r" b="b"/>
              <a:pathLst>
                <a:path w="410" h="216">
                  <a:moveTo>
                    <a:pt x="186" y="214"/>
                  </a:moveTo>
                  <a:lnTo>
                    <a:pt x="410" y="23"/>
                  </a:lnTo>
                  <a:lnTo>
                    <a:pt x="402" y="20"/>
                  </a:lnTo>
                  <a:lnTo>
                    <a:pt x="395" y="17"/>
                  </a:lnTo>
                  <a:lnTo>
                    <a:pt x="388" y="15"/>
                  </a:lnTo>
                  <a:lnTo>
                    <a:pt x="380" y="13"/>
                  </a:lnTo>
                  <a:lnTo>
                    <a:pt x="372" y="11"/>
                  </a:lnTo>
                  <a:lnTo>
                    <a:pt x="365" y="9"/>
                  </a:lnTo>
                  <a:lnTo>
                    <a:pt x="357" y="7"/>
                  </a:lnTo>
                  <a:lnTo>
                    <a:pt x="349" y="6"/>
                  </a:lnTo>
                  <a:lnTo>
                    <a:pt x="342" y="4"/>
                  </a:lnTo>
                  <a:lnTo>
                    <a:pt x="334" y="3"/>
                  </a:lnTo>
                  <a:lnTo>
                    <a:pt x="325" y="2"/>
                  </a:lnTo>
                  <a:lnTo>
                    <a:pt x="317" y="2"/>
                  </a:lnTo>
                  <a:lnTo>
                    <a:pt x="309" y="1"/>
                  </a:lnTo>
                  <a:lnTo>
                    <a:pt x="300" y="0"/>
                  </a:lnTo>
                  <a:lnTo>
                    <a:pt x="292" y="0"/>
                  </a:lnTo>
                  <a:lnTo>
                    <a:pt x="283" y="0"/>
                  </a:lnTo>
                  <a:lnTo>
                    <a:pt x="275" y="0"/>
                  </a:lnTo>
                  <a:lnTo>
                    <a:pt x="266" y="0"/>
                  </a:lnTo>
                  <a:lnTo>
                    <a:pt x="257" y="0"/>
                  </a:lnTo>
                  <a:lnTo>
                    <a:pt x="249" y="0"/>
                  </a:lnTo>
                  <a:lnTo>
                    <a:pt x="241" y="0"/>
                  </a:lnTo>
                  <a:lnTo>
                    <a:pt x="232" y="0"/>
                  </a:lnTo>
                  <a:lnTo>
                    <a:pt x="224" y="1"/>
                  </a:lnTo>
                  <a:lnTo>
                    <a:pt x="215" y="2"/>
                  </a:lnTo>
                  <a:lnTo>
                    <a:pt x="207" y="2"/>
                  </a:lnTo>
                  <a:lnTo>
                    <a:pt x="199" y="3"/>
                  </a:lnTo>
                  <a:lnTo>
                    <a:pt x="190" y="3"/>
                  </a:lnTo>
                  <a:lnTo>
                    <a:pt x="181" y="4"/>
                  </a:lnTo>
                  <a:lnTo>
                    <a:pt x="174" y="5"/>
                  </a:lnTo>
                  <a:lnTo>
                    <a:pt x="165" y="6"/>
                  </a:lnTo>
                  <a:lnTo>
                    <a:pt x="157" y="7"/>
                  </a:lnTo>
                  <a:lnTo>
                    <a:pt x="150" y="10"/>
                  </a:lnTo>
                  <a:lnTo>
                    <a:pt x="142" y="10"/>
                  </a:lnTo>
                  <a:lnTo>
                    <a:pt x="133" y="11"/>
                  </a:lnTo>
                  <a:lnTo>
                    <a:pt x="125" y="12"/>
                  </a:lnTo>
                  <a:lnTo>
                    <a:pt x="119" y="14"/>
                  </a:lnTo>
                  <a:lnTo>
                    <a:pt x="111" y="15"/>
                  </a:lnTo>
                  <a:lnTo>
                    <a:pt x="103" y="16"/>
                  </a:lnTo>
                  <a:lnTo>
                    <a:pt x="97" y="17"/>
                  </a:lnTo>
                  <a:lnTo>
                    <a:pt x="90" y="20"/>
                  </a:lnTo>
                  <a:lnTo>
                    <a:pt x="84" y="21"/>
                  </a:lnTo>
                  <a:lnTo>
                    <a:pt x="77" y="22"/>
                  </a:lnTo>
                  <a:lnTo>
                    <a:pt x="71" y="23"/>
                  </a:lnTo>
                  <a:lnTo>
                    <a:pt x="65" y="24"/>
                  </a:lnTo>
                  <a:lnTo>
                    <a:pt x="59" y="25"/>
                  </a:lnTo>
                  <a:lnTo>
                    <a:pt x="53" y="27"/>
                  </a:lnTo>
                  <a:lnTo>
                    <a:pt x="49" y="28"/>
                  </a:lnTo>
                  <a:lnTo>
                    <a:pt x="43" y="29"/>
                  </a:lnTo>
                  <a:lnTo>
                    <a:pt x="38" y="31"/>
                  </a:lnTo>
                  <a:lnTo>
                    <a:pt x="33" y="32"/>
                  </a:lnTo>
                  <a:lnTo>
                    <a:pt x="29" y="33"/>
                  </a:lnTo>
                  <a:lnTo>
                    <a:pt x="25" y="34"/>
                  </a:lnTo>
                  <a:lnTo>
                    <a:pt x="20" y="35"/>
                  </a:lnTo>
                  <a:lnTo>
                    <a:pt x="17" y="36"/>
                  </a:lnTo>
                  <a:lnTo>
                    <a:pt x="14" y="37"/>
                  </a:lnTo>
                  <a:lnTo>
                    <a:pt x="11" y="38"/>
                  </a:lnTo>
                  <a:lnTo>
                    <a:pt x="6" y="39"/>
                  </a:lnTo>
                  <a:lnTo>
                    <a:pt x="3" y="40"/>
                  </a:lnTo>
                  <a:lnTo>
                    <a:pt x="0" y="40"/>
                  </a:lnTo>
                  <a:lnTo>
                    <a:pt x="0" y="42"/>
                  </a:lnTo>
                  <a:lnTo>
                    <a:pt x="114" y="216"/>
                  </a:lnTo>
                  <a:lnTo>
                    <a:pt x="119" y="215"/>
                  </a:lnTo>
                  <a:lnTo>
                    <a:pt x="123" y="215"/>
                  </a:lnTo>
                  <a:lnTo>
                    <a:pt x="128" y="215"/>
                  </a:lnTo>
                  <a:lnTo>
                    <a:pt x="132" y="215"/>
                  </a:lnTo>
                  <a:lnTo>
                    <a:pt x="136" y="215"/>
                  </a:lnTo>
                  <a:lnTo>
                    <a:pt x="141" y="215"/>
                  </a:lnTo>
                  <a:lnTo>
                    <a:pt x="145" y="215"/>
                  </a:lnTo>
                  <a:lnTo>
                    <a:pt x="151" y="215"/>
                  </a:lnTo>
                  <a:lnTo>
                    <a:pt x="154" y="215"/>
                  </a:lnTo>
                  <a:lnTo>
                    <a:pt x="158" y="215"/>
                  </a:lnTo>
                  <a:lnTo>
                    <a:pt x="163" y="215"/>
                  </a:lnTo>
                  <a:lnTo>
                    <a:pt x="168" y="215"/>
                  </a:lnTo>
                  <a:lnTo>
                    <a:pt x="173" y="214"/>
                  </a:lnTo>
                  <a:lnTo>
                    <a:pt x="177" y="214"/>
                  </a:lnTo>
                  <a:lnTo>
                    <a:pt x="181" y="214"/>
                  </a:lnTo>
                  <a:lnTo>
                    <a:pt x="186" y="214"/>
                  </a:lnTo>
                  <a:lnTo>
                    <a:pt x="186" y="214"/>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7"/>
            <p:cNvSpPr>
              <a:spLocks/>
            </p:cNvSpPr>
            <p:nvPr/>
          </p:nvSpPr>
          <p:spPr bwMode="auto">
            <a:xfrm>
              <a:off x="2589213" y="3289300"/>
              <a:ext cx="131763" cy="180975"/>
            </a:xfrm>
            <a:custGeom>
              <a:avLst/>
              <a:gdLst/>
              <a:ahLst/>
              <a:cxnLst>
                <a:cxn ang="0">
                  <a:pos x="3" y="7"/>
                </a:cxn>
                <a:cxn ang="0">
                  <a:pos x="9" y="5"/>
                </a:cxn>
                <a:cxn ang="0">
                  <a:pos x="19" y="3"/>
                </a:cxn>
                <a:cxn ang="0">
                  <a:pos x="31" y="1"/>
                </a:cxn>
                <a:cxn ang="0">
                  <a:pos x="47" y="0"/>
                </a:cxn>
                <a:cxn ang="0">
                  <a:pos x="63" y="0"/>
                </a:cxn>
                <a:cxn ang="0">
                  <a:pos x="80" y="2"/>
                </a:cxn>
                <a:cxn ang="0">
                  <a:pos x="90" y="4"/>
                </a:cxn>
                <a:cxn ang="0">
                  <a:pos x="99" y="6"/>
                </a:cxn>
                <a:cxn ang="0">
                  <a:pos x="108" y="10"/>
                </a:cxn>
                <a:cxn ang="0">
                  <a:pos x="118" y="14"/>
                </a:cxn>
                <a:cxn ang="0">
                  <a:pos x="128" y="18"/>
                </a:cxn>
                <a:cxn ang="0">
                  <a:pos x="138" y="25"/>
                </a:cxn>
                <a:cxn ang="0">
                  <a:pos x="144" y="30"/>
                </a:cxn>
                <a:cxn ang="0">
                  <a:pos x="149" y="38"/>
                </a:cxn>
                <a:cxn ang="0">
                  <a:pos x="154" y="48"/>
                </a:cxn>
                <a:cxn ang="0">
                  <a:pos x="160" y="60"/>
                </a:cxn>
                <a:cxn ang="0">
                  <a:pos x="163" y="75"/>
                </a:cxn>
                <a:cxn ang="0">
                  <a:pos x="165" y="93"/>
                </a:cxn>
                <a:cxn ang="0">
                  <a:pos x="165" y="102"/>
                </a:cxn>
                <a:cxn ang="0">
                  <a:pos x="164" y="112"/>
                </a:cxn>
                <a:cxn ang="0">
                  <a:pos x="162" y="122"/>
                </a:cxn>
                <a:cxn ang="0">
                  <a:pos x="159" y="132"/>
                </a:cxn>
                <a:cxn ang="0">
                  <a:pos x="153" y="142"/>
                </a:cxn>
                <a:cxn ang="0">
                  <a:pos x="147" y="152"/>
                </a:cxn>
                <a:cxn ang="0">
                  <a:pos x="139" y="163"/>
                </a:cxn>
                <a:cxn ang="0">
                  <a:pos x="129" y="174"/>
                </a:cxn>
                <a:cxn ang="0">
                  <a:pos x="116" y="184"/>
                </a:cxn>
                <a:cxn ang="0">
                  <a:pos x="26" y="176"/>
                </a:cxn>
                <a:cxn ang="0">
                  <a:pos x="28" y="170"/>
                </a:cxn>
                <a:cxn ang="0">
                  <a:pos x="34" y="158"/>
                </a:cxn>
                <a:cxn ang="0">
                  <a:pos x="40" y="148"/>
                </a:cxn>
                <a:cxn ang="0">
                  <a:pos x="47" y="147"/>
                </a:cxn>
                <a:cxn ang="0">
                  <a:pos x="60" y="138"/>
                </a:cxn>
                <a:cxn ang="0">
                  <a:pos x="71" y="127"/>
                </a:cxn>
                <a:cxn ang="0">
                  <a:pos x="77" y="113"/>
                </a:cxn>
                <a:cxn ang="0">
                  <a:pos x="81" y="98"/>
                </a:cxn>
                <a:cxn ang="0">
                  <a:pos x="79" y="84"/>
                </a:cxn>
                <a:cxn ang="0">
                  <a:pos x="74" y="74"/>
                </a:cxn>
                <a:cxn ang="0">
                  <a:pos x="64" y="66"/>
                </a:cxn>
                <a:cxn ang="0">
                  <a:pos x="53" y="61"/>
                </a:cxn>
                <a:cxn ang="0">
                  <a:pos x="45" y="61"/>
                </a:cxn>
                <a:cxn ang="0">
                  <a:pos x="36" y="62"/>
                </a:cxn>
                <a:cxn ang="0">
                  <a:pos x="25" y="58"/>
                </a:cxn>
                <a:cxn ang="0">
                  <a:pos x="19" y="52"/>
                </a:cxn>
                <a:cxn ang="0">
                  <a:pos x="15" y="42"/>
                </a:cxn>
                <a:cxn ang="0">
                  <a:pos x="11" y="34"/>
                </a:cxn>
                <a:cxn ang="0">
                  <a:pos x="6" y="24"/>
                </a:cxn>
                <a:cxn ang="0">
                  <a:pos x="2" y="15"/>
                </a:cxn>
                <a:cxn ang="0">
                  <a:pos x="0" y="8"/>
                </a:cxn>
              </a:cxnLst>
              <a:rect l="0" t="0" r="r" b="b"/>
              <a:pathLst>
                <a:path w="165" h="227">
                  <a:moveTo>
                    <a:pt x="0" y="8"/>
                  </a:moveTo>
                  <a:lnTo>
                    <a:pt x="0" y="8"/>
                  </a:lnTo>
                  <a:lnTo>
                    <a:pt x="3" y="7"/>
                  </a:lnTo>
                  <a:lnTo>
                    <a:pt x="4" y="6"/>
                  </a:lnTo>
                  <a:lnTo>
                    <a:pt x="6" y="5"/>
                  </a:lnTo>
                  <a:lnTo>
                    <a:pt x="9" y="5"/>
                  </a:lnTo>
                  <a:lnTo>
                    <a:pt x="13" y="4"/>
                  </a:lnTo>
                  <a:lnTo>
                    <a:pt x="15" y="3"/>
                  </a:lnTo>
                  <a:lnTo>
                    <a:pt x="19" y="3"/>
                  </a:lnTo>
                  <a:lnTo>
                    <a:pt x="23" y="2"/>
                  </a:lnTo>
                  <a:lnTo>
                    <a:pt x="27" y="2"/>
                  </a:lnTo>
                  <a:lnTo>
                    <a:pt x="31" y="1"/>
                  </a:lnTo>
                  <a:lnTo>
                    <a:pt x="37" y="0"/>
                  </a:lnTo>
                  <a:lnTo>
                    <a:pt x="41" y="0"/>
                  </a:lnTo>
                  <a:lnTo>
                    <a:pt x="47" y="0"/>
                  </a:lnTo>
                  <a:lnTo>
                    <a:pt x="52" y="0"/>
                  </a:lnTo>
                  <a:lnTo>
                    <a:pt x="58" y="0"/>
                  </a:lnTo>
                  <a:lnTo>
                    <a:pt x="63" y="0"/>
                  </a:lnTo>
                  <a:lnTo>
                    <a:pt x="69" y="1"/>
                  </a:lnTo>
                  <a:lnTo>
                    <a:pt x="74" y="1"/>
                  </a:lnTo>
                  <a:lnTo>
                    <a:pt x="80" y="2"/>
                  </a:lnTo>
                  <a:lnTo>
                    <a:pt x="83" y="2"/>
                  </a:lnTo>
                  <a:lnTo>
                    <a:pt x="86" y="3"/>
                  </a:lnTo>
                  <a:lnTo>
                    <a:pt x="90" y="4"/>
                  </a:lnTo>
                  <a:lnTo>
                    <a:pt x="93" y="5"/>
                  </a:lnTo>
                  <a:lnTo>
                    <a:pt x="96" y="5"/>
                  </a:lnTo>
                  <a:lnTo>
                    <a:pt x="99" y="6"/>
                  </a:lnTo>
                  <a:lnTo>
                    <a:pt x="102" y="7"/>
                  </a:lnTo>
                  <a:lnTo>
                    <a:pt x="105" y="8"/>
                  </a:lnTo>
                  <a:lnTo>
                    <a:pt x="108" y="10"/>
                  </a:lnTo>
                  <a:lnTo>
                    <a:pt x="111" y="11"/>
                  </a:lnTo>
                  <a:lnTo>
                    <a:pt x="115" y="13"/>
                  </a:lnTo>
                  <a:lnTo>
                    <a:pt x="118" y="14"/>
                  </a:lnTo>
                  <a:lnTo>
                    <a:pt x="121" y="15"/>
                  </a:lnTo>
                  <a:lnTo>
                    <a:pt x="125" y="17"/>
                  </a:lnTo>
                  <a:lnTo>
                    <a:pt x="128" y="18"/>
                  </a:lnTo>
                  <a:lnTo>
                    <a:pt x="131" y="20"/>
                  </a:lnTo>
                  <a:lnTo>
                    <a:pt x="135" y="23"/>
                  </a:lnTo>
                  <a:lnTo>
                    <a:pt x="138" y="25"/>
                  </a:lnTo>
                  <a:lnTo>
                    <a:pt x="141" y="27"/>
                  </a:lnTo>
                  <a:lnTo>
                    <a:pt x="144" y="30"/>
                  </a:lnTo>
                  <a:lnTo>
                    <a:pt x="144" y="30"/>
                  </a:lnTo>
                  <a:lnTo>
                    <a:pt x="147" y="34"/>
                  </a:lnTo>
                  <a:lnTo>
                    <a:pt x="148" y="35"/>
                  </a:lnTo>
                  <a:lnTo>
                    <a:pt x="149" y="38"/>
                  </a:lnTo>
                  <a:lnTo>
                    <a:pt x="151" y="40"/>
                  </a:lnTo>
                  <a:lnTo>
                    <a:pt x="153" y="45"/>
                  </a:lnTo>
                  <a:lnTo>
                    <a:pt x="154" y="48"/>
                  </a:lnTo>
                  <a:lnTo>
                    <a:pt x="156" y="51"/>
                  </a:lnTo>
                  <a:lnTo>
                    <a:pt x="158" y="56"/>
                  </a:lnTo>
                  <a:lnTo>
                    <a:pt x="160" y="60"/>
                  </a:lnTo>
                  <a:lnTo>
                    <a:pt x="161" y="66"/>
                  </a:lnTo>
                  <a:lnTo>
                    <a:pt x="162" y="70"/>
                  </a:lnTo>
                  <a:lnTo>
                    <a:pt x="163" y="75"/>
                  </a:lnTo>
                  <a:lnTo>
                    <a:pt x="165" y="81"/>
                  </a:lnTo>
                  <a:lnTo>
                    <a:pt x="165" y="86"/>
                  </a:lnTo>
                  <a:lnTo>
                    <a:pt x="165" y="93"/>
                  </a:lnTo>
                  <a:lnTo>
                    <a:pt x="165" y="95"/>
                  </a:lnTo>
                  <a:lnTo>
                    <a:pt x="165" y="98"/>
                  </a:lnTo>
                  <a:lnTo>
                    <a:pt x="165" y="102"/>
                  </a:lnTo>
                  <a:lnTo>
                    <a:pt x="165" y="105"/>
                  </a:lnTo>
                  <a:lnTo>
                    <a:pt x="164" y="108"/>
                  </a:lnTo>
                  <a:lnTo>
                    <a:pt x="164" y="112"/>
                  </a:lnTo>
                  <a:lnTo>
                    <a:pt x="163" y="115"/>
                  </a:lnTo>
                  <a:lnTo>
                    <a:pt x="163" y="118"/>
                  </a:lnTo>
                  <a:lnTo>
                    <a:pt x="162" y="122"/>
                  </a:lnTo>
                  <a:lnTo>
                    <a:pt x="161" y="125"/>
                  </a:lnTo>
                  <a:lnTo>
                    <a:pt x="160" y="128"/>
                  </a:lnTo>
                  <a:lnTo>
                    <a:pt x="159" y="132"/>
                  </a:lnTo>
                  <a:lnTo>
                    <a:pt x="156" y="136"/>
                  </a:lnTo>
                  <a:lnTo>
                    <a:pt x="155" y="139"/>
                  </a:lnTo>
                  <a:lnTo>
                    <a:pt x="153" y="142"/>
                  </a:lnTo>
                  <a:lnTo>
                    <a:pt x="152" y="146"/>
                  </a:lnTo>
                  <a:lnTo>
                    <a:pt x="149" y="149"/>
                  </a:lnTo>
                  <a:lnTo>
                    <a:pt x="147" y="152"/>
                  </a:lnTo>
                  <a:lnTo>
                    <a:pt x="144" y="156"/>
                  </a:lnTo>
                  <a:lnTo>
                    <a:pt x="142" y="160"/>
                  </a:lnTo>
                  <a:lnTo>
                    <a:pt x="139" y="163"/>
                  </a:lnTo>
                  <a:lnTo>
                    <a:pt x="136" y="167"/>
                  </a:lnTo>
                  <a:lnTo>
                    <a:pt x="132" y="170"/>
                  </a:lnTo>
                  <a:lnTo>
                    <a:pt x="129" y="174"/>
                  </a:lnTo>
                  <a:lnTo>
                    <a:pt x="125" y="178"/>
                  </a:lnTo>
                  <a:lnTo>
                    <a:pt x="120" y="181"/>
                  </a:lnTo>
                  <a:lnTo>
                    <a:pt x="116" y="184"/>
                  </a:lnTo>
                  <a:lnTo>
                    <a:pt x="113" y="189"/>
                  </a:lnTo>
                  <a:lnTo>
                    <a:pt x="52" y="227"/>
                  </a:lnTo>
                  <a:lnTo>
                    <a:pt x="26" y="176"/>
                  </a:lnTo>
                  <a:lnTo>
                    <a:pt x="26" y="175"/>
                  </a:lnTo>
                  <a:lnTo>
                    <a:pt x="27" y="173"/>
                  </a:lnTo>
                  <a:lnTo>
                    <a:pt x="28" y="170"/>
                  </a:lnTo>
                  <a:lnTo>
                    <a:pt x="29" y="167"/>
                  </a:lnTo>
                  <a:lnTo>
                    <a:pt x="31" y="162"/>
                  </a:lnTo>
                  <a:lnTo>
                    <a:pt x="34" y="158"/>
                  </a:lnTo>
                  <a:lnTo>
                    <a:pt x="35" y="153"/>
                  </a:lnTo>
                  <a:lnTo>
                    <a:pt x="38" y="149"/>
                  </a:lnTo>
                  <a:lnTo>
                    <a:pt x="40" y="148"/>
                  </a:lnTo>
                  <a:lnTo>
                    <a:pt x="43" y="147"/>
                  </a:lnTo>
                  <a:lnTo>
                    <a:pt x="46" y="147"/>
                  </a:lnTo>
                  <a:lnTo>
                    <a:pt x="47" y="147"/>
                  </a:lnTo>
                  <a:lnTo>
                    <a:pt x="51" y="143"/>
                  </a:lnTo>
                  <a:lnTo>
                    <a:pt x="57" y="141"/>
                  </a:lnTo>
                  <a:lnTo>
                    <a:pt x="60" y="138"/>
                  </a:lnTo>
                  <a:lnTo>
                    <a:pt x="64" y="135"/>
                  </a:lnTo>
                  <a:lnTo>
                    <a:pt x="68" y="130"/>
                  </a:lnTo>
                  <a:lnTo>
                    <a:pt x="71" y="127"/>
                  </a:lnTo>
                  <a:lnTo>
                    <a:pt x="73" y="123"/>
                  </a:lnTo>
                  <a:lnTo>
                    <a:pt x="76" y="118"/>
                  </a:lnTo>
                  <a:lnTo>
                    <a:pt x="77" y="113"/>
                  </a:lnTo>
                  <a:lnTo>
                    <a:pt x="79" y="108"/>
                  </a:lnTo>
                  <a:lnTo>
                    <a:pt x="80" y="103"/>
                  </a:lnTo>
                  <a:lnTo>
                    <a:pt x="81" y="98"/>
                  </a:lnTo>
                  <a:lnTo>
                    <a:pt x="80" y="94"/>
                  </a:lnTo>
                  <a:lnTo>
                    <a:pt x="80" y="89"/>
                  </a:lnTo>
                  <a:lnTo>
                    <a:pt x="79" y="84"/>
                  </a:lnTo>
                  <a:lnTo>
                    <a:pt x="77" y="80"/>
                  </a:lnTo>
                  <a:lnTo>
                    <a:pt x="75" y="76"/>
                  </a:lnTo>
                  <a:lnTo>
                    <a:pt x="74" y="74"/>
                  </a:lnTo>
                  <a:lnTo>
                    <a:pt x="72" y="71"/>
                  </a:lnTo>
                  <a:lnTo>
                    <a:pt x="70" y="69"/>
                  </a:lnTo>
                  <a:lnTo>
                    <a:pt x="64" y="66"/>
                  </a:lnTo>
                  <a:lnTo>
                    <a:pt x="60" y="63"/>
                  </a:lnTo>
                  <a:lnTo>
                    <a:pt x="57" y="62"/>
                  </a:lnTo>
                  <a:lnTo>
                    <a:pt x="53" y="61"/>
                  </a:lnTo>
                  <a:lnTo>
                    <a:pt x="50" y="61"/>
                  </a:lnTo>
                  <a:lnTo>
                    <a:pt x="48" y="61"/>
                  </a:lnTo>
                  <a:lnTo>
                    <a:pt x="45" y="61"/>
                  </a:lnTo>
                  <a:lnTo>
                    <a:pt x="41" y="61"/>
                  </a:lnTo>
                  <a:lnTo>
                    <a:pt x="38" y="61"/>
                  </a:lnTo>
                  <a:lnTo>
                    <a:pt x="36" y="62"/>
                  </a:lnTo>
                  <a:lnTo>
                    <a:pt x="34" y="61"/>
                  </a:lnTo>
                  <a:lnTo>
                    <a:pt x="29" y="59"/>
                  </a:lnTo>
                  <a:lnTo>
                    <a:pt x="25" y="58"/>
                  </a:lnTo>
                  <a:lnTo>
                    <a:pt x="23" y="60"/>
                  </a:lnTo>
                  <a:lnTo>
                    <a:pt x="22" y="56"/>
                  </a:lnTo>
                  <a:lnTo>
                    <a:pt x="19" y="52"/>
                  </a:lnTo>
                  <a:lnTo>
                    <a:pt x="18" y="49"/>
                  </a:lnTo>
                  <a:lnTo>
                    <a:pt x="17" y="46"/>
                  </a:lnTo>
                  <a:lnTo>
                    <a:pt x="15" y="42"/>
                  </a:lnTo>
                  <a:lnTo>
                    <a:pt x="14" y="40"/>
                  </a:lnTo>
                  <a:lnTo>
                    <a:pt x="12" y="37"/>
                  </a:lnTo>
                  <a:lnTo>
                    <a:pt x="11" y="34"/>
                  </a:lnTo>
                  <a:lnTo>
                    <a:pt x="9" y="30"/>
                  </a:lnTo>
                  <a:lnTo>
                    <a:pt x="7" y="27"/>
                  </a:lnTo>
                  <a:lnTo>
                    <a:pt x="6" y="24"/>
                  </a:lnTo>
                  <a:lnTo>
                    <a:pt x="5" y="22"/>
                  </a:lnTo>
                  <a:lnTo>
                    <a:pt x="3" y="18"/>
                  </a:lnTo>
                  <a:lnTo>
                    <a:pt x="2" y="15"/>
                  </a:lnTo>
                  <a:lnTo>
                    <a:pt x="1" y="12"/>
                  </a:lnTo>
                  <a:lnTo>
                    <a:pt x="0" y="8"/>
                  </a:lnTo>
                  <a:lnTo>
                    <a:pt x="0" y="8"/>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8"/>
            <p:cNvSpPr>
              <a:spLocks/>
            </p:cNvSpPr>
            <p:nvPr/>
          </p:nvSpPr>
          <p:spPr bwMode="auto">
            <a:xfrm>
              <a:off x="2622551" y="3273425"/>
              <a:ext cx="112713" cy="203200"/>
            </a:xfrm>
            <a:custGeom>
              <a:avLst/>
              <a:gdLst/>
              <a:ahLst/>
              <a:cxnLst>
                <a:cxn ang="0">
                  <a:pos x="17" y="35"/>
                </a:cxn>
                <a:cxn ang="0">
                  <a:pos x="27" y="34"/>
                </a:cxn>
                <a:cxn ang="0">
                  <a:pos x="36" y="35"/>
                </a:cxn>
                <a:cxn ang="0">
                  <a:pos x="46" y="36"/>
                </a:cxn>
                <a:cxn ang="0">
                  <a:pos x="56" y="39"/>
                </a:cxn>
                <a:cxn ang="0">
                  <a:pos x="69" y="45"/>
                </a:cxn>
                <a:cxn ang="0">
                  <a:pos x="86" y="58"/>
                </a:cxn>
                <a:cxn ang="0">
                  <a:pos x="92" y="66"/>
                </a:cxn>
                <a:cxn ang="0">
                  <a:pos x="99" y="77"/>
                </a:cxn>
                <a:cxn ang="0">
                  <a:pos x="103" y="89"/>
                </a:cxn>
                <a:cxn ang="0">
                  <a:pos x="106" y="102"/>
                </a:cxn>
                <a:cxn ang="0">
                  <a:pos x="106" y="115"/>
                </a:cxn>
                <a:cxn ang="0">
                  <a:pos x="103" y="129"/>
                </a:cxn>
                <a:cxn ang="0">
                  <a:pos x="99" y="143"/>
                </a:cxn>
                <a:cxn ang="0">
                  <a:pos x="94" y="157"/>
                </a:cxn>
                <a:cxn ang="0">
                  <a:pos x="85" y="169"/>
                </a:cxn>
                <a:cxn ang="0">
                  <a:pos x="75" y="181"/>
                </a:cxn>
                <a:cxn ang="0">
                  <a:pos x="63" y="192"/>
                </a:cxn>
                <a:cxn ang="0">
                  <a:pos x="49" y="202"/>
                </a:cxn>
                <a:cxn ang="0">
                  <a:pos x="33" y="211"/>
                </a:cxn>
                <a:cxn ang="0">
                  <a:pos x="9" y="244"/>
                </a:cxn>
                <a:cxn ang="0">
                  <a:pos x="45" y="245"/>
                </a:cxn>
                <a:cxn ang="0">
                  <a:pos x="56" y="240"/>
                </a:cxn>
                <a:cxn ang="0">
                  <a:pos x="66" y="234"/>
                </a:cxn>
                <a:cxn ang="0">
                  <a:pos x="75" y="228"/>
                </a:cxn>
                <a:cxn ang="0">
                  <a:pos x="87" y="218"/>
                </a:cxn>
                <a:cxn ang="0">
                  <a:pos x="103" y="204"/>
                </a:cxn>
                <a:cxn ang="0">
                  <a:pos x="117" y="186"/>
                </a:cxn>
                <a:cxn ang="0">
                  <a:pos x="129" y="170"/>
                </a:cxn>
                <a:cxn ang="0">
                  <a:pos x="132" y="160"/>
                </a:cxn>
                <a:cxn ang="0">
                  <a:pos x="136" y="151"/>
                </a:cxn>
                <a:cxn ang="0">
                  <a:pos x="140" y="141"/>
                </a:cxn>
                <a:cxn ang="0">
                  <a:pos x="142" y="133"/>
                </a:cxn>
                <a:cxn ang="0">
                  <a:pos x="143" y="123"/>
                </a:cxn>
                <a:cxn ang="0">
                  <a:pos x="144" y="113"/>
                </a:cxn>
                <a:cxn ang="0">
                  <a:pos x="143" y="103"/>
                </a:cxn>
                <a:cxn ang="0">
                  <a:pos x="143" y="94"/>
                </a:cxn>
                <a:cxn ang="0">
                  <a:pos x="141" y="84"/>
                </a:cxn>
                <a:cxn ang="0">
                  <a:pos x="136" y="70"/>
                </a:cxn>
                <a:cxn ang="0">
                  <a:pos x="128" y="54"/>
                </a:cxn>
                <a:cxn ang="0">
                  <a:pos x="118" y="40"/>
                </a:cxn>
                <a:cxn ang="0">
                  <a:pos x="108" y="29"/>
                </a:cxn>
                <a:cxn ang="0">
                  <a:pos x="96" y="20"/>
                </a:cxn>
                <a:cxn ang="0">
                  <a:pos x="83" y="13"/>
                </a:cxn>
                <a:cxn ang="0">
                  <a:pos x="69" y="7"/>
                </a:cxn>
                <a:cxn ang="0">
                  <a:pos x="55" y="3"/>
                </a:cxn>
                <a:cxn ang="0">
                  <a:pos x="41" y="1"/>
                </a:cxn>
                <a:cxn ang="0">
                  <a:pos x="26" y="0"/>
                </a:cxn>
                <a:cxn ang="0">
                  <a:pos x="10" y="0"/>
                </a:cxn>
                <a:cxn ang="0">
                  <a:pos x="10" y="36"/>
                </a:cxn>
              </a:cxnLst>
              <a:rect l="0" t="0" r="r" b="b"/>
              <a:pathLst>
                <a:path w="144" h="257">
                  <a:moveTo>
                    <a:pt x="10" y="36"/>
                  </a:moveTo>
                  <a:lnTo>
                    <a:pt x="13" y="35"/>
                  </a:lnTo>
                  <a:lnTo>
                    <a:pt x="17" y="35"/>
                  </a:lnTo>
                  <a:lnTo>
                    <a:pt x="20" y="35"/>
                  </a:lnTo>
                  <a:lnTo>
                    <a:pt x="23" y="35"/>
                  </a:lnTo>
                  <a:lnTo>
                    <a:pt x="27" y="34"/>
                  </a:lnTo>
                  <a:lnTo>
                    <a:pt x="30" y="34"/>
                  </a:lnTo>
                  <a:lnTo>
                    <a:pt x="33" y="35"/>
                  </a:lnTo>
                  <a:lnTo>
                    <a:pt x="36" y="35"/>
                  </a:lnTo>
                  <a:lnTo>
                    <a:pt x="40" y="35"/>
                  </a:lnTo>
                  <a:lnTo>
                    <a:pt x="43" y="36"/>
                  </a:lnTo>
                  <a:lnTo>
                    <a:pt x="46" y="36"/>
                  </a:lnTo>
                  <a:lnTo>
                    <a:pt x="50" y="37"/>
                  </a:lnTo>
                  <a:lnTo>
                    <a:pt x="53" y="38"/>
                  </a:lnTo>
                  <a:lnTo>
                    <a:pt x="56" y="39"/>
                  </a:lnTo>
                  <a:lnTo>
                    <a:pt x="60" y="40"/>
                  </a:lnTo>
                  <a:lnTo>
                    <a:pt x="64" y="43"/>
                  </a:lnTo>
                  <a:lnTo>
                    <a:pt x="69" y="45"/>
                  </a:lnTo>
                  <a:lnTo>
                    <a:pt x="75" y="48"/>
                  </a:lnTo>
                  <a:lnTo>
                    <a:pt x="80" y="52"/>
                  </a:lnTo>
                  <a:lnTo>
                    <a:pt x="86" y="58"/>
                  </a:lnTo>
                  <a:lnTo>
                    <a:pt x="88" y="60"/>
                  </a:lnTo>
                  <a:lnTo>
                    <a:pt x="90" y="62"/>
                  </a:lnTo>
                  <a:lnTo>
                    <a:pt x="92" y="66"/>
                  </a:lnTo>
                  <a:lnTo>
                    <a:pt x="96" y="70"/>
                  </a:lnTo>
                  <a:lnTo>
                    <a:pt x="97" y="73"/>
                  </a:lnTo>
                  <a:lnTo>
                    <a:pt x="99" y="77"/>
                  </a:lnTo>
                  <a:lnTo>
                    <a:pt x="100" y="80"/>
                  </a:lnTo>
                  <a:lnTo>
                    <a:pt x="102" y="85"/>
                  </a:lnTo>
                  <a:lnTo>
                    <a:pt x="103" y="89"/>
                  </a:lnTo>
                  <a:lnTo>
                    <a:pt x="105" y="93"/>
                  </a:lnTo>
                  <a:lnTo>
                    <a:pt x="105" y="97"/>
                  </a:lnTo>
                  <a:lnTo>
                    <a:pt x="106" y="102"/>
                  </a:lnTo>
                  <a:lnTo>
                    <a:pt x="106" y="106"/>
                  </a:lnTo>
                  <a:lnTo>
                    <a:pt x="106" y="111"/>
                  </a:lnTo>
                  <a:lnTo>
                    <a:pt x="106" y="115"/>
                  </a:lnTo>
                  <a:lnTo>
                    <a:pt x="106" y="121"/>
                  </a:lnTo>
                  <a:lnTo>
                    <a:pt x="105" y="125"/>
                  </a:lnTo>
                  <a:lnTo>
                    <a:pt x="103" y="129"/>
                  </a:lnTo>
                  <a:lnTo>
                    <a:pt x="102" y="134"/>
                  </a:lnTo>
                  <a:lnTo>
                    <a:pt x="101" y="138"/>
                  </a:lnTo>
                  <a:lnTo>
                    <a:pt x="99" y="143"/>
                  </a:lnTo>
                  <a:lnTo>
                    <a:pt x="98" y="147"/>
                  </a:lnTo>
                  <a:lnTo>
                    <a:pt x="96" y="151"/>
                  </a:lnTo>
                  <a:lnTo>
                    <a:pt x="94" y="157"/>
                  </a:lnTo>
                  <a:lnTo>
                    <a:pt x="90" y="160"/>
                  </a:lnTo>
                  <a:lnTo>
                    <a:pt x="88" y="164"/>
                  </a:lnTo>
                  <a:lnTo>
                    <a:pt x="85" y="169"/>
                  </a:lnTo>
                  <a:lnTo>
                    <a:pt x="81" y="173"/>
                  </a:lnTo>
                  <a:lnTo>
                    <a:pt x="78" y="177"/>
                  </a:lnTo>
                  <a:lnTo>
                    <a:pt x="75" y="181"/>
                  </a:lnTo>
                  <a:lnTo>
                    <a:pt x="70" y="184"/>
                  </a:lnTo>
                  <a:lnTo>
                    <a:pt x="67" y="189"/>
                  </a:lnTo>
                  <a:lnTo>
                    <a:pt x="63" y="192"/>
                  </a:lnTo>
                  <a:lnTo>
                    <a:pt x="58" y="195"/>
                  </a:lnTo>
                  <a:lnTo>
                    <a:pt x="53" y="199"/>
                  </a:lnTo>
                  <a:lnTo>
                    <a:pt x="49" y="202"/>
                  </a:lnTo>
                  <a:lnTo>
                    <a:pt x="43" y="205"/>
                  </a:lnTo>
                  <a:lnTo>
                    <a:pt x="39" y="208"/>
                  </a:lnTo>
                  <a:lnTo>
                    <a:pt x="33" y="211"/>
                  </a:lnTo>
                  <a:lnTo>
                    <a:pt x="28" y="214"/>
                  </a:lnTo>
                  <a:lnTo>
                    <a:pt x="0" y="229"/>
                  </a:lnTo>
                  <a:lnTo>
                    <a:pt x="9" y="244"/>
                  </a:lnTo>
                  <a:lnTo>
                    <a:pt x="20" y="257"/>
                  </a:lnTo>
                  <a:lnTo>
                    <a:pt x="42" y="247"/>
                  </a:lnTo>
                  <a:lnTo>
                    <a:pt x="45" y="245"/>
                  </a:lnTo>
                  <a:lnTo>
                    <a:pt x="49" y="244"/>
                  </a:lnTo>
                  <a:lnTo>
                    <a:pt x="52" y="241"/>
                  </a:lnTo>
                  <a:lnTo>
                    <a:pt x="56" y="240"/>
                  </a:lnTo>
                  <a:lnTo>
                    <a:pt x="60" y="238"/>
                  </a:lnTo>
                  <a:lnTo>
                    <a:pt x="63" y="236"/>
                  </a:lnTo>
                  <a:lnTo>
                    <a:pt x="66" y="234"/>
                  </a:lnTo>
                  <a:lnTo>
                    <a:pt x="69" y="233"/>
                  </a:lnTo>
                  <a:lnTo>
                    <a:pt x="72" y="229"/>
                  </a:lnTo>
                  <a:lnTo>
                    <a:pt x="75" y="228"/>
                  </a:lnTo>
                  <a:lnTo>
                    <a:pt x="78" y="225"/>
                  </a:lnTo>
                  <a:lnTo>
                    <a:pt x="81" y="224"/>
                  </a:lnTo>
                  <a:lnTo>
                    <a:pt x="87" y="218"/>
                  </a:lnTo>
                  <a:lnTo>
                    <a:pt x="94" y="214"/>
                  </a:lnTo>
                  <a:lnTo>
                    <a:pt x="98" y="208"/>
                  </a:lnTo>
                  <a:lnTo>
                    <a:pt x="103" y="204"/>
                  </a:lnTo>
                  <a:lnTo>
                    <a:pt x="108" y="199"/>
                  </a:lnTo>
                  <a:lnTo>
                    <a:pt x="113" y="193"/>
                  </a:lnTo>
                  <a:lnTo>
                    <a:pt x="117" y="186"/>
                  </a:lnTo>
                  <a:lnTo>
                    <a:pt x="121" y="181"/>
                  </a:lnTo>
                  <a:lnTo>
                    <a:pt x="125" y="175"/>
                  </a:lnTo>
                  <a:lnTo>
                    <a:pt x="129" y="170"/>
                  </a:lnTo>
                  <a:lnTo>
                    <a:pt x="130" y="167"/>
                  </a:lnTo>
                  <a:lnTo>
                    <a:pt x="131" y="163"/>
                  </a:lnTo>
                  <a:lnTo>
                    <a:pt x="132" y="160"/>
                  </a:lnTo>
                  <a:lnTo>
                    <a:pt x="134" y="157"/>
                  </a:lnTo>
                  <a:lnTo>
                    <a:pt x="135" y="153"/>
                  </a:lnTo>
                  <a:lnTo>
                    <a:pt x="136" y="151"/>
                  </a:lnTo>
                  <a:lnTo>
                    <a:pt x="137" y="148"/>
                  </a:lnTo>
                  <a:lnTo>
                    <a:pt x="139" y="145"/>
                  </a:lnTo>
                  <a:lnTo>
                    <a:pt x="140" y="141"/>
                  </a:lnTo>
                  <a:lnTo>
                    <a:pt x="141" y="138"/>
                  </a:lnTo>
                  <a:lnTo>
                    <a:pt x="141" y="135"/>
                  </a:lnTo>
                  <a:lnTo>
                    <a:pt x="142" y="133"/>
                  </a:lnTo>
                  <a:lnTo>
                    <a:pt x="142" y="129"/>
                  </a:lnTo>
                  <a:lnTo>
                    <a:pt x="143" y="126"/>
                  </a:lnTo>
                  <a:lnTo>
                    <a:pt x="143" y="123"/>
                  </a:lnTo>
                  <a:lnTo>
                    <a:pt x="144" y="119"/>
                  </a:lnTo>
                  <a:lnTo>
                    <a:pt x="144" y="116"/>
                  </a:lnTo>
                  <a:lnTo>
                    <a:pt x="144" y="113"/>
                  </a:lnTo>
                  <a:lnTo>
                    <a:pt x="144" y="110"/>
                  </a:lnTo>
                  <a:lnTo>
                    <a:pt x="144" y="106"/>
                  </a:lnTo>
                  <a:lnTo>
                    <a:pt x="143" y="103"/>
                  </a:lnTo>
                  <a:lnTo>
                    <a:pt x="143" y="101"/>
                  </a:lnTo>
                  <a:lnTo>
                    <a:pt x="143" y="96"/>
                  </a:lnTo>
                  <a:lnTo>
                    <a:pt x="143" y="94"/>
                  </a:lnTo>
                  <a:lnTo>
                    <a:pt x="142" y="91"/>
                  </a:lnTo>
                  <a:lnTo>
                    <a:pt x="141" y="88"/>
                  </a:lnTo>
                  <a:lnTo>
                    <a:pt x="141" y="84"/>
                  </a:lnTo>
                  <a:lnTo>
                    <a:pt x="140" y="82"/>
                  </a:lnTo>
                  <a:lnTo>
                    <a:pt x="137" y="76"/>
                  </a:lnTo>
                  <a:lnTo>
                    <a:pt x="136" y="70"/>
                  </a:lnTo>
                  <a:lnTo>
                    <a:pt x="133" y="65"/>
                  </a:lnTo>
                  <a:lnTo>
                    <a:pt x="131" y="59"/>
                  </a:lnTo>
                  <a:lnTo>
                    <a:pt x="128" y="54"/>
                  </a:lnTo>
                  <a:lnTo>
                    <a:pt x="124" y="49"/>
                  </a:lnTo>
                  <a:lnTo>
                    <a:pt x="121" y="45"/>
                  </a:lnTo>
                  <a:lnTo>
                    <a:pt x="118" y="40"/>
                  </a:lnTo>
                  <a:lnTo>
                    <a:pt x="114" y="36"/>
                  </a:lnTo>
                  <a:lnTo>
                    <a:pt x="111" y="33"/>
                  </a:lnTo>
                  <a:lnTo>
                    <a:pt x="108" y="29"/>
                  </a:lnTo>
                  <a:lnTo>
                    <a:pt x="103" y="26"/>
                  </a:lnTo>
                  <a:lnTo>
                    <a:pt x="100" y="23"/>
                  </a:lnTo>
                  <a:lnTo>
                    <a:pt x="96" y="20"/>
                  </a:lnTo>
                  <a:lnTo>
                    <a:pt x="91" y="17"/>
                  </a:lnTo>
                  <a:lnTo>
                    <a:pt x="87" y="15"/>
                  </a:lnTo>
                  <a:lnTo>
                    <a:pt x="83" y="13"/>
                  </a:lnTo>
                  <a:lnTo>
                    <a:pt x="79" y="11"/>
                  </a:lnTo>
                  <a:lnTo>
                    <a:pt x="74" y="9"/>
                  </a:lnTo>
                  <a:lnTo>
                    <a:pt x="69" y="7"/>
                  </a:lnTo>
                  <a:lnTo>
                    <a:pt x="64" y="5"/>
                  </a:lnTo>
                  <a:lnTo>
                    <a:pt x="60" y="4"/>
                  </a:lnTo>
                  <a:lnTo>
                    <a:pt x="55" y="3"/>
                  </a:lnTo>
                  <a:lnTo>
                    <a:pt x="50" y="2"/>
                  </a:lnTo>
                  <a:lnTo>
                    <a:pt x="45" y="1"/>
                  </a:lnTo>
                  <a:lnTo>
                    <a:pt x="41" y="1"/>
                  </a:lnTo>
                  <a:lnTo>
                    <a:pt x="35" y="0"/>
                  </a:lnTo>
                  <a:lnTo>
                    <a:pt x="31" y="0"/>
                  </a:lnTo>
                  <a:lnTo>
                    <a:pt x="26" y="0"/>
                  </a:lnTo>
                  <a:lnTo>
                    <a:pt x="21" y="0"/>
                  </a:lnTo>
                  <a:lnTo>
                    <a:pt x="16" y="0"/>
                  </a:lnTo>
                  <a:lnTo>
                    <a:pt x="10" y="0"/>
                  </a:lnTo>
                  <a:lnTo>
                    <a:pt x="6" y="1"/>
                  </a:lnTo>
                  <a:lnTo>
                    <a:pt x="0" y="2"/>
                  </a:lnTo>
                  <a:lnTo>
                    <a:pt x="10" y="36"/>
                  </a:lnTo>
                  <a:lnTo>
                    <a:pt x="10" y="36"/>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9"/>
            <p:cNvSpPr>
              <a:spLocks/>
            </p:cNvSpPr>
            <p:nvPr/>
          </p:nvSpPr>
          <p:spPr bwMode="auto">
            <a:xfrm>
              <a:off x="1816101" y="3203575"/>
              <a:ext cx="136525" cy="182562"/>
            </a:xfrm>
            <a:custGeom>
              <a:avLst/>
              <a:gdLst/>
              <a:ahLst/>
              <a:cxnLst>
                <a:cxn ang="0">
                  <a:pos x="142" y="3"/>
                </a:cxn>
                <a:cxn ang="0">
                  <a:pos x="133" y="8"/>
                </a:cxn>
                <a:cxn ang="0">
                  <a:pos x="119" y="19"/>
                </a:cxn>
                <a:cxn ang="0">
                  <a:pos x="105" y="29"/>
                </a:cxn>
                <a:cxn ang="0">
                  <a:pos x="95" y="37"/>
                </a:cxn>
                <a:cxn ang="0">
                  <a:pos x="85" y="46"/>
                </a:cxn>
                <a:cxn ang="0">
                  <a:pos x="75" y="56"/>
                </a:cxn>
                <a:cxn ang="0">
                  <a:pos x="65" y="66"/>
                </a:cxn>
                <a:cxn ang="0">
                  <a:pos x="56" y="77"/>
                </a:cxn>
                <a:cxn ang="0">
                  <a:pos x="46" y="89"/>
                </a:cxn>
                <a:cxn ang="0">
                  <a:pos x="36" y="101"/>
                </a:cxn>
                <a:cxn ang="0">
                  <a:pos x="28" y="114"/>
                </a:cxn>
                <a:cxn ang="0">
                  <a:pos x="20" y="128"/>
                </a:cxn>
                <a:cxn ang="0">
                  <a:pos x="14" y="143"/>
                </a:cxn>
                <a:cxn ang="0">
                  <a:pos x="8" y="158"/>
                </a:cxn>
                <a:cxn ang="0">
                  <a:pos x="4" y="174"/>
                </a:cxn>
                <a:cxn ang="0">
                  <a:pos x="1" y="189"/>
                </a:cxn>
                <a:cxn ang="0">
                  <a:pos x="0" y="206"/>
                </a:cxn>
                <a:cxn ang="0">
                  <a:pos x="2" y="220"/>
                </a:cxn>
                <a:cxn ang="0">
                  <a:pos x="9" y="225"/>
                </a:cxn>
                <a:cxn ang="0">
                  <a:pos x="19" y="228"/>
                </a:cxn>
                <a:cxn ang="0">
                  <a:pos x="28" y="225"/>
                </a:cxn>
                <a:cxn ang="0">
                  <a:pos x="35" y="219"/>
                </a:cxn>
                <a:cxn ang="0">
                  <a:pos x="38" y="208"/>
                </a:cxn>
                <a:cxn ang="0">
                  <a:pos x="38" y="199"/>
                </a:cxn>
                <a:cxn ang="0">
                  <a:pos x="40" y="189"/>
                </a:cxn>
                <a:cxn ang="0">
                  <a:pos x="42" y="180"/>
                </a:cxn>
                <a:cxn ang="0">
                  <a:pos x="47" y="168"/>
                </a:cxn>
                <a:cxn ang="0">
                  <a:pos x="51" y="156"/>
                </a:cxn>
                <a:cxn ang="0">
                  <a:pos x="56" y="147"/>
                </a:cxn>
                <a:cxn ang="0">
                  <a:pos x="61" y="138"/>
                </a:cxn>
                <a:cxn ang="0">
                  <a:pos x="72" y="121"/>
                </a:cxn>
                <a:cxn ang="0">
                  <a:pos x="85" y="104"/>
                </a:cxn>
                <a:cxn ang="0">
                  <a:pos x="99" y="87"/>
                </a:cxn>
                <a:cxn ang="0">
                  <a:pos x="115" y="71"/>
                </a:cxn>
                <a:cxn ang="0">
                  <a:pos x="131" y="56"/>
                </a:cxn>
                <a:cxn ang="0">
                  <a:pos x="143" y="47"/>
                </a:cxn>
                <a:cxn ang="0">
                  <a:pos x="153" y="41"/>
                </a:cxn>
                <a:cxn ang="0">
                  <a:pos x="163" y="34"/>
                </a:cxn>
                <a:cxn ang="0">
                  <a:pos x="171" y="26"/>
                </a:cxn>
                <a:cxn ang="0">
                  <a:pos x="173" y="16"/>
                </a:cxn>
                <a:cxn ang="0">
                  <a:pos x="170" y="7"/>
                </a:cxn>
                <a:cxn ang="0">
                  <a:pos x="162" y="1"/>
                </a:cxn>
                <a:cxn ang="0">
                  <a:pos x="150" y="0"/>
                </a:cxn>
              </a:cxnLst>
              <a:rect l="0" t="0" r="r" b="b"/>
              <a:pathLst>
                <a:path w="173" h="228">
                  <a:moveTo>
                    <a:pt x="145" y="2"/>
                  </a:moveTo>
                  <a:lnTo>
                    <a:pt x="144" y="2"/>
                  </a:lnTo>
                  <a:lnTo>
                    <a:pt x="142" y="3"/>
                  </a:lnTo>
                  <a:lnTo>
                    <a:pt x="140" y="4"/>
                  </a:lnTo>
                  <a:lnTo>
                    <a:pt x="137" y="7"/>
                  </a:lnTo>
                  <a:lnTo>
                    <a:pt x="133" y="8"/>
                  </a:lnTo>
                  <a:lnTo>
                    <a:pt x="129" y="11"/>
                  </a:lnTo>
                  <a:lnTo>
                    <a:pt x="124" y="14"/>
                  </a:lnTo>
                  <a:lnTo>
                    <a:pt x="119" y="19"/>
                  </a:lnTo>
                  <a:lnTo>
                    <a:pt x="114" y="22"/>
                  </a:lnTo>
                  <a:lnTo>
                    <a:pt x="108" y="26"/>
                  </a:lnTo>
                  <a:lnTo>
                    <a:pt x="105" y="29"/>
                  </a:lnTo>
                  <a:lnTo>
                    <a:pt x="102" y="32"/>
                  </a:lnTo>
                  <a:lnTo>
                    <a:pt x="98" y="34"/>
                  </a:lnTo>
                  <a:lnTo>
                    <a:pt x="95" y="37"/>
                  </a:lnTo>
                  <a:lnTo>
                    <a:pt x="92" y="40"/>
                  </a:lnTo>
                  <a:lnTo>
                    <a:pt x="88" y="43"/>
                  </a:lnTo>
                  <a:lnTo>
                    <a:pt x="85" y="46"/>
                  </a:lnTo>
                  <a:lnTo>
                    <a:pt x="82" y="49"/>
                  </a:lnTo>
                  <a:lnTo>
                    <a:pt x="79" y="53"/>
                  </a:lnTo>
                  <a:lnTo>
                    <a:pt x="75" y="56"/>
                  </a:lnTo>
                  <a:lnTo>
                    <a:pt x="72" y="59"/>
                  </a:lnTo>
                  <a:lnTo>
                    <a:pt x="69" y="63"/>
                  </a:lnTo>
                  <a:lnTo>
                    <a:pt x="65" y="66"/>
                  </a:lnTo>
                  <a:lnTo>
                    <a:pt x="62" y="69"/>
                  </a:lnTo>
                  <a:lnTo>
                    <a:pt x="59" y="74"/>
                  </a:lnTo>
                  <a:lnTo>
                    <a:pt x="56" y="77"/>
                  </a:lnTo>
                  <a:lnTo>
                    <a:pt x="52" y="80"/>
                  </a:lnTo>
                  <a:lnTo>
                    <a:pt x="49" y="85"/>
                  </a:lnTo>
                  <a:lnTo>
                    <a:pt x="46" y="89"/>
                  </a:lnTo>
                  <a:lnTo>
                    <a:pt x="42" y="93"/>
                  </a:lnTo>
                  <a:lnTo>
                    <a:pt x="39" y="97"/>
                  </a:lnTo>
                  <a:lnTo>
                    <a:pt x="36" y="101"/>
                  </a:lnTo>
                  <a:lnTo>
                    <a:pt x="34" y="105"/>
                  </a:lnTo>
                  <a:lnTo>
                    <a:pt x="30" y="110"/>
                  </a:lnTo>
                  <a:lnTo>
                    <a:pt x="28" y="114"/>
                  </a:lnTo>
                  <a:lnTo>
                    <a:pt x="25" y="119"/>
                  </a:lnTo>
                  <a:lnTo>
                    <a:pt x="23" y="124"/>
                  </a:lnTo>
                  <a:lnTo>
                    <a:pt x="20" y="128"/>
                  </a:lnTo>
                  <a:lnTo>
                    <a:pt x="18" y="133"/>
                  </a:lnTo>
                  <a:lnTo>
                    <a:pt x="16" y="138"/>
                  </a:lnTo>
                  <a:lnTo>
                    <a:pt x="14" y="143"/>
                  </a:lnTo>
                  <a:lnTo>
                    <a:pt x="12" y="148"/>
                  </a:lnTo>
                  <a:lnTo>
                    <a:pt x="9" y="153"/>
                  </a:lnTo>
                  <a:lnTo>
                    <a:pt x="8" y="158"/>
                  </a:lnTo>
                  <a:lnTo>
                    <a:pt x="6" y="164"/>
                  </a:lnTo>
                  <a:lnTo>
                    <a:pt x="5" y="169"/>
                  </a:lnTo>
                  <a:lnTo>
                    <a:pt x="4" y="174"/>
                  </a:lnTo>
                  <a:lnTo>
                    <a:pt x="3" y="179"/>
                  </a:lnTo>
                  <a:lnTo>
                    <a:pt x="2" y="183"/>
                  </a:lnTo>
                  <a:lnTo>
                    <a:pt x="1" y="189"/>
                  </a:lnTo>
                  <a:lnTo>
                    <a:pt x="1" y="194"/>
                  </a:lnTo>
                  <a:lnTo>
                    <a:pt x="0" y="201"/>
                  </a:lnTo>
                  <a:lnTo>
                    <a:pt x="0" y="206"/>
                  </a:lnTo>
                  <a:lnTo>
                    <a:pt x="1" y="212"/>
                  </a:lnTo>
                  <a:lnTo>
                    <a:pt x="1" y="215"/>
                  </a:lnTo>
                  <a:lnTo>
                    <a:pt x="2" y="220"/>
                  </a:lnTo>
                  <a:lnTo>
                    <a:pt x="4" y="222"/>
                  </a:lnTo>
                  <a:lnTo>
                    <a:pt x="7" y="224"/>
                  </a:lnTo>
                  <a:lnTo>
                    <a:pt x="9" y="225"/>
                  </a:lnTo>
                  <a:lnTo>
                    <a:pt x="13" y="227"/>
                  </a:lnTo>
                  <a:lnTo>
                    <a:pt x="16" y="228"/>
                  </a:lnTo>
                  <a:lnTo>
                    <a:pt x="19" y="228"/>
                  </a:lnTo>
                  <a:lnTo>
                    <a:pt x="23" y="227"/>
                  </a:lnTo>
                  <a:lnTo>
                    <a:pt x="25" y="227"/>
                  </a:lnTo>
                  <a:lnTo>
                    <a:pt x="28" y="225"/>
                  </a:lnTo>
                  <a:lnTo>
                    <a:pt x="31" y="224"/>
                  </a:lnTo>
                  <a:lnTo>
                    <a:pt x="34" y="221"/>
                  </a:lnTo>
                  <a:lnTo>
                    <a:pt x="35" y="219"/>
                  </a:lnTo>
                  <a:lnTo>
                    <a:pt x="36" y="214"/>
                  </a:lnTo>
                  <a:lnTo>
                    <a:pt x="38" y="211"/>
                  </a:lnTo>
                  <a:lnTo>
                    <a:pt x="38" y="208"/>
                  </a:lnTo>
                  <a:lnTo>
                    <a:pt x="38" y="204"/>
                  </a:lnTo>
                  <a:lnTo>
                    <a:pt x="38" y="201"/>
                  </a:lnTo>
                  <a:lnTo>
                    <a:pt x="38" y="199"/>
                  </a:lnTo>
                  <a:lnTo>
                    <a:pt x="38" y="195"/>
                  </a:lnTo>
                  <a:lnTo>
                    <a:pt x="39" y="192"/>
                  </a:lnTo>
                  <a:lnTo>
                    <a:pt x="40" y="189"/>
                  </a:lnTo>
                  <a:lnTo>
                    <a:pt x="41" y="187"/>
                  </a:lnTo>
                  <a:lnTo>
                    <a:pt x="41" y="183"/>
                  </a:lnTo>
                  <a:lnTo>
                    <a:pt x="42" y="180"/>
                  </a:lnTo>
                  <a:lnTo>
                    <a:pt x="43" y="177"/>
                  </a:lnTo>
                  <a:lnTo>
                    <a:pt x="45" y="175"/>
                  </a:lnTo>
                  <a:lnTo>
                    <a:pt x="47" y="168"/>
                  </a:lnTo>
                  <a:lnTo>
                    <a:pt x="49" y="163"/>
                  </a:lnTo>
                  <a:lnTo>
                    <a:pt x="50" y="159"/>
                  </a:lnTo>
                  <a:lnTo>
                    <a:pt x="51" y="156"/>
                  </a:lnTo>
                  <a:lnTo>
                    <a:pt x="52" y="154"/>
                  </a:lnTo>
                  <a:lnTo>
                    <a:pt x="54" y="150"/>
                  </a:lnTo>
                  <a:lnTo>
                    <a:pt x="56" y="147"/>
                  </a:lnTo>
                  <a:lnTo>
                    <a:pt x="58" y="144"/>
                  </a:lnTo>
                  <a:lnTo>
                    <a:pt x="59" y="142"/>
                  </a:lnTo>
                  <a:lnTo>
                    <a:pt x="61" y="138"/>
                  </a:lnTo>
                  <a:lnTo>
                    <a:pt x="64" y="133"/>
                  </a:lnTo>
                  <a:lnTo>
                    <a:pt x="68" y="127"/>
                  </a:lnTo>
                  <a:lnTo>
                    <a:pt x="72" y="121"/>
                  </a:lnTo>
                  <a:lnTo>
                    <a:pt x="76" y="115"/>
                  </a:lnTo>
                  <a:lnTo>
                    <a:pt x="81" y="110"/>
                  </a:lnTo>
                  <a:lnTo>
                    <a:pt x="85" y="104"/>
                  </a:lnTo>
                  <a:lnTo>
                    <a:pt x="90" y="98"/>
                  </a:lnTo>
                  <a:lnTo>
                    <a:pt x="94" y="92"/>
                  </a:lnTo>
                  <a:lnTo>
                    <a:pt x="99" y="87"/>
                  </a:lnTo>
                  <a:lnTo>
                    <a:pt x="104" y="81"/>
                  </a:lnTo>
                  <a:lnTo>
                    <a:pt x="109" y="77"/>
                  </a:lnTo>
                  <a:lnTo>
                    <a:pt x="115" y="71"/>
                  </a:lnTo>
                  <a:lnTo>
                    <a:pt x="120" y="66"/>
                  </a:lnTo>
                  <a:lnTo>
                    <a:pt x="126" y="61"/>
                  </a:lnTo>
                  <a:lnTo>
                    <a:pt x="131" y="56"/>
                  </a:lnTo>
                  <a:lnTo>
                    <a:pt x="138" y="52"/>
                  </a:lnTo>
                  <a:lnTo>
                    <a:pt x="140" y="49"/>
                  </a:lnTo>
                  <a:lnTo>
                    <a:pt x="143" y="47"/>
                  </a:lnTo>
                  <a:lnTo>
                    <a:pt x="147" y="44"/>
                  </a:lnTo>
                  <a:lnTo>
                    <a:pt x="150" y="43"/>
                  </a:lnTo>
                  <a:lnTo>
                    <a:pt x="153" y="41"/>
                  </a:lnTo>
                  <a:lnTo>
                    <a:pt x="156" y="38"/>
                  </a:lnTo>
                  <a:lnTo>
                    <a:pt x="159" y="36"/>
                  </a:lnTo>
                  <a:lnTo>
                    <a:pt x="163" y="34"/>
                  </a:lnTo>
                  <a:lnTo>
                    <a:pt x="165" y="32"/>
                  </a:lnTo>
                  <a:lnTo>
                    <a:pt x="168" y="30"/>
                  </a:lnTo>
                  <a:lnTo>
                    <a:pt x="171" y="26"/>
                  </a:lnTo>
                  <a:lnTo>
                    <a:pt x="172" y="23"/>
                  </a:lnTo>
                  <a:lnTo>
                    <a:pt x="173" y="20"/>
                  </a:lnTo>
                  <a:lnTo>
                    <a:pt x="173" y="16"/>
                  </a:lnTo>
                  <a:lnTo>
                    <a:pt x="172" y="13"/>
                  </a:lnTo>
                  <a:lnTo>
                    <a:pt x="172" y="11"/>
                  </a:lnTo>
                  <a:lnTo>
                    <a:pt x="170" y="7"/>
                  </a:lnTo>
                  <a:lnTo>
                    <a:pt x="167" y="4"/>
                  </a:lnTo>
                  <a:lnTo>
                    <a:pt x="164" y="2"/>
                  </a:lnTo>
                  <a:lnTo>
                    <a:pt x="162" y="1"/>
                  </a:lnTo>
                  <a:lnTo>
                    <a:pt x="158" y="0"/>
                  </a:lnTo>
                  <a:lnTo>
                    <a:pt x="154" y="0"/>
                  </a:lnTo>
                  <a:lnTo>
                    <a:pt x="150" y="0"/>
                  </a:lnTo>
                  <a:lnTo>
                    <a:pt x="145" y="2"/>
                  </a:lnTo>
                  <a:lnTo>
                    <a:pt x="145" y="2"/>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40"/>
            <p:cNvSpPr>
              <a:spLocks/>
            </p:cNvSpPr>
            <p:nvPr/>
          </p:nvSpPr>
          <p:spPr bwMode="auto">
            <a:xfrm>
              <a:off x="2460626" y="3124200"/>
              <a:ext cx="536575" cy="568325"/>
            </a:xfrm>
            <a:custGeom>
              <a:avLst/>
              <a:gdLst/>
              <a:ahLst/>
              <a:cxnLst>
                <a:cxn ang="0">
                  <a:pos x="76" y="99"/>
                </a:cxn>
                <a:cxn ang="0">
                  <a:pos x="111" y="82"/>
                </a:cxn>
                <a:cxn ang="0">
                  <a:pos x="167" y="61"/>
                </a:cxn>
                <a:cxn ang="0">
                  <a:pos x="224" y="47"/>
                </a:cxn>
                <a:cxn ang="0">
                  <a:pos x="280" y="38"/>
                </a:cxn>
                <a:cxn ang="0">
                  <a:pos x="335" y="36"/>
                </a:cxn>
                <a:cxn ang="0">
                  <a:pos x="389" y="39"/>
                </a:cxn>
                <a:cxn ang="0">
                  <a:pos x="439" y="49"/>
                </a:cxn>
                <a:cxn ang="0">
                  <a:pos x="487" y="66"/>
                </a:cxn>
                <a:cxn ang="0">
                  <a:pos x="527" y="85"/>
                </a:cxn>
                <a:cxn ang="0">
                  <a:pos x="571" y="116"/>
                </a:cxn>
                <a:cxn ang="0">
                  <a:pos x="604" y="155"/>
                </a:cxn>
                <a:cxn ang="0">
                  <a:pos x="627" y="201"/>
                </a:cxn>
                <a:cxn ang="0">
                  <a:pos x="638" y="250"/>
                </a:cxn>
                <a:cxn ang="0">
                  <a:pos x="637" y="302"/>
                </a:cxn>
                <a:cxn ang="0">
                  <a:pos x="632" y="328"/>
                </a:cxn>
                <a:cxn ang="0">
                  <a:pos x="625" y="357"/>
                </a:cxn>
                <a:cxn ang="0">
                  <a:pos x="612" y="390"/>
                </a:cxn>
                <a:cxn ang="0">
                  <a:pos x="588" y="434"/>
                </a:cxn>
                <a:cxn ang="0">
                  <a:pos x="556" y="475"/>
                </a:cxn>
                <a:cxn ang="0">
                  <a:pos x="520" y="516"/>
                </a:cxn>
                <a:cxn ang="0">
                  <a:pos x="479" y="552"/>
                </a:cxn>
                <a:cxn ang="0">
                  <a:pos x="431" y="586"/>
                </a:cxn>
                <a:cxn ang="0">
                  <a:pos x="380" y="616"/>
                </a:cxn>
                <a:cxn ang="0">
                  <a:pos x="329" y="639"/>
                </a:cxn>
                <a:cxn ang="0">
                  <a:pos x="289" y="654"/>
                </a:cxn>
                <a:cxn ang="0">
                  <a:pos x="250" y="665"/>
                </a:cxn>
                <a:cxn ang="0">
                  <a:pos x="210" y="674"/>
                </a:cxn>
                <a:cxn ang="0">
                  <a:pos x="209" y="712"/>
                </a:cxn>
                <a:cxn ang="0">
                  <a:pos x="253" y="703"/>
                </a:cxn>
                <a:cxn ang="0">
                  <a:pos x="299" y="690"/>
                </a:cxn>
                <a:cxn ang="0">
                  <a:pos x="344" y="674"/>
                </a:cxn>
                <a:cxn ang="0">
                  <a:pos x="397" y="648"/>
                </a:cxn>
                <a:cxn ang="0">
                  <a:pos x="452" y="617"/>
                </a:cxn>
                <a:cxn ang="0">
                  <a:pos x="502" y="581"/>
                </a:cxn>
                <a:cxn ang="0">
                  <a:pos x="547" y="541"/>
                </a:cxn>
                <a:cxn ang="0">
                  <a:pos x="586" y="497"/>
                </a:cxn>
                <a:cxn ang="0">
                  <a:pos x="619" y="452"/>
                </a:cxn>
                <a:cxn ang="0">
                  <a:pos x="645" y="404"/>
                </a:cxn>
                <a:cxn ang="0">
                  <a:pos x="660" y="367"/>
                </a:cxn>
                <a:cxn ang="0">
                  <a:pos x="668" y="336"/>
                </a:cxn>
                <a:cxn ang="0">
                  <a:pos x="674" y="304"/>
                </a:cxn>
                <a:cxn ang="0">
                  <a:pos x="676" y="275"/>
                </a:cxn>
                <a:cxn ang="0">
                  <a:pos x="674" y="245"/>
                </a:cxn>
                <a:cxn ang="0">
                  <a:pos x="669" y="216"/>
                </a:cxn>
                <a:cxn ang="0">
                  <a:pos x="662" y="188"/>
                </a:cxn>
                <a:cxn ang="0">
                  <a:pos x="641" y="146"/>
                </a:cxn>
                <a:cxn ang="0">
                  <a:pos x="606" y="99"/>
                </a:cxn>
                <a:cxn ang="0">
                  <a:pos x="559" y="60"/>
                </a:cxn>
                <a:cxn ang="0">
                  <a:pos x="528" y="43"/>
                </a:cxn>
                <a:cxn ang="0">
                  <a:pos x="495" y="29"/>
                </a:cxn>
                <a:cxn ang="0">
                  <a:pos x="444" y="12"/>
                </a:cxn>
                <a:cxn ang="0">
                  <a:pos x="389" y="2"/>
                </a:cxn>
                <a:cxn ang="0">
                  <a:pos x="332" y="0"/>
                </a:cxn>
                <a:cxn ang="0">
                  <a:pos x="271" y="3"/>
                </a:cxn>
                <a:cxn ang="0">
                  <a:pos x="212" y="13"/>
                </a:cxn>
                <a:cxn ang="0">
                  <a:pos x="151" y="29"/>
                </a:cxn>
                <a:cxn ang="0">
                  <a:pos x="91" y="52"/>
                </a:cxn>
                <a:cxn ang="0">
                  <a:pos x="62" y="66"/>
                </a:cxn>
                <a:cxn ang="0">
                  <a:pos x="32" y="81"/>
                </a:cxn>
                <a:cxn ang="0">
                  <a:pos x="48" y="115"/>
                </a:cxn>
              </a:cxnLst>
              <a:rect l="0" t="0" r="r" b="b"/>
              <a:pathLst>
                <a:path w="676" h="716">
                  <a:moveTo>
                    <a:pt x="48" y="115"/>
                  </a:moveTo>
                  <a:lnTo>
                    <a:pt x="51" y="112"/>
                  </a:lnTo>
                  <a:lnTo>
                    <a:pt x="55" y="111"/>
                  </a:lnTo>
                  <a:lnTo>
                    <a:pt x="59" y="108"/>
                  </a:lnTo>
                  <a:lnTo>
                    <a:pt x="62" y="106"/>
                  </a:lnTo>
                  <a:lnTo>
                    <a:pt x="65" y="104"/>
                  </a:lnTo>
                  <a:lnTo>
                    <a:pt x="68" y="103"/>
                  </a:lnTo>
                  <a:lnTo>
                    <a:pt x="72" y="101"/>
                  </a:lnTo>
                  <a:lnTo>
                    <a:pt x="76" y="99"/>
                  </a:lnTo>
                  <a:lnTo>
                    <a:pt x="79" y="98"/>
                  </a:lnTo>
                  <a:lnTo>
                    <a:pt x="83" y="96"/>
                  </a:lnTo>
                  <a:lnTo>
                    <a:pt x="86" y="94"/>
                  </a:lnTo>
                  <a:lnTo>
                    <a:pt x="89" y="92"/>
                  </a:lnTo>
                  <a:lnTo>
                    <a:pt x="93" y="90"/>
                  </a:lnTo>
                  <a:lnTo>
                    <a:pt x="97" y="89"/>
                  </a:lnTo>
                  <a:lnTo>
                    <a:pt x="101" y="87"/>
                  </a:lnTo>
                  <a:lnTo>
                    <a:pt x="106" y="86"/>
                  </a:lnTo>
                  <a:lnTo>
                    <a:pt x="111" y="82"/>
                  </a:lnTo>
                  <a:lnTo>
                    <a:pt x="118" y="80"/>
                  </a:lnTo>
                  <a:lnTo>
                    <a:pt x="123" y="77"/>
                  </a:lnTo>
                  <a:lnTo>
                    <a:pt x="130" y="75"/>
                  </a:lnTo>
                  <a:lnTo>
                    <a:pt x="136" y="72"/>
                  </a:lnTo>
                  <a:lnTo>
                    <a:pt x="142" y="70"/>
                  </a:lnTo>
                  <a:lnTo>
                    <a:pt x="148" y="68"/>
                  </a:lnTo>
                  <a:lnTo>
                    <a:pt x="155" y="66"/>
                  </a:lnTo>
                  <a:lnTo>
                    <a:pt x="161" y="64"/>
                  </a:lnTo>
                  <a:lnTo>
                    <a:pt x="167" y="61"/>
                  </a:lnTo>
                  <a:lnTo>
                    <a:pt x="174" y="59"/>
                  </a:lnTo>
                  <a:lnTo>
                    <a:pt x="180" y="58"/>
                  </a:lnTo>
                  <a:lnTo>
                    <a:pt x="186" y="56"/>
                  </a:lnTo>
                  <a:lnTo>
                    <a:pt x="192" y="55"/>
                  </a:lnTo>
                  <a:lnTo>
                    <a:pt x="199" y="53"/>
                  </a:lnTo>
                  <a:lnTo>
                    <a:pt x="205" y="52"/>
                  </a:lnTo>
                  <a:lnTo>
                    <a:pt x="212" y="50"/>
                  </a:lnTo>
                  <a:lnTo>
                    <a:pt x="218" y="48"/>
                  </a:lnTo>
                  <a:lnTo>
                    <a:pt x="224" y="47"/>
                  </a:lnTo>
                  <a:lnTo>
                    <a:pt x="231" y="46"/>
                  </a:lnTo>
                  <a:lnTo>
                    <a:pt x="236" y="45"/>
                  </a:lnTo>
                  <a:lnTo>
                    <a:pt x="243" y="44"/>
                  </a:lnTo>
                  <a:lnTo>
                    <a:pt x="248" y="43"/>
                  </a:lnTo>
                  <a:lnTo>
                    <a:pt x="255" y="42"/>
                  </a:lnTo>
                  <a:lnTo>
                    <a:pt x="261" y="41"/>
                  </a:lnTo>
                  <a:lnTo>
                    <a:pt x="268" y="41"/>
                  </a:lnTo>
                  <a:lnTo>
                    <a:pt x="273" y="39"/>
                  </a:lnTo>
                  <a:lnTo>
                    <a:pt x="280" y="38"/>
                  </a:lnTo>
                  <a:lnTo>
                    <a:pt x="287" y="38"/>
                  </a:lnTo>
                  <a:lnTo>
                    <a:pt x="293" y="37"/>
                  </a:lnTo>
                  <a:lnTo>
                    <a:pt x="299" y="37"/>
                  </a:lnTo>
                  <a:lnTo>
                    <a:pt x="305" y="37"/>
                  </a:lnTo>
                  <a:lnTo>
                    <a:pt x="311" y="37"/>
                  </a:lnTo>
                  <a:lnTo>
                    <a:pt x="317" y="36"/>
                  </a:lnTo>
                  <a:lnTo>
                    <a:pt x="323" y="36"/>
                  </a:lnTo>
                  <a:lnTo>
                    <a:pt x="329" y="36"/>
                  </a:lnTo>
                  <a:lnTo>
                    <a:pt x="335" y="36"/>
                  </a:lnTo>
                  <a:lnTo>
                    <a:pt x="342" y="36"/>
                  </a:lnTo>
                  <a:lnTo>
                    <a:pt x="347" y="36"/>
                  </a:lnTo>
                  <a:lnTo>
                    <a:pt x="354" y="37"/>
                  </a:lnTo>
                  <a:lnTo>
                    <a:pt x="359" y="37"/>
                  </a:lnTo>
                  <a:lnTo>
                    <a:pt x="365" y="37"/>
                  </a:lnTo>
                  <a:lnTo>
                    <a:pt x="371" y="37"/>
                  </a:lnTo>
                  <a:lnTo>
                    <a:pt x="377" y="38"/>
                  </a:lnTo>
                  <a:lnTo>
                    <a:pt x="382" y="38"/>
                  </a:lnTo>
                  <a:lnTo>
                    <a:pt x="389" y="39"/>
                  </a:lnTo>
                  <a:lnTo>
                    <a:pt x="394" y="41"/>
                  </a:lnTo>
                  <a:lnTo>
                    <a:pt x="401" y="42"/>
                  </a:lnTo>
                  <a:lnTo>
                    <a:pt x="406" y="42"/>
                  </a:lnTo>
                  <a:lnTo>
                    <a:pt x="412" y="43"/>
                  </a:lnTo>
                  <a:lnTo>
                    <a:pt x="417" y="44"/>
                  </a:lnTo>
                  <a:lnTo>
                    <a:pt x="423" y="45"/>
                  </a:lnTo>
                  <a:lnTo>
                    <a:pt x="428" y="46"/>
                  </a:lnTo>
                  <a:lnTo>
                    <a:pt x="434" y="47"/>
                  </a:lnTo>
                  <a:lnTo>
                    <a:pt x="439" y="49"/>
                  </a:lnTo>
                  <a:lnTo>
                    <a:pt x="446" y="50"/>
                  </a:lnTo>
                  <a:lnTo>
                    <a:pt x="450" y="52"/>
                  </a:lnTo>
                  <a:lnTo>
                    <a:pt x="456" y="54"/>
                  </a:lnTo>
                  <a:lnTo>
                    <a:pt x="461" y="55"/>
                  </a:lnTo>
                  <a:lnTo>
                    <a:pt x="467" y="57"/>
                  </a:lnTo>
                  <a:lnTo>
                    <a:pt x="471" y="59"/>
                  </a:lnTo>
                  <a:lnTo>
                    <a:pt x="476" y="60"/>
                  </a:lnTo>
                  <a:lnTo>
                    <a:pt x="482" y="63"/>
                  </a:lnTo>
                  <a:lnTo>
                    <a:pt x="487" y="66"/>
                  </a:lnTo>
                  <a:lnTo>
                    <a:pt x="493" y="67"/>
                  </a:lnTo>
                  <a:lnTo>
                    <a:pt x="498" y="70"/>
                  </a:lnTo>
                  <a:lnTo>
                    <a:pt x="502" y="71"/>
                  </a:lnTo>
                  <a:lnTo>
                    <a:pt x="505" y="72"/>
                  </a:lnTo>
                  <a:lnTo>
                    <a:pt x="507" y="74"/>
                  </a:lnTo>
                  <a:lnTo>
                    <a:pt x="510" y="76"/>
                  </a:lnTo>
                  <a:lnTo>
                    <a:pt x="516" y="78"/>
                  </a:lnTo>
                  <a:lnTo>
                    <a:pt x="521" y="81"/>
                  </a:lnTo>
                  <a:lnTo>
                    <a:pt x="527" y="85"/>
                  </a:lnTo>
                  <a:lnTo>
                    <a:pt x="532" y="88"/>
                  </a:lnTo>
                  <a:lnTo>
                    <a:pt x="538" y="91"/>
                  </a:lnTo>
                  <a:lnTo>
                    <a:pt x="542" y="94"/>
                  </a:lnTo>
                  <a:lnTo>
                    <a:pt x="548" y="98"/>
                  </a:lnTo>
                  <a:lnTo>
                    <a:pt x="552" y="101"/>
                  </a:lnTo>
                  <a:lnTo>
                    <a:pt x="556" y="104"/>
                  </a:lnTo>
                  <a:lnTo>
                    <a:pt x="562" y="108"/>
                  </a:lnTo>
                  <a:lnTo>
                    <a:pt x="566" y="112"/>
                  </a:lnTo>
                  <a:lnTo>
                    <a:pt x="571" y="116"/>
                  </a:lnTo>
                  <a:lnTo>
                    <a:pt x="575" y="120"/>
                  </a:lnTo>
                  <a:lnTo>
                    <a:pt x="578" y="124"/>
                  </a:lnTo>
                  <a:lnTo>
                    <a:pt x="583" y="127"/>
                  </a:lnTo>
                  <a:lnTo>
                    <a:pt x="587" y="133"/>
                  </a:lnTo>
                  <a:lnTo>
                    <a:pt x="591" y="136"/>
                  </a:lnTo>
                  <a:lnTo>
                    <a:pt x="594" y="141"/>
                  </a:lnTo>
                  <a:lnTo>
                    <a:pt x="597" y="146"/>
                  </a:lnTo>
                  <a:lnTo>
                    <a:pt x="601" y="150"/>
                  </a:lnTo>
                  <a:lnTo>
                    <a:pt x="604" y="155"/>
                  </a:lnTo>
                  <a:lnTo>
                    <a:pt x="607" y="159"/>
                  </a:lnTo>
                  <a:lnTo>
                    <a:pt x="609" y="165"/>
                  </a:lnTo>
                  <a:lnTo>
                    <a:pt x="614" y="170"/>
                  </a:lnTo>
                  <a:lnTo>
                    <a:pt x="616" y="175"/>
                  </a:lnTo>
                  <a:lnTo>
                    <a:pt x="618" y="180"/>
                  </a:lnTo>
                  <a:lnTo>
                    <a:pt x="621" y="186"/>
                  </a:lnTo>
                  <a:lnTo>
                    <a:pt x="623" y="191"/>
                  </a:lnTo>
                  <a:lnTo>
                    <a:pt x="625" y="195"/>
                  </a:lnTo>
                  <a:lnTo>
                    <a:pt x="627" y="201"/>
                  </a:lnTo>
                  <a:lnTo>
                    <a:pt x="628" y="206"/>
                  </a:lnTo>
                  <a:lnTo>
                    <a:pt x="630" y="212"/>
                  </a:lnTo>
                  <a:lnTo>
                    <a:pt x="631" y="216"/>
                  </a:lnTo>
                  <a:lnTo>
                    <a:pt x="633" y="222"/>
                  </a:lnTo>
                  <a:lnTo>
                    <a:pt x="634" y="227"/>
                  </a:lnTo>
                  <a:lnTo>
                    <a:pt x="635" y="234"/>
                  </a:lnTo>
                  <a:lnTo>
                    <a:pt x="637" y="238"/>
                  </a:lnTo>
                  <a:lnTo>
                    <a:pt x="637" y="245"/>
                  </a:lnTo>
                  <a:lnTo>
                    <a:pt x="638" y="250"/>
                  </a:lnTo>
                  <a:lnTo>
                    <a:pt x="639" y="256"/>
                  </a:lnTo>
                  <a:lnTo>
                    <a:pt x="639" y="261"/>
                  </a:lnTo>
                  <a:lnTo>
                    <a:pt x="639" y="268"/>
                  </a:lnTo>
                  <a:lnTo>
                    <a:pt x="639" y="273"/>
                  </a:lnTo>
                  <a:lnTo>
                    <a:pt x="639" y="279"/>
                  </a:lnTo>
                  <a:lnTo>
                    <a:pt x="639" y="284"/>
                  </a:lnTo>
                  <a:lnTo>
                    <a:pt x="638" y="290"/>
                  </a:lnTo>
                  <a:lnTo>
                    <a:pt x="638" y="295"/>
                  </a:lnTo>
                  <a:lnTo>
                    <a:pt x="637" y="302"/>
                  </a:lnTo>
                  <a:lnTo>
                    <a:pt x="637" y="304"/>
                  </a:lnTo>
                  <a:lnTo>
                    <a:pt x="635" y="307"/>
                  </a:lnTo>
                  <a:lnTo>
                    <a:pt x="635" y="311"/>
                  </a:lnTo>
                  <a:lnTo>
                    <a:pt x="635" y="314"/>
                  </a:lnTo>
                  <a:lnTo>
                    <a:pt x="634" y="316"/>
                  </a:lnTo>
                  <a:lnTo>
                    <a:pt x="634" y="320"/>
                  </a:lnTo>
                  <a:lnTo>
                    <a:pt x="633" y="323"/>
                  </a:lnTo>
                  <a:lnTo>
                    <a:pt x="633" y="326"/>
                  </a:lnTo>
                  <a:lnTo>
                    <a:pt x="632" y="328"/>
                  </a:lnTo>
                  <a:lnTo>
                    <a:pt x="631" y="332"/>
                  </a:lnTo>
                  <a:lnTo>
                    <a:pt x="630" y="335"/>
                  </a:lnTo>
                  <a:lnTo>
                    <a:pt x="630" y="338"/>
                  </a:lnTo>
                  <a:lnTo>
                    <a:pt x="629" y="340"/>
                  </a:lnTo>
                  <a:lnTo>
                    <a:pt x="628" y="344"/>
                  </a:lnTo>
                  <a:lnTo>
                    <a:pt x="627" y="347"/>
                  </a:lnTo>
                  <a:lnTo>
                    <a:pt x="627" y="350"/>
                  </a:lnTo>
                  <a:lnTo>
                    <a:pt x="626" y="354"/>
                  </a:lnTo>
                  <a:lnTo>
                    <a:pt x="625" y="357"/>
                  </a:lnTo>
                  <a:lnTo>
                    <a:pt x="623" y="359"/>
                  </a:lnTo>
                  <a:lnTo>
                    <a:pt x="622" y="362"/>
                  </a:lnTo>
                  <a:lnTo>
                    <a:pt x="622" y="366"/>
                  </a:lnTo>
                  <a:lnTo>
                    <a:pt x="621" y="369"/>
                  </a:lnTo>
                  <a:lnTo>
                    <a:pt x="619" y="372"/>
                  </a:lnTo>
                  <a:lnTo>
                    <a:pt x="619" y="376"/>
                  </a:lnTo>
                  <a:lnTo>
                    <a:pt x="617" y="380"/>
                  </a:lnTo>
                  <a:lnTo>
                    <a:pt x="614" y="385"/>
                  </a:lnTo>
                  <a:lnTo>
                    <a:pt x="612" y="390"/>
                  </a:lnTo>
                  <a:lnTo>
                    <a:pt x="609" y="395"/>
                  </a:lnTo>
                  <a:lnTo>
                    <a:pt x="607" y="400"/>
                  </a:lnTo>
                  <a:lnTo>
                    <a:pt x="605" y="405"/>
                  </a:lnTo>
                  <a:lnTo>
                    <a:pt x="601" y="410"/>
                  </a:lnTo>
                  <a:lnTo>
                    <a:pt x="599" y="415"/>
                  </a:lnTo>
                  <a:lnTo>
                    <a:pt x="596" y="419"/>
                  </a:lnTo>
                  <a:lnTo>
                    <a:pt x="594" y="424"/>
                  </a:lnTo>
                  <a:lnTo>
                    <a:pt x="591" y="429"/>
                  </a:lnTo>
                  <a:lnTo>
                    <a:pt x="588" y="434"/>
                  </a:lnTo>
                  <a:lnTo>
                    <a:pt x="585" y="438"/>
                  </a:lnTo>
                  <a:lnTo>
                    <a:pt x="582" y="444"/>
                  </a:lnTo>
                  <a:lnTo>
                    <a:pt x="578" y="448"/>
                  </a:lnTo>
                  <a:lnTo>
                    <a:pt x="575" y="454"/>
                  </a:lnTo>
                  <a:lnTo>
                    <a:pt x="572" y="458"/>
                  </a:lnTo>
                  <a:lnTo>
                    <a:pt x="567" y="462"/>
                  </a:lnTo>
                  <a:lnTo>
                    <a:pt x="564" y="467"/>
                  </a:lnTo>
                  <a:lnTo>
                    <a:pt x="561" y="471"/>
                  </a:lnTo>
                  <a:lnTo>
                    <a:pt x="556" y="475"/>
                  </a:lnTo>
                  <a:lnTo>
                    <a:pt x="553" y="480"/>
                  </a:lnTo>
                  <a:lnTo>
                    <a:pt x="549" y="484"/>
                  </a:lnTo>
                  <a:lnTo>
                    <a:pt x="546" y="490"/>
                  </a:lnTo>
                  <a:lnTo>
                    <a:pt x="541" y="493"/>
                  </a:lnTo>
                  <a:lnTo>
                    <a:pt x="537" y="499"/>
                  </a:lnTo>
                  <a:lnTo>
                    <a:pt x="532" y="502"/>
                  </a:lnTo>
                  <a:lnTo>
                    <a:pt x="529" y="507"/>
                  </a:lnTo>
                  <a:lnTo>
                    <a:pt x="525" y="511"/>
                  </a:lnTo>
                  <a:lnTo>
                    <a:pt x="520" y="516"/>
                  </a:lnTo>
                  <a:lnTo>
                    <a:pt x="516" y="519"/>
                  </a:lnTo>
                  <a:lnTo>
                    <a:pt x="512" y="525"/>
                  </a:lnTo>
                  <a:lnTo>
                    <a:pt x="507" y="528"/>
                  </a:lnTo>
                  <a:lnTo>
                    <a:pt x="502" y="533"/>
                  </a:lnTo>
                  <a:lnTo>
                    <a:pt x="497" y="536"/>
                  </a:lnTo>
                  <a:lnTo>
                    <a:pt x="493" y="540"/>
                  </a:lnTo>
                  <a:lnTo>
                    <a:pt x="488" y="545"/>
                  </a:lnTo>
                  <a:lnTo>
                    <a:pt x="483" y="549"/>
                  </a:lnTo>
                  <a:lnTo>
                    <a:pt x="479" y="552"/>
                  </a:lnTo>
                  <a:lnTo>
                    <a:pt x="474" y="557"/>
                  </a:lnTo>
                  <a:lnTo>
                    <a:pt x="469" y="560"/>
                  </a:lnTo>
                  <a:lnTo>
                    <a:pt x="463" y="564"/>
                  </a:lnTo>
                  <a:lnTo>
                    <a:pt x="458" y="568"/>
                  </a:lnTo>
                  <a:lnTo>
                    <a:pt x="453" y="572"/>
                  </a:lnTo>
                  <a:lnTo>
                    <a:pt x="448" y="575"/>
                  </a:lnTo>
                  <a:lnTo>
                    <a:pt x="442" y="579"/>
                  </a:lnTo>
                  <a:lnTo>
                    <a:pt x="437" y="583"/>
                  </a:lnTo>
                  <a:lnTo>
                    <a:pt x="431" y="586"/>
                  </a:lnTo>
                  <a:lnTo>
                    <a:pt x="426" y="590"/>
                  </a:lnTo>
                  <a:lnTo>
                    <a:pt x="420" y="593"/>
                  </a:lnTo>
                  <a:lnTo>
                    <a:pt x="415" y="596"/>
                  </a:lnTo>
                  <a:lnTo>
                    <a:pt x="410" y="600"/>
                  </a:lnTo>
                  <a:lnTo>
                    <a:pt x="403" y="603"/>
                  </a:lnTo>
                  <a:lnTo>
                    <a:pt x="397" y="606"/>
                  </a:lnTo>
                  <a:lnTo>
                    <a:pt x="392" y="609"/>
                  </a:lnTo>
                  <a:lnTo>
                    <a:pt x="386" y="613"/>
                  </a:lnTo>
                  <a:lnTo>
                    <a:pt x="380" y="616"/>
                  </a:lnTo>
                  <a:lnTo>
                    <a:pt x="374" y="619"/>
                  </a:lnTo>
                  <a:lnTo>
                    <a:pt x="369" y="622"/>
                  </a:lnTo>
                  <a:lnTo>
                    <a:pt x="363" y="625"/>
                  </a:lnTo>
                  <a:lnTo>
                    <a:pt x="356" y="628"/>
                  </a:lnTo>
                  <a:lnTo>
                    <a:pt x="351" y="630"/>
                  </a:lnTo>
                  <a:lnTo>
                    <a:pt x="345" y="634"/>
                  </a:lnTo>
                  <a:lnTo>
                    <a:pt x="339" y="636"/>
                  </a:lnTo>
                  <a:lnTo>
                    <a:pt x="334" y="638"/>
                  </a:lnTo>
                  <a:lnTo>
                    <a:pt x="329" y="639"/>
                  </a:lnTo>
                  <a:lnTo>
                    <a:pt x="325" y="641"/>
                  </a:lnTo>
                  <a:lnTo>
                    <a:pt x="321" y="643"/>
                  </a:lnTo>
                  <a:lnTo>
                    <a:pt x="315" y="645"/>
                  </a:lnTo>
                  <a:lnTo>
                    <a:pt x="311" y="647"/>
                  </a:lnTo>
                  <a:lnTo>
                    <a:pt x="306" y="648"/>
                  </a:lnTo>
                  <a:lnTo>
                    <a:pt x="303" y="650"/>
                  </a:lnTo>
                  <a:lnTo>
                    <a:pt x="298" y="651"/>
                  </a:lnTo>
                  <a:lnTo>
                    <a:pt x="294" y="652"/>
                  </a:lnTo>
                  <a:lnTo>
                    <a:pt x="289" y="654"/>
                  </a:lnTo>
                  <a:lnTo>
                    <a:pt x="286" y="656"/>
                  </a:lnTo>
                  <a:lnTo>
                    <a:pt x="281" y="657"/>
                  </a:lnTo>
                  <a:lnTo>
                    <a:pt x="277" y="659"/>
                  </a:lnTo>
                  <a:lnTo>
                    <a:pt x="272" y="660"/>
                  </a:lnTo>
                  <a:lnTo>
                    <a:pt x="268" y="661"/>
                  </a:lnTo>
                  <a:lnTo>
                    <a:pt x="264" y="662"/>
                  </a:lnTo>
                  <a:lnTo>
                    <a:pt x="259" y="663"/>
                  </a:lnTo>
                  <a:lnTo>
                    <a:pt x="255" y="664"/>
                  </a:lnTo>
                  <a:lnTo>
                    <a:pt x="250" y="665"/>
                  </a:lnTo>
                  <a:lnTo>
                    <a:pt x="246" y="667"/>
                  </a:lnTo>
                  <a:lnTo>
                    <a:pt x="242" y="668"/>
                  </a:lnTo>
                  <a:lnTo>
                    <a:pt x="237" y="669"/>
                  </a:lnTo>
                  <a:lnTo>
                    <a:pt x="234" y="670"/>
                  </a:lnTo>
                  <a:lnTo>
                    <a:pt x="229" y="671"/>
                  </a:lnTo>
                  <a:lnTo>
                    <a:pt x="224" y="672"/>
                  </a:lnTo>
                  <a:lnTo>
                    <a:pt x="220" y="672"/>
                  </a:lnTo>
                  <a:lnTo>
                    <a:pt x="215" y="673"/>
                  </a:lnTo>
                  <a:lnTo>
                    <a:pt x="210" y="674"/>
                  </a:lnTo>
                  <a:lnTo>
                    <a:pt x="205" y="675"/>
                  </a:lnTo>
                  <a:lnTo>
                    <a:pt x="201" y="675"/>
                  </a:lnTo>
                  <a:lnTo>
                    <a:pt x="197" y="676"/>
                  </a:lnTo>
                  <a:lnTo>
                    <a:pt x="161" y="674"/>
                  </a:lnTo>
                  <a:lnTo>
                    <a:pt x="128" y="716"/>
                  </a:lnTo>
                  <a:lnTo>
                    <a:pt x="193" y="715"/>
                  </a:lnTo>
                  <a:lnTo>
                    <a:pt x="199" y="714"/>
                  </a:lnTo>
                  <a:lnTo>
                    <a:pt x="203" y="713"/>
                  </a:lnTo>
                  <a:lnTo>
                    <a:pt x="209" y="712"/>
                  </a:lnTo>
                  <a:lnTo>
                    <a:pt x="213" y="712"/>
                  </a:lnTo>
                  <a:lnTo>
                    <a:pt x="219" y="710"/>
                  </a:lnTo>
                  <a:lnTo>
                    <a:pt x="223" y="709"/>
                  </a:lnTo>
                  <a:lnTo>
                    <a:pt x="229" y="708"/>
                  </a:lnTo>
                  <a:lnTo>
                    <a:pt x="233" y="707"/>
                  </a:lnTo>
                  <a:lnTo>
                    <a:pt x="237" y="706"/>
                  </a:lnTo>
                  <a:lnTo>
                    <a:pt x="243" y="705"/>
                  </a:lnTo>
                  <a:lnTo>
                    <a:pt x="247" y="704"/>
                  </a:lnTo>
                  <a:lnTo>
                    <a:pt x="253" y="703"/>
                  </a:lnTo>
                  <a:lnTo>
                    <a:pt x="258" y="701"/>
                  </a:lnTo>
                  <a:lnTo>
                    <a:pt x="263" y="700"/>
                  </a:lnTo>
                  <a:lnTo>
                    <a:pt x="268" y="698"/>
                  </a:lnTo>
                  <a:lnTo>
                    <a:pt x="273" y="697"/>
                  </a:lnTo>
                  <a:lnTo>
                    <a:pt x="278" y="696"/>
                  </a:lnTo>
                  <a:lnTo>
                    <a:pt x="283" y="694"/>
                  </a:lnTo>
                  <a:lnTo>
                    <a:pt x="288" y="693"/>
                  </a:lnTo>
                  <a:lnTo>
                    <a:pt x="293" y="692"/>
                  </a:lnTo>
                  <a:lnTo>
                    <a:pt x="299" y="690"/>
                  </a:lnTo>
                  <a:lnTo>
                    <a:pt x="303" y="689"/>
                  </a:lnTo>
                  <a:lnTo>
                    <a:pt x="309" y="686"/>
                  </a:lnTo>
                  <a:lnTo>
                    <a:pt x="314" y="685"/>
                  </a:lnTo>
                  <a:lnTo>
                    <a:pt x="318" y="683"/>
                  </a:lnTo>
                  <a:lnTo>
                    <a:pt x="324" y="681"/>
                  </a:lnTo>
                  <a:lnTo>
                    <a:pt x="328" y="680"/>
                  </a:lnTo>
                  <a:lnTo>
                    <a:pt x="334" y="678"/>
                  </a:lnTo>
                  <a:lnTo>
                    <a:pt x="338" y="675"/>
                  </a:lnTo>
                  <a:lnTo>
                    <a:pt x="344" y="674"/>
                  </a:lnTo>
                  <a:lnTo>
                    <a:pt x="348" y="672"/>
                  </a:lnTo>
                  <a:lnTo>
                    <a:pt x="354" y="670"/>
                  </a:lnTo>
                  <a:lnTo>
                    <a:pt x="360" y="667"/>
                  </a:lnTo>
                  <a:lnTo>
                    <a:pt x="366" y="664"/>
                  </a:lnTo>
                  <a:lnTo>
                    <a:pt x="373" y="661"/>
                  </a:lnTo>
                  <a:lnTo>
                    <a:pt x="379" y="658"/>
                  </a:lnTo>
                  <a:lnTo>
                    <a:pt x="385" y="654"/>
                  </a:lnTo>
                  <a:lnTo>
                    <a:pt x="392" y="651"/>
                  </a:lnTo>
                  <a:lnTo>
                    <a:pt x="397" y="648"/>
                  </a:lnTo>
                  <a:lnTo>
                    <a:pt x="404" y="645"/>
                  </a:lnTo>
                  <a:lnTo>
                    <a:pt x="411" y="641"/>
                  </a:lnTo>
                  <a:lnTo>
                    <a:pt x="416" y="638"/>
                  </a:lnTo>
                  <a:lnTo>
                    <a:pt x="423" y="635"/>
                  </a:lnTo>
                  <a:lnTo>
                    <a:pt x="428" y="631"/>
                  </a:lnTo>
                  <a:lnTo>
                    <a:pt x="435" y="628"/>
                  </a:lnTo>
                  <a:lnTo>
                    <a:pt x="440" y="625"/>
                  </a:lnTo>
                  <a:lnTo>
                    <a:pt x="447" y="620"/>
                  </a:lnTo>
                  <a:lnTo>
                    <a:pt x="452" y="617"/>
                  </a:lnTo>
                  <a:lnTo>
                    <a:pt x="458" y="613"/>
                  </a:lnTo>
                  <a:lnTo>
                    <a:pt x="463" y="609"/>
                  </a:lnTo>
                  <a:lnTo>
                    <a:pt x="469" y="605"/>
                  </a:lnTo>
                  <a:lnTo>
                    <a:pt x="475" y="602"/>
                  </a:lnTo>
                  <a:lnTo>
                    <a:pt x="480" y="597"/>
                  </a:lnTo>
                  <a:lnTo>
                    <a:pt x="485" y="593"/>
                  </a:lnTo>
                  <a:lnTo>
                    <a:pt x="491" y="589"/>
                  </a:lnTo>
                  <a:lnTo>
                    <a:pt x="497" y="585"/>
                  </a:lnTo>
                  <a:lnTo>
                    <a:pt x="502" y="581"/>
                  </a:lnTo>
                  <a:lnTo>
                    <a:pt x="507" y="577"/>
                  </a:lnTo>
                  <a:lnTo>
                    <a:pt x="513" y="572"/>
                  </a:lnTo>
                  <a:lnTo>
                    <a:pt x="518" y="568"/>
                  </a:lnTo>
                  <a:lnTo>
                    <a:pt x="522" y="563"/>
                  </a:lnTo>
                  <a:lnTo>
                    <a:pt x="528" y="559"/>
                  </a:lnTo>
                  <a:lnTo>
                    <a:pt x="532" y="555"/>
                  </a:lnTo>
                  <a:lnTo>
                    <a:pt x="538" y="550"/>
                  </a:lnTo>
                  <a:lnTo>
                    <a:pt x="542" y="546"/>
                  </a:lnTo>
                  <a:lnTo>
                    <a:pt x="547" y="541"/>
                  </a:lnTo>
                  <a:lnTo>
                    <a:pt x="551" y="536"/>
                  </a:lnTo>
                  <a:lnTo>
                    <a:pt x="556" y="531"/>
                  </a:lnTo>
                  <a:lnTo>
                    <a:pt x="561" y="527"/>
                  </a:lnTo>
                  <a:lnTo>
                    <a:pt x="565" y="522"/>
                  </a:lnTo>
                  <a:lnTo>
                    <a:pt x="570" y="517"/>
                  </a:lnTo>
                  <a:lnTo>
                    <a:pt x="574" y="513"/>
                  </a:lnTo>
                  <a:lnTo>
                    <a:pt x="578" y="507"/>
                  </a:lnTo>
                  <a:lnTo>
                    <a:pt x="582" y="502"/>
                  </a:lnTo>
                  <a:lnTo>
                    <a:pt x="586" y="497"/>
                  </a:lnTo>
                  <a:lnTo>
                    <a:pt x="591" y="492"/>
                  </a:lnTo>
                  <a:lnTo>
                    <a:pt x="594" y="488"/>
                  </a:lnTo>
                  <a:lnTo>
                    <a:pt x="598" y="482"/>
                  </a:lnTo>
                  <a:lnTo>
                    <a:pt x="601" y="478"/>
                  </a:lnTo>
                  <a:lnTo>
                    <a:pt x="606" y="472"/>
                  </a:lnTo>
                  <a:lnTo>
                    <a:pt x="609" y="467"/>
                  </a:lnTo>
                  <a:lnTo>
                    <a:pt x="612" y="462"/>
                  </a:lnTo>
                  <a:lnTo>
                    <a:pt x="616" y="457"/>
                  </a:lnTo>
                  <a:lnTo>
                    <a:pt x="619" y="452"/>
                  </a:lnTo>
                  <a:lnTo>
                    <a:pt x="622" y="447"/>
                  </a:lnTo>
                  <a:lnTo>
                    <a:pt x="625" y="441"/>
                  </a:lnTo>
                  <a:lnTo>
                    <a:pt x="628" y="436"/>
                  </a:lnTo>
                  <a:lnTo>
                    <a:pt x="631" y="432"/>
                  </a:lnTo>
                  <a:lnTo>
                    <a:pt x="634" y="426"/>
                  </a:lnTo>
                  <a:lnTo>
                    <a:pt x="637" y="421"/>
                  </a:lnTo>
                  <a:lnTo>
                    <a:pt x="640" y="415"/>
                  </a:lnTo>
                  <a:lnTo>
                    <a:pt x="643" y="410"/>
                  </a:lnTo>
                  <a:lnTo>
                    <a:pt x="645" y="404"/>
                  </a:lnTo>
                  <a:lnTo>
                    <a:pt x="648" y="399"/>
                  </a:lnTo>
                  <a:lnTo>
                    <a:pt x="650" y="393"/>
                  </a:lnTo>
                  <a:lnTo>
                    <a:pt x="653" y="389"/>
                  </a:lnTo>
                  <a:lnTo>
                    <a:pt x="654" y="384"/>
                  </a:lnTo>
                  <a:lnTo>
                    <a:pt x="655" y="381"/>
                  </a:lnTo>
                  <a:lnTo>
                    <a:pt x="656" y="378"/>
                  </a:lnTo>
                  <a:lnTo>
                    <a:pt x="657" y="374"/>
                  </a:lnTo>
                  <a:lnTo>
                    <a:pt x="659" y="370"/>
                  </a:lnTo>
                  <a:lnTo>
                    <a:pt x="660" y="367"/>
                  </a:lnTo>
                  <a:lnTo>
                    <a:pt x="661" y="363"/>
                  </a:lnTo>
                  <a:lnTo>
                    <a:pt x="662" y="360"/>
                  </a:lnTo>
                  <a:lnTo>
                    <a:pt x="663" y="357"/>
                  </a:lnTo>
                  <a:lnTo>
                    <a:pt x="664" y="354"/>
                  </a:lnTo>
                  <a:lnTo>
                    <a:pt x="665" y="349"/>
                  </a:lnTo>
                  <a:lnTo>
                    <a:pt x="666" y="346"/>
                  </a:lnTo>
                  <a:lnTo>
                    <a:pt x="666" y="343"/>
                  </a:lnTo>
                  <a:lnTo>
                    <a:pt x="667" y="339"/>
                  </a:lnTo>
                  <a:lnTo>
                    <a:pt x="668" y="336"/>
                  </a:lnTo>
                  <a:lnTo>
                    <a:pt x="669" y="333"/>
                  </a:lnTo>
                  <a:lnTo>
                    <a:pt x="669" y="328"/>
                  </a:lnTo>
                  <a:lnTo>
                    <a:pt x="671" y="325"/>
                  </a:lnTo>
                  <a:lnTo>
                    <a:pt x="671" y="322"/>
                  </a:lnTo>
                  <a:lnTo>
                    <a:pt x="672" y="318"/>
                  </a:lnTo>
                  <a:lnTo>
                    <a:pt x="672" y="314"/>
                  </a:lnTo>
                  <a:lnTo>
                    <a:pt x="673" y="311"/>
                  </a:lnTo>
                  <a:lnTo>
                    <a:pt x="673" y="307"/>
                  </a:lnTo>
                  <a:lnTo>
                    <a:pt x="674" y="304"/>
                  </a:lnTo>
                  <a:lnTo>
                    <a:pt x="674" y="301"/>
                  </a:lnTo>
                  <a:lnTo>
                    <a:pt x="675" y="298"/>
                  </a:lnTo>
                  <a:lnTo>
                    <a:pt x="675" y="294"/>
                  </a:lnTo>
                  <a:lnTo>
                    <a:pt x="675" y="291"/>
                  </a:lnTo>
                  <a:lnTo>
                    <a:pt x="675" y="289"/>
                  </a:lnTo>
                  <a:lnTo>
                    <a:pt x="676" y="284"/>
                  </a:lnTo>
                  <a:lnTo>
                    <a:pt x="676" y="281"/>
                  </a:lnTo>
                  <a:lnTo>
                    <a:pt x="676" y="279"/>
                  </a:lnTo>
                  <a:lnTo>
                    <a:pt x="676" y="275"/>
                  </a:lnTo>
                  <a:lnTo>
                    <a:pt x="676" y="271"/>
                  </a:lnTo>
                  <a:lnTo>
                    <a:pt x="676" y="268"/>
                  </a:lnTo>
                  <a:lnTo>
                    <a:pt x="676" y="265"/>
                  </a:lnTo>
                  <a:lnTo>
                    <a:pt x="675" y="261"/>
                  </a:lnTo>
                  <a:lnTo>
                    <a:pt x="675" y="258"/>
                  </a:lnTo>
                  <a:lnTo>
                    <a:pt x="675" y="255"/>
                  </a:lnTo>
                  <a:lnTo>
                    <a:pt x="675" y="251"/>
                  </a:lnTo>
                  <a:lnTo>
                    <a:pt x="675" y="248"/>
                  </a:lnTo>
                  <a:lnTo>
                    <a:pt x="674" y="245"/>
                  </a:lnTo>
                  <a:lnTo>
                    <a:pt x="674" y="242"/>
                  </a:lnTo>
                  <a:lnTo>
                    <a:pt x="674" y="238"/>
                  </a:lnTo>
                  <a:lnTo>
                    <a:pt x="673" y="235"/>
                  </a:lnTo>
                  <a:lnTo>
                    <a:pt x="673" y="232"/>
                  </a:lnTo>
                  <a:lnTo>
                    <a:pt x="672" y="228"/>
                  </a:lnTo>
                  <a:lnTo>
                    <a:pt x="672" y="226"/>
                  </a:lnTo>
                  <a:lnTo>
                    <a:pt x="671" y="223"/>
                  </a:lnTo>
                  <a:lnTo>
                    <a:pt x="671" y="220"/>
                  </a:lnTo>
                  <a:lnTo>
                    <a:pt x="669" y="216"/>
                  </a:lnTo>
                  <a:lnTo>
                    <a:pt x="668" y="213"/>
                  </a:lnTo>
                  <a:lnTo>
                    <a:pt x="667" y="210"/>
                  </a:lnTo>
                  <a:lnTo>
                    <a:pt x="667" y="206"/>
                  </a:lnTo>
                  <a:lnTo>
                    <a:pt x="666" y="203"/>
                  </a:lnTo>
                  <a:lnTo>
                    <a:pt x="665" y="200"/>
                  </a:lnTo>
                  <a:lnTo>
                    <a:pt x="664" y="197"/>
                  </a:lnTo>
                  <a:lnTo>
                    <a:pt x="663" y="193"/>
                  </a:lnTo>
                  <a:lnTo>
                    <a:pt x="662" y="190"/>
                  </a:lnTo>
                  <a:lnTo>
                    <a:pt x="662" y="188"/>
                  </a:lnTo>
                  <a:lnTo>
                    <a:pt x="660" y="181"/>
                  </a:lnTo>
                  <a:lnTo>
                    <a:pt x="657" y="176"/>
                  </a:lnTo>
                  <a:lnTo>
                    <a:pt x="655" y="172"/>
                  </a:lnTo>
                  <a:lnTo>
                    <a:pt x="654" y="169"/>
                  </a:lnTo>
                  <a:lnTo>
                    <a:pt x="652" y="166"/>
                  </a:lnTo>
                  <a:lnTo>
                    <a:pt x="651" y="164"/>
                  </a:lnTo>
                  <a:lnTo>
                    <a:pt x="648" y="157"/>
                  </a:lnTo>
                  <a:lnTo>
                    <a:pt x="645" y="152"/>
                  </a:lnTo>
                  <a:lnTo>
                    <a:pt x="641" y="146"/>
                  </a:lnTo>
                  <a:lnTo>
                    <a:pt x="638" y="141"/>
                  </a:lnTo>
                  <a:lnTo>
                    <a:pt x="634" y="135"/>
                  </a:lnTo>
                  <a:lnTo>
                    <a:pt x="631" y="130"/>
                  </a:lnTo>
                  <a:lnTo>
                    <a:pt x="627" y="124"/>
                  </a:lnTo>
                  <a:lnTo>
                    <a:pt x="622" y="119"/>
                  </a:lnTo>
                  <a:lnTo>
                    <a:pt x="618" y="114"/>
                  </a:lnTo>
                  <a:lnTo>
                    <a:pt x="615" y="109"/>
                  </a:lnTo>
                  <a:lnTo>
                    <a:pt x="610" y="103"/>
                  </a:lnTo>
                  <a:lnTo>
                    <a:pt x="606" y="99"/>
                  </a:lnTo>
                  <a:lnTo>
                    <a:pt x="601" y="94"/>
                  </a:lnTo>
                  <a:lnTo>
                    <a:pt x="597" y="90"/>
                  </a:lnTo>
                  <a:lnTo>
                    <a:pt x="592" y="86"/>
                  </a:lnTo>
                  <a:lnTo>
                    <a:pt x="586" y="81"/>
                  </a:lnTo>
                  <a:lnTo>
                    <a:pt x="581" y="77"/>
                  </a:lnTo>
                  <a:lnTo>
                    <a:pt x="575" y="72"/>
                  </a:lnTo>
                  <a:lnTo>
                    <a:pt x="570" y="68"/>
                  </a:lnTo>
                  <a:lnTo>
                    <a:pt x="564" y="64"/>
                  </a:lnTo>
                  <a:lnTo>
                    <a:pt x="559" y="60"/>
                  </a:lnTo>
                  <a:lnTo>
                    <a:pt x="553" y="57"/>
                  </a:lnTo>
                  <a:lnTo>
                    <a:pt x="550" y="55"/>
                  </a:lnTo>
                  <a:lnTo>
                    <a:pt x="547" y="53"/>
                  </a:lnTo>
                  <a:lnTo>
                    <a:pt x="543" y="50"/>
                  </a:lnTo>
                  <a:lnTo>
                    <a:pt x="540" y="49"/>
                  </a:lnTo>
                  <a:lnTo>
                    <a:pt x="537" y="47"/>
                  </a:lnTo>
                  <a:lnTo>
                    <a:pt x="533" y="46"/>
                  </a:lnTo>
                  <a:lnTo>
                    <a:pt x="530" y="44"/>
                  </a:lnTo>
                  <a:lnTo>
                    <a:pt x="528" y="43"/>
                  </a:lnTo>
                  <a:lnTo>
                    <a:pt x="524" y="41"/>
                  </a:lnTo>
                  <a:lnTo>
                    <a:pt x="520" y="39"/>
                  </a:lnTo>
                  <a:lnTo>
                    <a:pt x="517" y="37"/>
                  </a:lnTo>
                  <a:lnTo>
                    <a:pt x="514" y="36"/>
                  </a:lnTo>
                  <a:lnTo>
                    <a:pt x="510" y="34"/>
                  </a:lnTo>
                  <a:lnTo>
                    <a:pt x="507" y="33"/>
                  </a:lnTo>
                  <a:lnTo>
                    <a:pt x="504" y="32"/>
                  </a:lnTo>
                  <a:lnTo>
                    <a:pt x="501" y="31"/>
                  </a:lnTo>
                  <a:lnTo>
                    <a:pt x="495" y="29"/>
                  </a:lnTo>
                  <a:lnTo>
                    <a:pt x="490" y="26"/>
                  </a:lnTo>
                  <a:lnTo>
                    <a:pt x="484" y="24"/>
                  </a:lnTo>
                  <a:lnTo>
                    <a:pt x="479" y="22"/>
                  </a:lnTo>
                  <a:lnTo>
                    <a:pt x="472" y="20"/>
                  </a:lnTo>
                  <a:lnTo>
                    <a:pt x="467" y="19"/>
                  </a:lnTo>
                  <a:lnTo>
                    <a:pt x="461" y="16"/>
                  </a:lnTo>
                  <a:lnTo>
                    <a:pt x="456" y="15"/>
                  </a:lnTo>
                  <a:lnTo>
                    <a:pt x="449" y="14"/>
                  </a:lnTo>
                  <a:lnTo>
                    <a:pt x="444" y="12"/>
                  </a:lnTo>
                  <a:lnTo>
                    <a:pt x="437" y="11"/>
                  </a:lnTo>
                  <a:lnTo>
                    <a:pt x="431" y="10"/>
                  </a:lnTo>
                  <a:lnTo>
                    <a:pt x="425" y="8"/>
                  </a:lnTo>
                  <a:lnTo>
                    <a:pt x="419" y="8"/>
                  </a:lnTo>
                  <a:lnTo>
                    <a:pt x="413" y="7"/>
                  </a:lnTo>
                  <a:lnTo>
                    <a:pt x="407" y="5"/>
                  </a:lnTo>
                  <a:lnTo>
                    <a:pt x="401" y="4"/>
                  </a:lnTo>
                  <a:lnTo>
                    <a:pt x="395" y="3"/>
                  </a:lnTo>
                  <a:lnTo>
                    <a:pt x="389" y="2"/>
                  </a:lnTo>
                  <a:lnTo>
                    <a:pt x="382" y="2"/>
                  </a:lnTo>
                  <a:lnTo>
                    <a:pt x="376" y="1"/>
                  </a:lnTo>
                  <a:lnTo>
                    <a:pt x="370" y="1"/>
                  </a:lnTo>
                  <a:lnTo>
                    <a:pt x="363" y="1"/>
                  </a:lnTo>
                  <a:lnTo>
                    <a:pt x="358" y="1"/>
                  </a:lnTo>
                  <a:lnTo>
                    <a:pt x="351" y="0"/>
                  </a:lnTo>
                  <a:lnTo>
                    <a:pt x="345" y="0"/>
                  </a:lnTo>
                  <a:lnTo>
                    <a:pt x="338" y="0"/>
                  </a:lnTo>
                  <a:lnTo>
                    <a:pt x="332" y="0"/>
                  </a:lnTo>
                  <a:lnTo>
                    <a:pt x="325" y="0"/>
                  </a:lnTo>
                  <a:lnTo>
                    <a:pt x="318" y="0"/>
                  </a:lnTo>
                  <a:lnTo>
                    <a:pt x="312" y="1"/>
                  </a:lnTo>
                  <a:lnTo>
                    <a:pt x="305" y="1"/>
                  </a:lnTo>
                  <a:lnTo>
                    <a:pt x="299" y="1"/>
                  </a:lnTo>
                  <a:lnTo>
                    <a:pt x="292" y="1"/>
                  </a:lnTo>
                  <a:lnTo>
                    <a:pt x="284" y="2"/>
                  </a:lnTo>
                  <a:lnTo>
                    <a:pt x="278" y="3"/>
                  </a:lnTo>
                  <a:lnTo>
                    <a:pt x="271" y="3"/>
                  </a:lnTo>
                  <a:lnTo>
                    <a:pt x="265" y="4"/>
                  </a:lnTo>
                  <a:lnTo>
                    <a:pt x="258" y="4"/>
                  </a:lnTo>
                  <a:lnTo>
                    <a:pt x="252" y="7"/>
                  </a:lnTo>
                  <a:lnTo>
                    <a:pt x="245" y="7"/>
                  </a:lnTo>
                  <a:lnTo>
                    <a:pt x="238" y="8"/>
                  </a:lnTo>
                  <a:lnTo>
                    <a:pt x="231" y="9"/>
                  </a:lnTo>
                  <a:lnTo>
                    <a:pt x="225" y="10"/>
                  </a:lnTo>
                  <a:lnTo>
                    <a:pt x="219" y="11"/>
                  </a:lnTo>
                  <a:lnTo>
                    <a:pt x="212" y="13"/>
                  </a:lnTo>
                  <a:lnTo>
                    <a:pt x="205" y="14"/>
                  </a:lnTo>
                  <a:lnTo>
                    <a:pt x="199" y="16"/>
                  </a:lnTo>
                  <a:lnTo>
                    <a:pt x="191" y="18"/>
                  </a:lnTo>
                  <a:lnTo>
                    <a:pt x="185" y="20"/>
                  </a:lnTo>
                  <a:lnTo>
                    <a:pt x="178" y="21"/>
                  </a:lnTo>
                  <a:lnTo>
                    <a:pt x="171" y="23"/>
                  </a:lnTo>
                  <a:lnTo>
                    <a:pt x="164" y="24"/>
                  </a:lnTo>
                  <a:lnTo>
                    <a:pt x="157" y="26"/>
                  </a:lnTo>
                  <a:lnTo>
                    <a:pt x="151" y="29"/>
                  </a:lnTo>
                  <a:lnTo>
                    <a:pt x="144" y="32"/>
                  </a:lnTo>
                  <a:lnTo>
                    <a:pt x="137" y="33"/>
                  </a:lnTo>
                  <a:lnTo>
                    <a:pt x="131" y="35"/>
                  </a:lnTo>
                  <a:lnTo>
                    <a:pt x="124" y="37"/>
                  </a:lnTo>
                  <a:lnTo>
                    <a:pt x="118" y="41"/>
                  </a:lnTo>
                  <a:lnTo>
                    <a:pt x="111" y="43"/>
                  </a:lnTo>
                  <a:lnTo>
                    <a:pt x="105" y="46"/>
                  </a:lnTo>
                  <a:lnTo>
                    <a:pt x="98" y="48"/>
                  </a:lnTo>
                  <a:lnTo>
                    <a:pt x="91" y="52"/>
                  </a:lnTo>
                  <a:lnTo>
                    <a:pt x="88" y="53"/>
                  </a:lnTo>
                  <a:lnTo>
                    <a:pt x="85" y="54"/>
                  </a:lnTo>
                  <a:lnTo>
                    <a:pt x="82" y="56"/>
                  </a:lnTo>
                  <a:lnTo>
                    <a:pt x="78" y="57"/>
                  </a:lnTo>
                  <a:lnTo>
                    <a:pt x="75" y="59"/>
                  </a:lnTo>
                  <a:lnTo>
                    <a:pt x="72" y="60"/>
                  </a:lnTo>
                  <a:lnTo>
                    <a:pt x="68" y="63"/>
                  </a:lnTo>
                  <a:lnTo>
                    <a:pt x="65" y="64"/>
                  </a:lnTo>
                  <a:lnTo>
                    <a:pt x="62" y="66"/>
                  </a:lnTo>
                  <a:lnTo>
                    <a:pt x="59" y="67"/>
                  </a:lnTo>
                  <a:lnTo>
                    <a:pt x="55" y="69"/>
                  </a:lnTo>
                  <a:lnTo>
                    <a:pt x="52" y="70"/>
                  </a:lnTo>
                  <a:lnTo>
                    <a:pt x="49" y="72"/>
                  </a:lnTo>
                  <a:lnTo>
                    <a:pt x="45" y="75"/>
                  </a:lnTo>
                  <a:lnTo>
                    <a:pt x="42" y="76"/>
                  </a:lnTo>
                  <a:lnTo>
                    <a:pt x="39" y="78"/>
                  </a:lnTo>
                  <a:lnTo>
                    <a:pt x="35" y="80"/>
                  </a:lnTo>
                  <a:lnTo>
                    <a:pt x="32" y="81"/>
                  </a:lnTo>
                  <a:lnTo>
                    <a:pt x="30" y="83"/>
                  </a:lnTo>
                  <a:lnTo>
                    <a:pt x="27" y="85"/>
                  </a:lnTo>
                  <a:lnTo>
                    <a:pt x="21" y="88"/>
                  </a:lnTo>
                  <a:lnTo>
                    <a:pt x="17" y="91"/>
                  </a:lnTo>
                  <a:lnTo>
                    <a:pt x="11" y="94"/>
                  </a:lnTo>
                  <a:lnTo>
                    <a:pt x="7" y="97"/>
                  </a:lnTo>
                  <a:lnTo>
                    <a:pt x="4" y="99"/>
                  </a:lnTo>
                  <a:lnTo>
                    <a:pt x="0" y="102"/>
                  </a:lnTo>
                  <a:lnTo>
                    <a:pt x="48" y="115"/>
                  </a:lnTo>
                  <a:lnTo>
                    <a:pt x="48" y="115"/>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41"/>
            <p:cNvSpPr>
              <a:spLocks/>
            </p:cNvSpPr>
            <p:nvPr/>
          </p:nvSpPr>
          <p:spPr bwMode="auto">
            <a:xfrm>
              <a:off x="1747838" y="3201988"/>
              <a:ext cx="79375" cy="134937"/>
            </a:xfrm>
            <a:custGeom>
              <a:avLst/>
              <a:gdLst/>
              <a:ahLst/>
              <a:cxnLst>
                <a:cxn ang="0">
                  <a:pos x="65" y="6"/>
                </a:cxn>
                <a:cxn ang="0">
                  <a:pos x="57" y="13"/>
                </a:cxn>
                <a:cxn ang="0">
                  <a:pos x="50" y="19"/>
                </a:cxn>
                <a:cxn ang="0">
                  <a:pos x="44" y="26"/>
                </a:cxn>
                <a:cxn ang="0">
                  <a:pos x="38" y="34"/>
                </a:cxn>
                <a:cxn ang="0">
                  <a:pos x="32" y="43"/>
                </a:cxn>
                <a:cxn ang="0">
                  <a:pos x="26" y="51"/>
                </a:cxn>
                <a:cxn ang="0">
                  <a:pos x="22" y="61"/>
                </a:cxn>
                <a:cxn ang="0">
                  <a:pos x="18" y="71"/>
                </a:cxn>
                <a:cxn ang="0">
                  <a:pos x="13" y="81"/>
                </a:cxn>
                <a:cxn ang="0">
                  <a:pos x="9" y="91"/>
                </a:cxn>
                <a:cxn ang="0">
                  <a:pos x="5" y="102"/>
                </a:cxn>
                <a:cxn ang="0">
                  <a:pos x="3" y="114"/>
                </a:cxn>
                <a:cxn ang="0">
                  <a:pos x="1" y="123"/>
                </a:cxn>
                <a:cxn ang="0">
                  <a:pos x="0" y="128"/>
                </a:cxn>
                <a:cxn ang="0">
                  <a:pos x="0" y="135"/>
                </a:cxn>
                <a:cxn ang="0">
                  <a:pos x="0" y="141"/>
                </a:cxn>
                <a:cxn ang="0">
                  <a:pos x="0" y="148"/>
                </a:cxn>
                <a:cxn ang="0">
                  <a:pos x="0" y="155"/>
                </a:cxn>
                <a:cxn ang="0">
                  <a:pos x="0" y="162"/>
                </a:cxn>
                <a:cxn ang="0">
                  <a:pos x="10" y="169"/>
                </a:cxn>
                <a:cxn ang="0">
                  <a:pos x="19" y="169"/>
                </a:cxn>
                <a:cxn ang="0">
                  <a:pos x="24" y="168"/>
                </a:cxn>
                <a:cxn ang="0">
                  <a:pos x="30" y="164"/>
                </a:cxn>
                <a:cxn ang="0">
                  <a:pos x="33" y="160"/>
                </a:cxn>
                <a:cxn ang="0">
                  <a:pos x="35" y="152"/>
                </a:cxn>
                <a:cxn ang="0">
                  <a:pos x="35" y="142"/>
                </a:cxn>
                <a:cxn ang="0">
                  <a:pos x="36" y="133"/>
                </a:cxn>
                <a:cxn ang="0">
                  <a:pos x="38" y="124"/>
                </a:cxn>
                <a:cxn ang="0">
                  <a:pos x="42" y="115"/>
                </a:cxn>
                <a:cxn ang="0">
                  <a:pos x="45" y="106"/>
                </a:cxn>
                <a:cxn ang="0">
                  <a:pos x="48" y="97"/>
                </a:cxn>
                <a:cxn ang="0">
                  <a:pos x="53" y="89"/>
                </a:cxn>
                <a:cxn ang="0">
                  <a:pos x="57" y="80"/>
                </a:cxn>
                <a:cxn ang="0">
                  <a:pos x="61" y="72"/>
                </a:cxn>
                <a:cxn ang="0">
                  <a:pos x="67" y="64"/>
                </a:cxn>
                <a:cxn ang="0">
                  <a:pos x="71" y="57"/>
                </a:cxn>
                <a:cxn ang="0">
                  <a:pos x="77" y="49"/>
                </a:cxn>
                <a:cxn ang="0">
                  <a:pos x="82" y="43"/>
                </a:cxn>
                <a:cxn ang="0">
                  <a:pos x="88" y="36"/>
                </a:cxn>
                <a:cxn ang="0">
                  <a:pos x="93" y="30"/>
                </a:cxn>
                <a:cxn ang="0">
                  <a:pos x="98" y="24"/>
                </a:cxn>
                <a:cxn ang="0">
                  <a:pos x="100" y="17"/>
                </a:cxn>
                <a:cxn ang="0">
                  <a:pos x="100" y="11"/>
                </a:cxn>
                <a:cxn ang="0">
                  <a:pos x="97" y="5"/>
                </a:cxn>
                <a:cxn ang="0">
                  <a:pos x="91" y="2"/>
                </a:cxn>
                <a:cxn ang="0">
                  <a:pos x="86" y="0"/>
                </a:cxn>
                <a:cxn ang="0">
                  <a:pos x="78" y="0"/>
                </a:cxn>
                <a:cxn ang="0">
                  <a:pos x="71" y="2"/>
                </a:cxn>
                <a:cxn ang="0">
                  <a:pos x="68" y="5"/>
                </a:cxn>
              </a:cxnLst>
              <a:rect l="0" t="0" r="r" b="b"/>
              <a:pathLst>
                <a:path w="101" h="170">
                  <a:moveTo>
                    <a:pt x="68" y="5"/>
                  </a:moveTo>
                  <a:lnTo>
                    <a:pt x="65" y="6"/>
                  </a:lnTo>
                  <a:lnTo>
                    <a:pt x="60" y="10"/>
                  </a:lnTo>
                  <a:lnTo>
                    <a:pt x="57" y="13"/>
                  </a:lnTo>
                  <a:lnTo>
                    <a:pt x="54" y="16"/>
                  </a:lnTo>
                  <a:lnTo>
                    <a:pt x="50" y="19"/>
                  </a:lnTo>
                  <a:lnTo>
                    <a:pt x="47" y="23"/>
                  </a:lnTo>
                  <a:lnTo>
                    <a:pt x="44" y="26"/>
                  </a:lnTo>
                  <a:lnTo>
                    <a:pt x="42" y="30"/>
                  </a:lnTo>
                  <a:lnTo>
                    <a:pt x="38" y="34"/>
                  </a:lnTo>
                  <a:lnTo>
                    <a:pt x="35" y="38"/>
                  </a:lnTo>
                  <a:lnTo>
                    <a:pt x="32" y="43"/>
                  </a:lnTo>
                  <a:lnTo>
                    <a:pt x="30" y="47"/>
                  </a:lnTo>
                  <a:lnTo>
                    <a:pt x="26" y="51"/>
                  </a:lnTo>
                  <a:lnTo>
                    <a:pt x="24" y="56"/>
                  </a:lnTo>
                  <a:lnTo>
                    <a:pt x="22" y="61"/>
                  </a:lnTo>
                  <a:lnTo>
                    <a:pt x="20" y="66"/>
                  </a:lnTo>
                  <a:lnTo>
                    <a:pt x="18" y="71"/>
                  </a:lnTo>
                  <a:lnTo>
                    <a:pt x="15" y="75"/>
                  </a:lnTo>
                  <a:lnTo>
                    <a:pt x="13" y="81"/>
                  </a:lnTo>
                  <a:lnTo>
                    <a:pt x="11" y="86"/>
                  </a:lnTo>
                  <a:lnTo>
                    <a:pt x="9" y="91"/>
                  </a:lnTo>
                  <a:lnTo>
                    <a:pt x="8" y="96"/>
                  </a:lnTo>
                  <a:lnTo>
                    <a:pt x="5" y="102"/>
                  </a:lnTo>
                  <a:lnTo>
                    <a:pt x="4" y="108"/>
                  </a:lnTo>
                  <a:lnTo>
                    <a:pt x="3" y="114"/>
                  </a:lnTo>
                  <a:lnTo>
                    <a:pt x="1" y="119"/>
                  </a:lnTo>
                  <a:lnTo>
                    <a:pt x="1" y="123"/>
                  </a:lnTo>
                  <a:lnTo>
                    <a:pt x="0" y="125"/>
                  </a:lnTo>
                  <a:lnTo>
                    <a:pt x="0" y="128"/>
                  </a:lnTo>
                  <a:lnTo>
                    <a:pt x="0" y="131"/>
                  </a:lnTo>
                  <a:lnTo>
                    <a:pt x="0" y="135"/>
                  </a:lnTo>
                  <a:lnTo>
                    <a:pt x="0" y="138"/>
                  </a:lnTo>
                  <a:lnTo>
                    <a:pt x="0" y="141"/>
                  </a:lnTo>
                  <a:lnTo>
                    <a:pt x="0" y="145"/>
                  </a:lnTo>
                  <a:lnTo>
                    <a:pt x="0" y="148"/>
                  </a:lnTo>
                  <a:lnTo>
                    <a:pt x="0" y="151"/>
                  </a:lnTo>
                  <a:lnTo>
                    <a:pt x="0" y="155"/>
                  </a:lnTo>
                  <a:lnTo>
                    <a:pt x="0" y="158"/>
                  </a:lnTo>
                  <a:lnTo>
                    <a:pt x="0" y="162"/>
                  </a:lnTo>
                  <a:lnTo>
                    <a:pt x="4" y="167"/>
                  </a:lnTo>
                  <a:lnTo>
                    <a:pt x="10" y="169"/>
                  </a:lnTo>
                  <a:lnTo>
                    <a:pt x="15" y="170"/>
                  </a:lnTo>
                  <a:lnTo>
                    <a:pt x="19" y="169"/>
                  </a:lnTo>
                  <a:lnTo>
                    <a:pt x="21" y="169"/>
                  </a:lnTo>
                  <a:lnTo>
                    <a:pt x="24" y="168"/>
                  </a:lnTo>
                  <a:lnTo>
                    <a:pt x="27" y="167"/>
                  </a:lnTo>
                  <a:lnTo>
                    <a:pt x="30" y="164"/>
                  </a:lnTo>
                  <a:lnTo>
                    <a:pt x="32" y="163"/>
                  </a:lnTo>
                  <a:lnTo>
                    <a:pt x="33" y="160"/>
                  </a:lnTo>
                  <a:lnTo>
                    <a:pt x="35" y="158"/>
                  </a:lnTo>
                  <a:lnTo>
                    <a:pt x="35" y="152"/>
                  </a:lnTo>
                  <a:lnTo>
                    <a:pt x="35" y="148"/>
                  </a:lnTo>
                  <a:lnTo>
                    <a:pt x="35" y="142"/>
                  </a:lnTo>
                  <a:lnTo>
                    <a:pt x="36" y="138"/>
                  </a:lnTo>
                  <a:lnTo>
                    <a:pt x="36" y="133"/>
                  </a:lnTo>
                  <a:lnTo>
                    <a:pt x="37" y="128"/>
                  </a:lnTo>
                  <a:lnTo>
                    <a:pt x="38" y="124"/>
                  </a:lnTo>
                  <a:lnTo>
                    <a:pt x="41" y="119"/>
                  </a:lnTo>
                  <a:lnTo>
                    <a:pt x="42" y="115"/>
                  </a:lnTo>
                  <a:lnTo>
                    <a:pt x="43" y="111"/>
                  </a:lnTo>
                  <a:lnTo>
                    <a:pt x="45" y="106"/>
                  </a:lnTo>
                  <a:lnTo>
                    <a:pt x="47" y="102"/>
                  </a:lnTo>
                  <a:lnTo>
                    <a:pt x="48" y="97"/>
                  </a:lnTo>
                  <a:lnTo>
                    <a:pt x="50" y="93"/>
                  </a:lnTo>
                  <a:lnTo>
                    <a:pt x="53" y="89"/>
                  </a:lnTo>
                  <a:lnTo>
                    <a:pt x="55" y="85"/>
                  </a:lnTo>
                  <a:lnTo>
                    <a:pt x="57" y="80"/>
                  </a:lnTo>
                  <a:lnTo>
                    <a:pt x="59" y="77"/>
                  </a:lnTo>
                  <a:lnTo>
                    <a:pt x="61" y="72"/>
                  </a:lnTo>
                  <a:lnTo>
                    <a:pt x="65" y="68"/>
                  </a:lnTo>
                  <a:lnTo>
                    <a:pt x="67" y="64"/>
                  </a:lnTo>
                  <a:lnTo>
                    <a:pt x="69" y="60"/>
                  </a:lnTo>
                  <a:lnTo>
                    <a:pt x="71" y="57"/>
                  </a:lnTo>
                  <a:lnTo>
                    <a:pt x="75" y="54"/>
                  </a:lnTo>
                  <a:lnTo>
                    <a:pt x="77" y="49"/>
                  </a:lnTo>
                  <a:lnTo>
                    <a:pt x="80" y="46"/>
                  </a:lnTo>
                  <a:lnTo>
                    <a:pt x="82" y="43"/>
                  </a:lnTo>
                  <a:lnTo>
                    <a:pt x="86" y="39"/>
                  </a:lnTo>
                  <a:lnTo>
                    <a:pt x="88" y="36"/>
                  </a:lnTo>
                  <a:lnTo>
                    <a:pt x="91" y="33"/>
                  </a:lnTo>
                  <a:lnTo>
                    <a:pt x="93" y="30"/>
                  </a:lnTo>
                  <a:lnTo>
                    <a:pt x="97" y="27"/>
                  </a:lnTo>
                  <a:lnTo>
                    <a:pt x="98" y="24"/>
                  </a:lnTo>
                  <a:lnTo>
                    <a:pt x="100" y="21"/>
                  </a:lnTo>
                  <a:lnTo>
                    <a:pt x="100" y="17"/>
                  </a:lnTo>
                  <a:lnTo>
                    <a:pt x="101" y="14"/>
                  </a:lnTo>
                  <a:lnTo>
                    <a:pt x="100" y="11"/>
                  </a:lnTo>
                  <a:lnTo>
                    <a:pt x="99" y="8"/>
                  </a:lnTo>
                  <a:lnTo>
                    <a:pt x="97" y="5"/>
                  </a:lnTo>
                  <a:lnTo>
                    <a:pt x="94" y="4"/>
                  </a:lnTo>
                  <a:lnTo>
                    <a:pt x="91" y="2"/>
                  </a:lnTo>
                  <a:lnTo>
                    <a:pt x="89" y="1"/>
                  </a:lnTo>
                  <a:lnTo>
                    <a:pt x="86" y="0"/>
                  </a:lnTo>
                  <a:lnTo>
                    <a:pt x="82" y="0"/>
                  </a:lnTo>
                  <a:lnTo>
                    <a:pt x="78" y="0"/>
                  </a:lnTo>
                  <a:lnTo>
                    <a:pt x="75" y="1"/>
                  </a:lnTo>
                  <a:lnTo>
                    <a:pt x="71" y="2"/>
                  </a:lnTo>
                  <a:lnTo>
                    <a:pt x="68" y="5"/>
                  </a:lnTo>
                  <a:lnTo>
                    <a:pt x="68" y="5"/>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2"/>
            <p:cNvSpPr>
              <a:spLocks/>
            </p:cNvSpPr>
            <p:nvPr/>
          </p:nvSpPr>
          <p:spPr bwMode="auto">
            <a:xfrm>
              <a:off x="2133601" y="3167063"/>
              <a:ext cx="317500" cy="157162"/>
            </a:xfrm>
            <a:custGeom>
              <a:avLst/>
              <a:gdLst/>
              <a:ahLst/>
              <a:cxnLst>
                <a:cxn ang="0">
                  <a:pos x="0" y="28"/>
                </a:cxn>
                <a:cxn ang="0">
                  <a:pos x="2" y="27"/>
                </a:cxn>
                <a:cxn ang="0">
                  <a:pos x="11" y="26"/>
                </a:cxn>
                <a:cxn ang="0">
                  <a:pos x="16" y="24"/>
                </a:cxn>
                <a:cxn ang="0">
                  <a:pos x="25" y="23"/>
                </a:cxn>
                <a:cxn ang="0">
                  <a:pos x="34" y="21"/>
                </a:cxn>
                <a:cxn ang="0">
                  <a:pos x="44" y="20"/>
                </a:cxn>
                <a:cxn ang="0">
                  <a:pos x="55" y="17"/>
                </a:cxn>
                <a:cxn ang="0">
                  <a:pos x="67" y="15"/>
                </a:cxn>
                <a:cxn ang="0">
                  <a:pos x="79" y="13"/>
                </a:cxn>
                <a:cxn ang="0">
                  <a:pos x="93" y="12"/>
                </a:cxn>
                <a:cxn ang="0">
                  <a:pos x="106" y="10"/>
                </a:cxn>
                <a:cxn ang="0">
                  <a:pos x="122" y="7"/>
                </a:cxn>
                <a:cxn ang="0">
                  <a:pos x="136" y="6"/>
                </a:cxn>
                <a:cxn ang="0">
                  <a:pos x="152" y="5"/>
                </a:cxn>
                <a:cxn ang="0">
                  <a:pos x="169" y="3"/>
                </a:cxn>
                <a:cxn ang="0">
                  <a:pos x="185" y="2"/>
                </a:cxn>
                <a:cxn ang="0">
                  <a:pos x="202" y="1"/>
                </a:cxn>
                <a:cxn ang="0">
                  <a:pos x="218" y="0"/>
                </a:cxn>
                <a:cxn ang="0">
                  <a:pos x="235" y="0"/>
                </a:cxn>
                <a:cxn ang="0">
                  <a:pos x="252" y="0"/>
                </a:cxn>
                <a:cxn ang="0">
                  <a:pos x="269" y="0"/>
                </a:cxn>
                <a:cxn ang="0">
                  <a:pos x="285" y="1"/>
                </a:cxn>
                <a:cxn ang="0">
                  <a:pos x="300" y="1"/>
                </a:cxn>
                <a:cxn ang="0">
                  <a:pos x="317" y="3"/>
                </a:cxn>
                <a:cxn ang="0">
                  <a:pos x="331" y="4"/>
                </a:cxn>
                <a:cxn ang="0">
                  <a:pos x="347" y="7"/>
                </a:cxn>
                <a:cxn ang="0">
                  <a:pos x="361" y="10"/>
                </a:cxn>
                <a:cxn ang="0">
                  <a:pos x="375" y="14"/>
                </a:cxn>
                <a:cxn ang="0">
                  <a:pos x="388" y="18"/>
                </a:cxn>
                <a:cxn ang="0">
                  <a:pos x="400" y="24"/>
                </a:cxn>
                <a:cxn ang="0">
                  <a:pos x="119" y="199"/>
                </a:cxn>
              </a:cxnLst>
              <a:rect l="0" t="0" r="r" b="b"/>
              <a:pathLst>
                <a:path w="400" h="199">
                  <a:moveTo>
                    <a:pt x="119" y="199"/>
                  </a:moveTo>
                  <a:lnTo>
                    <a:pt x="0" y="28"/>
                  </a:lnTo>
                  <a:lnTo>
                    <a:pt x="0" y="28"/>
                  </a:lnTo>
                  <a:lnTo>
                    <a:pt x="2" y="27"/>
                  </a:lnTo>
                  <a:lnTo>
                    <a:pt x="5" y="26"/>
                  </a:lnTo>
                  <a:lnTo>
                    <a:pt x="11" y="26"/>
                  </a:lnTo>
                  <a:lnTo>
                    <a:pt x="13" y="25"/>
                  </a:lnTo>
                  <a:lnTo>
                    <a:pt x="16" y="24"/>
                  </a:lnTo>
                  <a:lnTo>
                    <a:pt x="21" y="23"/>
                  </a:lnTo>
                  <a:lnTo>
                    <a:pt x="25" y="23"/>
                  </a:lnTo>
                  <a:lnTo>
                    <a:pt x="28" y="22"/>
                  </a:lnTo>
                  <a:lnTo>
                    <a:pt x="34" y="21"/>
                  </a:lnTo>
                  <a:lnTo>
                    <a:pt x="38" y="21"/>
                  </a:lnTo>
                  <a:lnTo>
                    <a:pt x="44" y="20"/>
                  </a:lnTo>
                  <a:lnTo>
                    <a:pt x="49" y="18"/>
                  </a:lnTo>
                  <a:lnTo>
                    <a:pt x="55" y="17"/>
                  </a:lnTo>
                  <a:lnTo>
                    <a:pt x="60" y="16"/>
                  </a:lnTo>
                  <a:lnTo>
                    <a:pt x="67" y="15"/>
                  </a:lnTo>
                  <a:lnTo>
                    <a:pt x="72" y="14"/>
                  </a:lnTo>
                  <a:lnTo>
                    <a:pt x="79" y="13"/>
                  </a:lnTo>
                  <a:lnTo>
                    <a:pt x="85" y="12"/>
                  </a:lnTo>
                  <a:lnTo>
                    <a:pt x="93" y="12"/>
                  </a:lnTo>
                  <a:lnTo>
                    <a:pt x="100" y="11"/>
                  </a:lnTo>
                  <a:lnTo>
                    <a:pt x="106" y="10"/>
                  </a:lnTo>
                  <a:lnTo>
                    <a:pt x="114" y="9"/>
                  </a:lnTo>
                  <a:lnTo>
                    <a:pt x="122" y="7"/>
                  </a:lnTo>
                  <a:lnTo>
                    <a:pt x="129" y="6"/>
                  </a:lnTo>
                  <a:lnTo>
                    <a:pt x="136" y="6"/>
                  </a:lnTo>
                  <a:lnTo>
                    <a:pt x="145" y="5"/>
                  </a:lnTo>
                  <a:lnTo>
                    <a:pt x="152" y="5"/>
                  </a:lnTo>
                  <a:lnTo>
                    <a:pt x="160" y="4"/>
                  </a:lnTo>
                  <a:lnTo>
                    <a:pt x="169" y="3"/>
                  </a:lnTo>
                  <a:lnTo>
                    <a:pt x="177" y="2"/>
                  </a:lnTo>
                  <a:lnTo>
                    <a:pt x="185" y="2"/>
                  </a:lnTo>
                  <a:lnTo>
                    <a:pt x="193" y="1"/>
                  </a:lnTo>
                  <a:lnTo>
                    <a:pt x="202" y="1"/>
                  </a:lnTo>
                  <a:lnTo>
                    <a:pt x="209" y="0"/>
                  </a:lnTo>
                  <a:lnTo>
                    <a:pt x="218" y="0"/>
                  </a:lnTo>
                  <a:lnTo>
                    <a:pt x="227" y="0"/>
                  </a:lnTo>
                  <a:lnTo>
                    <a:pt x="235" y="0"/>
                  </a:lnTo>
                  <a:lnTo>
                    <a:pt x="243" y="0"/>
                  </a:lnTo>
                  <a:lnTo>
                    <a:pt x="252" y="0"/>
                  </a:lnTo>
                  <a:lnTo>
                    <a:pt x="260" y="0"/>
                  </a:lnTo>
                  <a:lnTo>
                    <a:pt x="269" y="0"/>
                  </a:lnTo>
                  <a:lnTo>
                    <a:pt x="276" y="0"/>
                  </a:lnTo>
                  <a:lnTo>
                    <a:pt x="285" y="1"/>
                  </a:lnTo>
                  <a:lnTo>
                    <a:pt x="293" y="1"/>
                  </a:lnTo>
                  <a:lnTo>
                    <a:pt x="300" y="1"/>
                  </a:lnTo>
                  <a:lnTo>
                    <a:pt x="308" y="2"/>
                  </a:lnTo>
                  <a:lnTo>
                    <a:pt x="317" y="3"/>
                  </a:lnTo>
                  <a:lnTo>
                    <a:pt x="324" y="3"/>
                  </a:lnTo>
                  <a:lnTo>
                    <a:pt x="331" y="4"/>
                  </a:lnTo>
                  <a:lnTo>
                    <a:pt x="339" y="5"/>
                  </a:lnTo>
                  <a:lnTo>
                    <a:pt x="347" y="7"/>
                  </a:lnTo>
                  <a:lnTo>
                    <a:pt x="354" y="9"/>
                  </a:lnTo>
                  <a:lnTo>
                    <a:pt x="361" y="10"/>
                  </a:lnTo>
                  <a:lnTo>
                    <a:pt x="367" y="12"/>
                  </a:lnTo>
                  <a:lnTo>
                    <a:pt x="375" y="14"/>
                  </a:lnTo>
                  <a:lnTo>
                    <a:pt x="382" y="15"/>
                  </a:lnTo>
                  <a:lnTo>
                    <a:pt x="388" y="18"/>
                  </a:lnTo>
                  <a:lnTo>
                    <a:pt x="394" y="21"/>
                  </a:lnTo>
                  <a:lnTo>
                    <a:pt x="400" y="24"/>
                  </a:lnTo>
                  <a:lnTo>
                    <a:pt x="200" y="191"/>
                  </a:lnTo>
                  <a:lnTo>
                    <a:pt x="119" y="199"/>
                  </a:lnTo>
                  <a:lnTo>
                    <a:pt x="119" y="199"/>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3"/>
            <p:cNvSpPr>
              <a:spLocks/>
            </p:cNvSpPr>
            <p:nvPr/>
          </p:nvSpPr>
          <p:spPr bwMode="auto">
            <a:xfrm>
              <a:off x="1890713" y="3152775"/>
              <a:ext cx="739775" cy="377825"/>
            </a:xfrm>
            <a:custGeom>
              <a:avLst/>
              <a:gdLst/>
              <a:ahLst/>
              <a:cxnLst>
                <a:cxn ang="0">
                  <a:pos x="661" y="18"/>
                </a:cxn>
                <a:cxn ang="0">
                  <a:pos x="627" y="10"/>
                </a:cxn>
                <a:cxn ang="0">
                  <a:pos x="593" y="6"/>
                </a:cxn>
                <a:cxn ang="0">
                  <a:pos x="558" y="2"/>
                </a:cxn>
                <a:cxn ang="0">
                  <a:pos x="522" y="0"/>
                </a:cxn>
                <a:cxn ang="0">
                  <a:pos x="485" y="0"/>
                </a:cxn>
                <a:cxn ang="0">
                  <a:pos x="450" y="2"/>
                </a:cxn>
                <a:cxn ang="0">
                  <a:pos x="401" y="7"/>
                </a:cxn>
                <a:cxn ang="0">
                  <a:pos x="351" y="17"/>
                </a:cxn>
                <a:cxn ang="0">
                  <a:pos x="303" y="28"/>
                </a:cxn>
                <a:cxn ang="0">
                  <a:pos x="257" y="43"/>
                </a:cxn>
                <a:cxn ang="0">
                  <a:pos x="213" y="59"/>
                </a:cxn>
                <a:cxn ang="0">
                  <a:pos x="172" y="80"/>
                </a:cxn>
                <a:cxn ang="0">
                  <a:pos x="135" y="103"/>
                </a:cxn>
                <a:cxn ang="0">
                  <a:pos x="100" y="130"/>
                </a:cxn>
                <a:cxn ang="0">
                  <a:pos x="69" y="157"/>
                </a:cxn>
                <a:cxn ang="0">
                  <a:pos x="45" y="187"/>
                </a:cxn>
                <a:cxn ang="0">
                  <a:pos x="26" y="218"/>
                </a:cxn>
                <a:cxn ang="0">
                  <a:pos x="11" y="248"/>
                </a:cxn>
                <a:cxn ang="0">
                  <a:pos x="2" y="280"/>
                </a:cxn>
                <a:cxn ang="0">
                  <a:pos x="0" y="313"/>
                </a:cxn>
                <a:cxn ang="0">
                  <a:pos x="4" y="353"/>
                </a:cxn>
                <a:cxn ang="0">
                  <a:pos x="21" y="397"/>
                </a:cxn>
                <a:cxn ang="0">
                  <a:pos x="48" y="436"/>
                </a:cxn>
                <a:cxn ang="0">
                  <a:pos x="87" y="475"/>
                </a:cxn>
                <a:cxn ang="0">
                  <a:pos x="106" y="462"/>
                </a:cxn>
                <a:cxn ang="0">
                  <a:pos x="94" y="432"/>
                </a:cxn>
                <a:cxn ang="0">
                  <a:pos x="65" y="400"/>
                </a:cxn>
                <a:cxn ang="0">
                  <a:pos x="47" y="366"/>
                </a:cxn>
                <a:cxn ang="0">
                  <a:pos x="38" y="328"/>
                </a:cxn>
                <a:cxn ang="0">
                  <a:pos x="42" y="274"/>
                </a:cxn>
                <a:cxn ang="0">
                  <a:pos x="67" y="219"/>
                </a:cxn>
                <a:cxn ang="0">
                  <a:pos x="110" y="168"/>
                </a:cxn>
                <a:cxn ang="0">
                  <a:pos x="169" y="124"/>
                </a:cxn>
                <a:cxn ang="0">
                  <a:pos x="242" y="87"/>
                </a:cxn>
                <a:cxn ang="0">
                  <a:pos x="328" y="58"/>
                </a:cxn>
                <a:cxn ang="0">
                  <a:pos x="422" y="42"/>
                </a:cxn>
                <a:cxn ang="0">
                  <a:pos x="494" y="36"/>
                </a:cxn>
                <a:cxn ang="0">
                  <a:pos x="556" y="39"/>
                </a:cxn>
                <a:cxn ang="0">
                  <a:pos x="615" y="45"/>
                </a:cxn>
                <a:cxn ang="0">
                  <a:pos x="673" y="57"/>
                </a:cxn>
                <a:cxn ang="0">
                  <a:pos x="725" y="74"/>
                </a:cxn>
                <a:cxn ang="0">
                  <a:pos x="772" y="96"/>
                </a:cxn>
                <a:cxn ang="0">
                  <a:pos x="814" y="122"/>
                </a:cxn>
                <a:cxn ang="0">
                  <a:pos x="847" y="152"/>
                </a:cxn>
                <a:cxn ang="0">
                  <a:pos x="871" y="184"/>
                </a:cxn>
                <a:cxn ang="0">
                  <a:pos x="887" y="219"/>
                </a:cxn>
                <a:cxn ang="0">
                  <a:pos x="894" y="254"/>
                </a:cxn>
                <a:cxn ang="0">
                  <a:pos x="891" y="296"/>
                </a:cxn>
                <a:cxn ang="0">
                  <a:pos x="916" y="338"/>
                </a:cxn>
                <a:cxn ang="0">
                  <a:pos x="929" y="287"/>
                </a:cxn>
                <a:cxn ang="0">
                  <a:pos x="929" y="237"/>
                </a:cxn>
                <a:cxn ang="0">
                  <a:pos x="917" y="193"/>
                </a:cxn>
                <a:cxn ang="0">
                  <a:pos x="895" y="153"/>
                </a:cxn>
                <a:cxn ang="0">
                  <a:pos x="862" y="115"/>
                </a:cxn>
                <a:cxn ang="0">
                  <a:pos x="829" y="89"/>
                </a:cxn>
                <a:cxn ang="0">
                  <a:pos x="797" y="68"/>
                </a:cxn>
                <a:cxn ang="0">
                  <a:pos x="762" y="50"/>
                </a:cxn>
                <a:cxn ang="0">
                  <a:pos x="690" y="24"/>
                </a:cxn>
              </a:cxnLst>
              <a:rect l="0" t="0" r="r" b="b"/>
              <a:pathLst>
                <a:path w="931" h="478">
                  <a:moveTo>
                    <a:pt x="690" y="24"/>
                  </a:moveTo>
                  <a:lnTo>
                    <a:pt x="687" y="23"/>
                  </a:lnTo>
                  <a:lnTo>
                    <a:pt x="682" y="22"/>
                  </a:lnTo>
                  <a:lnTo>
                    <a:pt x="679" y="21"/>
                  </a:lnTo>
                  <a:lnTo>
                    <a:pt x="676" y="21"/>
                  </a:lnTo>
                  <a:lnTo>
                    <a:pt x="671" y="20"/>
                  </a:lnTo>
                  <a:lnTo>
                    <a:pt x="668" y="19"/>
                  </a:lnTo>
                  <a:lnTo>
                    <a:pt x="665" y="18"/>
                  </a:lnTo>
                  <a:lnTo>
                    <a:pt x="661" y="18"/>
                  </a:lnTo>
                  <a:lnTo>
                    <a:pt x="657" y="17"/>
                  </a:lnTo>
                  <a:lnTo>
                    <a:pt x="654" y="15"/>
                  </a:lnTo>
                  <a:lnTo>
                    <a:pt x="649" y="14"/>
                  </a:lnTo>
                  <a:lnTo>
                    <a:pt x="646" y="14"/>
                  </a:lnTo>
                  <a:lnTo>
                    <a:pt x="643" y="13"/>
                  </a:lnTo>
                  <a:lnTo>
                    <a:pt x="638" y="12"/>
                  </a:lnTo>
                  <a:lnTo>
                    <a:pt x="635" y="11"/>
                  </a:lnTo>
                  <a:lnTo>
                    <a:pt x="632" y="11"/>
                  </a:lnTo>
                  <a:lnTo>
                    <a:pt x="627" y="10"/>
                  </a:lnTo>
                  <a:lnTo>
                    <a:pt x="624" y="10"/>
                  </a:lnTo>
                  <a:lnTo>
                    <a:pt x="620" y="9"/>
                  </a:lnTo>
                  <a:lnTo>
                    <a:pt x="616" y="9"/>
                  </a:lnTo>
                  <a:lnTo>
                    <a:pt x="612" y="8"/>
                  </a:lnTo>
                  <a:lnTo>
                    <a:pt x="609" y="8"/>
                  </a:lnTo>
                  <a:lnTo>
                    <a:pt x="604" y="7"/>
                  </a:lnTo>
                  <a:lnTo>
                    <a:pt x="601" y="7"/>
                  </a:lnTo>
                  <a:lnTo>
                    <a:pt x="597" y="6"/>
                  </a:lnTo>
                  <a:lnTo>
                    <a:pt x="593" y="6"/>
                  </a:lnTo>
                  <a:lnTo>
                    <a:pt x="589" y="4"/>
                  </a:lnTo>
                  <a:lnTo>
                    <a:pt x="586" y="4"/>
                  </a:lnTo>
                  <a:lnTo>
                    <a:pt x="581" y="4"/>
                  </a:lnTo>
                  <a:lnTo>
                    <a:pt x="578" y="3"/>
                  </a:lnTo>
                  <a:lnTo>
                    <a:pt x="574" y="3"/>
                  </a:lnTo>
                  <a:lnTo>
                    <a:pt x="570" y="3"/>
                  </a:lnTo>
                  <a:lnTo>
                    <a:pt x="566" y="3"/>
                  </a:lnTo>
                  <a:lnTo>
                    <a:pt x="563" y="2"/>
                  </a:lnTo>
                  <a:lnTo>
                    <a:pt x="558" y="2"/>
                  </a:lnTo>
                  <a:lnTo>
                    <a:pt x="554" y="2"/>
                  </a:lnTo>
                  <a:lnTo>
                    <a:pt x="550" y="1"/>
                  </a:lnTo>
                  <a:lnTo>
                    <a:pt x="546" y="1"/>
                  </a:lnTo>
                  <a:lnTo>
                    <a:pt x="542" y="1"/>
                  </a:lnTo>
                  <a:lnTo>
                    <a:pt x="539" y="1"/>
                  </a:lnTo>
                  <a:lnTo>
                    <a:pt x="534" y="0"/>
                  </a:lnTo>
                  <a:lnTo>
                    <a:pt x="530" y="0"/>
                  </a:lnTo>
                  <a:lnTo>
                    <a:pt x="525" y="0"/>
                  </a:lnTo>
                  <a:lnTo>
                    <a:pt x="522" y="0"/>
                  </a:lnTo>
                  <a:lnTo>
                    <a:pt x="518" y="0"/>
                  </a:lnTo>
                  <a:lnTo>
                    <a:pt x="513" y="0"/>
                  </a:lnTo>
                  <a:lnTo>
                    <a:pt x="510" y="0"/>
                  </a:lnTo>
                  <a:lnTo>
                    <a:pt x="506" y="0"/>
                  </a:lnTo>
                  <a:lnTo>
                    <a:pt x="501" y="0"/>
                  </a:lnTo>
                  <a:lnTo>
                    <a:pt x="498" y="0"/>
                  </a:lnTo>
                  <a:lnTo>
                    <a:pt x="494" y="0"/>
                  </a:lnTo>
                  <a:lnTo>
                    <a:pt x="489" y="0"/>
                  </a:lnTo>
                  <a:lnTo>
                    <a:pt x="485" y="0"/>
                  </a:lnTo>
                  <a:lnTo>
                    <a:pt x="482" y="0"/>
                  </a:lnTo>
                  <a:lnTo>
                    <a:pt x="477" y="0"/>
                  </a:lnTo>
                  <a:lnTo>
                    <a:pt x="474" y="1"/>
                  </a:lnTo>
                  <a:lnTo>
                    <a:pt x="469" y="1"/>
                  </a:lnTo>
                  <a:lnTo>
                    <a:pt x="465" y="1"/>
                  </a:lnTo>
                  <a:lnTo>
                    <a:pt x="461" y="1"/>
                  </a:lnTo>
                  <a:lnTo>
                    <a:pt x="457" y="2"/>
                  </a:lnTo>
                  <a:lnTo>
                    <a:pt x="453" y="2"/>
                  </a:lnTo>
                  <a:lnTo>
                    <a:pt x="450" y="2"/>
                  </a:lnTo>
                  <a:lnTo>
                    <a:pt x="445" y="3"/>
                  </a:lnTo>
                  <a:lnTo>
                    <a:pt x="441" y="3"/>
                  </a:lnTo>
                  <a:lnTo>
                    <a:pt x="435" y="3"/>
                  </a:lnTo>
                  <a:lnTo>
                    <a:pt x="430" y="4"/>
                  </a:lnTo>
                  <a:lnTo>
                    <a:pt x="424" y="4"/>
                  </a:lnTo>
                  <a:lnTo>
                    <a:pt x="419" y="6"/>
                  </a:lnTo>
                  <a:lnTo>
                    <a:pt x="412" y="6"/>
                  </a:lnTo>
                  <a:lnTo>
                    <a:pt x="407" y="7"/>
                  </a:lnTo>
                  <a:lnTo>
                    <a:pt x="401" y="7"/>
                  </a:lnTo>
                  <a:lnTo>
                    <a:pt x="396" y="8"/>
                  </a:lnTo>
                  <a:lnTo>
                    <a:pt x="389" y="9"/>
                  </a:lnTo>
                  <a:lnTo>
                    <a:pt x="384" y="10"/>
                  </a:lnTo>
                  <a:lnTo>
                    <a:pt x="378" y="10"/>
                  </a:lnTo>
                  <a:lnTo>
                    <a:pt x="373" y="11"/>
                  </a:lnTo>
                  <a:lnTo>
                    <a:pt x="367" y="12"/>
                  </a:lnTo>
                  <a:lnTo>
                    <a:pt x="362" y="13"/>
                  </a:lnTo>
                  <a:lnTo>
                    <a:pt x="356" y="14"/>
                  </a:lnTo>
                  <a:lnTo>
                    <a:pt x="351" y="17"/>
                  </a:lnTo>
                  <a:lnTo>
                    <a:pt x="346" y="17"/>
                  </a:lnTo>
                  <a:lnTo>
                    <a:pt x="340" y="18"/>
                  </a:lnTo>
                  <a:lnTo>
                    <a:pt x="335" y="19"/>
                  </a:lnTo>
                  <a:lnTo>
                    <a:pt x="329" y="21"/>
                  </a:lnTo>
                  <a:lnTo>
                    <a:pt x="324" y="22"/>
                  </a:lnTo>
                  <a:lnTo>
                    <a:pt x="318" y="23"/>
                  </a:lnTo>
                  <a:lnTo>
                    <a:pt x="313" y="24"/>
                  </a:lnTo>
                  <a:lnTo>
                    <a:pt x="308" y="26"/>
                  </a:lnTo>
                  <a:lnTo>
                    <a:pt x="303" y="28"/>
                  </a:lnTo>
                  <a:lnTo>
                    <a:pt x="297" y="29"/>
                  </a:lnTo>
                  <a:lnTo>
                    <a:pt x="292" y="31"/>
                  </a:lnTo>
                  <a:lnTo>
                    <a:pt x="287" y="32"/>
                  </a:lnTo>
                  <a:lnTo>
                    <a:pt x="282" y="34"/>
                  </a:lnTo>
                  <a:lnTo>
                    <a:pt x="278" y="35"/>
                  </a:lnTo>
                  <a:lnTo>
                    <a:pt x="272" y="37"/>
                  </a:lnTo>
                  <a:lnTo>
                    <a:pt x="268" y="40"/>
                  </a:lnTo>
                  <a:lnTo>
                    <a:pt x="262" y="41"/>
                  </a:lnTo>
                  <a:lnTo>
                    <a:pt x="257" y="43"/>
                  </a:lnTo>
                  <a:lnTo>
                    <a:pt x="252" y="44"/>
                  </a:lnTo>
                  <a:lnTo>
                    <a:pt x="247" y="46"/>
                  </a:lnTo>
                  <a:lnTo>
                    <a:pt x="242" y="47"/>
                  </a:lnTo>
                  <a:lnTo>
                    <a:pt x="237" y="50"/>
                  </a:lnTo>
                  <a:lnTo>
                    <a:pt x="233" y="52"/>
                  </a:lnTo>
                  <a:lnTo>
                    <a:pt x="228" y="54"/>
                  </a:lnTo>
                  <a:lnTo>
                    <a:pt x="223" y="56"/>
                  </a:lnTo>
                  <a:lnTo>
                    <a:pt x="218" y="58"/>
                  </a:lnTo>
                  <a:lnTo>
                    <a:pt x="213" y="59"/>
                  </a:lnTo>
                  <a:lnTo>
                    <a:pt x="208" y="63"/>
                  </a:lnTo>
                  <a:lnTo>
                    <a:pt x="203" y="64"/>
                  </a:lnTo>
                  <a:lnTo>
                    <a:pt x="199" y="67"/>
                  </a:lnTo>
                  <a:lnTo>
                    <a:pt x="194" y="68"/>
                  </a:lnTo>
                  <a:lnTo>
                    <a:pt x="191" y="71"/>
                  </a:lnTo>
                  <a:lnTo>
                    <a:pt x="185" y="73"/>
                  </a:lnTo>
                  <a:lnTo>
                    <a:pt x="181" y="76"/>
                  </a:lnTo>
                  <a:lnTo>
                    <a:pt x="177" y="77"/>
                  </a:lnTo>
                  <a:lnTo>
                    <a:pt x="172" y="80"/>
                  </a:lnTo>
                  <a:lnTo>
                    <a:pt x="168" y="82"/>
                  </a:lnTo>
                  <a:lnTo>
                    <a:pt x="163" y="85"/>
                  </a:lnTo>
                  <a:lnTo>
                    <a:pt x="159" y="87"/>
                  </a:lnTo>
                  <a:lnTo>
                    <a:pt x="156" y="90"/>
                  </a:lnTo>
                  <a:lnTo>
                    <a:pt x="151" y="92"/>
                  </a:lnTo>
                  <a:lnTo>
                    <a:pt x="147" y="96"/>
                  </a:lnTo>
                  <a:lnTo>
                    <a:pt x="143" y="98"/>
                  </a:lnTo>
                  <a:lnTo>
                    <a:pt x="139" y="101"/>
                  </a:lnTo>
                  <a:lnTo>
                    <a:pt x="135" y="103"/>
                  </a:lnTo>
                  <a:lnTo>
                    <a:pt x="131" y="107"/>
                  </a:lnTo>
                  <a:lnTo>
                    <a:pt x="127" y="109"/>
                  </a:lnTo>
                  <a:lnTo>
                    <a:pt x="124" y="112"/>
                  </a:lnTo>
                  <a:lnTo>
                    <a:pt x="120" y="115"/>
                  </a:lnTo>
                  <a:lnTo>
                    <a:pt x="115" y="118"/>
                  </a:lnTo>
                  <a:lnTo>
                    <a:pt x="111" y="121"/>
                  </a:lnTo>
                  <a:lnTo>
                    <a:pt x="107" y="124"/>
                  </a:lnTo>
                  <a:lnTo>
                    <a:pt x="103" y="126"/>
                  </a:lnTo>
                  <a:lnTo>
                    <a:pt x="100" y="130"/>
                  </a:lnTo>
                  <a:lnTo>
                    <a:pt x="97" y="132"/>
                  </a:lnTo>
                  <a:lnTo>
                    <a:pt x="93" y="135"/>
                  </a:lnTo>
                  <a:lnTo>
                    <a:pt x="89" y="138"/>
                  </a:lnTo>
                  <a:lnTo>
                    <a:pt x="86" y="142"/>
                  </a:lnTo>
                  <a:lnTo>
                    <a:pt x="82" y="144"/>
                  </a:lnTo>
                  <a:lnTo>
                    <a:pt x="79" y="147"/>
                  </a:lnTo>
                  <a:lnTo>
                    <a:pt x="76" y="151"/>
                  </a:lnTo>
                  <a:lnTo>
                    <a:pt x="72" y="154"/>
                  </a:lnTo>
                  <a:lnTo>
                    <a:pt x="69" y="157"/>
                  </a:lnTo>
                  <a:lnTo>
                    <a:pt x="67" y="160"/>
                  </a:lnTo>
                  <a:lnTo>
                    <a:pt x="64" y="164"/>
                  </a:lnTo>
                  <a:lnTo>
                    <a:pt x="60" y="167"/>
                  </a:lnTo>
                  <a:lnTo>
                    <a:pt x="58" y="170"/>
                  </a:lnTo>
                  <a:lnTo>
                    <a:pt x="55" y="174"/>
                  </a:lnTo>
                  <a:lnTo>
                    <a:pt x="53" y="177"/>
                  </a:lnTo>
                  <a:lnTo>
                    <a:pt x="50" y="180"/>
                  </a:lnTo>
                  <a:lnTo>
                    <a:pt x="47" y="184"/>
                  </a:lnTo>
                  <a:lnTo>
                    <a:pt x="45" y="187"/>
                  </a:lnTo>
                  <a:lnTo>
                    <a:pt x="43" y="190"/>
                  </a:lnTo>
                  <a:lnTo>
                    <a:pt x="41" y="193"/>
                  </a:lnTo>
                  <a:lnTo>
                    <a:pt x="37" y="197"/>
                  </a:lnTo>
                  <a:lnTo>
                    <a:pt x="36" y="200"/>
                  </a:lnTo>
                  <a:lnTo>
                    <a:pt x="34" y="203"/>
                  </a:lnTo>
                  <a:lnTo>
                    <a:pt x="32" y="207"/>
                  </a:lnTo>
                  <a:lnTo>
                    <a:pt x="30" y="210"/>
                  </a:lnTo>
                  <a:lnTo>
                    <a:pt x="29" y="214"/>
                  </a:lnTo>
                  <a:lnTo>
                    <a:pt x="26" y="218"/>
                  </a:lnTo>
                  <a:lnTo>
                    <a:pt x="24" y="221"/>
                  </a:lnTo>
                  <a:lnTo>
                    <a:pt x="22" y="224"/>
                  </a:lnTo>
                  <a:lnTo>
                    <a:pt x="21" y="227"/>
                  </a:lnTo>
                  <a:lnTo>
                    <a:pt x="19" y="231"/>
                  </a:lnTo>
                  <a:lnTo>
                    <a:pt x="18" y="234"/>
                  </a:lnTo>
                  <a:lnTo>
                    <a:pt x="15" y="237"/>
                  </a:lnTo>
                  <a:lnTo>
                    <a:pt x="14" y="241"/>
                  </a:lnTo>
                  <a:lnTo>
                    <a:pt x="13" y="245"/>
                  </a:lnTo>
                  <a:lnTo>
                    <a:pt x="11" y="248"/>
                  </a:lnTo>
                  <a:lnTo>
                    <a:pt x="10" y="252"/>
                  </a:lnTo>
                  <a:lnTo>
                    <a:pt x="9" y="255"/>
                  </a:lnTo>
                  <a:lnTo>
                    <a:pt x="8" y="258"/>
                  </a:lnTo>
                  <a:lnTo>
                    <a:pt x="8" y="263"/>
                  </a:lnTo>
                  <a:lnTo>
                    <a:pt x="7" y="266"/>
                  </a:lnTo>
                  <a:lnTo>
                    <a:pt x="5" y="270"/>
                  </a:lnTo>
                  <a:lnTo>
                    <a:pt x="4" y="274"/>
                  </a:lnTo>
                  <a:lnTo>
                    <a:pt x="3" y="277"/>
                  </a:lnTo>
                  <a:lnTo>
                    <a:pt x="2" y="280"/>
                  </a:lnTo>
                  <a:lnTo>
                    <a:pt x="2" y="285"/>
                  </a:lnTo>
                  <a:lnTo>
                    <a:pt x="1" y="288"/>
                  </a:lnTo>
                  <a:lnTo>
                    <a:pt x="1" y="291"/>
                  </a:lnTo>
                  <a:lnTo>
                    <a:pt x="1" y="294"/>
                  </a:lnTo>
                  <a:lnTo>
                    <a:pt x="1" y="299"/>
                  </a:lnTo>
                  <a:lnTo>
                    <a:pt x="0" y="302"/>
                  </a:lnTo>
                  <a:lnTo>
                    <a:pt x="0" y="305"/>
                  </a:lnTo>
                  <a:lnTo>
                    <a:pt x="0" y="310"/>
                  </a:lnTo>
                  <a:lnTo>
                    <a:pt x="0" y="313"/>
                  </a:lnTo>
                  <a:lnTo>
                    <a:pt x="0" y="316"/>
                  </a:lnTo>
                  <a:lnTo>
                    <a:pt x="0" y="321"/>
                  </a:lnTo>
                  <a:lnTo>
                    <a:pt x="1" y="324"/>
                  </a:lnTo>
                  <a:lnTo>
                    <a:pt x="1" y="328"/>
                  </a:lnTo>
                  <a:lnTo>
                    <a:pt x="1" y="333"/>
                  </a:lnTo>
                  <a:lnTo>
                    <a:pt x="2" y="338"/>
                  </a:lnTo>
                  <a:lnTo>
                    <a:pt x="2" y="343"/>
                  </a:lnTo>
                  <a:lnTo>
                    <a:pt x="4" y="348"/>
                  </a:lnTo>
                  <a:lnTo>
                    <a:pt x="4" y="353"/>
                  </a:lnTo>
                  <a:lnTo>
                    <a:pt x="5" y="358"/>
                  </a:lnTo>
                  <a:lnTo>
                    <a:pt x="8" y="363"/>
                  </a:lnTo>
                  <a:lnTo>
                    <a:pt x="9" y="368"/>
                  </a:lnTo>
                  <a:lnTo>
                    <a:pt x="11" y="372"/>
                  </a:lnTo>
                  <a:lnTo>
                    <a:pt x="12" y="377"/>
                  </a:lnTo>
                  <a:lnTo>
                    <a:pt x="14" y="382"/>
                  </a:lnTo>
                  <a:lnTo>
                    <a:pt x="16" y="387"/>
                  </a:lnTo>
                  <a:lnTo>
                    <a:pt x="19" y="391"/>
                  </a:lnTo>
                  <a:lnTo>
                    <a:pt x="21" y="397"/>
                  </a:lnTo>
                  <a:lnTo>
                    <a:pt x="23" y="401"/>
                  </a:lnTo>
                  <a:lnTo>
                    <a:pt x="26" y="406"/>
                  </a:lnTo>
                  <a:lnTo>
                    <a:pt x="29" y="411"/>
                  </a:lnTo>
                  <a:lnTo>
                    <a:pt x="32" y="414"/>
                  </a:lnTo>
                  <a:lnTo>
                    <a:pt x="35" y="419"/>
                  </a:lnTo>
                  <a:lnTo>
                    <a:pt x="38" y="423"/>
                  </a:lnTo>
                  <a:lnTo>
                    <a:pt x="42" y="427"/>
                  </a:lnTo>
                  <a:lnTo>
                    <a:pt x="45" y="432"/>
                  </a:lnTo>
                  <a:lnTo>
                    <a:pt x="48" y="436"/>
                  </a:lnTo>
                  <a:lnTo>
                    <a:pt x="53" y="442"/>
                  </a:lnTo>
                  <a:lnTo>
                    <a:pt x="55" y="445"/>
                  </a:lnTo>
                  <a:lnTo>
                    <a:pt x="59" y="449"/>
                  </a:lnTo>
                  <a:lnTo>
                    <a:pt x="64" y="454"/>
                  </a:lnTo>
                  <a:lnTo>
                    <a:pt x="68" y="458"/>
                  </a:lnTo>
                  <a:lnTo>
                    <a:pt x="72" y="461"/>
                  </a:lnTo>
                  <a:lnTo>
                    <a:pt x="77" y="466"/>
                  </a:lnTo>
                  <a:lnTo>
                    <a:pt x="81" y="470"/>
                  </a:lnTo>
                  <a:lnTo>
                    <a:pt x="87" y="475"/>
                  </a:lnTo>
                  <a:lnTo>
                    <a:pt x="90" y="477"/>
                  </a:lnTo>
                  <a:lnTo>
                    <a:pt x="93" y="478"/>
                  </a:lnTo>
                  <a:lnTo>
                    <a:pt x="95" y="478"/>
                  </a:lnTo>
                  <a:lnTo>
                    <a:pt x="99" y="477"/>
                  </a:lnTo>
                  <a:lnTo>
                    <a:pt x="100" y="475"/>
                  </a:lnTo>
                  <a:lnTo>
                    <a:pt x="102" y="472"/>
                  </a:lnTo>
                  <a:lnTo>
                    <a:pt x="104" y="469"/>
                  </a:lnTo>
                  <a:lnTo>
                    <a:pt x="105" y="467"/>
                  </a:lnTo>
                  <a:lnTo>
                    <a:pt x="106" y="462"/>
                  </a:lnTo>
                  <a:lnTo>
                    <a:pt x="107" y="459"/>
                  </a:lnTo>
                  <a:lnTo>
                    <a:pt x="107" y="456"/>
                  </a:lnTo>
                  <a:lnTo>
                    <a:pt x="109" y="453"/>
                  </a:lnTo>
                  <a:lnTo>
                    <a:pt x="109" y="447"/>
                  </a:lnTo>
                  <a:lnTo>
                    <a:pt x="110" y="446"/>
                  </a:lnTo>
                  <a:lnTo>
                    <a:pt x="105" y="442"/>
                  </a:lnTo>
                  <a:lnTo>
                    <a:pt x="101" y="438"/>
                  </a:lnTo>
                  <a:lnTo>
                    <a:pt x="98" y="436"/>
                  </a:lnTo>
                  <a:lnTo>
                    <a:pt x="94" y="432"/>
                  </a:lnTo>
                  <a:lnTo>
                    <a:pt x="90" y="428"/>
                  </a:lnTo>
                  <a:lnTo>
                    <a:pt x="87" y="425"/>
                  </a:lnTo>
                  <a:lnTo>
                    <a:pt x="83" y="422"/>
                  </a:lnTo>
                  <a:lnTo>
                    <a:pt x="80" y="419"/>
                  </a:lnTo>
                  <a:lnTo>
                    <a:pt x="77" y="414"/>
                  </a:lnTo>
                  <a:lnTo>
                    <a:pt x="73" y="411"/>
                  </a:lnTo>
                  <a:lnTo>
                    <a:pt x="71" y="406"/>
                  </a:lnTo>
                  <a:lnTo>
                    <a:pt x="68" y="403"/>
                  </a:lnTo>
                  <a:lnTo>
                    <a:pt x="65" y="400"/>
                  </a:lnTo>
                  <a:lnTo>
                    <a:pt x="64" y="397"/>
                  </a:lnTo>
                  <a:lnTo>
                    <a:pt x="60" y="392"/>
                  </a:lnTo>
                  <a:lnTo>
                    <a:pt x="59" y="389"/>
                  </a:lnTo>
                  <a:lnTo>
                    <a:pt x="56" y="384"/>
                  </a:lnTo>
                  <a:lnTo>
                    <a:pt x="54" y="381"/>
                  </a:lnTo>
                  <a:lnTo>
                    <a:pt x="53" y="377"/>
                  </a:lnTo>
                  <a:lnTo>
                    <a:pt x="50" y="373"/>
                  </a:lnTo>
                  <a:lnTo>
                    <a:pt x="48" y="369"/>
                  </a:lnTo>
                  <a:lnTo>
                    <a:pt x="47" y="366"/>
                  </a:lnTo>
                  <a:lnTo>
                    <a:pt x="45" y="361"/>
                  </a:lnTo>
                  <a:lnTo>
                    <a:pt x="44" y="358"/>
                  </a:lnTo>
                  <a:lnTo>
                    <a:pt x="43" y="354"/>
                  </a:lnTo>
                  <a:lnTo>
                    <a:pt x="42" y="349"/>
                  </a:lnTo>
                  <a:lnTo>
                    <a:pt x="41" y="345"/>
                  </a:lnTo>
                  <a:lnTo>
                    <a:pt x="39" y="342"/>
                  </a:lnTo>
                  <a:lnTo>
                    <a:pt x="38" y="337"/>
                  </a:lnTo>
                  <a:lnTo>
                    <a:pt x="38" y="333"/>
                  </a:lnTo>
                  <a:lnTo>
                    <a:pt x="38" y="328"/>
                  </a:lnTo>
                  <a:lnTo>
                    <a:pt x="38" y="325"/>
                  </a:lnTo>
                  <a:lnTo>
                    <a:pt x="37" y="319"/>
                  </a:lnTo>
                  <a:lnTo>
                    <a:pt x="37" y="312"/>
                  </a:lnTo>
                  <a:lnTo>
                    <a:pt x="37" y="305"/>
                  </a:lnTo>
                  <a:lnTo>
                    <a:pt x="37" y="299"/>
                  </a:lnTo>
                  <a:lnTo>
                    <a:pt x="37" y="292"/>
                  </a:lnTo>
                  <a:lnTo>
                    <a:pt x="38" y="286"/>
                  </a:lnTo>
                  <a:lnTo>
                    <a:pt x="41" y="280"/>
                  </a:lnTo>
                  <a:lnTo>
                    <a:pt x="42" y="274"/>
                  </a:lnTo>
                  <a:lnTo>
                    <a:pt x="44" y="267"/>
                  </a:lnTo>
                  <a:lnTo>
                    <a:pt x="45" y="260"/>
                  </a:lnTo>
                  <a:lnTo>
                    <a:pt x="47" y="255"/>
                  </a:lnTo>
                  <a:lnTo>
                    <a:pt x="50" y="249"/>
                  </a:lnTo>
                  <a:lnTo>
                    <a:pt x="53" y="243"/>
                  </a:lnTo>
                  <a:lnTo>
                    <a:pt x="56" y="236"/>
                  </a:lnTo>
                  <a:lnTo>
                    <a:pt x="59" y="231"/>
                  </a:lnTo>
                  <a:lnTo>
                    <a:pt x="64" y="225"/>
                  </a:lnTo>
                  <a:lnTo>
                    <a:pt x="67" y="219"/>
                  </a:lnTo>
                  <a:lnTo>
                    <a:pt x="70" y="213"/>
                  </a:lnTo>
                  <a:lnTo>
                    <a:pt x="73" y="208"/>
                  </a:lnTo>
                  <a:lnTo>
                    <a:pt x="79" y="202"/>
                  </a:lnTo>
                  <a:lnTo>
                    <a:pt x="83" y="196"/>
                  </a:lnTo>
                  <a:lnTo>
                    <a:pt x="88" y="190"/>
                  </a:lnTo>
                  <a:lnTo>
                    <a:pt x="93" y="185"/>
                  </a:lnTo>
                  <a:lnTo>
                    <a:pt x="99" y="179"/>
                  </a:lnTo>
                  <a:lnTo>
                    <a:pt x="103" y="174"/>
                  </a:lnTo>
                  <a:lnTo>
                    <a:pt x="110" y="168"/>
                  </a:lnTo>
                  <a:lnTo>
                    <a:pt x="115" y="163"/>
                  </a:lnTo>
                  <a:lnTo>
                    <a:pt x="122" y="158"/>
                  </a:lnTo>
                  <a:lnTo>
                    <a:pt x="127" y="153"/>
                  </a:lnTo>
                  <a:lnTo>
                    <a:pt x="134" y="148"/>
                  </a:lnTo>
                  <a:lnTo>
                    <a:pt x="141" y="143"/>
                  </a:lnTo>
                  <a:lnTo>
                    <a:pt x="148" y="138"/>
                  </a:lnTo>
                  <a:lnTo>
                    <a:pt x="155" y="134"/>
                  </a:lnTo>
                  <a:lnTo>
                    <a:pt x="162" y="129"/>
                  </a:lnTo>
                  <a:lnTo>
                    <a:pt x="169" y="124"/>
                  </a:lnTo>
                  <a:lnTo>
                    <a:pt x="177" y="120"/>
                  </a:lnTo>
                  <a:lnTo>
                    <a:pt x="184" y="114"/>
                  </a:lnTo>
                  <a:lnTo>
                    <a:pt x="192" y="111"/>
                  </a:lnTo>
                  <a:lnTo>
                    <a:pt x="200" y="107"/>
                  </a:lnTo>
                  <a:lnTo>
                    <a:pt x="208" y="102"/>
                  </a:lnTo>
                  <a:lnTo>
                    <a:pt x="217" y="98"/>
                  </a:lnTo>
                  <a:lnTo>
                    <a:pt x="225" y="95"/>
                  </a:lnTo>
                  <a:lnTo>
                    <a:pt x="234" y="90"/>
                  </a:lnTo>
                  <a:lnTo>
                    <a:pt x="242" y="87"/>
                  </a:lnTo>
                  <a:lnTo>
                    <a:pt x="251" y="82"/>
                  </a:lnTo>
                  <a:lnTo>
                    <a:pt x="261" y="79"/>
                  </a:lnTo>
                  <a:lnTo>
                    <a:pt x="270" y="77"/>
                  </a:lnTo>
                  <a:lnTo>
                    <a:pt x="280" y="74"/>
                  </a:lnTo>
                  <a:lnTo>
                    <a:pt x="290" y="70"/>
                  </a:lnTo>
                  <a:lnTo>
                    <a:pt x="298" y="67"/>
                  </a:lnTo>
                  <a:lnTo>
                    <a:pt x="308" y="64"/>
                  </a:lnTo>
                  <a:lnTo>
                    <a:pt x="318" y="62"/>
                  </a:lnTo>
                  <a:lnTo>
                    <a:pt x="328" y="58"/>
                  </a:lnTo>
                  <a:lnTo>
                    <a:pt x="338" y="56"/>
                  </a:lnTo>
                  <a:lnTo>
                    <a:pt x="348" y="54"/>
                  </a:lnTo>
                  <a:lnTo>
                    <a:pt x="359" y="52"/>
                  </a:lnTo>
                  <a:lnTo>
                    <a:pt x="369" y="50"/>
                  </a:lnTo>
                  <a:lnTo>
                    <a:pt x="380" y="47"/>
                  </a:lnTo>
                  <a:lnTo>
                    <a:pt x="389" y="46"/>
                  </a:lnTo>
                  <a:lnTo>
                    <a:pt x="401" y="44"/>
                  </a:lnTo>
                  <a:lnTo>
                    <a:pt x="411" y="43"/>
                  </a:lnTo>
                  <a:lnTo>
                    <a:pt x="422" y="42"/>
                  </a:lnTo>
                  <a:lnTo>
                    <a:pt x="433" y="41"/>
                  </a:lnTo>
                  <a:lnTo>
                    <a:pt x="445" y="40"/>
                  </a:lnTo>
                  <a:lnTo>
                    <a:pt x="451" y="39"/>
                  </a:lnTo>
                  <a:lnTo>
                    <a:pt x="458" y="39"/>
                  </a:lnTo>
                  <a:lnTo>
                    <a:pt x="465" y="37"/>
                  </a:lnTo>
                  <a:lnTo>
                    <a:pt x="473" y="37"/>
                  </a:lnTo>
                  <a:lnTo>
                    <a:pt x="479" y="37"/>
                  </a:lnTo>
                  <a:lnTo>
                    <a:pt x="487" y="36"/>
                  </a:lnTo>
                  <a:lnTo>
                    <a:pt x="494" y="36"/>
                  </a:lnTo>
                  <a:lnTo>
                    <a:pt x="501" y="36"/>
                  </a:lnTo>
                  <a:lnTo>
                    <a:pt x="508" y="36"/>
                  </a:lnTo>
                  <a:lnTo>
                    <a:pt x="514" y="36"/>
                  </a:lnTo>
                  <a:lnTo>
                    <a:pt x="521" y="36"/>
                  </a:lnTo>
                  <a:lnTo>
                    <a:pt x="529" y="36"/>
                  </a:lnTo>
                  <a:lnTo>
                    <a:pt x="535" y="36"/>
                  </a:lnTo>
                  <a:lnTo>
                    <a:pt x="542" y="37"/>
                  </a:lnTo>
                  <a:lnTo>
                    <a:pt x="550" y="37"/>
                  </a:lnTo>
                  <a:lnTo>
                    <a:pt x="556" y="39"/>
                  </a:lnTo>
                  <a:lnTo>
                    <a:pt x="563" y="39"/>
                  </a:lnTo>
                  <a:lnTo>
                    <a:pt x="569" y="40"/>
                  </a:lnTo>
                  <a:lnTo>
                    <a:pt x="576" y="40"/>
                  </a:lnTo>
                  <a:lnTo>
                    <a:pt x="582" y="41"/>
                  </a:lnTo>
                  <a:lnTo>
                    <a:pt x="589" y="41"/>
                  </a:lnTo>
                  <a:lnTo>
                    <a:pt x="596" y="42"/>
                  </a:lnTo>
                  <a:lnTo>
                    <a:pt x="602" y="43"/>
                  </a:lnTo>
                  <a:lnTo>
                    <a:pt x="610" y="44"/>
                  </a:lnTo>
                  <a:lnTo>
                    <a:pt x="615" y="45"/>
                  </a:lnTo>
                  <a:lnTo>
                    <a:pt x="622" y="46"/>
                  </a:lnTo>
                  <a:lnTo>
                    <a:pt x="629" y="47"/>
                  </a:lnTo>
                  <a:lnTo>
                    <a:pt x="635" y="48"/>
                  </a:lnTo>
                  <a:lnTo>
                    <a:pt x="642" y="50"/>
                  </a:lnTo>
                  <a:lnTo>
                    <a:pt x="648" y="52"/>
                  </a:lnTo>
                  <a:lnTo>
                    <a:pt x="655" y="53"/>
                  </a:lnTo>
                  <a:lnTo>
                    <a:pt x="661" y="55"/>
                  </a:lnTo>
                  <a:lnTo>
                    <a:pt x="667" y="56"/>
                  </a:lnTo>
                  <a:lnTo>
                    <a:pt x="673" y="57"/>
                  </a:lnTo>
                  <a:lnTo>
                    <a:pt x="679" y="59"/>
                  </a:lnTo>
                  <a:lnTo>
                    <a:pt x="686" y="61"/>
                  </a:lnTo>
                  <a:lnTo>
                    <a:pt x="690" y="63"/>
                  </a:lnTo>
                  <a:lnTo>
                    <a:pt x="697" y="64"/>
                  </a:lnTo>
                  <a:lnTo>
                    <a:pt x="703" y="66"/>
                  </a:lnTo>
                  <a:lnTo>
                    <a:pt x="709" y="68"/>
                  </a:lnTo>
                  <a:lnTo>
                    <a:pt x="714" y="69"/>
                  </a:lnTo>
                  <a:lnTo>
                    <a:pt x="720" y="73"/>
                  </a:lnTo>
                  <a:lnTo>
                    <a:pt x="725" y="74"/>
                  </a:lnTo>
                  <a:lnTo>
                    <a:pt x="731" y="77"/>
                  </a:lnTo>
                  <a:lnTo>
                    <a:pt x="736" y="78"/>
                  </a:lnTo>
                  <a:lnTo>
                    <a:pt x="741" y="81"/>
                  </a:lnTo>
                  <a:lnTo>
                    <a:pt x="747" y="84"/>
                  </a:lnTo>
                  <a:lnTo>
                    <a:pt x="752" y="86"/>
                  </a:lnTo>
                  <a:lnTo>
                    <a:pt x="758" y="88"/>
                  </a:lnTo>
                  <a:lnTo>
                    <a:pt x="762" y="91"/>
                  </a:lnTo>
                  <a:lnTo>
                    <a:pt x="768" y="93"/>
                  </a:lnTo>
                  <a:lnTo>
                    <a:pt x="772" y="96"/>
                  </a:lnTo>
                  <a:lnTo>
                    <a:pt x="778" y="99"/>
                  </a:lnTo>
                  <a:lnTo>
                    <a:pt x="782" y="101"/>
                  </a:lnTo>
                  <a:lnTo>
                    <a:pt x="788" y="104"/>
                  </a:lnTo>
                  <a:lnTo>
                    <a:pt x="792" y="108"/>
                  </a:lnTo>
                  <a:lnTo>
                    <a:pt x="796" y="110"/>
                  </a:lnTo>
                  <a:lnTo>
                    <a:pt x="801" y="113"/>
                  </a:lnTo>
                  <a:lnTo>
                    <a:pt x="805" y="115"/>
                  </a:lnTo>
                  <a:lnTo>
                    <a:pt x="810" y="119"/>
                  </a:lnTo>
                  <a:lnTo>
                    <a:pt x="814" y="122"/>
                  </a:lnTo>
                  <a:lnTo>
                    <a:pt x="818" y="125"/>
                  </a:lnTo>
                  <a:lnTo>
                    <a:pt x="823" y="129"/>
                  </a:lnTo>
                  <a:lnTo>
                    <a:pt x="827" y="132"/>
                  </a:lnTo>
                  <a:lnTo>
                    <a:pt x="829" y="135"/>
                  </a:lnTo>
                  <a:lnTo>
                    <a:pt x="834" y="138"/>
                  </a:lnTo>
                  <a:lnTo>
                    <a:pt x="837" y="142"/>
                  </a:lnTo>
                  <a:lnTo>
                    <a:pt x="840" y="145"/>
                  </a:lnTo>
                  <a:lnTo>
                    <a:pt x="844" y="148"/>
                  </a:lnTo>
                  <a:lnTo>
                    <a:pt x="847" y="152"/>
                  </a:lnTo>
                  <a:lnTo>
                    <a:pt x="850" y="155"/>
                  </a:lnTo>
                  <a:lnTo>
                    <a:pt x="853" y="158"/>
                  </a:lnTo>
                  <a:lnTo>
                    <a:pt x="856" y="162"/>
                  </a:lnTo>
                  <a:lnTo>
                    <a:pt x="859" y="165"/>
                  </a:lnTo>
                  <a:lnTo>
                    <a:pt x="861" y="169"/>
                  </a:lnTo>
                  <a:lnTo>
                    <a:pt x="864" y="173"/>
                  </a:lnTo>
                  <a:lnTo>
                    <a:pt x="867" y="176"/>
                  </a:lnTo>
                  <a:lnTo>
                    <a:pt x="869" y="180"/>
                  </a:lnTo>
                  <a:lnTo>
                    <a:pt x="871" y="184"/>
                  </a:lnTo>
                  <a:lnTo>
                    <a:pt x="874" y="188"/>
                  </a:lnTo>
                  <a:lnTo>
                    <a:pt x="875" y="191"/>
                  </a:lnTo>
                  <a:lnTo>
                    <a:pt x="878" y="194"/>
                  </a:lnTo>
                  <a:lnTo>
                    <a:pt x="880" y="199"/>
                  </a:lnTo>
                  <a:lnTo>
                    <a:pt x="882" y="202"/>
                  </a:lnTo>
                  <a:lnTo>
                    <a:pt x="883" y="207"/>
                  </a:lnTo>
                  <a:lnTo>
                    <a:pt x="884" y="210"/>
                  </a:lnTo>
                  <a:lnTo>
                    <a:pt x="886" y="214"/>
                  </a:lnTo>
                  <a:lnTo>
                    <a:pt x="887" y="219"/>
                  </a:lnTo>
                  <a:lnTo>
                    <a:pt x="888" y="222"/>
                  </a:lnTo>
                  <a:lnTo>
                    <a:pt x="890" y="226"/>
                  </a:lnTo>
                  <a:lnTo>
                    <a:pt x="891" y="230"/>
                  </a:lnTo>
                  <a:lnTo>
                    <a:pt x="892" y="234"/>
                  </a:lnTo>
                  <a:lnTo>
                    <a:pt x="893" y="237"/>
                  </a:lnTo>
                  <a:lnTo>
                    <a:pt x="893" y="242"/>
                  </a:lnTo>
                  <a:lnTo>
                    <a:pt x="894" y="245"/>
                  </a:lnTo>
                  <a:lnTo>
                    <a:pt x="895" y="249"/>
                  </a:lnTo>
                  <a:lnTo>
                    <a:pt x="894" y="254"/>
                  </a:lnTo>
                  <a:lnTo>
                    <a:pt x="894" y="258"/>
                  </a:lnTo>
                  <a:lnTo>
                    <a:pt x="894" y="264"/>
                  </a:lnTo>
                  <a:lnTo>
                    <a:pt x="894" y="268"/>
                  </a:lnTo>
                  <a:lnTo>
                    <a:pt x="894" y="272"/>
                  </a:lnTo>
                  <a:lnTo>
                    <a:pt x="894" y="277"/>
                  </a:lnTo>
                  <a:lnTo>
                    <a:pt x="893" y="282"/>
                  </a:lnTo>
                  <a:lnTo>
                    <a:pt x="893" y="287"/>
                  </a:lnTo>
                  <a:lnTo>
                    <a:pt x="892" y="291"/>
                  </a:lnTo>
                  <a:lnTo>
                    <a:pt x="891" y="296"/>
                  </a:lnTo>
                  <a:lnTo>
                    <a:pt x="888" y="300"/>
                  </a:lnTo>
                  <a:lnTo>
                    <a:pt x="887" y="305"/>
                  </a:lnTo>
                  <a:lnTo>
                    <a:pt x="886" y="310"/>
                  </a:lnTo>
                  <a:lnTo>
                    <a:pt x="884" y="314"/>
                  </a:lnTo>
                  <a:lnTo>
                    <a:pt x="883" y="319"/>
                  </a:lnTo>
                  <a:lnTo>
                    <a:pt x="882" y="324"/>
                  </a:lnTo>
                  <a:lnTo>
                    <a:pt x="875" y="338"/>
                  </a:lnTo>
                  <a:lnTo>
                    <a:pt x="905" y="363"/>
                  </a:lnTo>
                  <a:lnTo>
                    <a:pt x="916" y="338"/>
                  </a:lnTo>
                  <a:lnTo>
                    <a:pt x="918" y="333"/>
                  </a:lnTo>
                  <a:lnTo>
                    <a:pt x="920" y="327"/>
                  </a:lnTo>
                  <a:lnTo>
                    <a:pt x="921" y="321"/>
                  </a:lnTo>
                  <a:lnTo>
                    <a:pt x="924" y="315"/>
                  </a:lnTo>
                  <a:lnTo>
                    <a:pt x="925" y="310"/>
                  </a:lnTo>
                  <a:lnTo>
                    <a:pt x="927" y="304"/>
                  </a:lnTo>
                  <a:lnTo>
                    <a:pt x="928" y="298"/>
                  </a:lnTo>
                  <a:lnTo>
                    <a:pt x="929" y="292"/>
                  </a:lnTo>
                  <a:lnTo>
                    <a:pt x="929" y="287"/>
                  </a:lnTo>
                  <a:lnTo>
                    <a:pt x="930" y="281"/>
                  </a:lnTo>
                  <a:lnTo>
                    <a:pt x="930" y="275"/>
                  </a:lnTo>
                  <a:lnTo>
                    <a:pt x="931" y="269"/>
                  </a:lnTo>
                  <a:lnTo>
                    <a:pt x="931" y="264"/>
                  </a:lnTo>
                  <a:lnTo>
                    <a:pt x="931" y="258"/>
                  </a:lnTo>
                  <a:lnTo>
                    <a:pt x="931" y="252"/>
                  </a:lnTo>
                  <a:lnTo>
                    <a:pt x="931" y="247"/>
                  </a:lnTo>
                  <a:lnTo>
                    <a:pt x="930" y="242"/>
                  </a:lnTo>
                  <a:lnTo>
                    <a:pt x="929" y="237"/>
                  </a:lnTo>
                  <a:lnTo>
                    <a:pt x="928" y="233"/>
                  </a:lnTo>
                  <a:lnTo>
                    <a:pt x="928" y="227"/>
                  </a:lnTo>
                  <a:lnTo>
                    <a:pt x="927" y="223"/>
                  </a:lnTo>
                  <a:lnTo>
                    <a:pt x="926" y="218"/>
                  </a:lnTo>
                  <a:lnTo>
                    <a:pt x="924" y="213"/>
                  </a:lnTo>
                  <a:lnTo>
                    <a:pt x="922" y="209"/>
                  </a:lnTo>
                  <a:lnTo>
                    <a:pt x="920" y="203"/>
                  </a:lnTo>
                  <a:lnTo>
                    <a:pt x="919" y="199"/>
                  </a:lnTo>
                  <a:lnTo>
                    <a:pt x="917" y="193"/>
                  </a:lnTo>
                  <a:lnTo>
                    <a:pt x="916" y="189"/>
                  </a:lnTo>
                  <a:lnTo>
                    <a:pt x="914" y="185"/>
                  </a:lnTo>
                  <a:lnTo>
                    <a:pt x="912" y="180"/>
                  </a:lnTo>
                  <a:lnTo>
                    <a:pt x="909" y="176"/>
                  </a:lnTo>
                  <a:lnTo>
                    <a:pt x="907" y="171"/>
                  </a:lnTo>
                  <a:lnTo>
                    <a:pt x="904" y="166"/>
                  </a:lnTo>
                  <a:lnTo>
                    <a:pt x="901" y="162"/>
                  </a:lnTo>
                  <a:lnTo>
                    <a:pt x="898" y="157"/>
                  </a:lnTo>
                  <a:lnTo>
                    <a:pt x="895" y="153"/>
                  </a:lnTo>
                  <a:lnTo>
                    <a:pt x="892" y="148"/>
                  </a:lnTo>
                  <a:lnTo>
                    <a:pt x="888" y="145"/>
                  </a:lnTo>
                  <a:lnTo>
                    <a:pt x="885" y="141"/>
                  </a:lnTo>
                  <a:lnTo>
                    <a:pt x="882" y="136"/>
                  </a:lnTo>
                  <a:lnTo>
                    <a:pt x="878" y="132"/>
                  </a:lnTo>
                  <a:lnTo>
                    <a:pt x="874" y="129"/>
                  </a:lnTo>
                  <a:lnTo>
                    <a:pt x="870" y="124"/>
                  </a:lnTo>
                  <a:lnTo>
                    <a:pt x="867" y="120"/>
                  </a:lnTo>
                  <a:lnTo>
                    <a:pt x="862" y="115"/>
                  </a:lnTo>
                  <a:lnTo>
                    <a:pt x="858" y="112"/>
                  </a:lnTo>
                  <a:lnTo>
                    <a:pt x="853" y="108"/>
                  </a:lnTo>
                  <a:lnTo>
                    <a:pt x="850" y="104"/>
                  </a:lnTo>
                  <a:lnTo>
                    <a:pt x="847" y="101"/>
                  </a:lnTo>
                  <a:lnTo>
                    <a:pt x="844" y="99"/>
                  </a:lnTo>
                  <a:lnTo>
                    <a:pt x="840" y="96"/>
                  </a:lnTo>
                  <a:lnTo>
                    <a:pt x="837" y="93"/>
                  </a:lnTo>
                  <a:lnTo>
                    <a:pt x="833" y="91"/>
                  </a:lnTo>
                  <a:lnTo>
                    <a:pt x="829" y="89"/>
                  </a:lnTo>
                  <a:lnTo>
                    <a:pt x="827" y="86"/>
                  </a:lnTo>
                  <a:lnTo>
                    <a:pt x="824" y="84"/>
                  </a:lnTo>
                  <a:lnTo>
                    <a:pt x="819" y="81"/>
                  </a:lnTo>
                  <a:lnTo>
                    <a:pt x="816" y="79"/>
                  </a:lnTo>
                  <a:lnTo>
                    <a:pt x="812" y="77"/>
                  </a:lnTo>
                  <a:lnTo>
                    <a:pt x="808" y="74"/>
                  </a:lnTo>
                  <a:lnTo>
                    <a:pt x="805" y="73"/>
                  </a:lnTo>
                  <a:lnTo>
                    <a:pt x="801" y="69"/>
                  </a:lnTo>
                  <a:lnTo>
                    <a:pt x="797" y="68"/>
                  </a:lnTo>
                  <a:lnTo>
                    <a:pt x="794" y="66"/>
                  </a:lnTo>
                  <a:lnTo>
                    <a:pt x="790" y="64"/>
                  </a:lnTo>
                  <a:lnTo>
                    <a:pt x="785" y="62"/>
                  </a:lnTo>
                  <a:lnTo>
                    <a:pt x="782" y="59"/>
                  </a:lnTo>
                  <a:lnTo>
                    <a:pt x="778" y="57"/>
                  </a:lnTo>
                  <a:lnTo>
                    <a:pt x="773" y="55"/>
                  </a:lnTo>
                  <a:lnTo>
                    <a:pt x="770" y="53"/>
                  </a:lnTo>
                  <a:lnTo>
                    <a:pt x="766" y="52"/>
                  </a:lnTo>
                  <a:lnTo>
                    <a:pt x="762" y="50"/>
                  </a:lnTo>
                  <a:lnTo>
                    <a:pt x="758" y="47"/>
                  </a:lnTo>
                  <a:lnTo>
                    <a:pt x="754" y="45"/>
                  </a:lnTo>
                  <a:lnTo>
                    <a:pt x="749" y="44"/>
                  </a:lnTo>
                  <a:lnTo>
                    <a:pt x="745" y="42"/>
                  </a:lnTo>
                  <a:lnTo>
                    <a:pt x="740" y="41"/>
                  </a:lnTo>
                  <a:lnTo>
                    <a:pt x="737" y="39"/>
                  </a:lnTo>
                  <a:lnTo>
                    <a:pt x="733" y="37"/>
                  </a:lnTo>
                  <a:lnTo>
                    <a:pt x="728" y="35"/>
                  </a:lnTo>
                  <a:lnTo>
                    <a:pt x="690" y="24"/>
                  </a:lnTo>
                  <a:lnTo>
                    <a:pt x="690" y="24"/>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4"/>
            <p:cNvSpPr>
              <a:spLocks/>
            </p:cNvSpPr>
            <p:nvPr/>
          </p:nvSpPr>
          <p:spPr bwMode="auto">
            <a:xfrm>
              <a:off x="2154238" y="3286125"/>
              <a:ext cx="207963" cy="106362"/>
            </a:xfrm>
            <a:custGeom>
              <a:avLst/>
              <a:gdLst/>
              <a:ahLst/>
              <a:cxnLst>
                <a:cxn ang="0">
                  <a:pos x="10" y="133"/>
                </a:cxn>
                <a:cxn ang="0">
                  <a:pos x="6" y="122"/>
                </a:cxn>
                <a:cxn ang="0">
                  <a:pos x="2" y="111"/>
                </a:cxn>
                <a:cxn ang="0">
                  <a:pos x="0" y="101"/>
                </a:cxn>
                <a:cxn ang="0">
                  <a:pos x="0" y="91"/>
                </a:cxn>
                <a:cxn ang="0">
                  <a:pos x="0" y="79"/>
                </a:cxn>
                <a:cxn ang="0">
                  <a:pos x="2" y="68"/>
                </a:cxn>
                <a:cxn ang="0">
                  <a:pos x="7" y="56"/>
                </a:cxn>
                <a:cxn ang="0">
                  <a:pos x="14" y="45"/>
                </a:cxn>
                <a:cxn ang="0">
                  <a:pos x="23" y="34"/>
                </a:cxn>
                <a:cxn ang="0">
                  <a:pos x="33" y="24"/>
                </a:cxn>
                <a:cxn ang="0">
                  <a:pos x="45" y="18"/>
                </a:cxn>
                <a:cxn ang="0">
                  <a:pos x="58" y="11"/>
                </a:cxn>
                <a:cxn ang="0">
                  <a:pos x="71" y="7"/>
                </a:cxn>
                <a:cxn ang="0">
                  <a:pos x="86" y="3"/>
                </a:cxn>
                <a:cxn ang="0">
                  <a:pos x="99" y="1"/>
                </a:cxn>
                <a:cxn ang="0">
                  <a:pos x="113" y="0"/>
                </a:cxn>
                <a:cxn ang="0">
                  <a:pos x="126" y="0"/>
                </a:cxn>
                <a:cxn ang="0">
                  <a:pos x="138" y="1"/>
                </a:cxn>
                <a:cxn ang="0">
                  <a:pos x="150" y="2"/>
                </a:cxn>
                <a:cxn ang="0">
                  <a:pos x="165" y="5"/>
                </a:cxn>
                <a:cxn ang="0">
                  <a:pos x="179" y="8"/>
                </a:cxn>
                <a:cxn ang="0">
                  <a:pos x="194" y="12"/>
                </a:cxn>
                <a:cxn ang="0">
                  <a:pos x="209" y="17"/>
                </a:cxn>
                <a:cxn ang="0">
                  <a:pos x="223" y="24"/>
                </a:cxn>
                <a:cxn ang="0">
                  <a:pos x="235" y="31"/>
                </a:cxn>
                <a:cxn ang="0">
                  <a:pos x="246" y="41"/>
                </a:cxn>
                <a:cxn ang="0">
                  <a:pos x="255" y="51"/>
                </a:cxn>
                <a:cxn ang="0">
                  <a:pos x="260" y="64"/>
                </a:cxn>
                <a:cxn ang="0">
                  <a:pos x="261" y="78"/>
                </a:cxn>
                <a:cxn ang="0">
                  <a:pos x="259" y="84"/>
                </a:cxn>
                <a:cxn ang="0">
                  <a:pos x="249" y="84"/>
                </a:cxn>
                <a:cxn ang="0">
                  <a:pos x="241" y="84"/>
                </a:cxn>
                <a:cxn ang="0">
                  <a:pos x="233" y="84"/>
                </a:cxn>
                <a:cxn ang="0">
                  <a:pos x="222" y="84"/>
                </a:cxn>
                <a:cxn ang="0">
                  <a:pos x="211" y="84"/>
                </a:cxn>
                <a:cxn ang="0">
                  <a:pos x="201" y="86"/>
                </a:cxn>
                <a:cxn ang="0">
                  <a:pos x="190" y="86"/>
                </a:cxn>
                <a:cxn ang="0">
                  <a:pos x="180" y="86"/>
                </a:cxn>
                <a:cxn ang="0">
                  <a:pos x="173" y="82"/>
                </a:cxn>
                <a:cxn ang="0">
                  <a:pos x="172" y="77"/>
                </a:cxn>
                <a:cxn ang="0">
                  <a:pos x="169" y="68"/>
                </a:cxn>
                <a:cxn ang="0">
                  <a:pos x="163" y="62"/>
                </a:cxn>
                <a:cxn ang="0">
                  <a:pos x="153" y="56"/>
                </a:cxn>
                <a:cxn ang="0">
                  <a:pos x="141" y="53"/>
                </a:cxn>
                <a:cxn ang="0">
                  <a:pos x="126" y="52"/>
                </a:cxn>
                <a:cxn ang="0">
                  <a:pos x="111" y="54"/>
                </a:cxn>
                <a:cxn ang="0">
                  <a:pos x="99" y="58"/>
                </a:cxn>
                <a:cxn ang="0">
                  <a:pos x="89" y="65"/>
                </a:cxn>
                <a:cxn ang="0">
                  <a:pos x="77" y="80"/>
                </a:cxn>
                <a:cxn ang="0">
                  <a:pos x="75" y="93"/>
                </a:cxn>
                <a:cxn ang="0">
                  <a:pos x="76" y="101"/>
                </a:cxn>
                <a:cxn ang="0">
                  <a:pos x="68" y="107"/>
                </a:cxn>
                <a:cxn ang="0">
                  <a:pos x="57" y="110"/>
                </a:cxn>
                <a:cxn ang="0">
                  <a:pos x="11" y="135"/>
                </a:cxn>
              </a:cxnLst>
              <a:rect l="0" t="0" r="r" b="b"/>
              <a:pathLst>
                <a:path w="262" h="135">
                  <a:moveTo>
                    <a:pt x="11" y="135"/>
                  </a:moveTo>
                  <a:lnTo>
                    <a:pt x="11" y="134"/>
                  </a:lnTo>
                  <a:lnTo>
                    <a:pt x="10" y="133"/>
                  </a:lnTo>
                  <a:lnTo>
                    <a:pt x="8" y="130"/>
                  </a:lnTo>
                  <a:lnTo>
                    <a:pt x="7" y="126"/>
                  </a:lnTo>
                  <a:lnTo>
                    <a:pt x="6" y="122"/>
                  </a:lnTo>
                  <a:lnTo>
                    <a:pt x="3" y="117"/>
                  </a:lnTo>
                  <a:lnTo>
                    <a:pt x="2" y="114"/>
                  </a:lnTo>
                  <a:lnTo>
                    <a:pt x="2" y="111"/>
                  </a:lnTo>
                  <a:lnTo>
                    <a:pt x="1" y="108"/>
                  </a:lnTo>
                  <a:lnTo>
                    <a:pt x="1" y="106"/>
                  </a:lnTo>
                  <a:lnTo>
                    <a:pt x="0" y="101"/>
                  </a:lnTo>
                  <a:lnTo>
                    <a:pt x="0" y="98"/>
                  </a:lnTo>
                  <a:lnTo>
                    <a:pt x="0" y="95"/>
                  </a:lnTo>
                  <a:lnTo>
                    <a:pt x="0" y="91"/>
                  </a:lnTo>
                  <a:lnTo>
                    <a:pt x="0" y="87"/>
                  </a:lnTo>
                  <a:lnTo>
                    <a:pt x="0" y="84"/>
                  </a:lnTo>
                  <a:lnTo>
                    <a:pt x="0" y="79"/>
                  </a:lnTo>
                  <a:lnTo>
                    <a:pt x="1" y="76"/>
                  </a:lnTo>
                  <a:lnTo>
                    <a:pt x="1" y="72"/>
                  </a:lnTo>
                  <a:lnTo>
                    <a:pt x="2" y="68"/>
                  </a:lnTo>
                  <a:lnTo>
                    <a:pt x="3" y="64"/>
                  </a:lnTo>
                  <a:lnTo>
                    <a:pt x="5" y="61"/>
                  </a:lnTo>
                  <a:lnTo>
                    <a:pt x="7" y="56"/>
                  </a:lnTo>
                  <a:lnTo>
                    <a:pt x="9" y="53"/>
                  </a:lnTo>
                  <a:lnTo>
                    <a:pt x="11" y="48"/>
                  </a:lnTo>
                  <a:lnTo>
                    <a:pt x="14" y="45"/>
                  </a:lnTo>
                  <a:lnTo>
                    <a:pt x="17" y="41"/>
                  </a:lnTo>
                  <a:lnTo>
                    <a:pt x="20" y="37"/>
                  </a:lnTo>
                  <a:lnTo>
                    <a:pt x="23" y="34"/>
                  </a:lnTo>
                  <a:lnTo>
                    <a:pt x="26" y="31"/>
                  </a:lnTo>
                  <a:lnTo>
                    <a:pt x="30" y="28"/>
                  </a:lnTo>
                  <a:lnTo>
                    <a:pt x="33" y="24"/>
                  </a:lnTo>
                  <a:lnTo>
                    <a:pt x="37" y="22"/>
                  </a:lnTo>
                  <a:lnTo>
                    <a:pt x="42" y="20"/>
                  </a:lnTo>
                  <a:lnTo>
                    <a:pt x="45" y="18"/>
                  </a:lnTo>
                  <a:lnTo>
                    <a:pt x="50" y="16"/>
                  </a:lnTo>
                  <a:lnTo>
                    <a:pt x="53" y="13"/>
                  </a:lnTo>
                  <a:lnTo>
                    <a:pt x="58" y="11"/>
                  </a:lnTo>
                  <a:lnTo>
                    <a:pt x="63" y="10"/>
                  </a:lnTo>
                  <a:lnTo>
                    <a:pt x="67" y="8"/>
                  </a:lnTo>
                  <a:lnTo>
                    <a:pt x="71" y="7"/>
                  </a:lnTo>
                  <a:lnTo>
                    <a:pt x="77" y="6"/>
                  </a:lnTo>
                  <a:lnTo>
                    <a:pt x="81" y="5"/>
                  </a:lnTo>
                  <a:lnTo>
                    <a:pt x="86" y="3"/>
                  </a:lnTo>
                  <a:lnTo>
                    <a:pt x="90" y="2"/>
                  </a:lnTo>
                  <a:lnTo>
                    <a:pt x="94" y="2"/>
                  </a:lnTo>
                  <a:lnTo>
                    <a:pt x="99" y="1"/>
                  </a:lnTo>
                  <a:lnTo>
                    <a:pt x="104" y="0"/>
                  </a:lnTo>
                  <a:lnTo>
                    <a:pt x="109" y="0"/>
                  </a:lnTo>
                  <a:lnTo>
                    <a:pt x="113" y="0"/>
                  </a:lnTo>
                  <a:lnTo>
                    <a:pt x="118" y="0"/>
                  </a:lnTo>
                  <a:lnTo>
                    <a:pt x="122" y="0"/>
                  </a:lnTo>
                  <a:lnTo>
                    <a:pt x="126" y="0"/>
                  </a:lnTo>
                  <a:lnTo>
                    <a:pt x="131" y="0"/>
                  </a:lnTo>
                  <a:lnTo>
                    <a:pt x="134" y="0"/>
                  </a:lnTo>
                  <a:lnTo>
                    <a:pt x="138" y="1"/>
                  </a:lnTo>
                  <a:lnTo>
                    <a:pt x="143" y="1"/>
                  </a:lnTo>
                  <a:lnTo>
                    <a:pt x="147" y="2"/>
                  </a:lnTo>
                  <a:lnTo>
                    <a:pt x="150" y="2"/>
                  </a:lnTo>
                  <a:lnTo>
                    <a:pt x="155" y="3"/>
                  </a:lnTo>
                  <a:lnTo>
                    <a:pt x="159" y="3"/>
                  </a:lnTo>
                  <a:lnTo>
                    <a:pt x="165" y="5"/>
                  </a:lnTo>
                  <a:lnTo>
                    <a:pt x="169" y="6"/>
                  </a:lnTo>
                  <a:lnTo>
                    <a:pt x="175" y="7"/>
                  </a:lnTo>
                  <a:lnTo>
                    <a:pt x="179" y="8"/>
                  </a:lnTo>
                  <a:lnTo>
                    <a:pt x="184" y="9"/>
                  </a:lnTo>
                  <a:lnTo>
                    <a:pt x="189" y="10"/>
                  </a:lnTo>
                  <a:lnTo>
                    <a:pt x="194" y="12"/>
                  </a:lnTo>
                  <a:lnTo>
                    <a:pt x="199" y="13"/>
                  </a:lnTo>
                  <a:lnTo>
                    <a:pt x="204" y="16"/>
                  </a:lnTo>
                  <a:lnTo>
                    <a:pt x="209" y="17"/>
                  </a:lnTo>
                  <a:lnTo>
                    <a:pt x="213" y="19"/>
                  </a:lnTo>
                  <a:lnTo>
                    <a:pt x="218" y="21"/>
                  </a:lnTo>
                  <a:lnTo>
                    <a:pt x="223" y="24"/>
                  </a:lnTo>
                  <a:lnTo>
                    <a:pt x="227" y="25"/>
                  </a:lnTo>
                  <a:lnTo>
                    <a:pt x="232" y="29"/>
                  </a:lnTo>
                  <a:lnTo>
                    <a:pt x="235" y="31"/>
                  </a:lnTo>
                  <a:lnTo>
                    <a:pt x="239" y="34"/>
                  </a:lnTo>
                  <a:lnTo>
                    <a:pt x="243" y="37"/>
                  </a:lnTo>
                  <a:lnTo>
                    <a:pt x="246" y="41"/>
                  </a:lnTo>
                  <a:lnTo>
                    <a:pt x="249" y="44"/>
                  </a:lnTo>
                  <a:lnTo>
                    <a:pt x="252" y="47"/>
                  </a:lnTo>
                  <a:lnTo>
                    <a:pt x="255" y="51"/>
                  </a:lnTo>
                  <a:lnTo>
                    <a:pt x="257" y="55"/>
                  </a:lnTo>
                  <a:lnTo>
                    <a:pt x="258" y="59"/>
                  </a:lnTo>
                  <a:lnTo>
                    <a:pt x="260" y="64"/>
                  </a:lnTo>
                  <a:lnTo>
                    <a:pt x="260" y="68"/>
                  </a:lnTo>
                  <a:lnTo>
                    <a:pt x="261" y="73"/>
                  </a:lnTo>
                  <a:lnTo>
                    <a:pt x="261" y="78"/>
                  </a:lnTo>
                  <a:lnTo>
                    <a:pt x="262" y="84"/>
                  </a:lnTo>
                  <a:lnTo>
                    <a:pt x="261" y="84"/>
                  </a:lnTo>
                  <a:lnTo>
                    <a:pt x="259" y="84"/>
                  </a:lnTo>
                  <a:lnTo>
                    <a:pt x="256" y="84"/>
                  </a:lnTo>
                  <a:lnTo>
                    <a:pt x="252" y="84"/>
                  </a:lnTo>
                  <a:lnTo>
                    <a:pt x="249" y="84"/>
                  </a:lnTo>
                  <a:lnTo>
                    <a:pt x="247" y="84"/>
                  </a:lnTo>
                  <a:lnTo>
                    <a:pt x="245" y="84"/>
                  </a:lnTo>
                  <a:lnTo>
                    <a:pt x="241" y="84"/>
                  </a:lnTo>
                  <a:lnTo>
                    <a:pt x="238" y="84"/>
                  </a:lnTo>
                  <a:lnTo>
                    <a:pt x="236" y="84"/>
                  </a:lnTo>
                  <a:lnTo>
                    <a:pt x="233" y="84"/>
                  </a:lnTo>
                  <a:lnTo>
                    <a:pt x="229" y="84"/>
                  </a:lnTo>
                  <a:lnTo>
                    <a:pt x="226" y="84"/>
                  </a:lnTo>
                  <a:lnTo>
                    <a:pt x="222" y="84"/>
                  </a:lnTo>
                  <a:lnTo>
                    <a:pt x="218" y="84"/>
                  </a:lnTo>
                  <a:lnTo>
                    <a:pt x="215" y="84"/>
                  </a:lnTo>
                  <a:lnTo>
                    <a:pt x="211" y="84"/>
                  </a:lnTo>
                  <a:lnTo>
                    <a:pt x="207" y="85"/>
                  </a:lnTo>
                  <a:lnTo>
                    <a:pt x="204" y="85"/>
                  </a:lnTo>
                  <a:lnTo>
                    <a:pt x="201" y="86"/>
                  </a:lnTo>
                  <a:lnTo>
                    <a:pt x="197" y="86"/>
                  </a:lnTo>
                  <a:lnTo>
                    <a:pt x="193" y="86"/>
                  </a:lnTo>
                  <a:lnTo>
                    <a:pt x="190" y="86"/>
                  </a:lnTo>
                  <a:lnTo>
                    <a:pt x="187" y="86"/>
                  </a:lnTo>
                  <a:lnTo>
                    <a:pt x="183" y="86"/>
                  </a:lnTo>
                  <a:lnTo>
                    <a:pt x="180" y="86"/>
                  </a:lnTo>
                  <a:lnTo>
                    <a:pt x="178" y="86"/>
                  </a:lnTo>
                  <a:lnTo>
                    <a:pt x="176" y="86"/>
                  </a:lnTo>
                  <a:lnTo>
                    <a:pt x="173" y="82"/>
                  </a:lnTo>
                  <a:lnTo>
                    <a:pt x="173" y="80"/>
                  </a:lnTo>
                  <a:lnTo>
                    <a:pt x="172" y="78"/>
                  </a:lnTo>
                  <a:lnTo>
                    <a:pt x="172" y="77"/>
                  </a:lnTo>
                  <a:lnTo>
                    <a:pt x="171" y="74"/>
                  </a:lnTo>
                  <a:lnTo>
                    <a:pt x="170" y="72"/>
                  </a:lnTo>
                  <a:lnTo>
                    <a:pt x="169" y="68"/>
                  </a:lnTo>
                  <a:lnTo>
                    <a:pt x="167" y="66"/>
                  </a:lnTo>
                  <a:lnTo>
                    <a:pt x="165" y="64"/>
                  </a:lnTo>
                  <a:lnTo>
                    <a:pt x="163" y="62"/>
                  </a:lnTo>
                  <a:lnTo>
                    <a:pt x="159" y="59"/>
                  </a:lnTo>
                  <a:lnTo>
                    <a:pt x="156" y="58"/>
                  </a:lnTo>
                  <a:lnTo>
                    <a:pt x="153" y="56"/>
                  </a:lnTo>
                  <a:lnTo>
                    <a:pt x="148" y="55"/>
                  </a:lnTo>
                  <a:lnTo>
                    <a:pt x="144" y="54"/>
                  </a:lnTo>
                  <a:lnTo>
                    <a:pt x="141" y="53"/>
                  </a:lnTo>
                  <a:lnTo>
                    <a:pt x="135" y="52"/>
                  </a:lnTo>
                  <a:lnTo>
                    <a:pt x="131" y="52"/>
                  </a:lnTo>
                  <a:lnTo>
                    <a:pt x="126" y="52"/>
                  </a:lnTo>
                  <a:lnTo>
                    <a:pt x="122" y="53"/>
                  </a:lnTo>
                  <a:lnTo>
                    <a:pt x="116" y="53"/>
                  </a:lnTo>
                  <a:lnTo>
                    <a:pt x="111" y="54"/>
                  </a:lnTo>
                  <a:lnTo>
                    <a:pt x="107" y="55"/>
                  </a:lnTo>
                  <a:lnTo>
                    <a:pt x="103" y="56"/>
                  </a:lnTo>
                  <a:lnTo>
                    <a:pt x="99" y="58"/>
                  </a:lnTo>
                  <a:lnTo>
                    <a:pt x="96" y="59"/>
                  </a:lnTo>
                  <a:lnTo>
                    <a:pt x="92" y="62"/>
                  </a:lnTo>
                  <a:lnTo>
                    <a:pt x="89" y="65"/>
                  </a:lnTo>
                  <a:lnTo>
                    <a:pt x="84" y="69"/>
                  </a:lnTo>
                  <a:lnTo>
                    <a:pt x="80" y="75"/>
                  </a:lnTo>
                  <a:lnTo>
                    <a:pt x="77" y="80"/>
                  </a:lnTo>
                  <a:lnTo>
                    <a:pt x="76" y="86"/>
                  </a:lnTo>
                  <a:lnTo>
                    <a:pt x="75" y="89"/>
                  </a:lnTo>
                  <a:lnTo>
                    <a:pt x="75" y="93"/>
                  </a:lnTo>
                  <a:lnTo>
                    <a:pt x="75" y="96"/>
                  </a:lnTo>
                  <a:lnTo>
                    <a:pt x="76" y="99"/>
                  </a:lnTo>
                  <a:lnTo>
                    <a:pt x="76" y="101"/>
                  </a:lnTo>
                  <a:lnTo>
                    <a:pt x="78" y="104"/>
                  </a:lnTo>
                  <a:lnTo>
                    <a:pt x="73" y="106"/>
                  </a:lnTo>
                  <a:lnTo>
                    <a:pt x="68" y="107"/>
                  </a:lnTo>
                  <a:lnTo>
                    <a:pt x="65" y="108"/>
                  </a:lnTo>
                  <a:lnTo>
                    <a:pt x="62" y="109"/>
                  </a:lnTo>
                  <a:lnTo>
                    <a:pt x="57" y="110"/>
                  </a:lnTo>
                  <a:lnTo>
                    <a:pt x="56" y="110"/>
                  </a:lnTo>
                  <a:lnTo>
                    <a:pt x="11" y="135"/>
                  </a:lnTo>
                  <a:lnTo>
                    <a:pt x="11" y="135"/>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5"/>
            <p:cNvSpPr>
              <a:spLocks/>
            </p:cNvSpPr>
            <p:nvPr/>
          </p:nvSpPr>
          <p:spPr bwMode="auto">
            <a:xfrm>
              <a:off x="1928813" y="3343275"/>
              <a:ext cx="733425" cy="465137"/>
            </a:xfrm>
            <a:custGeom>
              <a:avLst/>
              <a:gdLst/>
              <a:ahLst/>
              <a:cxnLst>
                <a:cxn ang="0">
                  <a:pos x="241" y="532"/>
                </a:cxn>
                <a:cxn ang="0">
                  <a:pos x="296" y="543"/>
                </a:cxn>
                <a:cxn ang="0">
                  <a:pos x="354" y="548"/>
                </a:cxn>
                <a:cxn ang="0">
                  <a:pos x="415" y="548"/>
                </a:cxn>
                <a:cxn ang="0">
                  <a:pos x="478" y="541"/>
                </a:cxn>
                <a:cxn ang="0">
                  <a:pos x="580" y="521"/>
                </a:cxn>
                <a:cxn ang="0">
                  <a:pos x="693" y="476"/>
                </a:cxn>
                <a:cxn ang="0">
                  <a:pos x="786" y="418"/>
                </a:cxn>
                <a:cxn ang="0">
                  <a:pos x="851" y="349"/>
                </a:cxn>
                <a:cxn ang="0">
                  <a:pos x="885" y="275"/>
                </a:cxn>
                <a:cxn ang="0">
                  <a:pos x="881" y="199"/>
                </a:cxn>
                <a:cxn ang="0">
                  <a:pos x="840" y="134"/>
                </a:cxn>
                <a:cxn ang="0">
                  <a:pos x="769" y="83"/>
                </a:cxn>
                <a:cxn ang="0">
                  <a:pos x="673" y="49"/>
                </a:cxn>
                <a:cxn ang="0">
                  <a:pos x="557" y="36"/>
                </a:cxn>
                <a:cxn ang="0">
                  <a:pos x="430" y="46"/>
                </a:cxn>
                <a:cxn ang="0">
                  <a:pos x="305" y="78"/>
                </a:cxn>
                <a:cxn ang="0">
                  <a:pos x="198" y="127"/>
                </a:cxn>
                <a:cxn ang="0">
                  <a:pos x="114" y="190"/>
                </a:cxn>
                <a:cxn ang="0">
                  <a:pos x="59" y="260"/>
                </a:cxn>
                <a:cxn ang="0">
                  <a:pos x="37" y="336"/>
                </a:cxn>
                <a:cxn ang="0">
                  <a:pos x="1" y="353"/>
                </a:cxn>
                <a:cxn ang="0">
                  <a:pos x="3" y="309"/>
                </a:cxn>
                <a:cxn ang="0">
                  <a:pos x="17" y="265"/>
                </a:cxn>
                <a:cxn ang="0">
                  <a:pos x="39" y="223"/>
                </a:cxn>
                <a:cxn ang="0">
                  <a:pos x="71" y="181"/>
                </a:cxn>
                <a:cxn ang="0">
                  <a:pos x="113" y="142"/>
                </a:cxn>
                <a:cxn ang="0">
                  <a:pos x="161" y="107"/>
                </a:cxn>
                <a:cxn ang="0">
                  <a:pos x="214" y="76"/>
                </a:cxn>
                <a:cxn ang="0">
                  <a:pos x="273" y="50"/>
                </a:cxn>
                <a:cxn ang="0">
                  <a:pos x="336" y="29"/>
                </a:cxn>
                <a:cxn ang="0">
                  <a:pos x="403" y="14"/>
                </a:cxn>
                <a:cxn ang="0">
                  <a:pos x="470" y="4"/>
                </a:cxn>
                <a:cxn ang="0">
                  <a:pos x="537" y="0"/>
                </a:cxn>
                <a:cxn ang="0">
                  <a:pos x="601" y="3"/>
                </a:cxn>
                <a:cxn ang="0">
                  <a:pos x="663" y="11"/>
                </a:cxn>
                <a:cxn ang="0">
                  <a:pos x="721" y="25"/>
                </a:cxn>
                <a:cxn ang="0">
                  <a:pos x="776" y="46"/>
                </a:cxn>
                <a:cxn ang="0">
                  <a:pos x="823" y="72"/>
                </a:cxn>
                <a:cxn ang="0">
                  <a:pos x="861" y="103"/>
                </a:cxn>
                <a:cxn ang="0">
                  <a:pos x="895" y="145"/>
                </a:cxn>
                <a:cxn ang="0">
                  <a:pos x="914" y="184"/>
                </a:cxn>
                <a:cxn ang="0">
                  <a:pos x="924" y="227"/>
                </a:cxn>
                <a:cxn ang="0">
                  <a:pos x="923" y="270"/>
                </a:cxn>
                <a:cxn ang="0">
                  <a:pos x="912" y="314"/>
                </a:cxn>
                <a:cxn ang="0">
                  <a:pos x="891" y="355"/>
                </a:cxn>
                <a:cxn ang="0">
                  <a:pos x="860" y="397"/>
                </a:cxn>
                <a:cxn ang="0">
                  <a:pos x="821" y="438"/>
                </a:cxn>
                <a:cxn ang="0">
                  <a:pos x="772" y="473"/>
                </a:cxn>
                <a:cxn ang="0">
                  <a:pos x="721" y="505"/>
                </a:cxn>
                <a:cxn ang="0">
                  <a:pos x="663" y="531"/>
                </a:cxn>
                <a:cxn ang="0">
                  <a:pos x="601" y="553"/>
                </a:cxn>
                <a:cxn ang="0">
                  <a:pos x="534" y="570"/>
                </a:cxn>
                <a:cxn ang="0">
                  <a:pos x="466" y="581"/>
                </a:cxn>
                <a:cxn ang="0">
                  <a:pos x="399" y="585"/>
                </a:cxn>
                <a:cxn ang="0">
                  <a:pos x="336" y="584"/>
                </a:cxn>
                <a:cxn ang="0">
                  <a:pos x="273" y="576"/>
                </a:cxn>
                <a:cxn ang="0">
                  <a:pos x="214" y="563"/>
                </a:cxn>
              </a:cxnLst>
              <a:rect l="0" t="0" r="r" b="b"/>
              <a:pathLst>
                <a:path w="925" h="586">
                  <a:moveTo>
                    <a:pt x="198" y="520"/>
                  </a:moveTo>
                  <a:lnTo>
                    <a:pt x="201" y="521"/>
                  </a:lnTo>
                  <a:lnTo>
                    <a:pt x="205" y="522"/>
                  </a:lnTo>
                  <a:lnTo>
                    <a:pt x="209" y="523"/>
                  </a:lnTo>
                  <a:lnTo>
                    <a:pt x="213" y="526"/>
                  </a:lnTo>
                  <a:lnTo>
                    <a:pt x="216" y="527"/>
                  </a:lnTo>
                  <a:lnTo>
                    <a:pt x="221" y="528"/>
                  </a:lnTo>
                  <a:lnTo>
                    <a:pt x="225" y="529"/>
                  </a:lnTo>
                  <a:lnTo>
                    <a:pt x="229" y="530"/>
                  </a:lnTo>
                  <a:lnTo>
                    <a:pt x="234" y="531"/>
                  </a:lnTo>
                  <a:lnTo>
                    <a:pt x="238" y="532"/>
                  </a:lnTo>
                  <a:lnTo>
                    <a:pt x="241" y="532"/>
                  </a:lnTo>
                  <a:lnTo>
                    <a:pt x="247" y="534"/>
                  </a:lnTo>
                  <a:lnTo>
                    <a:pt x="251" y="534"/>
                  </a:lnTo>
                  <a:lnTo>
                    <a:pt x="256" y="537"/>
                  </a:lnTo>
                  <a:lnTo>
                    <a:pt x="260" y="537"/>
                  </a:lnTo>
                  <a:lnTo>
                    <a:pt x="265" y="538"/>
                  </a:lnTo>
                  <a:lnTo>
                    <a:pt x="269" y="539"/>
                  </a:lnTo>
                  <a:lnTo>
                    <a:pt x="273" y="540"/>
                  </a:lnTo>
                  <a:lnTo>
                    <a:pt x="278" y="540"/>
                  </a:lnTo>
                  <a:lnTo>
                    <a:pt x="282" y="541"/>
                  </a:lnTo>
                  <a:lnTo>
                    <a:pt x="286" y="541"/>
                  </a:lnTo>
                  <a:lnTo>
                    <a:pt x="291" y="542"/>
                  </a:lnTo>
                  <a:lnTo>
                    <a:pt x="296" y="543"/>
                  </a:lnTo>
                  <a:lnTo>
                    <a:pt x="301" y="544"/>
                  </a:lnTo>
                  <a:lnTo>
                    <a:pt x="305" y="544"/>
                  </a:lnTo>
                  <a:lnTo>
                    <a:pt x="311" y="545"/>
                  </a:lnTo>
                  <a:lnTo>
                    <a:pt x="315" y="545"/>
                  </a:lnTo>
                  <a:lnTo>
                    <a:pt x="320" y="545"/>
                  </a:lnTo>
                  <a:lnTo>
                    <a:pt x="325" y="547"/>
                  </a:lnTo>
                  <a:lnTo>
                    <a:pt x="330" y="547"/>
                  </a:lnTo>
                  <a:lnTo>
                    <a:pt x="335" y="548"/>
                  </a:lnTo>
                  <a:lnTo>
                    <a:pt x="340" y="548"/>
                  </a:lnTo>
                  <a:lnTo>
                    <a:pt x="345" y="548"/>
                  </a:lnTo>
                  <a:lnTo>
                    <a:pt x="350" y="548"/>
                  </a:lnTo>
                  <a:lnTo>
                    <a:pt x="354" y="548"/>
                  </a:lnTo>
                  <a:lnTo>
                    <a:pt x="360" y="549"/>
                  </a:lnTo>
                  <a:lnTo>
                    <a:pt x="364" y="549"/>
                  </a:lnTo>
                  <a:lnTo>
                    <a:pt x="370" y="549"/>
                  </a:lnTo>
                  <a:lnTo>
                    <a:pt x="374" y="549"/>
                  </a:lnTo>
                  <a:lnTo>
                    <a:pt x="380" y="550"/>
                  </a:lnTo>
                  <a:lnTo>
                    <a:pt x="384" y="549"/>
                  </a:lnTo>
                  <a:lnTo>
                    <a:pt x="390" y="549"/>
                  </a:lnTo>
                  <a:lnTo>
                    <a:pt x="394" y="549"/>
                  </a:lnTo>
                  <a:lnTo>
                    <a:pt x="399" y="549"/>
                  </a:lnTo>
                  <a:lnTo>
                    <a:pt x="404" y="548"/>
                  </a:lnTo>
                  <a:lnTo>
                    <a:pt x="409" y="548"/>
                  </a:lnTo>
                  <a:lnTo>
                    <a:pt x="415" y="548"/>
                  </a:lnTo>
                  <a:lnTo>
                    <a:pt x="420" y="548"/>
                  </a:lnTo>
                  <a:lnTo>
                    <a:pt x="426" y="548"/>
                  </a:lnTo>
                  <a:lnTo>
                    <a:pt x="430" y="547"/>
                  </a:lnTo>
                  <a:lnTo>
                    <a:pt x="436" y="547"/>
                  </a:lnTo>
                  <a:lnTo>
                    <a:pt x="441" y="545"/>
                  </a:lnTo>
                  <a:lnTo>
                    <a:pt x="447" y="545"/>
                  </a:lnTo>
                  <a:lnTo>
                    <a:pt x="452" y="545"/>
                  </a:lnTo>
                  <a:lnTo>
                    <a:pt x="458" y="544"/>
                  </a:lnTo>
                  <a:lnTo>
                    <a:pt x="463" y="544"/>
                  </a:lnTo>
                  <a:lnTo>
                    <a:pt x="467" y="543"/>
                  </a:lnTo>
                  <a:lnTo>
                    <a:pt x="473" y="542"/>
                  </a:lnTo>
                  <a:lnTo>
                    <a:pt x="478" y="541"/>
                  </a:lnTo>
                  <a:lnTo>
                    <a:pt x="485" y="541"/>
                  </a:lnTo>
                  <a:lnTo>
                    <a:pt x="489" y="540"/>
                  </a:lnTo>
                  <a:lnTo>
                    <a:pt x="495" y="540"/>
                  </a:lnTo>
                  <a:lnTo>
                    <a:pt x="500" y="539"/>
                  </a:lnTo>
                  <a:lnTo>
                    <a:pt x="507" y="538"/>
                  </a:lnTo>
                  <a:lnTo>
                    <a:pt x="517" y="536"/>
                  </a:lnTo>
                  <a:lnTo>
                    <a:pt x="528" y="533"/>
                  </a:lnTo>
                  <a:lnTo>
                    <a:pt x="538" y="531"/>
                  </a:lnTo>
                  <a:lnTo>
                    <a:pt x="549" y="529"/>
                  </a:lnTo>
                  <a:lnTo>
                    <a:pt x="560" y="527"/>
                  </a:lnTo>
                  <a:lnTo>
                    <a:pt x="569" y="523"/>
                  </a:lnTo>
                  <a:lnTo>
                    <a:pt x="580" y="521"/>
                  </a:lnTo>
                  <a:lnTo>
                    <a:pt x="590" y="518"/>
                  </a:lnTo>
                  <a:lnTo>
                    <a:pt x="600" y="515"/>
                  </a:lnTo>
                  <a:lnTo>
                    <a:pt x="610" y="511"/>
                  </a:lnTo>
                  <a:lnTo>
                    <a:pt x="620" y="508"/>
                  </a:lnTo>
                  <a:lnTo>
                    <a:pt x="630" y="505"/>
                  </a:lnTo>
                  <a:lnTo>
                    <a:pt x="640" y="500"/>
                  </a:lnTo>
                  <a:lnTo>
                    <a:pt x="648" y="497"/>
                  </a:lnTo>
                  <a:lnTo>
                    <a:pt x="657" y="494"/>
                  </a:lnTo>
                  <a:lnTo>
                    <a:pt x="667" y="489"/>
                  </a:lnTo>
                  <a:lnTo>
                    <a:pt x="676" y="485"/>
                  </a:lnTo>
                  <a:lnTo>
                    <a:pt x="685" y="481"/>
                  </a:lnTo>
                  <a:lnTo>
                    <a:pt x="693" y="476"/>
                  </a:lnTo>
                  <a:lnTo>
                    <a:pt x="702" y="473"/>
                  </a:lnTo>
                  <a:lnTo>
                    <a:pt x="711" y="467"/>
                  </a:lnTo>
                  <a:lnTo>
                    <a:pt x="719" y="463"/>
                  </a:lnTo>
                  <a:lnTo>
                    <a:pt x="727" y="459"/>
                  </a:lnTo>
                  <a:lnTo>
                    <a:pt x="735" y="454"/>
                  </a:lnTo>
                  <a:lnTo>
                    <a:pt x="743" y="449"/>
                  </a:lnTo>
                  <a:lnTo>
                    <a:pt x="750" y="444"/>
                  </a:lnTo>
                  <a:lnTo>
                    <a:pt x="758" y="439"/>
                  </a:lnTo>
                  <a:lnTo>
                    <a:pt x="766" y="434"/>
                  </a:lnTo>
                  <a:lnTo>
                    <a:pt x="772" y="429"/>
                  </a:lnTo>
                  <a:lnTo>
                    <a:pt x="780" y="424"/>
                  </a:lnTo>
                  <a:lnTo>
                    <a:pt x="786" y="418"/>
                  </a:lnTo>
                  <a:lnTo>
                    <a:pt x="793" y="414"/>
                  </a:lnTo>
                  <a:lnTo>
                    <a:pt x="799" y="407"/>
                  </a:lnTo>
                  <a:lnTo>
                    <a:pt x="805" y="402"/>
                  </a:lnTo>
                  <a:lnTo>
                    <a:pt x="811" y="396"/>
                  </a:lnTo>
                  <a:lnTo>
                    <a:pt x="817" y="391"/>
                  </a:lnTo>
                  <a:lnTo>
                    <a:pt x="822" y="384"/>
                  </a:lnTo>
                  <a:lnTo>
                    <a:pt x="827" y="378"/>
                  </a:lnTo>
                  <a:lnTo>
                    <a:pt x="833" y="373"/>
                  </a:lnTo>
                  <a:lnTo>
                    <a:pt x="838" y="367"/>
                  </a:lnTo>
                  <a:lnTo>
                    <a:pt x="843" y="361"/>
                  </a:lnTo>
                  <a:lnTo>
                    <a:pt x="847" y="355"/>
                  </a:lnTo>
                  <a:lnTo>
                    <a:pt x="851" y="349"/>
                  </a:lnTo>
                  <a:lnTo>
                    <a:pt x="856" y="343"/>
                  </a:lnTo>
                  <a:lnTo>
                    <a:pt x="859" y="337"/>
                  </a:lnTo>
                  <a:lnTo>
                    <a:pt x="863" y="331"/>
                  </a:lnTo>
                  <a:lnTo>
                    <a:pt x="867" y="325"/>
                  </a:lnTo>
                  <a:lnTo>
                    <a:pt x="870" y="319"/>
                  </a:lnTo>
                  <a:lnTo>
                    <a:pt x="872" y="313"/>
                  </a:lnTo>
                  <a:lnTo>
                    <a:pt x="875" y="307"/>
                  </a:lnTo>
                  <a:lnTo>
                    <a:pt x="878" y="301"/>
                  </a:lnTo>
                  <a:lnTo>
                    <a:pt x="880" y="294"/>
                  </a:lnTo>
                  <a:lnTo>
                    <a:pt x="882" y="287"/>
                  </a:lnTo>
                  <a:lnTo>
                    <a:pt x="883" y="282"/>
                  </a:lnTo>
                  <a:lnTo>
                    <a:pt x="885" y="275"/>
                  </a:lnTo>
                  <a:lnTo>
                    <a:pt x="886" y="269"/>
                  </a:lnTo>
                  <a:lnTo>
                    <a:pt x="888" y="262"/>
                  </a:lnTo>
                  <a:lnTo>
                    <a:pt x="888" y="255"/>
                  </a:lnTo>
                  <a:lnTo>
                    <a:pt x="888" y="249"/>
                  </a:lnTo>
                  <a:lnTo>
                    <a:pt x="889" y="243"/>
                  </a:lnTo>
                  <a:lnTo>
                    <a:pt x="888" y="237"/>
                  </a:lnTo>
                  <a:lnTo>
                    <a:pt x="888" y="230"/>
                  </a:lnTo>
                  <a:lnTo>
                    <a:pt x="888" y="225"/>
                  </a:lnTo>
                  <a:lnTo>
                    <a:pt x="886" y="218"/>
                  </a:lnTo>
                  <a:lnTo>
                    <a:pt x="885" y="212"/>
                  </a:lnTo>
                  <a:lnTo>
                    <a:pt x="883" y="205"/>
                  </a:lnTo>
                  <a:lnTo>
                    <a:pt x="881" y="199"/>
                  </a:lnTo>
                  <a:lnTo>
                    <a:pt x="880" y="193"/>
                  </a:lnTo>
                  <a:lnTo>
                    <a:pt x="877" y="186"/>
                  </a:lnTo>
                  <a:lnTo>
                    <a:pt x="874" y="182"/>
                  </a:lnTo>
                  <a:lnTo>
                    <a:pt x="872" y="175"/>
                  </a:lnTo>
                  <a:lnTo>
                    <a:pt x="869" y="171"/>
                  </a:lnTo>
                  <a:lnTo>
                    <a:pt x="866" y="164"/>
                  </a:lnTo>
                  <a:lnTo>
                    <a:pt x="862" y="159"/>
                  </a:lnTo>
                  <a:lnTo>
                    <a:pt x="858" y="153"/>
                  </a:lnTo>
                  <a:lnTo>
                    <a:pt x="855" y="149"/>
                  </a:lnTo>
                  <a:lnTo>
                    <a:pt x="850" y="143"/>
                  </a:lnTo>
                  <a:lnTo>
                    <a:pt x="846" y="138"/>
                  </a:lnTo>
                  <a:lnTo>
                    <a:pt x="840" y="134"/>
                  </a:lnTo>
                  <a:lnTo>
                    <a:pt x="836" y="129"/>
                  </a:lnTo>
                  <a:lnTo>
                    <a:pt x="831" y="124"/>
                  </a:lnTo>
                  <a:lnTo>
                    <a:pt x="825" y="119"/>
                  </a:lnTo>
                  <a:lnTo>
                    <a:pt x="820" y="115"/>
                  </a:lnTo>
                  <a:lnTo>
                    <a:pt x="814" y="111"/>
                  </a:lnTo>
                  <a:lnTo>
                    <a:pt x="809" y="106"/>
                  </a:lnTo>
                  <a:lnTo>
                    <a:pt x="802" y="102"/>
                  </a:lnTo>
                  <a:lnTo>
                    <a:pt x="795" y="97"/>
                  </a:lnTo>
                  <a:lnTo>
                    <a:pt x="790" y="94"/>
                  </a:lnTo>
                  <a:lnTo>
                    <a:pt x="782" y="90"/>
                  </a:lnTo>
                  <a:lnTo>
                    <a:pt x="777" y="86"/>
                  </a:lnTo>
                  <a:lnTo>
                    <a:pt x="769" y="83"/>
                  </a:lnTo>
                  <a:lnTo>
                    <a:pt x="763" y="80"/>
                  </a:lnTo>
                  <a:lnTo>
                    <a:pt x="755" y="76"/>
                  </a:lnTo>
                  <a:lnTo>
                    <a:pt x="747" y="73"/>
                  </a:lnTo>
                  <a:lnTo>
                    <a:pt x="739" y="70"/>
                  </a:lnTo>
                  <a:lnTo>
                    <a:pt x="732" y="68"/>
                  </a:lnTo>
                  <a:lnTo>
                    <a:pt x="723" y="64"/>
                  </a:lnTo>
                  <a:lnTo>
                    <a:pt x="715" y="61"/>
                  </a:lnTo>
                  <a:lnTo>
                    <a:pt x="707" y="58"/>
                  </a:lnTo>
                  <a:lnTo>
                    <a:pt x="699" y="56"/>
                  </a:lnTo>
                  <a:lnTo>
                    <a:pt x="690" y="53"/>
                  </a:lnTo>
                  <a:lnTo>
                    <a:pt x="681" y="51"/>
                  </a:lnTo>
                  <a:lnTo>
                    <a:pt x="673" y="49"/>
                  </a:lnTo>
                  <a:lnTo>
                    <a:pt x="664" y="48"/>
                  </a:lnTo>
                  <a:lnTo>
                    <a:pt x="654" y="46"/>
                  </a:lnTo>
                  <a:lnTo>
                    <a:pt x="645" y="44"/>
                  </a:lnTo>
                  <a:lnTo>
                    <a:pt x="636" y="42"/>
                  </a:lnTo>
                  <a:lnTo>
                    <a:pt x="626" y="41"/>
                  </a:lnTo>
                  <a:lnTo>
                    <a:pt x="617" y="39"/>
                  </a:lnTo>
                  <a:lnTo>
                    <a:pt x="608" y="39"/>
                  </a:lnTo>
                  <a:lnTo>
                    <a:pt x="598" y="38"/>
                  </a:lnTo>
                  <a:lnTo>
                    <a:pt x="588" y="38"/>
                  </a:lnTo>
                  <a:lnTo>
                    <a:pt x="578" y="37"/>
                  </a:lnTo>
                  <a:lnTo>
                    <a:pt x="567" y="36"/>
                  </a:lnTo>
                  <a:lnTo>
                    <a:pt x="557" y="36"/>
                  </a:lnTo>
                  <a:lnTo>
                    <a:pt x="548" y="36"/>
                  </a:lnTo>
                  <a:lnTo>
                    <a:pt x="537" y="36"/>
                  </a:lnTo>
                  <a:lnTo>
                    <a:pt x="527" y="36"/>
                  </a:lnTo>
                  <a:lnTo>
                    <a:pt x="517" y="37"/>
                  </a:lnTo>
                  <a:lnTo>
                    <a:pt x="506" y="38"/>
                  </a:lnTo>
                  <a:lnTo>
                    <a:pt x="495" y="38"/>
                  </a:lnTo>
                  <a:lnTo>
                    <a:pt x="485" y="39"/>
                  </a:lnTo>
                  <a:lnTo>
                    <a:pt x="474" y="39"/>
                  </a:lnTo>
                  <a:lnTo>
                    <a:pt x="463" y="41"/>
                  </a:lnTo>
                  <a:lnTo>
                    <a:pt x="452" y="42"/>
                  </a:lnTo>
                  <a:lnTo>
                    <a:pt x="441" y="45"/>
                  </a:lnTo>
                  <a:lnTo>
                    <a:pt x="430" y="46"/>
                  </a:lnTo>
                  <a:lnTo>
                    <a:pt x="420" y="48"/>
                  </a:lnTo>
                  <a:lnTo>
                    <a:pt x="408" y="50"/>
                  </a:lnTo>
                  <a:lnTo>
                    <a:pt x="398" y="51"/>
                  </a:lnTo>
                  <a:lnTo>
                    <a:pt x="387" y="53"/>
                  </a:lnTo>
                  <a:lnTo>
                    <a:pt x="376" y="57"/>
                  </a:lnTo>
                  <a:lnTo>
                    <a:pt x="365" y="59"/>
                  </a:lnTo>
                  <a:lnTo>
                    <a:pt x="356" y="61"/>
                  </a:lnTo>
                  <a:lnTo>
                    <a:pt x="346" y="64"/>
                  </a:lnTo>
                  <a:lnTo>
                    <a:pt x="336" y="68"/>
                  </a:lnTo>
                  <a:lnTo>
                    <a:pt x="325" y="71"/>
                  </a:lnTo>
                  <a:lnTo>
                    <a:pt x="315" y="74"/>
                  </a:lnTo>
                  <a:lnTo>
                    <a:pt x="305" y="78"/>
                  </a:lnTo>
                  <a:lnTo>
                    <a:pt x="295" y="81"/>
                  </a:lnTo>
                  <a:lnTo>
                    <a:pt x="285" y="84"/>
                  </a:lnTo>
                  <a:lnTo>
                    <a:pt x="277" y="89"/>
                  </a:lnTo>
                  <a:lnTo>
                    <a:pt x="268" y="92"/>
                  </a:lnTo>
                  <a:lnTo>
                    <a:pt x="259" y="96"/>
                  </a:lnTo>
                  <a:lnTo>
                    <a:pt x="249" y="100"/>
                  </a:lnTo>
                  <a:lnTo>
                    <a:pt x="240" y="104"/>
                  </a:lnTo>
                  <a:lnTo>
                    <a:pt x="232" y="108"/>
                  </a:lnTo>
                  <a:lnTo>
                    <a:pt x="223" y="113"/>
                  </a:lnTo>
                  <a:lnTo>
                    <a:pt x="214" y="117"/>
                  </a:lnTo>
                  <a:lnTo>
                    <a:pt x="206" y="122"/>
                  </a:lnTo>
                  <a:lnTo>
                    <a:pt x="198" y="127"/>
                  </a:lnTo>
                  <a:lnTo>
                    <a:pt x="190" y="131"/>
                  </a:lnTo>
                  <a:lnTo>
                    <a:pt x="182" y="137"/>
                  </a:lnTo>
                  <a:lnTo>
                    <a:pt x="175" y="141"/>
                  </a:lnTo>
                  <a:lnTo>
                    <a:pt x="167" y="147"/>
                  </a:lnTo>
                  <a:lnTo>
                    <a:pt x="160" y="151"/>
                  </a:lnTo>
                  <a:lnTo>
                    <a:pt x="153" y="157"/>
                  </a:lnTo>
                  <a:lnTo>
                    <a:pt x="146" y="162"/>
                  </a:lnTo>
                  <a:lnTo>
                    <a:pt x="139" y="168"/>
                  </a:lnTo>
                  <a:lnTo>
                    <a:pt x="134" y="173"/>
                  </a:lnTo>
                  <a:lnTo>
                    <a:pt x="127" y="178"/>
                  </a:lnTo>
                  <a:lnTo>
                    <a:pt x="121" y="183"/>
                  </a:lnTo>
                  <a:lnTo>
                    <a:pt x="114" y="190"/>
                  </a:lnTo>
                  <a:lnTo>
                    <a:pt x="109" y="195"/>
                  </a:lnTo>
                  <a:lnTo>
                    <a:pt x="103" y="201"/>
                  </a:lnTo>
                  <a:lnTo>
                    <a:pt x="98" y="206"/>
                  </a:lnTo>
                  <a:lnTo>
                    <a:pt x="92" y="212"/>
                  </a:lnTo>
                  <a:lnTo>
                    <a:pt x="88" y="218"/>
                  </a:lnTo>
                  <a:lnTo>
                    <a:pt x="82" y="224"/>
                  </a:lnTo>
                  <a:lnTo>
                    <a:pt x="78" y="229"/>
                  </a:lnTo>
                  <a:lnTo>
                    <a:pt x="74" y="236"/>
                  </a:lnTo>
                  <a:lnTo>
                    <a:pt x="70" y="242"/>
                  </a:lnTo>
                  <a:lnTo>
                    <a:pt x="66" y="248"/>
                  </a:lnTo>
                  <a:lnTo>
                    <a:pt x="63" y="254"/>
                  </a:lnTo>
                  <a:lnTo>
                    <a:pt x="59" y="260"/>
                  </a:lnTo>
                  <a:lnTo>
                    <a:pt x="56" y="266"/>
                  </a:lnTo>
                  <a:lnTo>
                    <a:pt x="53" y="273"/>
                  </a:lnTo>
                  <a:lnTo>
                    <a:pt x="51" y="279"/>
                  </a:lnTo>
                  <a:lnTo>
                    <a:pt x="47" y="285"/>
                  </a:lnTo>
                  <a:lnTo>
                    <a:pt x="45" y="292"/>
                  </a:lnTo>
                  <a:lnTo>
                    <a:pt x="43" y="297"/>
                  </a:lnTo>
                  <a:lnTo>
                    <a:pt x="42" y="304"/>
                  </a:lnTo>
                  <a:lnTo>
                    <a:pt x="40" y="310"/>
                  </a:lnTo>
                  <a:lnTo>
                    <a:pt x="40" y="317"/>
                  </a:lnTo>
                  <a:lnTo>
                    <a:pt x="37" y="324"/>
                  </a:lnTo>
                  <a:lnTo>
                    <a:pt x="37" y="330"/>
                  </a:lnTo>
                  <a:lnTo>
                    <a:pt x="37" y="336"/>
                  </a:lnTo>
                  <a:lnTo>
                    <a:pt x="37" y="342"/>
                  </a:lnTo>
                  <a:lnTo>
                    <a:pt x="37" y="349"/>
                  </a:lnTo>
                  <a:lnTo>
                    <a:pt x="37" y="354"/>
                  </a:lnTo>
                  <a:lnTo>
                    <a:pt x="39" y="362"/>
                  </a:lnTo>
                  <a:lnTo>
                    <a:pt x="40" y="367"/>
                  </a:lnTo>
                  <a:lnTo>
                    <a:pt x="5" y="375"/>
                  </a:lnTo>
                  <a:lnTo>
                    <a:pt x="3" y="372"/>
                  </a:lnTo>
                  <a:lnTo>
                    <a:pt x="2" y="367"/>
                  </a:lnTo>
                  <a:lnTo>
                    <a:pt x="1" y="363"/>
                  </a:lnTo>
                  <a:lnTo>
                    <a:pt x="1" y="360"/>
                  </a:lnTo>
                  <a:lnTo>
                    <a:pt x="1" y="357"/>
                  </a:lnTo>
                  <a:lnTo>
                    <a:pt x="1" y="353"/>
                  </a:lnTo>
                  <a:lnTo>
                    <a:pt x="1" y="349"/>
                  </a:lnTo>
                  <a:lnTo>
                    <a:pt x="1" y="346"/>
                  </a:lnTo>
                  <a:lnTo>
                    <a:pt x="0" y="342"/>
                  </a:lnTo>
                  <a:lnTo>
                    <a:pt x="0" y="338"/>
                  </a:lnTo>
                  <a:lnTo>
                    <a:pt x="0" y="335"/>
                  </a:lnTo>
                  <a:lnTo>
                    <a:pt x="1" y="331"/>
                  </a:lnTo>
                  <a:lnTo>
                    <a:pt x="1" y="327"/>
                  </a:lnTo>
                  <a:lnTo>
                    <a:pt x="1" y="324"/>
                  </a:lnTo>
                  <a:lnTo>
                    <a:pt x="1" y="320"/>
                  </a:lnTo>
                  <a:lnTo>
                    <a:pt x="2" y="317"/>
                  </a:lnTo>
                  <a:lnTo>
                    <a:pt x="2" y="313"/>
                  </a:lnTo>
                  <a:lnTo>
                    <a:pt x="3" y="309"/>
                  </a:lnTo>
                  <a:lnTo>
                    <a:pt x="3" y="305"/>
                  </a:lnTo>
                  <a:lnTo>
                    <a:pt x="5" y="302"/>
                  </a:lnTo>
                  <a:lnTo>
                    <a:pt x="6" y="298"/>
                  </a:lnTo>
                  <a:lnTo>
                    <a:pt x="7" y="294"/>
                  </a:lnTo>
                  <a:lnTo>
                    <a:pt x="7" y="291"/>
                  </a:lnTo>
                  <a:lnTo>
                    <a:pt x="8" y="287"/>
                  </a:lnTo>
                  <a:lnTo>
                    <a:pt x="10" y="283"/>
                  </a:lnTo>
                  <a:lnTo>
                    <a:pt x="11" y="280"/>
                  </a:lnTo>
                  <a:lnTo>
                    <a:pt x="12" y="276"/>
                  </a:lnTo>
                  <a:lnTo>
                    <a:pt x="13" y="273"/>
                  </a:lnTo>
                  <a:lnTo>
                    <a:pt x="16" y="269"/>
                  </a:lnTo>
                  <a:lnTo>
                    <a:pt x="17" y="265"/>
                  </a:lnTo>
                  <a:lnTo>
                    <a:pt x="18" y="262"/>
                  </a:lnTo>
                  <a:lnTo>
                    <a:pt x="20" y="259"/>
                  </a:lnTo>
                  <a:lnTo>
                    <a:pt x="21" y="254"/>
                  </a:lnTo>
                  <a:lnTo>
                    <a:pt x="23" y="251"/>
                  </a:lnTo>
                  <a:lnTo>
                    <a:pt x="25" y="247"/>
                  </a:lnTo>
                  <a:lnTo>
                    <a:pt x="26" y="243"/>
                  </a:lnTo>
                  <a:lnTo>
                    <a:pt x="28" y="240"/>
                  </a:lnTo>
                  <a:lnTo>
                    <a:pt x="30" y="237"/>
                  </a:lnTo>
                  <a:lnTo>
                    <a:pt x="32" y="232"/>
                  </a:lnTo>
                  <a:lnTo>
                    <a:pt x="34" y="229"/>
                  </a:lnTo>
                  <a:lnTo>
                    <a:pt x="36" y="226"/>
                  </a:lnTo>
                  <a:lnTo>
                    <a:pt x="39" y="223"/>
                  </a:lnTo>
                  <a:lnTo>
                    <a:pt x="41" y="218"/>
                  </a:lnTo>
                  <a:lnTo>
                    <a:pt x="44" y="215"/>
                  </a:lnTo>
                  <a:lnTo>
                    <a:pt x="46" y="212"/>
                  </a:lnTo>
                  <a:lnTo>
                    <a:pt x="48" y="208"/>
                  </a:lnTo>
                  <a:lnTo>
                    <a:pt x="51" y="205"/>
                  </a:lnTo>
                  <a:lnTo>
                    <a:pt x="54" y="202"/>
                  </a:lnTo>
                  <a:lnTo>
                    <a:pt x="56" y="197"/>
                  </a:lnTo>
                  <a:lnTo>
                    <a:pt x="59" y="195"/>
                  </a:lnTo>
                  <a:lnTo>
                    <a:pt x="62" y="191"/>
                  </a:lnTo>
                  <a:lnTo>
                    <a:pt x="65" y="187"/>
                  </a:lnTo>
                  <a:lnTo>
                    <a:pt x="68" y="184"/>
                  </a:lnTo>
                  <a:lnTo>
                    <a:pt x="71" y="181"/>
                  </a:lnTo>
                  <a:lnTo>
                    <a:pt x="75" y="178"/>
                  </a:lnTo>
                  <a:lnTo>
                    <a:pt x="78" y="174"/>
                  </a:lnTo>
                  <a:lnTo>
                    <a:pt x="81" y="171"/>
                  </a:lnTo>
                  <a:lnTo>
                    <a:pt x="85" y="168"/>
                  </a:lnTo>
                  <a:lnTo>
                    <a:pt x="88" y="164"/>
                  </a:lnTo>
                  <a:lnTo>
                    <a:pt x="91" y="161"/>
                  </a:lnTo>
                  <a:lnTo>
                    <a:pt x="94" y="158"/>
                  </a:lnTo>
                  <a:lnTo>
                    <a:pt x="99" y="154"/>
                  </a:lnTo>
                  <a:lnTo>
                    <a:pt x="102" y="151"/>
                  </a:lnTo>
                  <a:lnTo>
                    <a:pt x="107" y="149"/>
                  </a:lnTo>
                  <a:lnTo>
                    <a:pt x="110" y="146"/>
                  </a:lnTo>
                  <a:lnTo>
                    <a:pt x="113" y="142"/>
                  </a:lnTo>
                  <a:lnTo>
                    <a:pt x="118" y="139"/>
                  </a:lnTo>
                  <a:lnTo>
                    <a:pt x="121" y="136"/>
                  </a:lnTo>
                  <a:lnTo>
                    <a:pt x="125" y="132"/>
                  </a:lnTo>
                  <a:lnTo>
                    <a:pt x="128" y="129"/>
                  </a:lnTo>
                  <a:lnTo>
                    <a:pt x="132" y="127"/>
                  </a:lnTo>
                  <a:lnTo>
                    <a:pt x="136" y="124"/>
                  </a:lnTo>
                  <a:lnTo>
                    <a:pt x="141" y="120"/>
                  </a:lnTo>
                  <a:lnTo>
                    <a:pt x="145" y="118"/>
                  </a:lnTo>
                  <a:lnTo>
                    <a:pt x="148" y="115"/>
                  </a:lnTo>
                  <a:lnTo>
                    <a:pt x="153" y="113"/>
                  </a:lnTo>
                  <a:lnTo>
                    <a:pt x="156" y="109"/>
                  </a:lnTo>
                  <a:lnTo>
                    <a:pt x="161" y="107"/>
                  </a:lnTo>
                  <a:lnTo>
                    <a:pt x="165" y="104"/>
                  </a:lnTo>
                  <a:lnTo>
                    <a:pt x="170" y="102"/>
                  </a:lnTo>
                  <a:lnTo>
                    <a:pt x="173" y="98"/>
                  </a:lnTo>
                  <a:lnTo>
                    <a:pt x="178" y="96"/>
                  </a:lnTo>
                  <a:lnTo>
                    <a:pt x="182" y="93"/>
                  </a:lnTo>
                  <a:lnTo>
                    <a:pt x="187" y="91"/>
                  </a:lnTo>
                  <a:lnTo>
                    <a:pt x="191" y="89"/>
                  </a:lnTo>
                  <a:lnTo>
                    <a:pt x="195" y="86"/>
                  </a:lnTo>
                  <a:lnTo>
                    <a:pt x="201" y="83"/>
                  </a:lnTo>
                  <a:lnTo>
                    <a:pt x="205" y="82"/>
                  </a:lnTo>
                  <a:lnTo>
                    <a:pt x="210" y="79"/>
                  </a:lnTo>
                  <a:lnTo>
                    <a:pt x="214" y="76"/>
                  </a:lnTo>
                  <a:lnTo>
                    <a:pt x="220" y="74"/>
                  </a:lnTo>
                  <a:lnTo>
                    <a:pt x="224" y="72"/>
                  </a:lnTo>
                  <a:lnTo>
                    <a:pt x="229" y="70"/>
                  </a:lnTo>
                  <a:lnTo>
                    <a:pt x="234" y="68"/>
                  </a:lnTo>
                  <a:lnTo>
                    <a:pt x="239" y="65"/>
                  </a:lnTo>
                  <a:lnTo>
                    <a:pt x="244" y="63"/>
                  </a:lnTo>
                  <a:lnTo>
                    <a:pt x="248" y="61"/>
                  </a:lnTo>
                  <a:lnTo>
                    <a:pt x="254" y="59"/>
                  </a:lnTo>
                  <a:lnTo>
                    <a:pt x="258" y="57"/>
                  </a:lnTo>
                  <a:lnTo>
                    <a:pt x="263" y="55"/>
                  </a:lnTo>
                  <a:lnTo>
                    <a:pt x="268" y="52"/>
                  </a:lnTo>
                  <a:lnTo>
                    <a:pt x="273" y="50"/>
                  </a:lnTo>
                  <a:lnTo>
                    <a:pt x="278" y="49"/>
                  </a:lnTo>
                  <a:lnTo>
                    <a:pt x="283" y="47"/>
                  </a:lnTo>
                  <a:lnTo>
                    <a:pt x="288" y="45"/>
                  </a:lnTo>
                  <a:lnTo>
                    <a:pt x="293" y="42"/>
                  </a:lnTo>
                  <a:lnTo>
                    <a:pt x="299" y="41"/>
                  </a:lnTo>
                  <a:lnTo>
                    <a:pt x="304" y="39"/>
                  </a:lnTo>
                  <a:lnTo>
                    <a:pt x="308" y="38"/>
                  </a:lnTo>
                  <a:lnTo>
                    <a:pt x="314" y="36"/>
                  </a:lnTo>
                  <a:lnTo>
                    <a:pt x="319" y="35"/>
                  </a:lnTo>
                  <a:lnTo>
                    <a:pt x="325" y="33"/>
                  </a:lnTo>
                  <a:lnTo>
                    <a:pt x="330" y="31"/>
                  </a:lnTo>
                  <a:lnTo>
                    <a:pt x="336" y="29"/>
                  </a:lnTo>
                  <a:lnTo>
                    <a:pt x="341" y="28"/>
                  </a:lnTo>
                  <a:lnTo>
                    <a:pt x="347" y="26"/>
                  </a:lnTo>
                  <a:lnTo>
                    <a:pt x="351" y="25"/>
                  </a:lnTo>
                  <a:lnTo>
                    <a:pt x="357" y="24"/>
                  </a:lnTo>
                  <a:lnTo>
                    <a:pt x="362" y="23"/>
                  </a:lnTo>
                  <a:lnTo>
                    <a:pt x="369" y="22"/>
                  </a:lnTo>
                  <a:lnTo>
                    <a:pt x="373" y="19"/>
                  </a:lnTo>
                  <a:lnTo>
                    <a:pt x="380" y="18"/>
                  </a:lnTo>
                  <a:lnTo>
                    <a:pt x="385" y="17"/>
                  </a:lnTo>
                  <a:lnTo>
                    <a:pt x="391" y="16"/>
                  </a:lnTo>
                  <a:lnTo>
                    <a:pt x="396" y="15"/>
                  </a:lnTo>
                  <a:lnTo>
                    <a:pt x="403" y="14"/>
                  </a:lnTo>
                  <a:lnTo>
                    <a:pt x="407" y="13"/>
                  </a:lnTo>
                  <a:lnTo>
                    <a:pt x="414" y="13"/>
                  </a:lnTo>
                  <a:lnTo>
                    <a:pt x="418" y="11"/>
                  </a:lnTo>
                  <a:lnTo>
                    <a:pt x="425" y="9"/>
                  </a:lnTo>
                  <a:lnTo>
                    <a:pt x="430" y="8"/>
                  </a:lnTo>
                  <a:lnTo>
                    <a:pt x="436" y="8"/>
                  </a:lnTo>
                  <a:lnTo>
                    <a:pt x="441" y="7"/>
                  </a:lnTo>
                  <a:lnTo>
                    <a:pt x="447" y="6"/>
                  </a:lnTo>
                  <a:lnTo>
                    <a:pt x="452" y="5"/>
                  </a:lnTo>
                  <a:lnTo>
                    <a:pt x="459" y="5"/>
                  </a:lnTo>
                  <a:lnTo>
                    <a:pt x="464" y="4"/>
                  </a:lnTo>
                  <a:lnTo>
                    <a:pt x="470" y="4"/>
                  </a:lnTo>
                  <a:lnTo>
                    <a:pt x="475" y="3"/>
                  </a:lnTo>
                  <a:lnTo>
                    <a:pt x="481" y="3"/>
                  </a:lnTo>
                  <a:lnTo>
                    <a:pt x="486" y="2"/>
                  </a:lnTo>
                  <a:lnTo>
                    <a:pt x="493" y="1"/>
                  </a:lnTo>
                  <a:lnTo>
                    <a:pt x="498" y="1"/>
                  </a:lnTo>
                  <a:lnTo>
                    <a:pt x="504" y="1"/>
                  </a:lnTo>
                  <a:lnTo>
                    <a:pt x="509" y="1"/>
                  </a:lnTo>
                  <a:lnTo>
                    <a:pt x="515" y="0"/>
                  </a:lnTo>
                  <a:lnTo>
                    <a:pt x="519" y="0"/>
                  </a:lnTo>
                  <a:lnTo>
                    <a:pt x="526" y="0"/>
                  </a:lnTo>
                  <a:lnTo>
                    <a:pt x="530" y="0"/>
                  </a:lnTo>
                  <a:lnTo>
                    <a:pt x="537" y="0"/>
                  </a:lnTo>
                  <a:lnTo>
                    <a:pt x="541" y="0"/>
                  </a:lnTo>
                  <a:lnTo>
                    <a:pt x="548" y="0"/>
                  </a:lnTo>
                  <a:lnTo>
                    <a:pt x="552" y="0"/>
                  </a:lnTo>
                  <a:lnTo>
                    <a:pt x="558" y="0"/>
                  </a:lnTo>
                  <a:lnTo>
                    <a:pt x="563" y="0"/>
                  </a:lnTo>
                  <a:lnTo>
                    <a:pt x="569" y="0"/>
                  </a:lnTo>
                  <a:lnTo>
                    <a:pt x="574" y="0"/>
                  </a:lnTo>
                  <a:lnTo>
                    <a:pt x="580" y="1"/>
                  </a:lnTo>
                  <a:lnTo>
                    <a:pt x="585" y="1"/>
                  </a:lnTo>
                  <a:lnTo>
                    <a:pt x="591" y="2"/>
                  </a:lnTo>
                  <a:lnTo>
                    <a:pt x="596" y="2"/>
                  </a:lnTo>
                  <a:lnTo>
                    <a:pt x="601" y="3"/>
                  </a:lnTo>
                  <a:lnTo>
                    <a:pt x="607" y="3"/>
                  </a:lnTo>
                  <a:lnTo>
                    <a:pt x="612" y="4"/>
                  </a:lnTo>
                  <a:lnTo>
                    <a:pt x="617" y="4"/>
                  </a:lnTo>
                  <a:lnTo>
                    <a:pt x="622" y="4"/>
                  </a:lnTo>
                  <a:lnTo>
                    <a:pt x="628" y="5"/>
                  </a:lnTo>
                  <a:lnTo>
                    <a:pt x="633" y="6"/>
                  </a:lnTo>
                  <a:lnTo>
                    <a:pt x="637" y="6"/>
                  </a:lnTo>
                  <a:lnTo>
                    <a:pt x="643" y="7"/>
                  </a:lnTo>
                  <a:lnTo>
                    <a:pt x="647" y="8"/>
                  </a:lnTo>
                  <a:lnTo>
                    <a:pt x="653" y="8"/>
                  </a:lnTo>
                  <a:lnTo>
                    <a:pt x="657" y="9"/>
                  </a:lnTo>
                  <a:lnTo>
                    <a:pt x="663" y="11"/>
                  </a:lnTo>
                  <a:lnTo>
                    <a:pt x="667" y="12"/>
                  </a:lnTo>
                  <a:lnTo>
                    <a:pt x="673" y="13"/>
                  </a:lnTo>
                  <a:lnTo>
                    <a:pt x="677" y="14"/>
                  </a:lnTo>
                  <a:lnTo>
                    <a:pt x="682" y="15"/>
                  </a:lnTo>
                  <a:lnTo>
                    <a:pt x="687" y="16"/>
                  </a:lnTo>
                  <a:lnTo>
                    <a:pt x="692" y="17"/>
                  </a:lnTo>
                  <a:lnTo>
                    <a:pt x="697" y="18"/>
                  </a:lnTo>
                  <a:lnTo>
                    <a:pt x="702" y="19"/>
                  </a:lnTo>
                  <a:lnTo>
                    <a:pt x="707" y="20"/>
                  </a:lnTo>
                  <a:lnTo>
                    <a:pt x="712" y="23"/>
                  </a:lnTo>
                  <a:lnTo>
                    <a:pt x="716" y="24"/>
                  </a:lnTo>
                  <a:lnTo>
                    <a:pt x="721" y="25"/>
                  </a:lnTo>
                  <a:lnTo>
                    <a:pt x="725" y="27"/>
                  </a:lnTo>
                  <a:lnTo>
                    <a:pt x="731" y="28"/>
                  </a:lnTo>
                  <a:lnTo>
                    <a:pt x="735" y="30"/>
                  </a:lnTo>
                  <a:lnTo>
                    <a:pt x="739" y="31"/>
                  </a:lnTo>
                  <a:lnTo>
                    <a:pt x="744" y="34"/>
                  </a:lnTo>
                  <a:lnTo>
                    <a:pt x="749" y="36"/>
                  </a:lnTo>
                  <a:lnTo>
                    <a:pt x="753" y="37"/>
                  </a:lnTo>
                  <a:lnTo>
                    <a:pt x="758" y="39"/>
                  </a:lnTo>
                  <a:lnTo>
                    <a:pt x="761" y="40"/>
                  </a:lnTo>
                  <a:lnTo>
                    <a:pt x="767" y="42"/>
                  </a:lnTo>
                  <a:lnTo>
                    <a:pt x="770" y="44"/>
                  </a:lnTo>
                  <a:lnTo>
                    <a:pt x="776" y="46"/>
                  </a:lnTo>
                  <a:lnTo>
                    <a:pt x="779" y="48"/>
                  </a:lnTo>
                  <a:lnTo>
                    <a:pt x="783" y="50"/>
                  </a:lnTo>
                  <a:lnTo>
                    <a:pt x="788" y="52"/>
                  </a:lnTo>
                  <a:lnTo>
                    <a:pt x="791" y="55"/>
                  </a:lnTo>
                  <a:lnTo>
                    <a:pt x="795" y="57"/>
                  </a:lnTo>
                  <a:lnTo>
                    <a:pt x="800" y="59"/>
                  </a:lnTo>
                  <a:lnTo>
                    <a:pt x="803" y="60"/>
                  </a:lnTo>
                  <a:lnTo>
                    <a:pt x="807" y="63"/>
                  </a:lnTo>
                  <a:lnTo>
                    <a:pt x="811" y="65"/>
                  </a:lnTo>
                  <a:lnTo>
                    <a:pt x="815" y="68"/>
                  </a:lnTo>
                  <a:lnTo>
                    <a:pt x="818" y="70"/>
                  </a:lnTo>
                  <a:lnTo>
                    <a:pt x="823" y="72"/>
                  </a:lnTo>
                  <a:lnTo>
                    <a:pt x="826" y="74"/>
                  </a:lnTo>
                  <a:lnTo>
                    <a:pt x="829" y="76"/>
                  </a:lnTo>
                  <a:lnTo>
                    <a:pt x="833" y="79"/>
                  </a:lnTo>
                  <a:lnTo>
                    <a:pt x="836" y="82"/>
                  </a:lnTo>
                  <a:lnTo>
                    <a:pt x="839" y="84"/>
                  </a:lnTo>
                  <a:lnTo>
                    <a:pt x="843" y="87"/>
                  </a:lnTo>
                  <a:lnTo>
                    <a:pt x="846" y="90"/>
                  </a:lnTo>
                  <a:lnTo>
                    <a:pt x="849" y="92"/>
                  </a:lnTo>
                  <a:lnTo>
                    <a:pt x="852" y="94"/>
                  </a:lnTo>
                  <a:lnTo>
                    <a:pt x="856" y="97"/>
                  </a:lnTo>
                  <a:lnTo>
                    <a:pt x="858" y="101"/>
                  </a:lnTo>
                  <a:lnTo>
                    <a:pt x="861" y="103"/>
                  </a:lnTo>
                  <a:lnTo>
                    <a:pt x="865" y="106"/>
                  </a:lnTo>
                  <a:lnTo>
                    <a:pt x="868" y="109"/>
                  </a:lnTo>
                  <a:lnTo>
                    <a:pt x="872" y="114"/>
                  </a:lnTo>
                  <a:lnTo>
                    <a:pt x="878" y="120"/>
                  </a:lnTo>
                  <a:lnTo>
                    <a:pt x="880" y="123"/>
                  </a:lnTo>
                  <a:lnTo>
                    <a:pt x="882" y="126"/>
                  </a:lnTo>
                  <a:lnTo>
                    <a:pt x="884" y="129"/>
                  </a:lnTo>
                  <a:lnTo>
                    <a:pt x="888" y="132"/>
                  </a:lnTo>
                  <a:lnTo>
                    <a:pt x="889" y="135"/>
                  </a:lnTo>
                  <a:lnTo>
                    <a:pt x="891" y="138"/>
                  </a:lnTo>
                  <a:lnTo>
                    <a:pt x="893" y="141"/>
                  </a:lnTo>
                  <a:lnTo>
                    <a:pt x="895" y="145"/>
                  </a:lnTo>
                  <a:lnTo>
                    <a:pt x="896" y="148"/>
                  </a:lnTo>
                  <a:lnTo>
                    <a:pt x="900" y="151"/>
                  </a:lnTo>
                  <a:lnTo>
                    <a:pt x="901" y="154"/>
                  </a:lnTo>
                  <a:lnTo>
                    <a:pt x="903" y="158"/>
                  </a:lnTo>
                  <a:lnTo>
                    <a:pt x="904" y="161"/>
                  </a:lnTo>
                  <a:lnTo>
                    <a:pt x="905" y="164"/>
                  </a:lnTo>
                  <a:lnTo>
                    <a:pt x="907" y="168"/>
                  </a:lnTo>
                  <a:lnTo>
                    <a:pt x="909" y="171"/>
                  </a:lnTo>
                  <a:lnTo>
                    <a:pt x="909" y="173"/>
                  </a:lnTo>
                  <a:lnTo>
                    <a:pt x="912" y="178"/>
                  </a:lnTo>
                  <a:lnTo>
                    <a:pt x="913" y="181"/>
                  </a:lnTo>
                  <a:lnTo>
                    <a:pt x="914" y="184"/>
                  </a:lnTo>
                  <a:lnTo>
                    <a:pt x="915" y="187"/>
                  </a:lnTo>
                  <a:lnTo>
                    <a:pt x="916" y="191"/>
                  </a:lnTo>
                  <a:lnTo>
                    <a:pt x="917" y="194"/>
                  </a:lnTo>
                  <a:lnTo>
                    <a:pt x="918" y="197"/>
                  </a:lnTo>
                  <a:lnTo>
                    <a:pt x="919" y="201"/>
                  </a:lnTo>
                  <a:lnTo>
                    <a:pt x="920" y="205"/>
                  </a:lnTo>
                  <a:lnTo>
                    <a:pt x="922" y="208"/>
                  </a:lnTo>
                  <a:lnTo>
                    <a:pt x="923" y="213"/>
                  </a:lnTo>
                  <a:lnTo>
                    <a:pt x="923" y="216"/>
                  </a:lnTo>
                  <a:lnTo>
                    <a:pt x="923" y="219"/>
                  </a:lnTo>
                  <a:lnTo>
                    <a:pt x="924" y="223"/>
                  </a:lnTo>
                  <a:lnTo>
                    <a:pt x="924" y="227"/>
                  </a:lnTo>
                  <a:lnTo>
                    <a:pt x="924" y="230"/>
                  </a:lnTo>
                  <a:lnTo>
                    <a:pt x="925" y="234"/>
                  </a:lnTo>
                  <a:lnTo>
                    <a:pt x="925" y="237"/>
                  </a:lnTo>
                  <a:lnTo>
                    <a:pt x="925" y="241"/>
                  </a:lnTo>
                  <a:lnTo>
                    <a:pt x="925" y="245"/>
                  </a:lnTo>
                  <a:lnTo>
                    <a:pt x="925" y="248"/>
                  </a:lnTo>
                  <a:lnTo>
                    <a:pt x="925" y="251"/>
                  </a:lnTo>
                  <a:lnTo>
                    <a:pt x="925" y="255"/>
                  </a:lnTo>
                  <a:lnTo>
                    <a:pt x="924" y="259"/>
                  </a:lnTo>
                  <a:lnTo>
                    <a:pt x="924" y="262"/>
                  </a:lnTo>
                  <a:lnTo>
                    <a:pt x="923" y="266"/>
                  </a:lnTo>
                  <a:lnTo>
                    <a:pt x="923" y="270"/>
                  </a:lnTo>
                  <a:lnTo>
                    <a:pt x="922" y="273"/>
                  </a:lnTo>
                  <a:lnTo>
                    <a:pt x="922" y="277"/>
                  </a:lnTo>
                  <a:lnTo>
                    <a:pt x="920" y="281"/>
                  </a:lnTo>
                  <a:lnTo>
                    <a:pt x="919" y="284"/>
                  </a:lnTo>
                  <a:lnTo>
                    <a:pt x="918" y="287"/>
                  </a:lnTo>
                  <a:lnTo>
                    <a:pt x="918" y="292"/>
                  </a:lnTo>
                  <a:lnTo>
                    <a:pt x="917" y="295"/>
                  </a:lnTo>
                  <a:lnTo>
                    <a:pt x="916" y="299"/>
                  </a:lnTo>
                  <a:lnTo>
                    <a:pt x="915" y="303"/>
                  </a:lnTo>
                  <a:lnTo>
                    <a:pt x="914" y="306"/>
                  </a:lnTo>
                  <a:lnTo>
                    <a:pt x="913" y="309"/>
                  </a:lnTo>
                  <a:lnTo>
                    <a:pt x="912" y="314"/>
                  </a:lnTo>
                  <a:lnTo>
                    <a:pt x="909" y="317"/>
                  </a:lnTo>
                  <a:lnTo>
                    <a:pt x="909" y="320"/>
                  </a:lnTo>
                  <a:lnTo>
                    <a:pt x="907" y="325"/>
                  </a:lnTo>
                  <a:lnTo>
                    <a:pt x="906" y="328"/>
                  </a:lnTo>
                  <a:lnTo>
                    <a:pt x="904" y="331"/>
                  </a:lnTo>
                  <a:lnTo>
                    <a:pt x="902" y="335"/>
                  </a:lnTo>
                  <a:lnTo>
                    <a:pt x="901" y="338"/>
                  </a:lnTo>
                  <a:lnTo>
                    <a:pt x="899" y="342"/>
                  </a:lnTo>
                  <a:lnTo>
                    <a:pt x="896" y="346"/>
                  </a:lnTo>
                  <a:lnTo>
                    <a:pt x="894" y="349"/>
                  </a:lnTo>
                  <a:lnTo>
                    <a:pt x="892" y="352"/>
                  </a:lnTo>
                  <a:lnTo>
                    <a:pt x="891" y="355"/>
                  </a:lnTo>
                  <a:lnTo>
                    <a:pt x="888" y="359"/>
                  </a:lnTo>
                  <a:lnTo>
                    <a:pt x="885" y="363"/>
                  </a:lnTo>
                  <a:lnTo>
                    <a:pt x="883" y="366"/>
                  </a:lnTo>
                  <a:lnTo>
                    <a:pt x="881" y="370"/>
                  </a:lnTo>
                  <a:lnTo>
                    <a:pt x="879" y="373"/>
                  </a:lnTo>
                  <a:lnTo>
                    <a:pt x="877" y="377"/>
                  </a:lnTo>
                  <a:lnTo>
                    <a:pt x="873" y="381"/>
                  </a:lnTo>
                  <a:lnTo>
                    <a:pt x="871" y="384"/>
                  </a:lnTo>
                  <a:lnTo>
                    <a:pt x="868" y="387"/>
                  </a:lnTo>
                  <a:lnTo>
                    <a:pt x="866" y="391"/>
                  </a:lnTo>
                  <a:lnTo>
                    <a:pt x="862" y="394"/>
                  </a:lnTo>
                  <a:lnTo>
                    <a:pt x="860" y="397"/>
                  </a:lnTo>
                  <a:lnTo>
                    <a:pt x="857" y="400"/>
                  </a:lnTo>
                  <a:lnTo>
                    <a:pt x="854" y="404"/>
                  </a:lnTo>
                  <a:lnTo>
                    <a:pt x="850" y="407"/>
                  </a:lnTo>
                  <a:lnTo>
                    <a:pt x="848" y="411"/>
                  </a:lnTo>
                  <a:lnTo>
                    <a:pt x="844" y="415"/>
                  </a:lnTo>
                  <a:lnTo>
                    <a:pt x="840" y="418"/>
                  </a:lnTo>
                  <a:lnTo>
                    <a:pt x="837" y="421"/>
                  </a:lnTo>
                  <a:lnTo>
                    <a:pt x="834" y="425"/>
                  </a:lnTo>
                  <a:lnTo>
                    <a:pt x="831" y="428"/>
                  </a:lnTo>
                  <a:lnTo>
                    <a:pt x="827" y="431"/>
                  </a:lnTo>
                  <a:lnTo>
                    <a:pt x="824" y="434"/>
                  </a:lnTo>
                  <a:lnTo>
                    <a:pt x="821" y="438"/>
                  </a:lnTo>
                  <a:lnTo>
                    <a:pt x="816" y="441"/>
                  </a:lnTo>
                  <a:lnTo>
                    <a:pt x="813" y="443"/>
                  </a:lnTo>
                  <a:lnTo>
                    <a:pt x="809" y="447"/>
                  </a:lnTo>
                  <a:lnTo>
                    <a:pt x="805" y="450"/>
                  </a:lnTo>
                  <a:lnTo>
                    <a:pt x="801" y="452"/>
                  </a:lnTo>
                  <a:lnTo>
                    <a:pt x="797" y="455"/>
                  </a:lnTo>
                  <a:lnTo>
                    <a:pt x="793" y="459"/>
                  </a:lnTo>
                  <a:lnTo>
                    <a:pt x="789" y="462"/>
                  </a:lnTo>
                  <a:lnTo>
                    <a:pt x="786" y="464"/>
                  </a:lnTo>
                  <a:lnTo>
                    <a:pt x="781" y="467"/>
                  </a:lnTo>
                  <a:lnTo>
                    <a:pt x="777" y="470"/>
                  </a:lnTo>
                  <a:lnTo>
                    <a:pt x="772" y="473"/>
                  </a:lnTo>
                  <a:lnTo>
                    <a:pt x="769" y="475"/>
                  </a:lnTo>
                  <a:lnTo>
                    <a:pt x="765" y="478"/>
                  </a:lnTo>
                  <a:lnTo>
                    <a:pt x="760" y="481"/>
                  </a:lnTo>
                  <a:lnTo>
                    <a:pt x="757" y="484"/>
                  </a:lnTo>
                  <a:lnTo>
                    <a:pt x="752" y="486"/>
                  </a:lnTo>
                  <a:lnTo>
                    <a:pt x="747" y="489"/>
                  </a:lnTo>
                  <a:lnTo>
                    <a:pt x="743" y="492"/>
                  </a:lnTo>
                  <a:lnTo>
                    <a:pt x="738" y="494"/>
                  </a:lnTo>
                  <a:lnTo>
                    <a:pt x="734" y="496"/>
                  </a:lnTo>
                  <a:lnTo>
                    <a:pt x="730" y="499"/>
                  </a:lnTo>
                  <a:lnTo>
                    <a:pt x="725" y="501"/>
                  </a:lnTo>
                  <a:lnTo>
                    <a:pt x="721" y="505"/>
                  </a:lnTo>
                  <a:lnTo>
                    <a:pt x="715" y="507"/>
                  </a:lnTo>
                  <a:lnTo>
                    <a:pt x="711" y="509"/>
                  </a:lnTo>
                  <a:lnTo>
                    <a:pt x="705" y="511"/>
                  </a:lnTo>
                  <a:lnTo>
                    <a:pt x="701" y="514"/>
                  </a:lnTo>
                  <a:lnTo>
                    <a:pt x="697" y="516"/>
                  </a:lnTo>
                  <a:lnTo>
                    <a:pt x="692" y="518"/>
                  </a:lnTo>
                  <a:lnTo>
                    <a:pt x="687" y="520"/>
                  </a:lnTo>
                  <a:lnTo>
                    <a:pt x="682" y="523"/>
                  </a:lnTo>
                  <a:lnTo>
                    <a:pt x="677" y="525"/>
                  </a:lnTo>
                  <a:lnTo>
                    <a:pt x="673" y="527"/>
                  </a:lnTo>
                  <a:lnTo>
                    <a:pt x="667" y="529"/>
                  </a:lnTo>
                  <a:lnTo>
                    <a:pt x="663" y="531"/>
                  </a:lnTo>
                  <a:lnTo>
                    <a:pt x="657" y="532"/>
                  </a:lnTo>
                  <a:lnTo>
                    <a:pt x="652" y="534"/>
                  </a:lnTo>
                  <a:lnTo>
                    <a:pt x="647" y="537"/>
                  </a:lnTo>
                  <a:lnTo>
                    <a:pt x="643" y="539"/>
                  </a:lnTo>
                  <a:lnTo>
                    <a:pt x="637" y="541"/>
                  </a:lnTo>
                  <a:lnTo>
                    <a:pt x="632" y="542"/>
                  </a:lnTo>
                  <a:lnTo>
                    <a:pt x="626" y="544"/>
                  </a:lnTo>
                  <a:lnTo>
                    <a:pt x="622" y="545"/>
                  </a:lnTo>
                  <a:lnTo>
                    <a:pt x="617" y="548"/>
                  </a:lnTo>
                  <a:lnTo>
                    <a:pt x="611" y="550"/>
                  </a:lnTo>
                  <a:lnTo>
                    <a:pt x="606" y="551"/>
                  </a:lnTo>
                  <a:lnTo>
                    <a:pt x="601" y="553"/>
                  </a:lnTo>
                  <a:lnTo>
                    <a:pt x="595" y="554"/>
                  </a:lnTo>
                  <a:lnTo>
                    <a:pt x="589" y="555"/>
                  </a:lnTo>
                  <a:lnTo>
                    <a:pt x="584" y="557"/>
                  </a:lnTo>
                  <a:lnTo>
                    <a:pt x="578" y="559"/>
                  </a:lnTo>
                  <a:lnTo>
                    <a:pt x="573" y="560"/>
                  </a:lnTo>
                  <a:lnTo>
                    <a:pt x="567" y="562"/>
                  </a:lnTo>
                  <a:lnTo>
                    <a:pt x="562" y="563"/>
                  </a:lnTo>
                  <a:lnTo>
                    <a:pt x="556" y="564"/>
                  </a:lnTo>
                  <a:lnTo>
                    <a:pt x="551" y="565"/>
                  </a:lnTo>
                  <a:lnTo>
                    <a:pt x="545" y="566"/>
                  </a:lnTo>
                  <a:lnTo>
                    <a:pt x="540" y="567"/>
                  </a:lnTo>
                  <a:lnTo>
                    <a:pt x="534" y="570"/>
                  </a:lnTo>
                  <a:lnTo>
                    <a:pt x="528" y="571"/>
                  </a:lnTo>
                  <a:lnTo>
                    <a:pt x="523" y="572"/>
                  </a:lnTo>
                  <a:lnTo>
                    <a:pt x="518" y="573"/>
                  </a:lnTo>
                  <a:lnTo>
                    <a:pt x="512" y="574"/>
                  </a:lnTo>
                  <a:lnTo>
                    <a:pt x="507" y="575"/>
                  </a:lnTo>
                  <a:lnTo>
                    <a:pt x="501" y="576"/>
                  </a:lnTo>
                  <a:lnTo>
                    <a:pt x="495" y="576"/>
                  </a:lnTo>
                  <a:lnTo>
                    <a:pt x="489" y="577"/>
                  </a:lnTo>
                  <a:lnTo>
                    <a:pt x="484" y="578"/>
                  </a:lnTo>
                  <a:lnTo>
                    <a:pt x="478" y="579"/>
                  </a:lnTo>
                  <a:lnTo>
                    <a:pt x="472" y="579"/>
                  </a:lnTo>
                  <a:lnTo>
                    <a:pt x="466" y="581"/>
                  </a:lnTo>
                  <a:lnTo>
                    <a:pt x="461" y="581"/>
                  </a:lnTo>
                  <a:lnTo>
                    <a:pt x="455" y="582"/>
                  </a:lnTo>
                  <a:lnTo>
                    <a:pt x="450" y="582"/>
                  </a:lnTo>
                  <a:lnTo>
                    <a:pt x="444" y="583"/>
                  </a:lnTo>
                  <a:lnTo>
                    <a:pt x="438" y="583"/>
                  </a:lnTo>
                  <a:lnTo>
                    <a:pt x="433" y="584"/>
                  </a:lnTo>
                  <a:lnTo>
                    <a:pt x="427" y="584"/>
                  </a:lnTo>
                  <a:lnTo>
                    <a:pt x="422" y="585"/>
                  </a:lnTo>
                  <a:lnTo>
                    <a:pt x="416" y="585"/>
                  </a:lnTo>
                  <a:lnTo>
                    <a:pt x="410" y="585"/>
                  </a:lnTo>
                  <a:lnTo>
                    <a:pt x="405" y="585"/>
                  </a:lnTo>
                  <a:lnTo>
                    <a:pt x="399" y="585"/>
                  </a:lnTo>
                  <a:lnTo>
                    <a:pt x="394" y="585"/>
                  </a:lnTo>
                  <a:lnTo>
                    <a:pt x="390" y="585"/>
                  </a:lnTo>
                  <a:lnTo>
                    <a:pt x="383" y="585"/>
                  </a:lnTo>
                  <a:lnTo>
                    <a:pt x="379" y="586"/>
                  </a:lnTo>
                  <a:lnTo>
                    <a:pt x="373" y="585"/>
                  </a:lnTo>
                  <a:lnTo>
                    <a:pt x="368" y="585"/>
                  </a:lnTo>
                  <a:lnTo>
                    <a:pt x="362" y="585"/>
                  </a:lnTo>
                  <a:lnTo>
                    <a:pt x="357" y="585"/>
                  </a:lnTo>
                  <a:lnTo>
                    <a:pt x="351" y="585"/>
                  </a:lnTo>
                  <a:lnTo>
                    <a:pt x="346" y="585"/>
                  </a:lnTo>
                  <a:lnTo>
                    <a:pt x="340" y="584"/>
                  </a:lnTo>
                  <a:lnTo>
                    <a:pt x="336" y="584"/>
                  </a:lnTo>
                  <a:lnTo>
                    <a:pt x="330" y="583"/>
                  </a:lnTo>
                  <a:lnTo>
                    <a:pt x="325" y="583"/>
                  </a:lnTo>
                  <a:lnTo>
                    <a:pt x="319" y="582"/>
                  </a:lnTo>
                  <a:lnTo>
                    <a:pt x="314" y="582"/>
                  </a:lnTo>
                  <a:lnTo>
                    <a:pt x="308" y="581"/>
                  </a:lnTo>
                  <a:lnTo>
                    <a:pt x="303" y="581"/>
                  </a:lnTo>
                  <a:lnTo>
                    <a:pt x="299" y="579"/>
                  </a:lnTo>
                  <a:lnTo>
                    <a:pt x="293" y="579"/>
                  </a:lnTo>
                  <a:lnTo>
                    <a:pt x="288" y="578"/>
                  </a:lnTo>
                  <a:lnTo>
                    <a:pt x="282" y="577"/>
                  </a:lnTo>
                  <a:lnTo>
                    <a:pt x="278" y="576"/>
                  </a:lnTo>
                  <a:lnTo>
                    <a:pt x="273" y="576"/>
                  </a:lnTo>
                  <a:lnTo>
                    <a:pt x="268" y="575"/>
                  </a:lnTo>
                  <a:lnTo>
                    <a:pt x="263" y="574"/>
                  </a:lnTo>
                  <a:lnTo>
                    <a:pt x="258" y="573"/>
                  </a:lnTo>
                  <a:lnTo>
                    <a:pt x="254" y="573"/>
                  </a:lnTo>
                  <a:lnTo>
                    <a:pt x="248" y="571"/>
                  </a:lnTo>
                  <a:lnTo>
                    <a:pt x="243" y="571"/>
                  </a:lnTo>
                  <a:lnTo>
                    <a:pt x="238" y="568"/>
                  </a:lnTo>
                  <a:lnTo>
                    <a:pt x="233" y="568"/>
                  </a:lnTo>
                  <a:lnTo>
                    <a:pt x="228" y="566"/>
                  </a:lnTo>
                  <a:lnTo>
                    <a:pt x="223" y="565"/>
                  </a:lnTo>
                  <a:lnTo>
                    <a:pt x="218" y="564"/>
                  </a:lnTo>
                  <a:lnTo>
                    <a:pt x="214" y="563"/>
                  </a:lnTo>
                  <a:lnTo>
                    <a:pt x="209" y="562"/>
                  </a:lnTo>
                  <a:lnTo>
                    <a:pt x="204" y="561"/>
                  </a:lnTo>
                  <a:lnTo>
                    <a:pt x="200" y="559"/>
                  </a:lnTo>
                  <a:lnTo>
                    <a:pt x="195" y="557"/>
                  </a:lnTo>
                  <a:lnTo>
                    <a:pt x="190" y="556"/>
                  </a:lnTo>
                  <a:lnTo>
                    <a:pt x="186" y="554"/>
                  </a:lnTo>
                  <a:lnTo>
                    <a:pt x="181" y="553"/>
                  </a:lnTo>
                  <a:lnTo>
                    <a:pt x="177" y="552"/>
                  </a:lnTo>
                  <a:lnTo>
                    <a:pt x="198" y="520"/>
                  </a:lnTo>
                  <a:lnTo>
                    <a:pt x="198" y="520"/>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6"/>
            <p:cNvSpPr>
              <a:spLocks/>
            </p:cNvSpPr>
            <p:nvPr/>
          </p:nvSpPr>
          <p:spPr bwMode="auto">
            <a:xfrm>
              <a:off x="1931988" y="3594100"/>
              <a:ext cx="209550" cy="188912"/>
            </a:xfrm>
            <a:custGeom>
              <a:avLst/>
              <a:gdLst/>
              <a:ahLst/>
              <a:cxnLst>
                <a:cxn ang="0">
                  <a:pos x="167" y="233"/>
                </a:cxn>
                <a:cxn ang="0">
                  <a:pos x="157" y="228"/>
                </a:cxn>
                <a:cxn ang="0">
                  <a:pos x="149" y="224"/>
                </a:cxn>
                <a:cxn ang="0">
                  <a:pos x="140" y="221"/>
                </a:cxn>
                <a:cxn ang="0">
                  <a:pos x="132" y="216"/>
                </a:cxn>
                <a:cxn ang="0">
                  <a:pos x="125" y="212"/>
                </a:cxn>
                <a:cxn ang="0">
                  <a:pos x="116" y="208"/>
                </a:cxn>
                <a:cxn ang="0">
                  <a:pos x="108" y="203"/>
                </a:cxn>
                <a:cxn ang="0">
                  <a:pos x="102" y="199"/>
                </a:cxn>
                <a:cxn ang="0">
                  <a:pos x="94" y="194"/>
                </a:cxn>
                <a:cxn ang="0">
                  <a:pos x="87" y="189"/>
                </a:cxn>
                <a:cxn ang="0">
                  <a:pos x="81" y="184"/>
                </a:cxn>
                <a:cxn ang="0">
                  <a:pos x="74" y="179"/>
                </a:cxn>
                <a:cxn ang="0">
                  <a:pos x="68" y="173"/>
                </a:cxn>
                <a:cxn ang="0">
                  <a:pos x="59" y="166"/>
                </a:cxn>
                <a:cxn ang="0">
                  <a:pos x="50" y="158"/>
                </a:cxn>
                <a:cxn ang="0">
                  <a:pos x="45" y="152"/>
                </a:cxn>
                <a:cxn ang="0">
                  <a:pos x="38" y="143"/>
                </a:cxn>
                <a:cxn ang="0">
                  <a:pos x="30" y="134"/>
                </a:cxn>
                <a:cxn ang="0">
                  <a:pos x="26" y="127"/>
                </a:cxn>
                <a:cxn ang="0">
                  <a:pos x="23" y="122"/>
                </a:cxn>
                <a:cxn ang="0">
                  <a:pos x="19" y="115"/>
                </a:cxn>
                <a:cxn ang="0">
                  <a:pos x="16" y="109"/>
                </a:cxn>
                <a:cxn ang="0">
                  <a:pos x="12" y="102"/>
                </a:cxn>
                <a:cxn ang="0">
                  <a:pos x="9" y="96"/>
                </a:cxn>
                <a:cxn ang="0">
                  <a:pos x="7" y="89"/>
                </a:cxn>
                <a:cxn ang="0">
                  <a:pos x="4" y="82"/>
                </a:cxn>
                <a:cxn ang="0">
                  <a:pos x="3" y="75"/>
                </a:cxn>
                <a:cxn ang="0">
                  <a:pos x="1" y="68"/>
                </a:cxn>
                <a:cxn ang="0">
                  <a:pos x="0" y="61"/>
                </a:cxn>
                <a:cxn ang="0">
                  <a:pos x="11" y="0"/>
                </a:cxn>
                <a:cxn ang="0">
                  <a:pos x="35" y="54"/>
                </a:cxn>
                <a:cxn ang="0">
                  <a:pos x="36" y="59"/>
                </a:cxn>
                <a:cxn ang="0">
                  <a:pos x="38" y="66"/>
                </a:cxn>
                <a:cxn ang="0">
                  <a:pos x="39" y="72"/>
                </a:cxn>
                <a:cxn ang="0">
                  <a:pos x="42" y="81"/>
                </a:cxn>
                <a:cxn ang="0">
                  <a:pos x="47" y="90"/>
                </a:cxn>
                <a:cxn ang="0">
                  <a:pos x="50" y="96"/>
                </a:cxn>
                <a:cxn ang="0">
                  <a:pos x="55" y="104"/>
                </a:cxn>
                <a:cxn ang="0">
                  <a:pos x="62" y="115"/>
                </a:cxn>
                <a:cxn ang="0">
                  <a:pos x="71" y="125"/>
                </a:cxn>
                <a:cxn ang="0">
                  <a:pos x="80" y="136"/>
                </a:cxn>
                <a:cxn ang="0">
                  <a:pos x="91" y="146"/>
                </a:cxn>
                <a:cxn ang="0">
                  <a:pos x="102" y="155"/>
                </a:cxn>
                <a:cxn ang="0">
                  <a:pos x="110" y="161"/>
                </a:cxn>
                <a:cxn ang="0">
                  <a:pos x="116" y="166"/>
                </a:cxn>
                <a:cxn ang="0">
                  <a:pos x="122" y="169"/>
                </a:cxn>
                <a:cxn ang="0">
                  <a:pos x="129" y="173"/>
                </a:cxn>
                <a:cxn ang="0">
                  <a:pos x="136" y="178"/>
                </a:cxn>
                <a:cxn ang="0">
                  <a:pos x="142" y="181"/>
                </a:cxn>
                <a:cxn ang="0">
                  <a:pos x="149" y="184"/>
                </a:cxn>
                <a:cxn ang="0">
                  <a:pos x="156" y="188"/>
                </a:cxn>
                <a:cxn ang="0">
                  <a:pos x="164" y="192"/>
                </a:cxn>
                <a:cxn ang="0">
                  <a:pos x="172" y="195"/>
                </a:cxn>
                <a:cxn ang="0">
                  <a:pos x="179" y="199"/>
                </a:cxn>
                <a:cxn ang="0">
                  <a:pos x="188" y="202"/>
                </a:cxn>
                <a:cxn ang="0">
                  <a:pos x="264" y="237"/>
                </a:cxn>
                <a:cxn ang="0">
                  <a:pos x="172" y="235"/>
                </a:cxn>
              </a:cxnLst>
              <a:rect l="0" t="0" r="r" b="b"/>
              <a:pathLst>
                <a:path w="264" h="237">
                  <a:moveTo>
                    <a:pt x="172" y="235"/>
                  </a:moveTo>
                  <a:lnTo>
                    <a:pt x="167" y="233"/>
                  </a:lnTo>
                  <a:lnTo>
                    <a:pt x="162" y="231"/>
                  </a:lnTo>
                  <a:lnTo>
                    <a:pt x="157" y="228"/>
                  </a:lnTo>
                  <a:lnTo>
                    <a:pt x="153" y="227"/>
                  </a:lnTo>
                  <a:lnTo>
                    <a:pt x="149" y="224"/>
                  </a:lnTo>
                  <a:lnTo>
                    <a:pt x="144" y="223"/>
                  </a:lnTo>
                  <a:lnTo>
                    <a:pt x="140" y="221"/>
                  </a:lnTo>
                  <a:lnTo>
                    <a:pt x="137" y="220"/>
                  </a:lnTo>
                  <a:lnTo>
                    <a:pt x="132" y="216"/>
                  </a:lnTo>
                  <a:lnTo>
                    <a:pt x="129" y="215"/>
                  </a:lnTo>
                  <a:lnTo>
                    <a:pt x="125" y="212"/>
                  </a:lnTo>
                  <a:lnTo>
                    <a:pt x="120" y="211"/>
                  </a:lnTo>
                  <a:lnTo>
                    <a:pt x="116" y="208"/>
                  </a:lnTo>
                  <a:lnTo>
                    <a:pt x="113" y="206"/>
                  </a:lnTo>
                  <a:lnTo>
                    <a:pt x="108" y="203"/>
                  </a:lnTo>
                  <a:lnTo>
                    <a:pt x="105" y="202"/>
                  </a:lnTo>
                  <a:lnTo>
                    <a:pt x="102" y="199"/>
                  </a:lnTo>
                  <a:lnTo>
                    <a:pt x="97" y="197"/>
                  </a:lnTo>
                  <a:lnTo>
                    <a:pt x="94" y="194"/>
                  </a:lnTo>
                  <a:lnTo>
                    <a:pt x="91" y="192"/>
                  </a:lnTo>
                  <a:lnTo>
                    <a:pt x="87" y="189"/>
                  </a:lnTo>
                  <a:lnTo>
                    <a:pt x="84" y="187"/>
                  </a:lnTo>
                  <a:lnTo>
                    <a:pt x="81" y="184"/>
                  </a:lnTo>
                  <a:lnTo>
                    <a:pt x="77" y="182"/>
                  </a:lnTo>
                  <a:lnTo>
                    <a:pt x="74" y="179"/>
                  </a:lnTo>
                  <a:lnTo>
                    <a:pt x="71" y="177"/>
                  </a:lnTo>
                  <a:lnTo>
                    <a:pt x="68" y="173"/>
                  </a:lnTo>
                  <a:lnTo>
                    <a:pt x="64" y="171"/>
                  </a:lnTo>
                  <a:lnTo>
                    <a:pt x="59" y="166"/>
                  </a:lnTo>
                  <a:lnTo>
                    <a:pt x="53" y="161"/>
                  </a:lnTo>
                  <a:lnTo>
                    <a:pt x="50" y="158"/>
                  </a:lnTo>
                  <a:lnTo>
                    <a:pt x="48" y="155"/>
                  </a:lnTo>
                  <a:lnTo>
                    <a:pt x="45" y="152"/>
                  </a:lnTo>
                  <a:lnTo>
                    <a:pt x="42" y="149"/>
                  </a:lnTo>
                  <a:lnTo>
                    <a:pt x="38" y="143"/>
                  </a:lnTo>
                  <a:lnTo>
                    <a:pt x="34" y="137"/>
                  </a:lnTo>
                  <a:lnTo>
                    <a:pt x="30" y="134"/>
                  </a:lnTo>
                  <a:lnTo>
                    <a:pt x="28" y="131"/>
                  </a:lnTo>
                  <a:lnTo>
                    <a:pt x="26" y="127"/>
                  </a:lnTo>
                  <a:lnTo>
                    <a:pt x="25" y="125"/>
                  </a:lnTo>
                  <a:lnTo>
                    <a:pt x="23" y="122"/>
                  </a:lnTo>
                  <a:lnTo>
                    <a:pt x="20" y="119"/>
                  </a:lnTo>
                  <a:lnTo>
                    <a:pt x="19" y="115"/>
                  </a:lnTo>
                  <a:lnTo>
                    <a:pt x="17" y="112"/>
                  </a:lnTo>
                  <a:lnTo>
                    <a:pt x="16" y="109"/>
                  </a:lnTo>
                  <a:lnTo>
                    <a:pt x="14" y="105"/>
                  </a:lnTo>
                  <a:lnTo>
                    <a:pt x="12" y="102"/>
                  </a:lnTo>
                  <a:lnTo>
                    <a:pt x="11" y="99"/>
                  </a:lnTo>
                  <a:lnTo>
                    <a:pt x="9" y="96"/>
                  </a:lnTo>
                  <a:lnTo>
                    <a:pt x="7" y="92"/>
                  </a:lnTo>
                  <a:lnTo>
                    <a:pt x="7" y="89"/>
                  </a:lnTo>
                  <a:lnTo>
                    <a:pt x="6" y="86"/>
                  </a:lnTo>
                  <a:lnTo>
                    <a:pt x="4" y="82"/>
                  </a:lnTo>
                  <a:lnTo>
                    <a:pt x="3" y="79"/>
                  </a:lnTo>
                  <a:lnTo>
                    <a:pt x="3" y="75"/>
                  </a:lnTo>
                  <a:lnTo>
                    <a:pt x="2" y="71"/>
                  </a:lnTo>
                  <a:lnTo>
                    <a:pt x="1" y="68"/>
                  </a:lnTo>
                  <a:lnTo>
                    <a:pt x="1" y="65"/>
                  </a:lnTo>
                  <a:lnTo>
                    <a:pt x="0" y="61"/>
                  </a:lnTo>
                  <a:lnTo>
                    <a:pt x="0" y="58"/>
                  </a:lnTo>
                  <a:lnTo>
                    <a:pt x="11" y="0"/>
                  </a:lnTo>
                  <a:lnTo>
                    <a:pt x="35" y="50"/>
                  </a:lnTo>
                  <a:lnTo>
                    <a:pt x="35" y="54"/>
                  </a:lnTo>
                  <a:lnTo>
                    <a:pt x="36" y="57"/>
                  </a:lnTo>
                  <a:lnTo>
                    <a:pt x="36" y="59"/>
                  </a:lnTo>
                  <a:lnTo>
                    <a:pt x="37" y="63"/>
                  </a:lnTo>
                  <a:lnTo>
                    <a:pt x="38" y="66"/>
                  </a:lnTo>
                  <a:lnTo>
                    <a:pt x="39" y="69"/>
                  </a:lnTo>
                  <a:lnTo>
                    <a:pt x="39" y="72"/>
                  </a:lnTo>
                  <a:lnTo>
                    <a:pt x="41" y="76"/>
                  </a:lnTo>
                  <a:lnTo>
                    <a:pt x="42" y="81"/>
                  </a:lnTo>
                  <a:lnTo>
                    <a:pt x="46" y="87"/>
                  </a:lnTo>
                  <a:lnTo>
                    <a:pt x="47" y="90"/>
                  </a:lnTo>
                  <a:lnTo>
                    <a:pt x="49" y="93"/>
                  </a:lnTo>
                  <a:lnTo>
                    <a:pt x="50" y="96"/>
                  </a:lnTo>
                  <a:lnTo>
                    <a:pt x="52" y="99"/>
                  </a:lnTo>
                  <a:lnTo>
                    <a:pt x="55" y="104"/>
                  </a:lnTo>
                  <a:lnTo>
                    <a:pt x="59" y="110"/>
                  </a:lnTo>
                  <a:lnTo>
                    <a:pt x="62" y="115"/>
                  </a:lnTo>
                  <a:lnTo>
                    <a:pt x="66" y="121"/>
                  </a:lnTo>
                  <a:lnTo>
                    <a:pt x="71" y="125"/>
                  </a:lnTo>
                  <a:lnTo>
                    <a:pt x="75" y="131"/>
                  </a:lnTo>
                  <a:lnTo>
                    <a:pt x="80" y="136"/>
                  </a:lnTo>
                  <a:lnTo>
                    <a:pt x="85" y="142"/>
                  </a:lnTo>
                  <a:lnTo>
                    <a:pt x="91" y="146"/>
                  </a:lnTo>
                  <a:lnTo>
                    <a:pt x="96" y="150"/>
                  </a:lnTo>
                  <a:lnTo>
                    <a:pt x="102" y="155"/>
                  </a:lnTo>
                  <a:lnTo>
                    <a:pt x="107" y="159"/>
                  </a:lnTo>
                  <a:lnTo>
                    <a:pt x="110" y="161"/>
                  </a:lnTo>
                  <a:lnTo>
                    <a:pt x="114" y="164"/>
                  </a:lnTo>
                  <a:lnTo>
                    <a:pt x="116" y="166"/>
                  </a:lnTo>
                  <a:lnTo>
                    <a:pt x="119" y="168"/>
                  </a:lnTo>
                  <a:lnTo>
                    <a:pt x="122" y="169"/>
                  </a:lnTo>
                  <a:lnTo>
                    <a:pt x="126" y="171"/>
                  </a:lnTo>
                  <a:lnTo>
                    <a:pt x="129" y="173"/>
                  </a:lnTo>
                  <a:lnTo>
                    <a:pt x="133" y="176"/>
                  </a:lnTo>
                  <a:lnTo>
                    <a:pt x="136" y="178"/>
                  </a:lnTo>
                  <a:lnTo>
                    <a:pt x="140" y="179"/>
                  </a:lnTo>
                  <a:lnTo>
                    <a:pt x="142" y="181"/>
                  </a:lnTo>
                  <a:lnTo>
                    <a:pt x="145" y="183"/>
                  </a:lnTo>
                  <a:lnTo>
                    <a:pt x="149" y="184"/>
                  </a:lnTo>
                  <a:lnTo>
                    <a:pt x="153" y="187"/>
                  </a:lnTo>
                  <a:lnTo>
                    <a:pt x="156" y="188"/>
                  </a:lnTo>
                  <a:lnTo>
                    <a:pt x="161" y="190"/>
                  </a:lnTo>
                  <a:lnTo>
                    <a:pt x="164" y="192"/>
                  </a:lnTo>
                  <a:lnTo>
                    <a:pt x="168" y="193"/>
                  </a:lnTo>
                  <a:lnTo>
                    <a:pt x="172" y="195"/>
                  </a:lnTo>
                  <a:lnTo>
                    <a:pt x="176" y="197"/>
                  </a:lnTo>
                  <a:lnTo>
                    <a:pt x="179" y="199"/>
                  </a:lnTo>
                  <a:lnTo>
                    <a:pt x="184" y="200"/>
                  </a:lnTo>
                  <a:lnTo>
                    <a:pt x="188" y="202"/>
                  </a:lnTo>
                  <a:lnTo>
                    <a:pt x="193" y="203"/>
                  </a:lnTo>
                  <a:lnTo>
                    <a:pt x="264" y="237"/>
                  </a:lnTo>
                  <a:lnTo>
                    <a:pt x="172" y="235"/>
                  </a:lnTo>
                  <a:lnTo>
                    <a:pt x="172" y="235"/>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7"/>
            <p:cNvSpPr>
              <a:spLocks/>
            </p:cNvSpPr>
            <p:nvPr/>
          </p:nvSpPr>
          <p:spPr bwMode="auto">
            <a:xfrm>
              <a:off x="2184401" y="3490913"/>
              <a:ext cx="200025" cy="130175"/>
            </a:xfrm>
            <a:custGeom>
              <a:avLst/>
              <a:gdLst/>
              <a:ahLst/>
              <a:cxnLst>
                <a:cxn ang="0">
                  <a:pos x="144" y="105"/>
                </a:cxn>
                <a:cxn ang="0">
                  <a:pos x="160" y="96"/>
                </a:cxn>
                <a:cxn ang="0">
                  <a:pos x="173" y="77"/>
                </a:cxn>
                <a:cxn ang="0">
                  <a:pos x="163" y="57"/>
                </a:cxn>
                <a:cxn ang="0">
                  <a:pos x="148" y="51"/>
                </a:cxn>
                <a:cxn ang="0">
                  <a:pos x="131" y="50"/>
                </a:cxn>
                <a:cxn ang="0">
                  <a:pos x="127" y="41"/>
                </a:cxn>
                <a:cxn ang="0">
                  <a:pos x="127" y="28"/>
                </a:cxn>
                <a:cxn ang="0">
                  <a:pos x="126" y="15"/>
                </a:cxn>
                <a:cxn ang="0">
                  <a:pos x="131" y="1"/>
                </a:cxn>
                <a:cxn ang="0">
                  <a:pos x="154" y="0"/>
                </a:cxn>
                <a:cxn ang="0">
                  <a:pos x="175" y="0"/>
                </a:cxn>
                <a:cxn ang="0">
                  <a:pos x="194" y="6"/>
                </a:cxn>
                <a:cxn ang="0">
                  <a:pos x="205" y="15"/>
                </a:cxn>
                <a:cxn ang="0">
                  <a:pos x="219" y="18"/>
                </a:cxn>
                <a:cxn ang="0">
                  <a:pos x="231" y="24"/>
                </a:cxn>
                <a:cxn ang="0">
                  <a:pos x="242" y="34"/>
                </a:cxn>
                <a:cxn ang="0">
                  <a:pos x="250" y="49"/>
                </a:cxn>
                <a:cxn ang="0">
                  <a:pos x="252" y="68"/>
                </a:cxn>
                <a:cxn ang="0">
                  <a:pos x="249" y="84"/>
                </a:cxn>
                <a:cxn ang="0">
                  <a:pos x="243" y="97"/>
                </a:cxn>
                <a:cxn ang="0">
                  <a:pos x="234" y="112"/>
                </a:cxn>
                <a:cxn ang="0">
                  <a:pos x="222" y="128"/>
                </a:cxn>
                <a:cxn ang="0">
                  <a:pos x="208" y="141"/>
                </a:cxn>
                <a:cxn ang="0">
                  <a:pos x="193" y="150"/>
                </a:cxn>
                <a:cxn ang="0">
                  <a:pos x="176" y="157"/>
                </a:cxn>
                <a:cxn ang="0">
                  <a:pos x="158" y="162"/>
                </a:cxn>
                <a:cxn ang="0">
                  <a:pos x="139" y="164"/>
                </a:cxn>
                <a:cxn ang="0">
                  <a:pos x="120" y="164"/>
                </a:cxn>
                <a:cxn ang="0">
                  <a:pos x="103" y="164"/>
                </a:cxn>
                <a:cxn ang="0">
                  <a:pos x="84" y="161"/>
                </a:cxn>
                <a:cxn ang="0">
                  <a:pos x="68" y="157"/>
                </a:cxn>
                <a:cxn ang="0">
                  <a:pos x="51" y="153"/>
                </a:cxn>
                <a:cxn ang="0">
                  <a:pos x="37" y="149"/>
                </a:cxn>
                <a:cxn ang="0">
                  <a:pos x="24" y="144"/>
                </a:cxn>
                <a:cxn ang="0">
                  <a:pos x="9" y="135"/>
                </a:cxn>
                <a:cxn ang="0">
                  <a:pos x="2" y="127"/>
                </a:cxn>
                <a:cxn ang="0">
                  <a:pos x="0" y="112"/>
                </a:cxn>
                <a:cxn ang="0">
                  <a:pos x="0" y="98"/>
                </a:cxn>
                <a:cxn ang="0">
                  <a:pos x="1" y="82"/>
                </a:cxn>
                <a:cxn ang="0">
                  <a:pos x="6" y="65"/>
                </a:cxn>
                <a:cxn ang="0">
                  <a:pos x="13" y="50"/>
                </a:cxn>
                <a:cxn ang="0">
                  <a:pos x="24" y="35"/>
                </a:cxn>
                <a:cxn ang="0">
                  <a:pos x="39" y="27"/>
                </a:cxn>
                <a:cxn ang="0">
                  <a:pos x="53" y="20"/>
                </a:cxn>
                <a:cxn ang="0">
                  <a:pos x="70" y="15"/>
                </a:cxn>
                <a:cxn ang="0">
                  <a:pos x="82" y="11"/>
                </a:cxn>
                <a:cxn ang="0">
                  <a:pos x="95" y="8"/>
                </a:cxn>
                <a:cxn ang="0">
                  <a:pos x="109" y="5"/>
                </a:cxn>
                <a:cxn ang="0">
                  <a:pos x="121" y="7"/>
                </a:cxn>
                <a:cxn ang="0">
                  <a:pos x="121" y="21"/>
                </a:cxn>
                <a:cxn ang="0">
                  <a:pos x="122" y="33"/>
                </a:cxn>
                <a:cxn ang="0">
                  <a:pos x="122" y="48"/>
                </a:cxn>
                <a:cxn ang="0">
                  <a:pos x="115" y="52"/>
                </a:cxn>
                <a:cxn ang="0">
                  <a:pos x="97" y="59"/>
                </a:cxn>
                <a:cxn ang="0">
                  <a:pos x="82" y="71"/>
                </a:cxn>
                <a:cxn ang="0">
                  <a:pos x="76" y="86"/>
                </a:cxn>
                <a:cxn ang="0">
                  <a:pos x="85" y="100"/>
                </a:cxn>
                <a:cxn ang="0">
                  <a:pos x="98" y="107"/>
                </a:cxn>
                <a:cxn ang="0">
                  <a:pos x="116" y="109"/>
                </a:cxn>
                <a:cxn ang="0">
                  <a:pos x="131" y="109"/>
                </a:cxn>
              </a:cxnLst>
              <a:rect l="0" t="0" r="r" b="b"/>
              <a:pathLst>
                <a:path w="253" h="164">
                  <a:moveTo>
                    <a:pt x="131" y="109"/>
                  </a:moveTo>
                  <a:lnTo>
                    <a:pt x="136" y="107"/>
                  </a:lnTo>
                  <a:lnTo>
                    <a:pt x="140" y="106"/>
                  </a:lnTo>
                  <a:lnTo>
                    <a:pt x="144" y="105"/>
                  </a:lnTo>
                  <a:lnTo>
                    <a:pt x="149" y="102"/>
                  </a:lnTo>
                  <a:lnTo>
                    <a:pt x="153" y="100"/>
                  </a:lnTo>
                  <a:lnTo>
                    <a:pt x="156" y="98"/>
                  </a:lnTo>
                  <a:lnTo>
                    <a:pt x="160" y="96"/>
                  </a:lnTo>
                  <a:lnTo>
                    <a:pt x="163" y="94"/>
                  </a:lnTo>
                  <a:lnTo>
                    <a:pt x="168" y="88"/>
                  </a:lnTo>
                  <a:lnTo>
                    <a:pt x="172" y="83"/>
                  </a:lnTo>
                  <a:lnTo>
                    <a:pt x="173" y="77"/>
                  </a:lnTo>
                  <a:lnTo>
                    <a:pt x="174" y="72"/>
                  </a:lnTo>
                  <a:lnTo>
                    <a:pt x="172" y="66"/>
                  </a:lnTo>
                  <a:lnTo>
                    <a:pt x="168" y="62"/>
                  </a:lnTo>
                  <a:lnTo>
                    <a:pt x="163" y="57"/>
                  </a:lnTo>
                  <a:lnTo>
                    <a:pt x="159" y="55"/>
                  </a:lnTo>
                  <a:lnTo>
                    <a:pt x="154" y="53"/>
                  </a:lnTo>
                  <a:lnTo>
                    <a:pt x="151" y="52"/>
                  </a:lnTo>
                  <a:lnTo>
                    <a:pt x="148" y="51"/>
                  </a:lnTo>
                  <a:lnTo>
                    <a:pt x="144" y="51"/>
                  </a:lnTo>
                  <a:lnTo>
                    <a:pt x="140" y="50"/>
                  </a:lnTo>
                  <a:lnTo>
                    <a:pt x="136" y="50"/>
                  </a:lnTo>
                  <a:lnTo>
                    <a:pt x="131" y="50"/>
                  </a:lnTo>
                  <a:lnTo>
                    <a:pt x="128" y="51"/>
                  </a:lnTo>
                  <a:lnTo>
                    <a:pt x="127" y="48"/>
                  </a:lnTo>
                  <a:lnTo>
                    <a:pt x="127" y="44"/>
                  </a:lnTo>
                  <a:lnTo>
                    <a:pt x="127" y="41"/>
                  </a:lnTo>
                  <a:lnTo>
                    <a:pt x="127" y="38"/>
                  </a:lnTo>
                  <a:lnTo>
                    <a:pt x="127" y="34"/>
                  </a:lnTo>
                  <a:lnTo>
                    <a:pt x="127" y="31"/>
                  </a:lnTo>
                  <a:lnTo>
                    <a:pt x="127" y="28"/>
                  </a:lnTo>
                  <a:lnTo>
                    <a:pt x="127" y="24"/>
                  </a:lnTo>
                  <a:lnTo>
                    <a:pt x="126" y="21"/>
                  </a:lnTo>
                  <a:lnTo>
                    <a:pt x="126" y="18"/>
                  </a:lnTo>
                  <a:lnTo>
                    <a:pt x="126" y="15"/>
                  </a:lnTo>
                  <a:lnTo>
                    <a:pt x="126" y="12"/>
                  </a:lnTo>
                  <a:lnTo>
                    <a:pt x="126" y="7"/>
                  </a:lnTo>
                  <a:lnTo>
                    <a:pt x="126" y="2"/>
                  </a:lnTo>
                  <a:lnTo>
                    <a:pt x="131" y="1"/>
                  </a:lnTo>
                  <a:lnTo>
                    <a:pt x="138" y="0"/>
                  </a:lnTo>
                  <a:lnTo>
                    <a:pt x="143" y="0"/>
                  </a:lnTo>
                  <a:lnTo>
                    <a:pt x="149" y="0"/>
                  </a:lnTo>
                  <a:lnTo>
                    <a:pt x="154" y="0"/>
                  </a:lnTo>
                  <a:lnTo>
                    <a:pt x="160" y="0"/>
                  </a:lnTo>
                  <a:lnTo>
                    <a:pt x="165" y="0"/>
                  </a:lnTo>
                  <a:lnTo>
                    <a:pt x="171" y="0"/>
                  </a:lnTo>
                  <a:lnTo>
                    <a:pt x="175" y="0"/>
                  </a:lnTo>
                  <a:lnTo>
                    <a:pt x="181" y="1"/>
                  </a:lnTo>
                  <a:lnTo>
                    <a:pt x="185" y="4"/>
                  </a:lnTo>
                  <a:lnTo>
                    <a:pt x="189" y="5"/>
                  </a:lnTo>
                  <a:lnTo>
                    <a:pt x="194" y="6"/>
                  </a:lnTo>
                  <a:lnTo>
                    <a:pt x="197" y="9"/>
                  </a:lnTo>
                  <a:lnTo>
                    <a:pt x="200" y="11"/>
                  </a:lnTo>
                  <a:lnTo>
                    <a:pt x="205" y="15"/>
                  </a:lnTo>
                  <a:lnTo>
                    <a:pt x="205" y="15"/>
                  </a:lnTo>
                  <a:lnTo>
                    <a:pt x="207" y="15"/>
                  </a:lnTo>
                  <a:lnTo>
                    <a:pt x="211" y="16"/>
                  </a:lnTo>
                  <a:lnTo>
                    <a:pt x="217" y="18"/>
                  </a:lnTo>
                  <a:lnTo>
                    <a:pt x="219" y="18"/>
                  </a:lnTo>
                  <a:lnTo>
                    <a:pt x="222" y="19"/>
                  </a:lnTo>
                  <a:lnTo>
                    <a:pt x="224" y="21"/>
                  </a:lnTo>
                  <a:lnTo>
                    <a:pt x="228" y="23"/>
                  </a:lnTo>
                  <a:lnTo>
                    <a:pt x="231" y="24"/>
                  </a:lnTo>
                  <a:lnTo>
                    <a:pt x="234" y="27"/>
                  </a:lnTo>
                  <a:lnTo>
                    <a:pt x="236" y="29"/>
                  </a:lnTo>
                  <a:lnTo>
                    <a:pt x="240" y="32"/>
                  </a:lnTo>
                  <a:lnTo>
                    <a:pt x="242" y="34"/>
                  </a:lnTo>
                  <a:lnTo>
                    <a:pt x="244" y="38"/>
                  </a:lnTo>
                  <a:lnTo>
                    <a:pt x="246" y="41"/>
                  </a:lnTo>
                  <a:lnTo>
                    <a:pt x="249" y="45"/>
                  </a:lnTo>
                  <a:lnTo>
                    <a:pt x="250" y="49"/>
                  </a:lnTo>
                  <a:lnTo>
                    <a:pt x="252" y="54"/>
                  </a:lnTo>
                  <a:lnTo>
                    <a:pt x="252" y="59"/>
                  </a:lnTo>
                  <a:lnTo>
                    <a:pt x="253" y="64"/>
                  </a:lnTo>
                  <a:lnTo>
                    <a:pt x="252" y="68"/>
                  </a:lnTo>
                  <a:lnTo>
                    <a:pt x="251" y="74"/>
                  </a:lnTo>
                  <a:lnTo>
                    <a:pt x="250" y="77"/>
                  </a:lnTo>
                  <a:lnTo>
                    <a:pt x="250" y="80"/>
                  </a:lnTo>
                  <a:lnTo>
                    <a:pt x="249" y="84"/>
                  </a:lnTo>
                  <a:lnTo>
                    <a:pt x="247" y="87"/>
                  </a:lnTo>
                  <a:lnTo>
                    <a:pt x="246" y="90"/>
                  </a:lnTo>
                  <a:lnTo>
                    <a:pt x="244" y="94"/>
                  </a:lnTo>
                  <a:lnTo>
                    <a:pt x="243" y="97"/>
                  </a:lnTo>
                  <a:lnTo>
                    <a:pt x="241" y="101"/>
                  </a:lnTo>
                  <a:lnTo>
                    <a:pt x="239" y="105"/>
                  </a:lnTo>
                  <a:lnTo>
                    <a:pt x="236" y="109"/>
                  </a:lnTo>
                  <a:lnTo>
                    <a:pt x="234" y="112"/>
                  </a:lnTo>
                  <a:lnTo>
                    <a:pt x="232" y="118"/>
                  </a:lnTo>
                  <a:lnTo>
                    <a:pt x="229" y="121"/>
                  </a:lnTo>
                  <a:lnTo>
                    <a:pt x="226" y="124"/>
                  </a:lnTo>
                  <a:lnTo>
                    <a:pt x="222" y="128"/>
                  </a:lnTo>
                  <a:lnTo>
                    <a:pt x="219" y="132"/>
                  </a:lnTo>
                  <a:lnTo>
                    <a:pt x="215" y="134"/>
                  </a:lnTo>
                  <a:lnTo>
                    <a:pt x="211" y="138"/>
                  </a:lnTo>
                  <a:lnTo>
                    <a:pt x="208" y="141"/>
                  </a:lnTo>
                  <a:lnTo>
                    <a:pt x="205" y="144"/>
                  </a:lnTo>
                  <a:lnTo>
                    <a:pt x="200" y="146"/>
                  </a:lnTo>
                  <a:lnTo>
                    <a:pt x="197" y="149"/>
                  </a:lnTo>
                  <a:lnTo>
                    <a:pt x="193" y="150"/>
                  </a:lnTo>
                  <a:lnTo>
                    <a:pt x="189" y="152"/>
                  </a:lnTo>
                  <a:lnTo>
                    <a:pt x="185" y="154"/>
                  </a:lnTo>
                  <a:lnTo>
                    <a:pt x="181" y="155"/>
                  </a:lnTo>
                  <a:lnTo>
                    <a:pt x="176" y="157"/>
                  </a:lnTo>
                  <a:lnTo>
                    <a:pt x="172" y="158"/>
                  </a:lnTo>
                  <a:lnTo>
                    <a:pt x="167" y="160"/>
                  </a:lnTo>
                  <a:lnTo>
                    <a:pt x="163" y="161"/>
                  </a:lnTo>
                  <a:lnTo>
                    <a:pt x="158" y="162"/>
                  </a:lnTo>
                  <a:lnTo>
                    <a:pt x="153" y="163"/>
                  </a:lnTo>
                  <a:lnTo>
                    <a:pt x="149" y="163"/>
                  </a:lnTo>
                  <a:lnTo>
                    <a:pt x="144" y="164"/>
                  </a:lnTo>
                  <a:lnTo>
                    <a:pt x="139" y="164"/>
                  </a:lnTo>
                  <a:lnTo>
                    <a:pt x="134" y="164"/>
                  </a:lnTo>
                  <a:lnTo>
                    <a:pt x="130" y="164"/>
                  </a:lnTo>
                  <a:lnTo>
                    <a:pt x="126" y="164"/>
                  </a:lnTo>
                  <a:lnTo>
                    <a:pt x="120" y="164"/>
                  </a:lnTo>
                  <a:lnTo>
                    <a:pt x="116" y="164"/>
                  </a:lnTo>
                  <a:lnTo>
                    <a:pt x="111" y="164"/>
                  </a:lnTo>
                  <a:lnTo>
                    <a:pt x="107" y="164"/>
                  </a:lnTo>
                  <a:lnTo>
                    <a:pt x="103" y="164"/>
                  </a:lnTo>
                  <a:lnTo>
                    <a:pt x="98" y="164"/>
                  </a:lnTo>
                  <a:lnTo>
                    <a:pt x="93" y="163"/>
                  </a:lnTo>
                  <a:lnTo>
                    <a:pt x="88" y="162"/>
                  </a:lnTo>
                  <a:lnTo>
                    <a:pt x="84" y="161"/>
                  </a:lnTo>
                  <a:lnTo>
                    <a:pt x="80" y="161"/>
                  </a:lnTo>
                  <a:lnTo>
                    <a:pt x="75" y="160"/>
                  </a:lnTo>
                  <a:lnTo>
                    <a:pt x="72" y="158"/>
                  </a:lnTo>
                  <a:lnTo>
                    <a:pt x="68" y="157"/>
                  </a:lnTo>
                  <a:lnTo>
                    <a:pt x="63" y="156"/>
                  </a:lnTo>
                  <a:lnTo>
                    <a:pt x="59" y="155"/>
                  </a:lnTo>
                  <a:lnTo>
                    <a:pt x="55" y="154"/>
                  </a:lnTo>
                  <a:lnTo>
                    <a:pt x="51" y="153"/>
                  </a:lnTo>
                  <a:lnTo>
                    <a:pt x="48" y="152"/>
                  </a:lnTo>
                  <a:lnTo>
                    <a:pt x="43" y="151"/>
                  </a:lnTo>
                  <a:lnTo>
                    <a:pt x="40" y="150"/>
                  </a:lnTo>
                  <a:lnTo>
                    <a:pt x="37" y="149"/>
                  </a:lnTo>
                  <a:lnTo>
                    <a:pt x="34" y="147"/>
                  </a:lnTo>
                  <a:lnTo>
                    <a:pt x="30" y="146"/>
                  </a:lnTo>
                  <a:lnTo>
                    <a:pt x="27" y="145"/>
                  </a:lnTo>
                  <a:lnTo>
                    <a:pt x="24" y="144"/>
                  </a:lnTo>
                  <a:lnTo>
                    <a:pt x="21" y="143"/>
                  </a:lnTo>
                  <a:lnTo>
                    <a:pt x="17" y="140"/>
                  </a:lnTo>
                  <a:lnTo>
                    <a:pt x="13" y="138"/>
                  </a:lnTo>
                  <a:lnTo>
                    <a:pt x="9" y="135"/>
                  </a:lnTo>
                  <a:lnTo>
                    <a:pt x="6" y="133"/>
                  </a:lnTo>
                  <a:lnTo>
                    <a:pt x="4" y="132"/>
                  </a:lnTo>
                  <a:lnTo>
                    <a:pt x="4" y="131"/>
                  </a:lnTo>
                  <a:lnTo>
                    <a:pt x="2" y="127"/>
                  </a:lnTo>
                  <a:lnTo>
                    <a:pt x="1" y="121"/>
                  </a:lnTo>
                  <a:lnTo>
                    <a:pt x="0" y="118"/>
                  </a:lnTo>
                  <a:lnTo>
                    <a:pt x="0" y="116"/>
                  </a:lnTo>
                  <a:lnTo>
                    <a:pt x="0" y="112"/>
                  </a:lnTo>
                  <a:lnTo>
                    <a:pt x="0" y="109"/>
                  </a:lnTo>
                  <a:lnTo>
                    <a:pt x="0" y="106"/>
                  </a:lnTo>
                  <a:lnTo>
                    <a:pt x="0" y="101"/>
                  </a:lnTo>
                  <a:lnTo>
                    <a:pt x="0" y="98"/>
                  </a:lnTo>
                  <a:lnTo>
                    <a:pt x="0" y="94"/>
                  </a:lnTo>
                  <a:lnTo>
                    <a:pt x="0" y="89"/>
                  </a:lnTo>
                  <a:lnTo>
                    <a:pt x="1" y="86"/>
                  </a:lnTo>
                  <a:lnTo>
                    <a:pt x="1" y="82"/>
                  </a:lnTo>
                  <a:lnTo>
                    <a:pt x="3" y="78"/>
                  </a:lnTo>
                  <a:lnTo>
                    <a:pt x="3" y="74"/>
                  </a:lnTo>
                  <a:lnTo>
                    <a:pt x="4" y="69"/>
                  </a:lnTo>
                  <a:lnTo>
                    <a:pt x="6" y="65"/>
                  </a:lnTo>
                  <a:lnTo>
                    <a:pt x="7" y="62"/>
                  </a:lnTo>
                  <a:lnTo>
                    <a:pt x="9" y="57"/>
                  </a:lnTo>
                  <a:lnTo>
                    <a:pt x="11" y="53"/>
                  </a:lnTo>
                  <a:lnTo>
                    <a:pt x="13" y="50"/>
                  </a:lnTo>
                  <a:lnTo>
                    <a:pt x="16" y="46"/>
                  </a:lnTo>
                  <a:lnTo>
                    <a:pt x="18" y="42"/>
                  </a:lnTo>
                  <a:lnTo>
                    <a:pt x="20" y="39"/>
                  </a:lnTo>
                  <a:lnTo>
                    <a:pt x="24" y="35"/>
                  </a:lnTo>
                  <a:lnTo>
                    <a:pt x="27" y="33"/>
                  </a:lnTo>
                  <a:lnTo>
                    <a:pt x="30" y="30"/>
                  </a:lnTo>
                  <a:lnTo>
                    <a:pt x="35" y="28"/>
                  </a:lnTo>
                  <a:lnTo>
                    <a:pt x="39" y="27"/>
                  </a:lnTo>
                  <a:lnTo>
                    <a:pt x="45" y="24"/>
                  </a:lnTo>
                  <a:lnTo>
                    <a:pt x="46" y="23"/>
                  </a:lnTo>
                  <a:lnTo>
                    <a:pt x="50" y="22"/>
                  </a:lnTo>
                  <a:lnTo>
                    <a:pt x="53" y="20"/>
                  </a:lnTo>
                  <a:lnTo>
                    <a:pt x="58" y="19"/>
                  </a:lnTo>
                  <a:lnTo>
                    <a:pt x="62" y="18"/>
                  </a:lnTo>
                  <a:lnTo>
                    <a:pt x="68" y="17"/>
                  </a:lnTo>
                  <a:lnTo>
                    <a:pt x="70" y="15"/>
                  </a:lnTo>
                  <a:lnTo>
                    <a:pt x="72" y="15"/>
                  </a:lnTo>
                  <a:lnTo>
                    <a:pt x="76" y="13"/>
                  </a:lnTo>
                  <a:lnTo>
                    <a:pt x="79" y="12"/>
                  </a:lnTo>
                  <a:lnTo>
                    <a:pt x="82" y="11"/>
                  </a:lnTo>
                  <a:lnTo>
                    <a:pt x="85" y="10"/>
                  </a:lnTo>
                  <a:lnTo>
                    <a:pt x="88" y="9"/>
                  </a:lnTo>
                  <a:lnTo>
                    <a:pt x="92" y="9"/>
                  </a:lnTo>
                  <a:lnTo>
                    <a:pt x="95" y="8"/>
                  </a:lnTo>
                  <a:lnTo>
                    <a:pt x="98" y="7"/>
                  </a:lnTo>
                  <a:lnTo>
                    <a:pt x="103" y="6"/>
                  </a:lnTo>
                  <a:lnTo>
                    <a:pt x="106" y="6"/>
                  </a:lnTo>
                  <a:lnTo>
                    <a:pt x="109" y="5"/>
                  </a:lnTo>
                  <a:lnTo>
                    <a:pt x="114" y="5"/>
                  </a:lnTo>
                  <a:lnTo>
                    <a:pt x="117" y="4"/>
                  </a:lnTo>
                  <a:lnTo>
                    <a:pt x="121" y="4"/>
                  </a:lnTo>
                  <a:lnTo>
                    <a:pt x="121" y="7"/>
                  </a:lnTo>
                  <a:lnTo>
                    <a:pt x="121" y="12"/>
                  </a:lnTo>
                  <a:lnTo>
                    <a:pt x="121" y="15"/>
                  </a:lnTo>
                  <a:lnTo>
                    <a:pt x="121" y="18"/>
                  </a:lnTo>
                  <a:lnTo>
                    <a:pt x="121" y="21"/>
                  </a:lnTo>
                  <a:lnTo>
                    <a:pt x="122" y="24"/>
                  </a:lnTo>
                  <a:lnTo>
                    <a:pt x="122" y="27"/>
                  </a:lnTo>
                  <a:lnTo>
                    <a:pt x="122" y="30"/>
                  </a:lnTo>
                  <a:lnTo>
                    <a:pt x="122" y="33"/>
                  </a:lnTo>
                  <a:lnTo>
                    <a:pt x="122" y="38"/>
                  </a:lnTo>
                  <a:lnTo>
                    <a:pt x="122" y="41"/>
                  </a:lnTo>
                  <a:lnTo>
                    <a:pt x="122" y="44"/>
                  </a:lnTo>
                  <a:lnTo>
                    <a:pt x="122" y="48"/>
                  </a:lnTo>
                  <a:lnTo>
                    <a:pt x="124" y="51"/>
                  </a:lnTo>
                  <a:lnTo>
                    <a:pt x="121" y="51"/>
                  </a:lnTo>
                  <a:lnTo>
                    <a:pt x="120" y="52"/>
                  </a:lnTo>
                  <a:lnTo>
                    <a:pt x="115" y="52"/>
                  </a:lnTo>
                  <a:lnTo>
                    <a:pt x="110" y="53"/>
                  </a:lnTo>
                  <a:lnTo>
                    <a:pt x="106" y="55"/>
                  </a:lnTo>
                  <a:lnTo>
                    <a:pt x="102" y="56"/>
                  </a:lnTo>
                  <a:lnTo>
                    <a:pt x="97" y="59"/>
                  </a:lnTo>
                  <a:lnTo>
                    <a:pt x="94" y="61"/>
                  </a:lnTo>
                  <a:lnTo>
                    <a:pt x="91" y="63"/>
                  </a:lnTo>
                  <a:lnTo>
                    <a:pt x="87" y="66"/>
                  </a:lnTo>
                  <a:lnTo>
                    <a:pt x="82" y="71"/>
                  </a:lnTo>
                  <a:lnTo>
                    <a:pt x="79" y="76"/>
                  </a:lnTo>
                  <a:lnTo>
                    <a:pt x="77" y="79"/>
                  </a:lnTo>
                  <a:lnTo>
                    <a:pt x="77" y="83"/>
                  </a:lnTo>
                  <a:lnTo>
                    <a:pt x="76" y="86"/>
                  </a:lnTo>
                  <a:lnTo>
                    <a:pt x="77" y="89"/>
                  </a:lnTo>
                  <a:lnTo>
                    <a:pt x="80" y="94"/>
                  </a:lnTo>
                  <a:lnTo>
                    <a:pt x="83" y="99"/>
                  </a:lnTo>
                  <a:lnTo>
                    <a:pt x="85" y="100"/>
                  </a:lnTo>
                  <a:lnTo>
                    <a:pt x="87" y="102"/>
                  </a:lnTo>
                  <a:lnTo>
                    <a:pt x="91" y="105"/>
                  </a:lnTo>
                  <a:lnTo>
                    <a:pt x="95" y="106"/>
                  </a:lnTo>
                  <a:lnTo>
                    <a:pt x="98" y="107"/>
                  </a:lnTo>
                  <a:lnTo>
                    <a:pt x="103" y="108"/>
                  </a:lnTo>
                  <a:lnTo>
                    <a:pt x="106" y="108"/>
                  </a:lnTo>
                  <a:lnTo>
                    <a:pt x="111" y="109"/>
                  </a:lnTo>
                  <a:lnTo>
                    <a:pt x="116" y="109"/>
                  </a:lnTo>
                  <a:lnTo>
                    <a:pt x="120" y="109"/>
                  </a:lnTo>
                  <a:lnTo>
                    <a:pt x="126" y="109"/>
                  </a:lnTo>
                  <a:lnTo>
                    <a:pt x="131" y="109"/>
                  </a:lnTo>
                  <a:lnTo>
                    <a:pt x="131" y="109"/>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8"/>
            <p:cNvSpPr>
              <a:spLocks/>
            </p:cNvSpPr>
            <p:nvPr/>
          </p:nvSpPr>
          <p:spPr bwMode="auto">
            <a:xfrm>
              <a:off x="2268538" y="3492500"/>
              <a:ext cx="25400" cy="38100"/>
            </a:xfrm>
            <a:custGeom>
              <a:avLst/>
              <a:gdLst/>
              <a:ahLst/>
              <a:cxnLst>
                <a:cxn ang="0">
                  <a:pos x="15" y="2"/>
                </a:cxn>
                <a:cxn ang="0">
                  <a:pos x="20" y="0"/>
                </a:cxn>
                <a:cxn ang="0">
                  <a:pos x="33" y="20"/>
                </a:cxn>
                <a:cxn ang="0">
                  <a:pos x="22" y="49"/>
                </a:cxn>
                <a:cxn ang="0">
                  <a:pos x="18" y="49"/>
                </a:cxn>
                <a:cxn ang="0">
                  <a:pos x="0" y="32"/>
                </a:cxn>
                <a:cxn ang="0">
                  <a:pos x="15" y="2"/>
                </a:cxn>
                <a:cxn ang="0">
                  <a:pos x="15" y="2"/>
                </a:cxn>
              </a:cxnLst>
              <a:rect l="0" t="0" r="r" b="b"/>
              <a:pathLst>
                <a:path w="33" h="49">
                  <a:moveTo>
                    <a:pt x="15" y="2"/>
                  </a:moveTo>
                  <a:lnTo>
                    <a:pt x="20" y="0"/>
                  </a:lnTo>
                  <a:lnTo>
                    <a:pt x="33" y="20"/>
                  </a:lnTo>
                  <a:lnTo>
                    <a:pt x="22" y="49"/>
                  </a:lnTo>
                  <a:lnTo>
                    <a:pt x="18" y="49"/>
                  </a:lnTo>
                  <a:lnTo>
                    <a:pt x="0" y="32"/>
                  </a:lnTo>
                  <a:lnTo>
                    <a:pt x="15" y="2"/>
                  </a:lnTo>
                  <a:lnTo>
                    <a:pt x="15" y="2"/>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9"/>
            <p:cNvSpPr>
              <a:spLocks/>
            </p:cNvSpPr>
            <p:nvPr/>
          </p:nvSpPr>
          <p:spPr bwMode="auto">
            <a:xfrm>
              <a:off x="2138363" y="3273425"/>
              <a:ext cx="236538" cy="98425"/>
            </a:xfrm>
            <a:custGeom>
              <a:avLst/>
              <a:gdLst/>
              <a:ahLst/>
              <a:cxnLst>
                <a:cxn ang="0">
                  <a:pos x="134" y="34"/>
                </a:cxn>
                <a:cxn ang="0">
                  <a:pos x="123" y="36"/>
                </a:cxn>
                <a:cxn ang="0">
                  <a:pos x="106" y="40"/>
                </a:cxn>
                <a:cxn ang="0">
                  <a:pos x="92" y="46"/>
                </a:cxn>
                <a:cxn ang="0">
                  <a:pos x="77" y="52"/>
                </a:cxn>
                <a:cxn ang="0">
                  <a:pos x="66" y="59"/>
                </a:cxn>
                <a:cxn ang="0">
                  <a:pos x="55" y="67"/>
                </a:cxn>
                <a:cxn ang="0">
                  <a:pos x="46" y="78"/>
                </a:cxn>
                <a:cxn ang="0">
                  <a:pos x="37" y="95"/>
                </a:cxn>
                <a:cxn ang="0">
                  <a:pos x="37" y="118"/>
                </a:cxn>
                <a:cxn ang="0">
                  <a:pos x="0" y="104"/>
                </a:cxn>
                <a:cxn ang="0">
                  <a:pos x="1" y="89"/>
                </a:cxn>
                <a:cxn ang="0">
                  <a:pos x="5" y="76"/>
                </a:cxn>
                <a:cxn ang="0">
                  <a:pos x="13" y="61"/>
                </a:cxn>
                <a:cxn ang="0">
                  <a:pos x="23" y="49"/>
                </a:cxn>
                <a:cxn ang="0">
                  <a:pos x="37" y="38"/>
                </a:cxn>
                <a:cxn ang="0">
                  <a:pos x="51" y="27"/>
                </a:cxn>
                <a:cxn ang="0">
                  <a:pos x="69" y="17"/>
                </a:cxn>
                <a:cxn ang="0">
                  <a:pos x="78" y="14"/>
                </a:cxn>
                <a:cxn ang="0">
                  <a:pos x="88" y="11"/>
                </a:cxn>
                <a:cxn ang="0">
                  <a:pos x="98" y="7"/>
                </a:cxn>
                <a:cxn ang="0">
                  <a:pos x="109" y="5"/>
                </a:cxn>
                <a:cxn ang="0">
                  <a:pos x="120" y="3"/>
                </a:cxn>
                <a:cxn ang="0">
                  <a:pos x="132" y="1"/>
                </a:cxn>
                <a:cxn ang="0">
                  <a:pos x="143" y="1"/>
                </a:cxn>
                <a:cxn ang="0">
                  <a:pos x="154" y="0"/>
                </a:cxn>
                <a:cxn ang="0">
                  <a:pos x="166" y="0"/>
                </a:cxn>
                <a:cxn ang="0">
                  <a:pos x="177" y="0"/>
                </a:cxn>
                <a:cxn ang="0">
                  <a:pos x="187" y="1"/>
                </a:cxn>
                <a:cxn ang="0">
                  <a:pos x="198" y="3"/>
                </a:cxn>
                <a:cxn ang="0">
                  <a:pos x="208" y="4"/>
                </a:cxn>
                <a:cxn ang="0">
                  <a:pos x="218" y="7"/>
                </a:cxn>
                <a:cxn ang="0">
                  <a:pos x="230" y="11"/>
                </a:cxn>
                <a:cxn ang="0">
                  <a:pos x="247" y="20"/>
                </a:cxn>
                <a:cxn ang="0">
                  <a:pos x="262" y="28"/>
                </a:cxn>
                <a:cxn ang="0">
                  <a:pos x="274" y="39"/>
                </a:cxn>
                <a:cxn ang="0">
                  <a:pos x="284" y="51"/>
                </a:cxn>
                <a:cxn ang="0">
                  <a:pos x="291" y="65"/>
                </a:cxn>
                <a:cxn ang="0">
                  <a:pos x="296" y="79"/>
                </a:cxn>
                <a:cxn ang="0">
                  <a:pos x="262" y="107"/>
                </a:cxn>
                <a:cxn ang="0">
                  <a:pos x="256" y="78"/>
                </a:cxn>
                <a:cxn ang="0">
                  <a:pos x="244" y="61"/>
                </a:cxn>
                <a:cxn ang="0">
                  <a:pos x="231" y="51"/>
                </a:cxn>
                <a:cxn ang="0">
                  <a:pos x="220" y="46"/>
                </a:cxn>
                <a:cxn ang="0">
                  <a:pos x="207" y="40"/>
                </a:cxn>
                <a:cxn ang="0">
                  <a:pos x="191" y="36"/>
                </a:cxn>
                <a:cxn ang="0">
                  <a:pos x="176" y="34"/>
                </a:cxn>
                <a:cxn ang="0">
                  <a:pos x="162" y="33"/>
                </a:cxn>
                <a:cxn ang="0">
                  <a:pos x="153" y="33"/>
                </a:cxn>
                <a:cxn ang="0">
                  <a:pos x="141" y="34"/>
                </a:cxn>
              </a:cxnLst>
              <a:rect l="0" t="0" r="r" b="b"/>
              <a:pathLst>
                <a:path w="298" h="124">
                  <a:moveTo>
                    <a:pt x="141" y="34"/>
                  </a:moveTo>
                  <a:lnTo>
                    <a:pt x="138" y="34"/>
                  </a:lnTo>
                  <a:lnTo>
                    <a:pt x="134" y="34"/>
                  </a:lnTo>
                  <a:lnTo>
                    <a:pt x="132" y="35"/>
                  </a:lnTo>
                  <a:lnTo>
                    <a:pt x="129" y="35"/>
                  </a:lnTo>
                  <a:lnTo>
                    <a:pt x="123" y="36"/>
                  </a:lnTo>
                  <a:lnTo>
                    <a:pt x="118" y="37"/>
                  </a:lnTo>
                  <a:lnTo>
                    <a:pt x="111" y="38"/>
                  </a:lnTo>
                  <a:lnTo>
                    <a:pt x="106" y="40"/>
                  </a:lnTo>
                  <a:lnTo>
                    <a:pt x="102" y="41"/>
                  </a:lnTo>
                  <a:lnTo>
                    <a:pt x="96" y="44"/>
                  </a:lnTo>
                  <a:lnTo>
                    <a:pt x="92" y="46"/>
                  </a:lnTo>
                  <a:lnTo>
                    <a:pt x="86" y="47"/>
                  </a:lnTo>
                  <a:lnTo>
                    <a:pt x="82" y="49"/>
                  </a:lnTo>
                  <a:lnTo>
                    <a:pt x="77" y="52"/>
                  </a:lnTo>
                  <a:lnTo>
                    <a:pt x="73" y="54"/>
                  </a:lnTo>
                  <a:lnTo>
                    <a:pt x="70" y="57"/>
                  </a:lnTo>
                  <a:lnTo>
                    <a:pt x="66" y="59"/>
                  </a:lnTo>
                  <a:lnTo>
                    <a:pt x="63" y="62"/>
                  </a:lnTo>
                  <a:lnTo>
                    <a:pt x="59" y="65"/>
                  </a:lnTo>
                  <a:lnTo>
                    <a:pt x="55" y="67"/>
                  </a:lnTo>
                  <a:lnTo>
                    <a:pt x="53" y="69"/>
                  </a:lnTo>
                  <a:lnTo>
                    <a:pt x="50" y="72"/>
                  </a:lnTo>
                  <a:lnTo>
                    <a:pt x="46" y="78"/>
                  </a:lnTo>
                  <a:lnTo>
                    <a:pt x="42" y="83"/>
                  </a:lnTo>
                  <a:lnTo>
                    <a:pt x="39" y="89"/>
                  </a:lnTo>
                  <a:lnTo>
                    <a:pt x="37" y="95"/>
                  </a:lnTo>
                  <a:lnTo>
                    <a:pt x="36" y="101"/>
                  </a:lnTo>
                  <a:lnTo>
                    <a:pt x="37" y="106"/>
                  </a:lnTo>
                  <a:lnTo>
                    <a:pt x="37" y="118"/>
                  </a:lnTo>
                  <a:lnTo>
                    <a:pt x="2" y="124"/>
                  </a:lnTo>
                  <a:lnTo>
                    <a:pt x="1" y="110"/>
                  </a:lnTo>
                  <a:lnTo>
                    <a:pt x="0" y="104"/>
                  </a:lnTo>
                  <a:lnTo>
                    <a:pt x="0" y="99"/>
                  </a:lnTo>
                  <a:lnTo>
                    <a:pt x="0" y="94"/>
                  </a:lnTo>
                  <a:lnTo>
                    <a:pt x="1" y="89"/>
                  </a:lnTo>
                  <a:lnTo>
                    <a:pt x="1" y="84"/>
                  </a:lnTo>
                  <a:lnTo>
                    <a:pt x="4" y="80"/>
                  </a:lnTo>
                  <a:lnTo>
                    <a:pt x="5" y="76"/>
                  </a:lnTo>
                  <a:lnTo>
                    <a:pt x="8" y="71"/>
                  </a:lnTo>
                  <a:lnTo>
                    <a:pt x="9" y="66"/>
                  </a:lnTo>
                  <a:lnTo>
                    <a:pt x="13" y="61"/>
                  </a:lnTo>
                  <a:lnTo>
                    <a:pt x="16" y="57"/>
                  </a:lnTo>
                  <a:lnTo>
                    <a:pt x="19" y="54"/>
                  </a:lnTo>
                  <a:lnTo>
                    <a:pt x="23" y="49"/>
                  </a:lnTo>
                  <a:lnTo>
                    <a:pt x="27" y="45"/>
                  </a:lnTo>
                  <a:lnTo>
                    <a:pt x="31" y="41"/>
                  </a:lnTo>
                  <a:lnTo>
                    <a:pt x="37" y="38"/>
                  </a:lnTo>
                  <a:lnTo>
                    <a:pt x="41" y="34"/>
                  </a:lnTo>
                  <a:lnTo>
                    <a:pt x="46" y="31"/>
                  </a:lnTo>
                  <a:lnTo>
                    <a:pt x="51" y="27"/>
                  </a:lnTo>
                  <a:lnTo>
                    <a:pt x="58" y="24"/>
                  </a:lnTo>
                  <a:lnTo>
                    <a:pt x="63" y="21"/>
                  </a:lnTo>
                  <a:lnTo>
                    <a:pt x="69" y="17"/>
                  </a:lnTo>
                  <a:lnTo>
                    <a:pt x="72" y="16"/>
                  </a:lnTo>
                  <a:lnTo>
                    <a:pt x="75" y="15"/>
                  </a:lnTo>
                  <a:lnTo>
                    <a:pt x="78" y="14"/>
                  </a:lnTo>
                  <a:lnTo>
                    <a:pt x="82" y="13"/>
                  </a:lnTo>
                  <a:lnTo>
                    <a:pt x="85" y="12"/>
                  </a:lnTo>
                  <a:lnTo>
                    <a:pt x="88" y="11"/>
                  </a:lnTo>
                  <a:lnTo>
                    <a:pt x="92" y="10"/>
                  </a:lnTo>
                  <a:lnTo>
                    <a:pt x="95" y="9"/>
                  </a:lnTo>
                  <a:lnTo>
                    <a:pt x="98" y="7"/>
                  </a:lnTo>
                  <a:lnTo>
                    <a:pt x="103" y="6"/>
                  </a:lnTo>
                  <a:lnTo>
                    <a:pt x="106" y="5"/>
                  </a:lnTo>
                  <a:lnTo>
                    <a:pt x="109" y="5"/>
                  </a:lnTo>
                  <a:lnTo>
                    <a:pt x="112" y="4"/>
                  </a:lnTo>
                  <a:lnTo>
                    <a:pt x="117" y="3"/>
                  </a:lnTo>
                  <a:lnTo>
                    <a:pt x="120" y="3"/>
                  </a:lnTo>
                  <a:lnTo>
                    <a:pt x="125" y="2"/>
                  </a:lnTo>
                  <a:lnTo>
                    <a:pt x="128" y="2"/>
                  </a:lnTo>
                  <a:lnTo>
                    <a:pt x="132" y="1"/>
                  </a:lnTo>
                  <a:lnTo>
                    <a:pt x="136" y="1"/>
                  </a:lnTo>
                  <a:lnTo>
                    <a:pt x="140" y="1"/>
                  </a:lnTo>
                  <a:lnTo>
                    <a:pt x="143" y="1"/>
                  </a:lnTo>
                  <a:lnTo>
                    <a:pt x="146" y="0"/>
                  </a:lnTo>
                  <a:lnTo>
                    <a:pt x="151" y="0"/>
                  </a:lnTo>
                  <a:lnTo>
                    <a:pt x="154" y="0"/>
                  </a:lnTo>
                  <a:lnTo>
                    <a:pt x="159" y="0"/>
                  </a:lnTo>
                  <a:lnTo>
                    <a:pt x="162" y="0"/>
                  </a:lnTo>
                  <a:lnTo>
                    <a:pt x="166" y="0"/>
                  </a:lnTo>
                  <a:lnTo>
                    <a:pt x="170" y="0"/>
                  </a:lnTo>
                  <a:lnTo>
                    <a:pt x="173" y="0"/>
                  </a:lnTo>
                  <a:lnTo>
                    <a:pt x="177" y="0"/>
                  </a:lnTo>
                  <a:lnTo>
                    <a:pt x="181" y="0"/>
                  </a:lnTo>
                  <a:lnTo>
                    <a:pt x="184" y="1"/>
                  </a:lnTo>
                  <a:lnTo>
                    <a:pt x="187" y="1"/>
                  </a:lnTo>
                  <a:lnTo>
                    <a:pt x="191" y="1"/>
                  </a:lnTo>
                  <a:lnTo>
                    <a:pt x="195" y="2"/>
                  </a:lnTo>
                  <a:lnTo>
                    <a:pt x="198" y="3"/>
                  </a:lnTo>
                  <a:lnTo>
                    <a:pt x="201" y="3"/>
                  </a:lnTo>
                  <a:lnTo>
                    <a:pt x="205" y="4"/>
                  </a:lnTo>
                  <a:lnTo>
                    <a:pt x="208" y="4"/>
                  </a:lnTo>
                  <a:lnTo>
                    <a:pt x="211" y="5"/>
                  </a:lnTo>
                  <a:lnTo>
                    <a:pt x="215" y="6"/>
                  </a:lnTo>
                  <a:lnTo>
                    <a:pt x="218" y="7"/>
                  </a:lnTo>
                  <a:lnTo>
                    <a:pt x="221" y="7"/>
                  </a:lnTo>
                  <a:lnTo>
                    <a:pt x="224" y="10"/>
                  </a:lnTo>
                  <a:lnTo>
                    <a:pt x="230" y="11"/>
                  </a:lnTo>
                  <a:lnTo>
                    <a:pt x="236" y="14"/>
                  </a:lnTo>
                  <a:lnTo>
                    <a:pt x="242" y="16"/>
                  </a:lnTo>
                  <a:lnTo>
                    <a:pt x="247" y="20"/>
                  </a:lnTo>
                  <a:lnTo>
                    <a:pt x="253" y="22"/>
                  </a:lnTo>
                  <a:lnTo>
                    <a:pt x="257" y="25"/>
                  </a:lnTo>
                  <a:lnTo>
                    <a:pt x="262" y="28"/>
                  </a:lnTo>
                  <a:lnTo>
                    <a:pt x="267" y="32"/>
                  </a:lnTo>
                  <a:lnTo>
                    <a:pt x="270" y="35"/>
                  </a:lnTo>
                  <a:lnTo>
                    <a:pt x="274" y="39"/>
                  </a:lnTo>
                  <a:lnTo>
                    <a:pt x="278" y="43"/>
                  </a:lnTo>
                  <a:lnTo>
                    <a:pt x="281" y="47"/>
                  </a:lnTo>
                  <a:lnTo>
                    <a:pt x="284" y="51"/>
                  </a:lnTo>
                  <a:lnTo>
                    <a:pt x="287" y="56"/>
                  </a:lnTo>
                  <a:lnTo>
                    <a:pt x="289" y="59"/>
                  </a:lnTo>
                  <a:lnTo>
                    <a:pt x="291" y="65"/>
                  </a:lnTo>
                  <a:lnTo>
                    <a:pt x="293" y="69"/>
                  </a:lnTo>
                  <a:lnTo>
                    <a:pt x="295" y="73"/>
                  </a:lnTo>
                  <a:lnTo>
                    <a:pt x="296" y="79"/>
                  </a:lnTo>
                  <a:lnTo>
                    <a:pt x="297" y="83"/>
                  </a:lnTo>
                  <a:lnTo>
                    <a:pt x="298" y="106"/>
                  </a:lnTo>
                  <a:lnTo>
                    <a:pt x="262" y="107"/>
                  </a:lnTo>
                  <a:lnTo>
                    <a:pt x="259" y="88"/>
                  </a:lnTo>
                  <a:lnTo>
                    <a:pt x="258" y="82"/>
                  </a:lnTo>
                  <a:lnTo>
                    <a:pt x="256" y="78"/>
                  </a:lnTo>
                  <a:lnTo>
                    <a:pt x="253" y="71"/>
                  </a:lnTo>
                  <a:lnTo>
                    <a:pt x="250" y="67"/>
                  </a:lnTo>
                  <a:lnTo>
                    <a:pt x="244" y="61"/>
                  </a:lnTo>
                  <a:lnTo>
                    <a:pt x="239" y="57"/>
                  </a:lnTo>
                  <a:lnTo>
                    <a:pt x="234" y="54"/>
                  </a:lnTo>
                  <a:lnTo>
                    <a:pt x="231" y="51"/>
                  </a:lnTo>
                  <a:lnTo>
                    <a:pt x="228" y="49"/>
                  </a:lnTo>
                  <a:lnTo>
                    <a:pt x="224" y="48"/>
                  </a:lnTo>
                  <a:lnTo>
                    <a:pt x="220" y="46"/>
                  </a:lnTo>
                  <a:lnTo>
                    <a:pt x="216" y="44"/>
                  </a:lnTo>
                  <a:lnTo>
                    <a:pt x="211" y="41"/>
                  </a:lnTo>
                  <a:lnTo>
                    <a:pt x="207" y="40"/>
                  </a:lnTo>
                  <a:lnTo>
                    <a:pt x="201" y="38"/>
                  </a:lnTo>
                  <a:lnTo>
                    <a:pt x="197" y="37"/>
                  </a:lnTo>
                  <a:lnTo>
                    <a:pt x="191" y="36"/>
                  </a:lnTo>
                  <a:lnTo>
                    <a:pt x="187" y="36"/>
                  </a:lnTo>
                  <a:lnTo>
                    <a:pt x="182" y="34"/>
                  </a:lnTo>
                  <a:lnTo>
                    <a:pt x="176" y="34"/>
                  </a:lnTo>
                  <a:lnTo>
                    <a:pt x="171" y="33"/>
                  </a:lnTo>
                  <a:lnTo>
                    <a:pt x="165" y="33"/>
                  </a:lnTo>
                  <a:lnTo>
                    <a:pt x="162" y="33"/>
                  </a:lnTo>
                  <a:lnTo>
                    <a:pt x="159" y="33"/>
                  </a:lnTo>
                  <a:lnTo>
                    <a:pt x="155" y="33"/>
                  </a:lnTo>
                  <a:lnTo>
                    <a:pt x="153" y="33"/>
                  </a:lnTo>
                  <a:lnTo>
                    <a:pt x="146" y="33"/>
                  </a:lnTo>
                  <a:lnTo>
                    <a:pt x="141" y="34"/>
                  </a:lnTo>
                  <a:lnTo>
                    <a:pt x="141" y="34"/>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50"/>
            <p:cNvSpPr>
              <a:spLocks/>
            </p:cNvSpPr>
            <p:nvPr/>
          </p:nvSpPr>
          <p:spPr bwMode="auto">
            <a:xfrm>
              <a:off x="2168526" y="3476625"/>
              <a:ext cx="233363" cy="155575"/>
            </a:xfrm>
            <a:custGeom>
              <a:avLst/>
              <a:gdLst/>
              <a:ahLst/>
              <a:cxnLst>
                <a:cxn ang="0">
                  <a:pos x="46" y="134"/>
                </a:cxn>
                <a:cxn ang="0">
                  <a:pos x="62" y="147"/>
                </a:cxn>
                <a:cxn ang="0">
                  <a:pos x="54" y="161"/>
                </a:cxn>
                <a:cxn ang="0">
                  <a:pos x="36" y="174"/>
                </a:cxn>
                <a:cxn ang="0">
                  <a:pos x="18" y="160"/>
                </a:cxn>
                <a:cxn ang="0">
                  <a:pos x="7" y="142"/>
                </a:cxn>
                <a:cxn ang="0">
                  <a:pos x="1" y="124"/>
                </a:cxn>
                <a:cxn ang="0">
                  <a:pos x="0" y="99"/>
                </a:cxn>
                <a:cxn ang="0">
                  <a:pos x="10" y="74"/>
                </a:cxn>
                <a:cxn ang="0">
                  <a:pos x="26" y="52"/>
                </a:cxn>
                <a:cxn ang="0">
                  <a:pos x="50" y="34"/>
                </a:cxn>
                <a:cxn ang="0">
                  <a:pos x="71" y="22"/>
                </a:cxn>
                <a:cxn ang="0">
                  <a:pos x="88" y="15"/>
                </a:cxn>
                <a:cxn ang="0">
                  <a:pos x="104" y="9"/>
                </a:cxn>
                <a:cxn ang="0">
                  <a:pos x="123" y="5"/>
                </a:cxn>
                <a:cxn ang="0">
                  <a:pos x="142" y="2"/>
                </a:cxn>
                <a:cxn ang="0">
                  <a:pos x="161" y="1"/>
                </a:cxn>
                <a:cxn ang="0">
                  <a:pos x="179" y="0"/>
                </a:cxn>
                <a:cxn ang="0">
                  <a:pos x="196" y="1"/>
                </a:cxn>
                <a:cxn ang="0">
                  <a:pos x="213" y="4"/>
                </a:cxn>
                <a:cxn ang="0">
                  <a:pos x="228" y="7"/>
                </a:cxn>
                <a:cxn ang="0">
                  <a:pos x="244" y="14"/>
                </a:cxn>
                <a:cxn ang="0">
                  <a:pos x="267" y="29"/>
                </a:cxn>
                <a:cxn ang="0">
                  <a:pos x="285" y="48"/>
                </a:cxn>
                <a:cxn ang="0">
                  <a:pos x="294" y="72"/>
                </a:cxn>
                <a:cxn ang="0">
                  <a:pos x="293" y="96"/>
                </a:cxn>
                <a:cxn ang="0">
                  <a:pos x="284" y="121"/>
                </a:cxn>
                <a:cxn ang="0">
                  <a:pos x="267" y="142"/>
                </a:cxn>
                <a:cxn ang="0">
                  <a:pos x="243" y="162"/>
                </a:cxn>
                <a:cxn ang="0">
                  <a:pos x="222" y="173"/>
                </a:cxn>
                <a:cxn ang="0">
                  <a:pos x="207" y="180"/>
                </a:cxn>
                <a:cxn ang="0">
                  <a:pos x="190" y="185"/>
                </a:cxn>
                <a:cxn ang="0">
                  <a:pos x="171" y="191"/>
                </a:cxn>
                <a:cxn ang="0">
                  <a:pos x="152" y="194"/>
                </a:cxn>
                <a:cxn ang="0">
                  <a:pos x="135" y="195"/>
                </a:cxn>
                <a:cxn ang="0">
                  <a:pos x="117" y="195"/>
                </a:cxn>
                <a:cxn ang="0">
                  <a:pos x="101" y="194"/>
                </a:cxn>
                <a:cxn ang="0">
                  <a:pos x="84" y="192"/>
                </a:cxn>
                <a:cxn ang="0">
                  <a:pos x="70" y="189"/>
                </a:cxn>
                <a:cxn ang="0">
                  <a:pos x="69" y="174"/>
                </a:cxn>
                <a:cxn ang="0">
                  <a:pos x="85" y="156"/>
                </a:cxn>
                <a:cxn ang="0">
                  <a:pos x="105" y="158"/>
                </a:cxn>
                <a:cxn ang="0">
                  <a:pos x="127" y="159"/>
                </a:cxn>
                <a:cxn ang="0">
                  <a:pos x="152" y="158"/>
                </a:cxn>
                <a:cxn ang="0">
                  <a:pos x="181" y="151"/>
                </a:cxn>
                <a:cxn ang="0">
                  <a:pos x="206" y="140"/>
                </a:cxn>
                <a:cxn ang="0">
                  <a:pos x="227" y="128"/>
                </a:cxn>
                <a:cxn ang="0">
                  <a:pos x="243" y="115"/>
                </a:cxn>
                <a:cxn ang="0">
                  <a:pos x="258" y="90"/>
                </a:cxn>
                <a:cxn ang="0">
                  <a:pos x="251" y="63"/>
                </a:cxn>
                <a:cxn ang="0">
                  <a:pos x="235" y="50"/>
                </a:cxn>
                <a:cxn ang="0">
                  <a:pos x="216" y="43"/>
                </a:cxn>
                <a:cxn ang="0">
                  <a:pos x="193" y="37"/>
                </a:cxn>
                <a:cxn ang="0">
                  <a:pos x="167" y="36"/>
                </a:cxn>
                <a:cxn ang="0">
                  <a:pos x="149" y="37"/>
                </a:cxn>
                <a:cxn ang="0">
                  <a:pos x="127" y="40"/>
                </a:cxn>
                <a:cxn ang="0">
                  <a:pos x="103" y="48"/>
                </a:cxn>
                <a:cxn ang="0">
                  <a:pos x="79" y="59"/>
                </a:cxn>
                <a:cxn ang="0">
                  <a:pos x="61" y="72"/>
                </a:cxn>
                <a:cxn ang="0">
                  <a:pos x="45" y="89"/>
                </a:cxn>
                <a:cxn ang="0">
                  <a:pos x="37" y="118"/>
                </a:cxn>
              </a:cxnLst>
              <a:rect l="0" t="0" r="r" b="b"/>
              <a:pathLst>
                <a:path w="295" h="195">
                  <a:moveTo>
                    <a:pt x="37" y="118"/>
                  </a:moveTo>
                  <a:lnTo>
                    <a:pt x="38" y="122"/>
                  </a:lnTo>
                  <a:lnTo>
                    <a:pt x="39" y="126"/>
                  </a:lnTo>
                  <a:lnTo>
                    <a:pt x="43" y="129"/>
                  </a:lnTo>
                  <a:lnTo>
                    <a:pt x="46" y="134"/>
                  </a:lnTo>
                  <a:lnTo>
                    <a:pt x="49" y="138"/>
                  </a:lnTo>
                  <a:lnTo>
                    <a:pt x="54" y="141"/>
                  </a:lnTo>
                  <a:lnTo>
                    <a:pt x="56" y="144"/>
                  </a:lnTo>
                  <a:lnTo>
                    <a:pt x="59" y="145"/>
                  </a:lnTo>
                  <a:lnTo>
                    <a:pt x="62" y="147"/>
                  </a:lnTo>
                  <a:lnTo>
                    <a:pt x="66" y="148"/>
                  </a:lnTo>
                  <a:lnTo>
                    <a:pt x="62" y="151"/>
                  </a:lnTo>
                  <a:lnTo>
                    <a:pt x="59" y="155"/>
                  </a:lnTo>
                  <a:lnTo>
                    <a:pt x="56" y="158"/>
                  </a:lnTo>
                  <a:lnTo>
                    <a:pt x="54" y="161"/>
                  </a:lnTo>
                  <a:lnTo>
                    <a:pt x="50" y="166"/>
                  </a:lnTo>
                  <a:lnTo>
                    <a:pt x="47" y="169"/>
                  </a:lnTo>
                  <a:lnTo>
                    <a:pt x="44" y="173"/>
                  </a:lnTo>
                  <a:lnTo>
                    <a:pt x="40" y="177"/>
                  </a:lnTo>
                  <a:lnTo>
                    <a:pt x="36" y="174"/>
                  </a:lnTo>
                  <a:lnTo>
                    <a:pt x="32" y="171"/>
                  </a:lnTo>
                  <a:lnTo>
                    <a:pt x="28" y="169"/>
                  </a:lnTo>
                  <a:lnTo>
                    <a:pt x="25" y="166"/>
                  </a:lnTo>
                  <a:lnTo>
                    <a:pt x="22" y="162"/>
                  </a:lnTo>
                  <a:lnTo>
                    <a:pt x="18" y="160"/>
                  </a:lnTo>
                  <a:lnTo>
                    <a:pt x="16" y="157"/>
                  </a:lnTo>
                  <a:lnTo>
                    <a:pt x="14" y="153"/>
                  </a:lnTo>
                  <a:lnTo>
                    <a:pt x="11" y="150"/>
                  </a:lnTo>
                  <a:lnTo>
                    <a:pt x="9" y="146"/>
                  </a:lnTo>
                  <a:lnTo>
                    <a:pt x="7" y="142"/>
                  </a:lnTo>
                  <a:lnTo>
                    <a:pt x="5" y="139"/>
                  </a:lnTo>
                  <a:lnTo>
                    <a:pt x="4" y="135"/>
                  </a:lnTo>
                  <a:lnTo>
                    <a:pt x="2" y="132"/>
                  </a:lnTo>
                  <a:lnTo>
                    <a:pt x="1" y="127"/>
                  </a:lnTo>
                  <a:lnTo>
                    <a:pt x="1" y="124"/>
                  </a:lnTo>
                  <a:lnTo>
                    <a:pt x="0" y="118"/>
                  </a:lnTo>
                  <a:lnTo>
                    <a:pt x="0" y="114"/>
                  </a:lnTo>
                  <a:lnTo>
                    <a:pt x="0" y="108"/>
                  </a:lnTo>
                  <a:lnTo>
                    <a:pt x="0" y="104"/>
                  </a:lnTo>
                  <a:lnTo>
                    <a:pt x="0" y="99"/>
                  </a:lnTo>
                  <a:lnTo>
                    <a:pt x="2" y="94"/>
                  </a:lnTo>
                  <a:lnTo>
                    <a:pt x="3" y="89"/>
                  </a:lnTo>
                  <a:lnTo>
                    <a:pt x="5" y="84"/>
                  </a:lnTo>
                  <a:lnTo>
                    <a:pt x="7" y="80"/>
                  </a:lnTo>
                  <a:lnTo>
                    <a:pt x="10" y="74"/>
                  </a:lnTo>
                  <a:lnTo>
                    <a:pt x="12" y="70"/>
                  </a:lnTo>
                  <a:lnTo>
                    <a:pt x="15" y="66"/>
                  </a:lnTo>
                  <a:lnTo>
                    <a:pt x="18" y="61"/>
                  </a:lnTo>
                  <a:lnTo>
                    <a:pt x="23" y="57"/>
                  </a:lnTo>
                  <a:lnTo>
                    <a:pt x="26" y="52"/>
                  </a:lnTo>
                  <a:lnTo>
                    <a:pt x="32" y="49"/>
                  </a:lnTo>
                  <a:lnTo>
                    <a:pt x="35" y="45"/>
                  </a:lnTo>
                  <a:lnTo>
                    <a:pt x="40" y="40"/>
                  </a:lnTo>
                  <a:lnTo>
                    <a:pt x="45" y="37"/>
                  </a:lnTo>
                  <a:lnTo>
                    <a:pt x="50" y="34"/>
                  </a:lnTo>
                  <a:lnTo>
                    <a:pt x="56" y="29"/>
                  </a:lnTo>
                  <a:lnTo>
                    <a:pt x="62" y="26"/>
                  </a:lnTo>
                  <a:lnTo>
                    <a:pt x="65" y="25"/>
                  </a:lnTo>
                  <a:lnTo>
                    <a:pt x="68" y="23"/>
                  </a:lnTo>
                  <a:lnTo>
                    <a:pt x="71" y="22"/>
                  </a:lnTo>
                  <a:lnTo>
                    <a:pt x="74" y="21"/>
                  </a:lnTo>
                  <a:lnTo>
                    <a:pt x="78" y="18"/>
                  </a:lnTo>
                  <a:lnTo>
                    <a:pt x="81" y="17"/>
                  </a:lnTo>
                  <a:lnTo>
                    <a:pt x="84" y="16"/>
                  </a:lnTo>
                  <a:lnTo>
                    <a:pt x="88" y="15"/>
                  </a:lnTo>
                  <a:lnTo>
                    <a:pt x="91" y="13"/>
                  </a:lnTo>
                  <a:lnTo>
                    <a:pt x="94" y="13"/>
                  </a:lnTo>
                  <a:lnTo>
                    <a:pt x="97" y="12"/>
                  </a:lnTo>
                  <a:lnTo>
                    <a:pt x="101" y="11"/>
                  </a:lnTo>
                  <a:lnTo>
                    <a:pt x="104" y="9"/>
                  </a:lnTo>
                  <a:lnTo>
                    <a:pt x="107" y="9"/>
                  </a:lnTo>
                  <a:lnTo>
                    <a:pt x="112" y="7"/>
                  </a:lnTo>
                  <a:lnTo>
                    <a:pt x="115" y="7"/>
                  </a:lnTo>
                  <a:lnTo>
                    <a:pt x="119" y="6"/>
                  </a:lnTo>
                  <a:lnTo>
                    <a:pt x="123" y="5"/>
                  </a:lnTo>
                  <a:lnTo>
                    <a:pt x="127" y="4"/>
                  </a:lnTo>
                  <a:lnTo>
                    <a:pt x="131" y="4"/>
                  </a:lnTo>
                  <a:lnTo>
                    <a:pt x="135" y="3"/>
                  </a:lnTo>
                  <a:lnTo>
                    <a:pt x="138" y="3"/>
                  </a:lnTo>
                  <a:lnTo>
                    <a:pt x="142" y="2"/>
                  </a:lnTo>
                  <a:lnTo>
                    <a:pt x="146" y="2"/>
                  </a:lnTo>
                  <a:lnTo>
                    <a:pt x="149" y="1"/>
                  </a:lnTo>
                  <a:lnTo>
                    <a:pt x="153" y="1"/>
                  </a:lnTo>
                  <a:lnTo>
                    <a:pt x="157" y="1"/>
                  </a:lnTo>
                  <a:lnTo>
                    <a:pt x="161" y="1"/>
                  </a:lnTo>
                  <a:lnTo>
                    <a:pt x="164" y="0"/>
                  </a:lnTo>
                  <a:lnTo>
                    <a:pt x="168" y="0"/>
                  </a:lnTo>
                  <a:lnTo>
                    <a:pt x="171" y="0"/>
                  </a:lnTo>
                  <a:lnTo>
                    <a:pt x="175" y="0"/>
                  </a:lnTo>
                  <a:lnTo>
                    <a:pt x="179" y="0"/>
                  </a:lnTo>
                  <a:lnTo>
                    <a:pt x="182" y="0"/>
                  </a:lnTo>
                  <a:lnTo>
                    <a:pt x="186" y="1"/>
                  </a:lnTo>
                  <a:lnTo>
                    <a:pt x="190" y="1"/>
                  </a:lnTo>
                  <a:lnTo>
                    <a:pt x="193" y="1"/>
                  </a:lnTo>
                  <a:lnTo>
                    <a:pt x="196" y="1"/>
                  </a:lnTo>
                  <a:lnTo>
                    <a:pt x="199" y="2"/>
                  </a:lnTo>
                  <a:lnTo>
                    <a:pt x="203" y="2"/>
                  </a:lnTo>
                  <a:lnTo>
                    <a:pt x="206" y="2"/>
                  </a:lnTo>
                  <a:lnTo>
                    <a:pt x="209" y="3"/>
                  </a:lnTo>
                  <a:lnTo>
                    <a:pt x="213" y="4"/>
                  </a:lnTo>
                  <a:lnTo>
                    <a:pt x="216" y="4"/>
                  </a:lnTo>
                  <a:lnTo>
                    <a:pt x="219" y="4"/>
                  </a:lnTo>
                  <a:lnTo>
                    <a:pt x="221" y="6"/>
                  </a:lnTo>
                  <a:lnTo>
                    <a:pt x="225" y="6"/>
                  </a:lnTo>
                  <a:lnTo>
                    <a:pt x="228" y="7"/>
                  </a:lnTo>
                  <a:lnTo>
                    <a:pt x="230" y="9"/>
                  </a:lnTo>
                  <a:lnTo>
                    <a:pt x="233" y="10"/>
                  </a:lnTo>
                  <a:lnTo>
                    <a:pt x="237" y="11"/>
                  </a:lnTo>
                  <a:lnTo>
                    <a:pt x="240" y="13"/>
                  </a:lnTo>
                  <a:lnTo>
                    <a:pt x="244" y="14"/>
                  </a:lnTo>
                  <a:lnTo>
                    <a:pt x="250" y="17"/>
                  </a:lnTo>
                  <a:lnTo>
                    <a:pt x="254" y="19"/>
                  </a:lnTo>
                  <a:lnTo>
                    <a:pt x="260" y="23"/>
                  </a:lnTo>
                  <a:lnTo>
                    <a:pt x="263" y="26"/>
                  </a:lnTo>
                  <a:lnTo>
                    <a:pt x="267" y="29"/>
                  </a:lnTo>
                  <a:lnTo>
                    <a:pt x="272" y="33"/>
                  </a:lnTo>
                  <a:lnTo>
                    <a:pt x="276" y="37"/>
                  </a:lnTo>
                  <a:lnTo>
                    <a:pt x="278" y="40"/>
                  </a:lnTo>
                  <a:lnTo>
                    <a:pt x="282" y="45"/>
                  </a:lnTo>
                  <a:lnTo>
                    <a:pt x="285" y="48"/>
                  </a:lnTo>
                  <a:lnTo>
                    <a:pt x="287" y="52"/>
                  </a:lnTo>
                  <a:lnTo>
                    <a:pt x="289" y="57"/>
                  </a:lnTo>
                  <a:lnTo>
                    <a:pt x="292" y="62"/>
                  </a:lnTo>
                  <a:lnTo>
                    <a:pt x="293" y="67"/>
                  </a:lnTo>
                  <a:lnTo>
                    <a:pt x="294" y="72"/>
                  </a:lnTo>
                  <a:lnTo>
                    <a:pt x="294" y="77"/>
                  </a:lnTo>
                  <a:lnTo>
                    <a:pt x="295" y="81"/>
                  </a:lnTo>
                  <a:lnTo>
                    <a:pt x="294" y="86"/>
                  </a:lnTo>
                  <a:lnTo>
                    <a:pt x="294" y="91"/>
                  </a:lnTo>
                  <a:lnTo>
                    <a:pt x="293" y="96"/>
                  </a:lnTo>
                  <a:lnTo>
                    <a:pt x="293" y="101"/>
                  </a:lnTo>
                  <a:lnTo>
                    <a:pt x="290" y="106"/>
                  </a:lnTo>
                  <a:lnTo>
                    <a:pt x="289" y="111"/>
                  </a:lnTo>
                  <a:lnTo>
                    <a:pt x="286" y="115"/>
                  </a:lnTo>
                  <a:lnTo>
                    <a:pt x="284" y="121"/>
                  </a:lnTo>
                  <a:lnTo>
                    <a:pt x="281" y="125"/>
                  </a:lnTo>
                  <a:lnTo>
                    <a:pt x="278" y="129"/>
                  </a:lnTo>
                  <a:lnTo>
                    <a:pt x="274" y="134"/>
                  </a:lnTo>
                  <a:lnTo>
                    <a:pt x="271" y="138"/>
                  </a:lnTo>
                  <a:lnTo>
                    <a:pt x="267" y="142"/>
                  </a:lnTo>
                  <a:lnTo>
                    <a:pt x="263" y="147"/>
                  </a:lnTo>
                  <a:lnTo>
                    <a:pt x="259" y="150"/>
                  </a:lnTo>
                  <a:lnTo>
                    <a:pt x="253" y="155"/>
                  </a:lnTo>
                  <a:lnTo>
                    <a:pt x="249" y="158"/>
                  </a:lnTo>
                  <a:lnTo>
                    <a:pt x="243" y="162"/>
                  </a:lnTo>
                  <a:lnTo>
                    <a:pt x="238" y="166"/>
                  </a:lnTo>
                  <a:lnTo>
                    <a:pt x="232" y="169"/>
                  </a:lnTo>
                  <a:lnTo>
                    <a:pt x="229" y="170"/>
                  </a:lnTo>
                  <a:lnTo>
                    <a:pt x="226" y="172"/>
                  </a:lnTo>
                  <a:lnTo>
                    <a:pt x="222" y="173"/>
                  </a:lnTo>
                  <a:lnTo>
                    <a:pt x="220" y="175"/>
                  </a:lnTo>
                  <a:lnTo>
                    <a:pt x="217" y="177"/>
                  </a:lnTo>
                  <a:lnTo>
                    <a:pt x="214" y="178"/>
                  </a:lnTo>
                  <a:lnTo>
                    <a:pt x="210" y="179"/>
                  </a:lnTo>
                  <a:lnTo>
                    <a:pt x="207" y="180"/>
                  </a:lnTo>
                  <a:lnTo>
                    <a:pt x="204" y="181"/>
                  </a:lnTo>
                  <a:lnTo>
                    <a:pt x="201" y="183"/>
                  </a:lnTo>
                  <a:lnTo>
                    <a:pt x="197" y="184"/>
                  </a:lnTo>
                  <a:lnTo>
                    <a:pt x="194" y="185"/>
                  </a:lnTo>
                  <a:lnTo>
                    <a:pt x="190" y="185"/>
                  </a:lnTo>
                  <a:lnTo>
                    <a:pt x="186" y="186"/>
                  </a:lnTo>
                  <a:lnTo>
                    <a:pt x="182" y="189"/>
                  </a:lnTo>
                  <a:lnTo>
                    <a:pt x="179" y="190"/>
                  </a:lnTo>
                  <a:lnTo>
                    <a:pt x="175" y="190"/>
                  </a:lnTo>
                  <a:lnTo>
                    <a:pt x="171" y="191"/>
                  </a:lnTo>
                  <a:lnTo>
                    <a:pt x="168" y="192"/>
                  </a:lnTo>
                  <a:lnTo>
                    <a:pt x="164" y="193"/>
                  </a:lnTo>
                  <a:lnTo>
                    <a:pt x="160" y="193"/>
                  </a:lnTo>
                  <a:lnTo>
                    <a:pt x="157" y="194"/>
                  </a:lnTo>
                  <a:lnTo>
                    <a:pt x="152" y="194"/>
                  </a:lnTo>
                  <a:lnTo>
                    <a:pt x="149" y="194"/>
                  </a:lnTo>
                  <a:lnTo>
                    <a:pt x="146" y="194"/>
                  </a:lnTo>
                  <a:lnTo>
                    <a:pt x="141" y="195"/>
                  </a:lnTo>
                  <a:lnTo>
                    <a:pt x="138" y="195"/>
                  </a:lnTo>
                  <a:lnTo>
                    <a:pt x="135" y="195"/>
                  </a:lnTo>
                  <a:lnTo>
                    <a:pt x="131" y="195"/>
                  </a:lnTo>
                  <a:lnTo>
                    <a:pt x="127" y="195"/>
                  </a:lnTo>
                  <a:lnTo>
                    <a:pt x="124" y="195"/>
                  </a:lnTo>
                  <a:lnTo>
                    <a:pt x="120" y="195"/>
                  </a:lnTo>
                  <a:lnTo>
                    <a:pt x="117" y="195"/>
                  </a:lnTo>
                  <a:lnTo>
                    <a:pt x="114" y="195"/>
                  </a:lnTo>
                  <a:lnTo>
                    <a:pt x="111" y="195"/>
                  </a:lnTo>
                  <a:lnTo>
                    <a:pt x="107" y="195"/>
                  </a:lnTo>
                  <a:lnTo>
                    <a:pt x="104" y="195"/>
                  </a:lnTo>
                  <a:lnTo>
                    <a:pt x="101" y="194"/>
                  </a:lnTo>
                  <a:lnTo>
                    <a:pt x="97" y="194"/>
                  </a:lnTo>
                  <a:lnTo>
                    <a:pt x="94" y="194"/>
                  </a:lnTo>
                  <a:lnTo>
                    <a:pt x="91" y="193"/>
                  </a:lnTo>
                  <a:lnTo>
                    <a:pt x="88" y="193"/>
                  </a:lnTo>
                  <a:lnTo>
                    <a:pt x="84" y="192"/>
                  </a:lnTo>
                  <a:lnTo>
                    <a:pt x="82" y="192"/>
                  </a:lnTo>
                  <a:lnTo>
                    <a:pt x="79" y="191"/>
                  </a:lnTo>
                  <a:lnTo>
                    <a:pt x="75" y="190"/>
                  </a:lnTo>
                  <a:lnTo>
                    <a:pt x="72" y="190"/>
                  </a:lnTo>
                  <a:lnTo>
                    <a:pt x="70" y="189"/>
                  </a:lnTo>
                  <a:lnTo>
                    <a:pt x="63" y="186"/>
                  </a:lnTo>
                  <a:lnTo>
                    <a:pt x="59" y="185"/>
                  </a:lnTo>
                  <a:lnTo>
                    <a:pt x="62" y="181"/>
                  </a:lnTo>
                  <a:lnTo>
                    <a:pt x="66" y="178"/>
                  </a:lnTo>
                  <a:lnTo>
                    <a:pt x="69" y="174"/>
                  </a:lnTo>
                  <a:lnTo>
                    <a:pt x="72" y="170"/>
                  </a:lnTo>
                  <a:lnTo>
                    <a:pt x="75" y="167"/>
                  </a:lnTo>
                  <a:lnTo>
                    <a:pt x="79" y="162"/>
                  </a:lnTo>
                  <a:lnTo>
                    <a:pt x="82" y="159"/>
                  </a:lnTo>
                  <a:lnTo>
                    <a:pt x="85" y="156"/>
                  </a:lnTo>
                  <a:lnTo>
                    <a:pt x="89" y="157"/>
                  </a:lnTo>
                  <a:lnTo>
                    <a:pt x="93" y="157"/>
                  </a:lnTo>
                  <a:lnTo>
                    <a:pt x="96" y="158"/>
                  </a:lnTo>
                  <a:lnTo>
                    <a:pt x="101" y="158"/>
                  </a:lnTo>
                  <a:lnTo>
                    <a:pt x="105" y="158"/>
                  </a:lnTo>
                  <a:lnTo>
                    <a:pt x="109" y="159"/>
                  </a:lnTo>
                  <a:lnTo>
                    <a:pt x="114" y="159"/>
                  </a:lnTo>
                  <a:lnTo>
                    <a:pt x="118" y="160"/>
                  </a:lnTo>
                  <a:lnTo>
                    <a:pt x="123" y="159"/>
                  </a:lnTo>
                  <a:lnTo>
                    <a:pt x="127" y="159"/>
                  </a:lnTo>
                  <a:lnTo>
                    <a:pt x="133" y="159"/>
                  </a:lnTo>
                  <a:lnTo>
                    <a:pt x="137" y="159"/>
                  </a:lnTo>
                  <a:lnTo>
                    <a:pt x="142" y="159"/>
                  </a:lnTo>
                  <a:lnTo>
                    <a:pt x="147" y="158"/>
                  </a:lnTo>
                  <a:lnTo>
                    <a:pt x="152" y="158"/>
                  </a:lnTo>
                  <a:lnTo>
                    <a:pt x="158" y="157"/>
                  </a:lnTo>
                  <a:lnTo>
                    <a:pt x="163" y="156"/>
                  </a:lnTo>
                  <a:lnTo>
                    <a:pt x="170" y="153"/>
                  </a:lnTo>
                  <a:lnTo>
                    <a:pt x="175" y="152"/>
                  </a:lnTo>
                  <a:lnTo>
                    <a:pt x="181" y="151"/>
                  </a:lnTo>
                  <a:lnTo>
                    <a:pt x="186" y="149"/>
                  </a:lnTo>
                  <a:lnTo>
                    <a:pt x="192" y="147"/>
                  </a:lnTo>
                  <a:lnTo>
                    <a:pt x="196" y="145"/>
                  </a:lnTo>
                  <a:lnTo>
                    <a:pt x="202" y="144"/>
                  </a:lnTo>
                  <a:lnTo>
                    <a:pt x="206" y="140"/>
                  </a:lnTo>
                  <a:lnTo>
                    <a:pt x="212" y="138"/>
                  </a:lnTo>
                  <a:lnTo>
                    <a:pt x="216" y="136"/>
                  </a:lnTo>
                  <a:lnTo>
                    <a:pt x="220" y="134"/>
                  </a:lnTo>
                  <a:lnTo>
                    <a:pt x="224" y="132"/>
                  </a:lnTo>
                  <a:lnTo>
                    <a:pt x="227" y="128"/>
                  </a:lnTo>
                  <a:lnTo>
                    <a:pt x="230" y="126"/>
                  </a:lnTo>
                  <a:lnTo>
                    <a:pt x="235" y="124"/>
                  </a:lnTo>
                  <a:lnTo>
                    <a:pt x="237" y="121"/>
                  </a:lnTo>
                  <a:lnTo>
                    <a:pt x="240" y="117"/>
                  </a:lnTo>
                  <a:lnTo>
                    <a:pt x="243" y="115"/>
                  </a:lnTo>
                  <a:lnTo>
                    <a:pt x="246" y="112"/>
                  </a:lnTo>
                  <a:lnTo>
                    <a:pt x="250" y="106"/>
                  </a:lnTo>
                  <a:lnTo>
                    <a:pt x="254" y="101"/>
                  </a:lnTo>
                  <a:lnTo>
                    <a:pt x="256" y="95"/>
                  </a:lnTo>
                  <a:lnTo>
                    <a:pt x="258" y="90"/>
                  </a:lnTo>
                  <a:lnTo>
                    <a:pt x="259" y="84"/>
                  </a:lnTo>
                  <a:lnTo>
                    <a:pt x="259" y="79"/>
                  </a:lnTo>
                  <a:lnTo>
                    <a:pt x="256" y="73"/>
                  </a:lnTo>
                  <a:lnTo>
                    <a:pt x="254" y="68"/>
                  </a:lnTo>
                  <a:lnTo>
                    <a:pt x="251" y="63"/>
                  </a:lnTo>
                  <a:lnTo>
                    <a:pt x="247" y="59"/>
                  </a:lnTo>
                  <a:lnTo>
                    <a:pt x="243" y="57"/>
                  </a:lnTo>
                  <a:lnTo>
                    <a:pt x="241" y="55"/>
                  </a:lnTo>
                  <a:lnTo>
                    <a:pt x="238" y="52"/>
                  </a:lnTo>
                  <a:lnTo>
                    <a:pt x="235" y="50"/>
                  </a:lnTo>
                  <a:lnTo>
                    <a:pt x="231" y="48"/>
                  </a:lnTo>
                  <a:lnTo>
                    <a:pt x="228" y="47"/>
                  </a:lnTo>
                  <a:lnTo>
                    <a:pt x="225" y="45"/>
                  </a:lnTo>
                  <a:lnTo>
                    <a:pt x="220" y="44"/>
                  </a:lnTo>
                  <a:lnTo>
                    <a:pt x="216" y="43"/>
                  </a:lnTo>
                  <a:lnTo>
                    <a:pt x="212" y="40"/>
                  </a:lnTo>
                  <a:lnTo>
                    <a:pt x="207" y="39"/>
                  </a:lnTo>
                  <a:lnTo>
                    <a:pt x="203" y="39"/>
                  </a:lnTo>
                  <a:lnTo>
                    <a:pt x="197" y="37"/>
                  </a:lnTo>
                  <a:lnTo>
                    <a:pt x="193" y="37"/>
                  </a:lnTo>
                  <a:lnTo>
                    <a:pt x="187" y="36"/>
                  </a:lnTo>
                  <a:lnTo>
                    <a:pt x="183" y="36"/>
                  </a:lnTo>
                  <a:lnTo>
                    <a:pt x="178" y="36"/>
                  </a:lnTo>
                  <a:lnTo>
                    <a:pt x="172" y="36"/>
                  </a:lnTo>
                  <a:lnTo>
                    <a:pt x="167" y="36"/>
                  </a:lnTo>
                  <a:lnTo>
                    <a:pt x="161" y="36"/>
                  </a:lnTo>
                  <a:lnTo>
                    <a:pt x="158" y="36"/>
                  </a:lnTo>
                  <a:lnTo>
                    <a:pt x="154" y="36"/>
                  </a:lnTo>
                  <a:lnTo>
                    <a:pt x="151" y="36"/>
                  </a:lnTo>
                  <a:lnTo>
                    <a:pt x="149" y="37"/>
                  </a:lnTo>
                  <a:lnTo>
                    <a:pt x="142" y="37"/>
                  </a:lnTo>
                  <a:lnTo>
                    <a:pt x="137" y="39"/>
                  </a:lnTo>
                  <a:lnTo>
                    <a:pt x="134" y="39"/>
                  </a:lnTo>
                  <a:lnTo>
                    <a:pt x="130" y="39"/>
                  </a:lnTo>
                  <a:lnTo>
                    <a:pt x="127" y="40"/>
                  </a:lnTo>
                  <a:lnTo>
                    <a:pt x="125" y="41"/>
                  </a:lnTo>
                  <a:lnTo>
                    <a:pt x="118" y="43"/>
                  </a:lnTo>
                  <a:lnTo>
                    <a:pt x="114" y="45"/>
                  </a:lnTo>
                  <a:lnTo>
                    <a:pt x="107" y="46"/>
                  </a:lnTo>
                  <a:lnTo>
                    <a:pt x="103" y="48"/>
                  </a:lnTo>
                  <a:lnTo>
                    <a:pt x="97" y="50"/>
                  </a:lnTo>
                  <a:lnTo>
                    <a:pt x="93" y="52"/>
                  </a:lnTo>
                  <a:lnTo>
                    <a:pt x="88" y="54"/>
                  </a:lnTo>
                  <a:lnTo>
                    <a:pt x="83" y="57"/>
                  </a:lnTo>
                  <a:lnTo>
                    <a:pt x="79" y="59"/>
                  </a:lnTo>
                  <a:lnTo>
                    <a:pt x="75" y="61"/>
                  </a:lnTo>
                  <a:lnTo>
                    <a:pt x="71" y="63"/>
                  </a:lnTo>
                  <a:lnTo>
                    <a:pt x="68" y="67"/>
                  </a:lnTo>
                  <a:lnTo>
                    <a:pt x="65" y="69"/>
                  </a:lnTo>
                  <a:lnTo>
                    <a:pt x="61" y="72"/>
                  </a:lnTo>
                  <a:lnTo>
                    <a:pt x="58" y="74"/>
                  </a:lnTo>
                  <a:lnTo>
                    <a:pt x="55" y="78"/>
                  </a:lnTo>
                  <a:lnTo>
                    <a:pt x="51" y="80"/>
                  </a:lnTo>
                  <a:lnTo>
                    <a:pt x="49" y="83"/>
                  </a:lnTo>
                  <a:lnTo>
                    <a:pt x="45" y="89"/>
                  </a:lnTo>
                  <a:lnTo>
                    <a:pt x="41" y="95"/>
                  </a:lnTo>
                  <a:lnTo>
                    <a:pt x="38" y="101"/>
                  </a:lnTo>
                  <a:lnTo>
                    <a:pt x="37" y="106"/>
                  </a:lnTo>
                  <a:lnTo>
                    <a:pt x="36" y="112"/>
                  </a:lnTo>
                  <a:lnTo>
                    <a:pt x="37" y="118"/>
                  </a:lnTo>
                  <a:lnTo>
                    <a:pt x="37" y="118"/>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51"/>
            <p:cNvSpPr>
              <a:spLocks/>
            </p:cNvSpPr>
            <p:nvPr/>
          </p:nvSpPr>
          <p:spPr bwMode="auto">
            <a:xfrm>
              <a:off x="2198688" y="3594100"/>
              <a:ext cx="38100" cy="30162"/>
            </a:xfrm>
            <a:custGeom>
              <a:avLst/>
              <a:gdLst/>
              <a:ahLst/>
              <a:cxnLst>
                <a:cxn ang="0">
                  <a:pos x="29" y="0"/>
                </a:cxn>
                <a:cxn ang="0">
                  <a:pos x="48" y="8"/>
                </a:cxn>
                <a:cxn ang="0">
                  <a:pos x="49" y="32"/>
                </a:cxn>
                <a:cxn ang="0">
                  <a:pos x="22" y="37"/>
                </a:cxn>
                <a:cxn ang="0">
                  <a:pos x="3" y="29"/>
                </a:cxn>
                <a:cxn ang="0">
                  <a:pos x="0" y="10"/>
                </a:cxn>
                <a:cxn ang="0">
                  <a:pos x="29" y="0"/>
                </a:cxn>
                <a:cxn ang="0">
                  <a:pos x="29" y="0"/>
                </a:cxn>
              </a:cxnLst>
              <a:rect l="0" t="0" r="r" b="b"/>
              <a:pathLst>
                <a:path w="49" h="37">
                  <a:moveTo>
                    <a:pt x="29" y="0"/>
                  </a:moveTo>
                  <a:lnTo>
                    <a:pt x="48" y="8"/>
                  </a:lnTo>
                  <a:lnTo>
                    <a:pt x="49" y="32"/>
                  </a:lnTo>
                  <a:lnTo>
                    <a:pt x="22" y="37"/>
                  </a:lnTo>
                  <a:lnTo>
                    <a:pt x="3" y="29"/>
                  </a:lnTo>
                  <a:lnTo>
                    <a:pt x="0" y="10"/>
                  </a:lnTo>
                  <a:lnTo>
                    <a:pt x="29" y="0"/>
                  </a:lnTo>
                  <a:lnTo>
                    <a:pt x="29" y="0"/>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 name="TextBox 48"/>
          <p:cNvSpPr txBox="1"/>
          <p:nvPr/>
        </p:nvSpPr>
        <p:spPr>
          <a:xfrm>
            <a:off x="3886200" y="1752600"/>
            <a:ext cx="4838700" cy="1200329"/>
          </a:xfrm>
          <a:prstGeom prst="rect">
            <a:avLst/>
          </a:prstGeom>
          <a:noFill/>
        </p:spPr>
        <p:txBody>
          <a:bodyPr wrap="square" rtlCol="0">
            <a:spAutoFit/>
          </a:bodyPr>
          <a:lstStyle/>
          <a:p>
            <a:r>
              <a:rPr lang="en-US" sz="2400" b="1" dirty="0" smtClean="0">
                <a:solidFill>
                  <a:schemeClr val="bg1"/>
                </a:solidFill>
                <a:latin typeface="Eras Demi ITC" pitchFamily="34" charset="0"/>
              </a:rPr>
              <a:t>A free CD of this message will be available following the service</a:t>
            </a:r>
            <a:endParaRPr lang="en-US" sz="2400" b="1" dirty="0">
              <a:solidFill>
                <a:schemeClr val="bg1"/>
              </a:solidFill>
              <a:latin typeface="Eras Demi ITC" pitchFamily="34" charset="0"/>
            </a:endParaRPr>
          </a:p>
        </p:txBody>
      </p:sp>
      <p:sp>
        <p:nvSpPr>
          <p:cNvPr id="50" name="TextBox 49"/>
          <p:cNvSpPr txBox="1"/>
          <p:nvPr/>
        </p:nvSpPr>
        <p:spPr>
          <a:xfrm>
            <a:off x="495300" y="4514671"/>
            <a:ext cx="4838700" cy="1200329"/>
          </a:xfrm>
          <a:prstGeom prst="rect">
            <a:avLst/>
          </a:prstGeom>
          <a:noFill/>
        </p:spPr>
        <p:txBody>
          <a:bodyPr wrap="square" rtlCol="0">
            <a:spAutoFit/>
          </a:bodyPr>
          <a:lstStyle/>
          <a:p>
            <a:r>
              <a:rPr lang="en-US" sz="2400" b="1" dirty="0" smtClean="0">
                <a:solidFill>
                  <a:schemeClr val="bg1"/>
                </a:solidFill>
                <a:latin typeface="Eras Demi ITC" pitchFamily="34" charset="0"/>
              </a:rPr>
              <a:t>This message will also be available for podcast later in the week a calvaryokc.com</a:t>
            </a:r>
            <a:endParaRPr lang="en-US" sz="2400" b="1" dirty="0">
              <a:solidFill>
                <a:schemeClr val="bg1"/>
              </a:solidFill>
              <a:latin typeface="Eras Demi ITC" pitchFamily="34" charset="0"/>
            </a:endParaRPr>
          </a:p>
        </p:txBody>
      </p:sp>
      <p:sp>
        <p:nvSpPr>
          <p:cNvPr id="51" name="TextBox 50"/>
          <p:cNvSpPr txBox="1"/>
          <p:nvPr/>
        </p:nvSpPr>
        <p:spPr>
          <a:xfrm>
            <a:off x="2057400" y="3636871"/>
            <a:ext cx="5011056" cy="492443"/>
          </a:xfrm>
          <a:prstGeom prst="rect">
            <a:avLst/>
          </a:prstGeom>
          <a:noFill/>
        </p:spPr>
        <p:txBody>
          <a:bodyPr wrap="square" rtlCol="0">
            <a:spAutoFit/>
          </a:bodyPr>
          <a:lstStyle/>
          <a:p>
            <a:pPr algn="ctr"/>
            <a:r>
              <a:rPr lang="en-US" sz="2600" b="1" dirty="0" smtClean="0">
                <a:solidFill>
                  <a:schemeClr val="bg1"/>
                </a:solidFill>
                <a:effectLst>
                  <a:glow rad="381000">
                    <a:srgbClr val="E20000">
                      <a:alpha val="25000"/>
                    </a:srgbClr>
                  </a:glow>
                </a:effectLst>
                <a:latin typeface="Felix Titling" pitchFamily="82" charset="0"/>
              </a:rPr>
              <a:t>4 . 2 – 1 1</a:t>
            </a:r>
            <a:endParaRPr lang="en-US" sz="2600" b="1" dirty="0">
              <a:solidFill>
                <a:schemeClr val="bg1"/>
              </a:solidFill>
              <a:effectLst>
                <a:glow rad="381000">
                  <a:srgbClr val="E20000">
                    <a:alpha val="25000"/>
                  </a:srgbClr>
                </a:glow>
              </a:effectLst>
              <a:latin typeface="Felix Titling" pitchFamily="82" charset="0"/>
            </a:endParaRPr>
          </a:p>
        </p:txBody>
      </p:sp>
    </p:spTree>
    <p:extLst>
      <p:ext uri="{BB962C8B-B14F-4D97-AF65-F5344CB8AC3E}">
        <p14:creationId xmlns:p14="http://schemas.microsoft.com/office/powerpoint/2010/main" xmlns="" val="50295791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a:solidFill>
                  <a:schemeClr val="bg1"/>
                </a:solidFill>
                <a:effectLst>
                  <a:glow rad="381000">
                    <a:srgbClr val="E20000">
                      <a:alpha val="49804"/>
                    </a:srgbClr>
                  </a:glow>
                </a:effectLst>
                <a:latin typeface="Felix Titling" pitchFamily="82" charset="0"/>
              </a:rPr>
              <a:t>4</a:t>
            </a:r>
            <a:r>
              <a:rPr lang="en-US" sz="2600" b="1" dirty="0" smtClean="0">
                <a:solidFill>
                  <a:schemeClr val="bg1"/>
                </a:solidFill>
                <a:effectLst>
                  <a:glow rad="381000">
                    <a:srgbClr val="E20000">
                      <a:alpha val="49804"/>
                    </a:srgbClr>
                  </a:glow>
                </a:effectLst>
                <a:latin typeface="Felix Titling" pitchFamily="82" charset="0"/>
              </a:rPr>
              <a:t> . 2 – 1 1</a:t>
            </a:r>
            <a:endParaRPr lang="en-US" sz="2600" b="1" dirty="0">
              <a:solidFill>
                <a:schemeClr val="bg1"/>
              </a:solidFill>
              <a:effectLst>
                <a:glow rad="381000">
                  <a:srgbClr val="E20000">
                    <a:alpha val="49804"/>
                  </a:srgbClr>
                </a:glow>
              </a:effectLst>
              <a:latin typeface="Felix Titling" pitchFamily="82" charset="0"/>
            </a:endParaRPr>
          </a:p>
        </p:txBody>
      </p:sp>
      <p:pic>
        <p:nvPicPr>
          <p:cNvPr id="1026" name="Picture 2" descr="http://www.peterolsenart.com/The%20Heavenly%20Thron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771216"/>
            <a:ext cx="7998268" cy="5167772"/>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646999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a:solidFill>
                  <a:schemeClr val="bg1"/>
                </a:solidFill>
                <a:effectLst>
                  <a:glow rad="381000">
                    <a:srgbClr val="E20000">
                      <a:alpha val="49804"/>
                    </a:srgbClr>
                  </a:glow>
                </a:effectLst>
                <a:latin typeface="Felix Titling" pitchFamily="82" charset="0"/>
              </a:rPr>
              <a:t>4</a:t>
            </a:r>
            <a:r>
              <a:rPr lang="en-US" sz="2600" b="1" dirty="0" smtClean="0">
                <a:solidFill>
                  <a:schemeClr val="bg1"/>
                </a:solidFill>
                <a:effectLst>
                  <a:glow rad="381000">
                    <a:srgbClr val="E20000">
                      <a:alpha val="49804"/>
                    </a:srgbClr>
                  </a:glow>
                </a:effectLst>
                <a:latin typeface="Felix Titling" pitchFamily="82" charset="0"/>
              </a:rPr>
              <a:t> . 2 – 1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69649677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4800600" y="44587"/>
            <a:ext cx="3915228" cy="492443"/>
          </a:xfrm>
          <a:prstGeom prst="rect">
            <a:avLst/>
          </a:prstGeom>
          <a:noFill/>
        </p:spPr>
        <p:txBody>
          <a:bodyPr wrap="square" rtlCol="0">
            <a:spAutoFit/>
          </a:bodyPr>
          <a:lstStyle/>
          <a:p>
            <a:r>
              <a:rPr lang="en-US" sz="2600" b="1" dirty="0">
                <a:solidFill>
                  <a:schemeClr val="bg1"/>
                </a:solidFill>
                <a:effectLst>
                  <a:glow rad="381000">
                    <a:srgbClr val="E20000">
                      <a:alpha val="49804"/>
                    </a:srgbClr>
                  </a:glow>
                </a:effectLst>
                <a:latin typeface="Felix Titling" pitchFamily="82" charset="0"/>
              </a:rPr>
              <a:t>4</a:t>
            </a:r>
            <a:r>
              <a:rPr lang="en-US" sz="2600" b="1" dirty="0" smtClean="0">
                <a:solidFill>
                  <a:schemeClr val="bg1"/>
                </a:solidFill>
                <a:effectLst>
                  <a:glow rad="381000">
                    <a:srgbClr val="E20000">
                      <a:alpha val="49804"/>
                    </a:srgbClr>
                  </a:glow>
                </a:effectLst>
                <a:latin typeface="Felix Titling" pitchFamily="82" charset="0"/>
              </a:rPr>
              <a:t> . 2 – 1 1</a:t>
            </a:r>
            <a:endParaRPr lang="en-US" sz="2600" b="1" dirty="0">
              <a:solidFill>
                <a:schemeClr val="bg1"/>
              </a:solidFill>
              <a:effectLst>
                <a:glow rad="381000">
                  <a:srgbClr val="E20000">
                    <a:alpha val="49804"/>
                  </a:srgbClr>
                </a:glow>
              </a:effectLst>
              <a:latin typeface="Felix Titling" pitchFamily="82" charset="0"/>
            </a:endParaRPr>
          </a:p>
        </p:txBody>
      </p:sp>
      <p:grpSp>
        <p:nvGrpSpPr>
          <p:cNvPr id="57" name="Group 56"/>
          <p:cNvGrpSpPr/>
          <p:nvPr/>
        </p:nvGrpSpPr>
        <p:grpSpPr>
          <a:xfrm>
            <a:off x="504372" y="648076"/>
            <a:ext cx="8211456" cy="5372040"/>
            <a:chOff x="504372" y="648076"/>
            <a:chExt cx="8211456" cy="5372040"/>
          </a:xfrm>
        </p:grpSpPr>
        <p:grpSp>
          <p:nvGrpSpPr>
            <p:cNvPr id="20" name="Group 19"/>
            <p:cNvGrpSpPr/>
            <p:nvPr/>
          </p:nvGrpSpPr>
          <p:grpSpPr>
            <a:xfrm>
              <a:off x="504372" y="648076"/>
              <a:ext cx="8211456" cy="5371723"/>
              <a:chOff x="504372" y="648076"/>
              <a:chExt cx="8211456" cy="5371723"/>
            </a:xfrm>
          </p:grpSpPr>
          <p:sp>
            <p:nvSpPr>
              <p:cNvPr id="6" name="Rectangle 5"/>
              <p:cNvSpPr/>
              <p:nvPr/>
            </p:nvSpPr>
            <p:spPr>
              <a:xfrm>
                <a:off x="527384" y="648076"/>
                <a:ext cx="8182428" cy="537172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33400" y="5257800"/>
                <a:ext cx="81824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 y="4495800"/>
                <a:ext cx="81824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 y="3733800"/>
                <a:ext cx="81824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2971800"/>
                <a:ext cx="81824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2209800"/>
                <a:ext cx="81824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4372" y="1447800"/>
                <a:ext cx="81824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rot="60000">
              <a:off x="2021091" y="1448117"/>
              <a:ext cx="76200" cy="45719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60000">
              <a:off x="4363590" y="1448117"/>
              <a:ext cx="69273" cy="45719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60000">
              <a:off x="6288291" y="1448117"/>
              <a:ext cx="76200" cy="45719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504372" y="569893"/>
            <a:ext cx="8182428" cy="954107"/>
          </a:xfrm>
          <a:prstGeom prst="rect">
            <a:avLst/>
          </a:prstGeom>
          <a:noFill/>
        </p:spPr>
        <p:txBody>
          <a:bodyPr wrap="square" rtlCol="0">
            <a:spAutoFit/>
          </a:bodyPr>
          <a:lstStyle/>
          <a:p>
            <a:pPr algn="ctr"/>
            <a:r>
              <a:rPr lang="en-US" sz="2800" dirty="0" smtClean="0">
                <a:solidFill>
                  <a:srgbClr val="FFC000"/>
                </a:solidFill>
                <a:latin typeface="Eras Demi ITC" pitchFamily="34" charset="0"/>
              </a:rPr>
              <a:t>Comparison of the Beings in </a:t>
            </a:r>
            <a:r>
              <a:rPr lang="en-US" sz="2800" dirty="0" err="1" smtClean="0">
                <a:solidFill>
                  <a:srgbClr val="FFC000"/>
                </a:solidFill>
                <a:latin typeface="Eras Demi ITC" pitchFamily="34" charset="0"/>
              </a:rPr>
              <a:t>Eze</a:t>
            </a:r>
            <a:r>
              <a:rPr lang="en-US" sz="2800" dirty="0" smtClean="0">
                <a:solidFill>
                  <a:srgbClr val="FFC000"/>
                </a:solidFill>
                <a:latin typeface="Eras Demi ITC" pitchFamily="34" charset="0"/>
              </a:rPr>
              <a:t>. 1, Is. 6 and Rev. 4</a:t>
            </a:r>
          </a:p>
        </p:txBody>
      </p:sp>
      <p:sp>
        <p:nvSpPr>
          <p:cNvPr id="25" name="TextBox 24"/>
          <p:cNvSpPr txBox="1"/>
          <p:nvPr/>
        </p:nvSpPr>
        <p:spPr>
          <a:xfrm>
            <a:off x="685800" y="1587701"/>
            <a:ext cx="1176742" cy="523220"/>
          </a:xfrm>
          <a:prstGeom prst="rect">
            <a:avLst/>
          </a:prstGeom>
          <a:noFill/>
        </p:spPr>
        <p:txBody>
          <a:bodyPr wrap="square" rtlCol="0">
            <a:spAutoFit/>
          </a:bodyPr>
          <a:lstStyle/>
          <a:p>
            <a:pPr algn="ctr"/>
            <a:r>
              <a:rPr lang="en-US" sz="2800" dirty="0" smtClean="0">
                <a:solidFill>
                  <a:schemeClr val="bg1"/>
                </a:solidFill>
                <a:latin typeface="Eras Demi ITC" pitchFamily="34" charset="0"/>
              </a:rPr>
              <a:t>Ref.</a:t>
            </a:r>
          </a:p>
        </p:txBody>
      </p:sp>
      <p:sp>
        <p:nvSpPr>
          <p:cNvPr id="26" name="TextBox 25"/>
          <p:cNvSpPr txBox="1"/>
          <p:nvPr/>
        </p:nvSpPr>
        <p:spPr>
          <a:xfrm>
            <a:off x="2475795" y="1524000"/>
            <a:ext cx="1474657" cy="523220"/>
          </a:xfrm>
          <a:prstGeom prst="rect">
            <a:avLst/>
          </a:prstGeom>
          <a:noFill/>
        </p:spPr>
        <p:txBody>
          <a:bodyPr wrap="square" rtlCol="0">
            <a:spAutoFit/>
          </a:bodyPr>
          <a:lstStyle/>
          <a:p>
            <a:pPr algn="ctr"/>
            <a:r>
              <a:rPr lang="en-US" sz="2800" dirty="0" err="1" smtClean="0">
                <a:solidFill>
                  <a:schemeClr val="bg1"/>
                </a:solidFill>
                <a:latin typeface="Eras Demi ITC" pitchFamily="34" charset="0"/>
              </a:rPr>
              <a:t>Eze</a:t>
            </a:r>
            <a:r>
              <a:rPr lang="en-US" sz="2800" dirty="0" smtClean="0">
                <a:solidFill>
                  <a:schemeClr val="bg1"/>
                </a:solidFill>
                <a:latin typeface="Eras Demi ITC" pitchFamily="34" charset="0"/>
              </a:rPr>
              <a:t>. 1</a:t>
            </a:r>
          </a:p>
        </p:txBody>
      </p:sp>
      <p:sp>
        <p:nvSpPr>
          <p:cNvPr id="27" name="TextBox 26"/>
          <p:cNvSpPr txBox="1"/>
          <p:nvPr/>
        </p:nvSpPr>
        <p:spPr>
          <a:xfrm>
            <a:off x="461295" y="2310825"/>
            <a:ext cx="1622123" cy="523220"/>
          </a:xfrm>
          <a:prstGeom prst="rect">
            <a:avLst/>
          </a:prstGeom>
          <a:noFill/>
        </p:spPr>
        <p:txBody>
          <a:bodyPr wrap="square" rtlCol="0">
            <a:spAutoFit/>
          </a:bodyPr>
          <a:lstStyle/>
          <a:p>
            <a:pPr algn="ctr"/>
            <a:r>
              <a:rPr lang="en-US" sz="2800" dirty="0" smtClean="0">
                <a:solidFill>
                  <a:srgbClr val="FFC000"/>
                </a:solidFill>
                <a:latin typeface="Eras Demi ITC" pitchFamily="34" charset="0"/>
              </a:rPr>
              <a:t>Identity</a:t>
            </a:r>
          </a:p>
        </p:txBody>
      </p:sp>
      <p:sp>
        <p:nvSpPr>
          <p:cNvPr id="28" name="TextBox 27"/>
          <p:cNvSpPr txBox="1"/>
          <p:nvPr/>
        </p:nvSpPr>
        <p:spPr>
          <a:xfrm>
            <a:off x="598949" y="3082156"/>
            <a:ext cx="1340597" cy="523220"/>
          </a:xfrm>
          <a:prstGeom prst="rect">
            <a:avLst/>
          </a:prstGeom>
          <a:noFill/>
        </p:spPr>
        <p:txBody>
          <a:bodyPr wrap="square" rtlCol="0">
            <a:spAutoFit/>
          </a:bodyPr>
          <a:lstStyle/>
          <a:p>
            <a:pPr algn="ctr"/>
            <a:r>
              <a:rPr lang="en-US" sz="2800" dirty="0" smtClean="0">
                <a:solidFill>
                  <a:srgbClr val="FFC000"/>
                </a:solidFill>
                <a:latin typeface="Eras Demi ITC" pitchFamily="34" charset="0"/>
              </a:rPr>
              <a:t>Faces</a:t>
            </a:r>
          </a:p>
        </p:txBody>
      </p:sp>
      <p:sp>
        <p:nvSpPr>
          <p:cNvPr id="29" name="TextBox 28"/>
          <p:cNvSpPr txBox="1"/>
          <p:nvPr/>
        </p:nvSpPr>
        <p:spPr>
          <a:xfrm>
            <a:off x="603047" y="3862816"/>
            <a:ext cx="1340597" cy="523220"/>
          </a:xfrm>
          <a:prstGeom prst="rect">
            <a:avLst/>
          </a:prstGeom>
          <a:noFill/>
        </p:spPr>
        <p:txBody>
          <a:bodyPr wrap="square" rtlCol="0">
            <a:spAutoFit/>
          </a:bodyPr>
          <a:lstStyle/>
          <a:p>
            <a:pPr algn="ctr"/>
            <a:r>
              <a:rPr lang="en-US" sz="2800" dirty="0" smtClean="0">
                <a:solidFill>
                  <a:srgbClr val="FFC000"/>
                </a:solidFill>
                <a:latin typeface="Eras Demi ITC" pitchFamily="34" charset="0"/>
              </a:rPr>
              <a:t>Wings</a:t>
            </a:r>
          </a:p>
        </p:txBody>
      </p:sp>
      <p:sp>
        <p:nvSpPr>
          <p:cNvPr id="30" name="TextBox 29"/>
          <p:cNvSpPr txBox="1"/>
          <p:nvPr/>
        </p:nvSpPr>
        <p:spPr>
          <a:xfrm>
            <a:off x="549446" y="4643476"/>
            <a:ext cx="1474657" cy="523220"/>
          </a:xfrm>
          <a:prstGeom prst="rect">
            <a:avLst/>
          </a:prstGeom>
          <a:noFill/>
        </p:spPr>
        <p:txBody>
          <a:bodyPr wrap="square" rtlCol="0">
            <a:spAutoFit/>
          </a:bodyPr>
          <a:lstStyle/>
          <a:p>
            <a:pPr algn="ctr"/>
            <a:r>
              <a:rPr lang="en-US" sz="2800" dirty="0" smtClean="0">
                <a:solidFill>
                  <a:srgbClr val="FFC000"/>
                </a:solidFill>
                <a:latin typeface="Eras Demi ITC" pitchFamily="34" charset="0"/>
              </a:rPr>
              <a:t>Speech</a:t>
            </a:r>
          </a:p>
        </p:txBody>
      </p:sp>
      <p:sp>
        <p:nvSpPr>
          <p:cNvPr id="31" name="TextBox 30"/>
          <p:cNvSpPr txBox="1"/>
          <p:nvPr/>
        </p:nvSpPr>
        <p:spPr>
          <a:xfrm>
            <a:off x="650554" y="5424136"/>
            <a:ext cx="1218725" cy="523220"/>
          </a:xfrm>
          <a:prstGeom prst="rect">
            <a:avLst/>
          </a:prstGeom>
          <a:noFill/>
        </p:spPr>
        <p:txBody>
          <a:bodyPr wrap="square" rtlCol="0">
            <a:spAutoFit/>
          </a:bodyPr>
          <a:lstStyle/>
          <a:p>
            <a:pPr algn="ctr"/>
            <a:r>
              <a:rPr lang="en-US" sz="2800" dirty="0" smtClean="0">
                <a:solidFill>
                  <a:srgbClr val="FFC000"/>
                </a:solidFill>
                <a:latin typeface="Eras Demi ITC" pitchFamily="34" charset="0"/>
              </a:rPr>
              <a:t>Eyes</a:t>
            </a:r>
          </a:p>
        </p:txBody>
      </p:sp>
      <p:sp>
        <p:nvSpPr>
          <p:cNvPr id="32" name="TextBox 31"/>
          <p:cNvSpPr txBox="1"/>
          <p:nvPr/>
        </p:nvSpPr>
        <p:spPr>
          <a:xfrm>
            <a:off x="2067321" y="2310825"/>
            <a:ext cx="1962769" cy="523220"/>
          </a:xfrm>
          <a:prstGeom prst="rect">
            <a:avLst/>
          </a:prstGeom>
          <a:noFill/>
        </p:spPr>
        <p:txBody>
          <a:bodyPr wrap="square" rtlCol="0">
            <a:spAutoFit/>
          </a:bodyPr>
          <a:lstStyle/>
          <a:p>
            <a:pPr algn="ctr"/>
            <a:r>
              <a:rPr lang="en-US" sz="2800" dirty="0" smtClean="0">
                <a:solidFill>
                  <a:srgbClr val="FFC000"/>
                </a:solidFill>
                <a:latin typeface="Eras Demi ITC" pitchFamily="34" charset="0"/>
              </a:rPr>
              <a:t>Cherubim</a:t>
            </a:r>
          </a:p>
        </p:txBody>
      </p:sp>
      <p:sp>
        <p:nvSpPr>
          <p:cNvPr id="33" name="TextBox 32"/>
          <p:cNvSpPr txBox="1"/>
          <p:nvPr/>
        </p:nvSpPr>
        <p:spPr>
          <a:xfrm>
            <a:off x="2029407" y="3072825"/>
            <a:ext cx="2355274" cy="523220"/>
          </a:xfrm>
          <a:prstGeom prst="rect">
            <a:avLst/>
          </a:prstGeom>
          <a:noFill/>
        </p:spPr>
        <p:txBody>
          <a:bodyPr wrap="square" rtlCol="0">
            <a:spAutoFit/>
          </a:bodyPr>
          <a:lstStyle/>
          <a:p>
            <a:pPr algn="ctr"/>
            <a:r>
              <a:rPr lang="en-US" sz="2800" dirty="0" smtClean="0">
                <a:solidFill>
                  <a:srgbClr val="FFC000"/>
                </a:solidFill>
                <a:latin typeface="Eras Demi ITC" pitchFamily="34" charset="0"/>
              </a:rPr>
              <a:t>4 faces each</a:t>
            </a:r>
          </a:p>
        </p:txBody>
      </p:sp>
      <p:sp>
        <p:nvSpPr>
          <p:cNvPr id="42" name="TextBox 41"/>
          <p:cNvSpPr txBox="1"/>
          <p:nvPr/>
        </p:nvSpPr>
        <p:spPr>
          <a:xfrm>
            <a:off x="2362552" y="3834825"/>
            <a:ext cx="1584790" cy="523220"/>
          </a:xfrm>
          <a:prstGeom prst="rect">
            <a:avLst/>
          </a:prstGeom>
          <a:noFill/>
        </p:spPr>
        <p:txBody>
          <a:bodyPr wrap="square" rtlCol="0">
            <a:spAutoFit/>
          </a:bodyPr>
          <a:lstStyle/>
          <a:p>
            <a:pPr algn="ctr"/>
            <a:r>
              <a:rPr lang="en-US" sz="2800" dirty="0" smtClean="0">
                <a:solidFill>
                  <a:srgbClr val="FFC000"/>
                </a:solidFill>
                <a:latin typeface="Eras Demi ITC" pitchFamily="34" charset="0"/>
              </a:rPr>
              <a:t>4 wings</a:t>
            </a:r>
          </a:p>
        </p:txBody>
      </p:sp>
      <p:sp>
        <p:nvSpPr>
          <p:cNvPr id="43" name="TextBox 42"/>
          <p:cNvSpPr txBox="1"/>
          <p:nvPr/>
        </p:nvSpPr>
        <p:spPr>
          <a:xfrm>
            <a:off x="2501522" y="4596825"/>
            <a:ext cx="1316182" cy="523220"/>
          </a:xfrm>
          <a:prstGeom prst="rect">
            <a:avLst/>
          </a:prstGeom>
          <a:noFill/>
        </p:spPr>
        <p:txBody>
          <a:bodyPr wrap="square" rtlCol="0">
            <a:spAutoFit/>
          </a:bodyPr>
          <a:lstStyle/>
          <a:p>
            <a:pPr algn="ctr"/>
            <a:r>
              <a:rPr lang="en-US" sz="2800" dirty="0" smtClean="0">
                <a:solidFill>
                  <a:srgbClr val="FFC000"/>
                </a:solidFill>
                <a:latin typeface="Eras Demi ITC" pitchFamily="34" charset="0"/>
              </a:rPr>
              <a:t>N/A</a:t>
            </a:r>
          </a:p>
        </p:txBody>
      </p:sp>
      <p:sp>
        <p:nvSpPr>
          <p:cNvPr id="44" name="TextBox 43"/>
          <p:cNvSpPr txBox="1"/>
          <p:nvPr/>
        </p:nvSpPr>
        <p:spPr>
          <a:xfrm>
            <a:off x="2001414" y="5358825"/>
            <a:ext cx="2355274" cy="523220"/>
          </a:xfrm>
          <a:prstGeom prst="rect">
            <a:avLst/>
          </a:prstGeom>
          <a:noFill/>
        </p:spPr>
        <p:txBody>
          <a:bodyPr wrap="square" rtlCol="0">
            <a:spAutoFit/>
          </a:bodyPr>
          <a:lstStyle/>
          <a:p>
            <a:pPr algn="ctr"/>
            <a:r>
              <a:rPr lang="en-US" sz="2800" dirty="0" smtClean="0">
                <a:solidFill>
                  <a:srgbClr val="FFC000"/>
                </a:solidFill>
                <a:latin typeface="Eras Demi ITC" pitchFamily="34" charset="0"/>
              </a:rPr>
              <a:t>W/I the rims</a:t>
            </a:r>
          </a:p>
        </p:txBody>
      </p:sp>
      <p:sp>
        <p:nvSpPr>
          <p:cNvPr id="45" name="TextBox 44"/>
          <p:cNvSpPr txBox="1"/>
          <p:nvPr/>
        </p:nvSpPr>
        <p:spPr>
          <a:xfrm>
            <a:off x="4648200" y="1524000"/>
            <a:ext cx="1473246" cy="523220"/>
          </a:xfrm>
          <a:prstGeom prst="rect">
            <a:avLst/>
          </a:prstGeom>
          <a:noFill/>
        </p:spPr>
        <p:txBody>
          <a:bodyPr wrap="square" rtlCol="0">
            <a:spAutoFit/>
          </a:bodyPr>
          <a:lstStyle/>
          <a:p>
            <a:pPr algn="ctr"/>
            <a:r>
              <a:rPr lang="en-US" sz="2800" dirty="0" smtClean="0">
                <a:solidFill>
                  <a:schemeClr val="bg1"/>
                </a:solidFill>
                <a:latin typeface="Eras Demi ITC" pitchFamily="34" charset="0"/>
              </a:rPr>
              <a:t>Is. 6</a:t>
            </a:r>
          </a:p>
        </p:txBody>
      </p:sp>
      <p:sp>
        <p:nvSpPr>
          <p:cNvPr id="46" name="TextBox 45"/>
          <p:cNvSpPr txBox="1"/>
          <p:nvPr/>
        </p:nvSpPr>
        <p:spPr>
          <a:xfrm>
            <a:off x="6781800" y="1539494"/>
            <a:ext cx="1473246" cy="523220"/>
          </a:xfrm>
          <a:prstGeom prst="rect">
            <a:avLst/>
          </a:prstGeom>
          <a:noFill/>
        </p:spPr>
        <p:txBody>
          <a:bodyPr wrap="square" rtlCol="0">
            <a:spAutoFit/>
          </a:bodyPr>
          <a:lstStyle/>
          <a:p>
            <a:pPr algn="ctr"/>
            <a:r>
              <a:rPr lang="en-US" sz="2800" dirty="0" smtClean="0">
                <a:solidFill>
                  <a:schemeClr val="bg1"/>
                </a:solidFill>
                <a:latin typeface="Eras Demi ITC" pitchFamily="34" charset="0"/>
              </a:rPr>
              <a:t>Rev. 4</a:t>
            </a:r>
          </a:p>
        </p:txBody>
      </p:sp>
      <p:sp>
        <p:nvSpPr>
          <p:cNvPr id="47" name="TextBox 46"/>
          <p:cNvSpPr txBox="1"/>
          <p:nvPr/>
        </p:nvSpPr>
        <p:spPr>
          <a:xfrm>
            <a:off x="4419600" y="2310825"/>
            <a:ext cx="1962769" cy="523220"/>
          </a:xfrm>
          <a:prstGeom prst="rect">
            <a:avLst/>
          </a:prstGeom>
          <a:noFill/>
        </p:spPr>
        <p:txBody>
          <a:bodyPr wrap="square" rtlCol="0">
            <a:spAutoFit/>
          </a:bodyPr>
          <a:lstStyle/>
          <a:p>
            <a:pPr algn="ctr"/>
            <a:r>
              <a:rPr lang="en-US" sz="2800" dirty="0" smtClean="0">
                <a:solidFill>
                  <a:srgbClr val="FFC000"/>
                </a:solidFill>
                <a:latin typeface="Eras Demi ITC" pitchFamily="34" charset="0"/>
              </a:rPr>
              <a:t>Seraphim</a:t>
            </a:r>
          </a:p>
        </p:txBody>
      </p:sp>
      <p:sp>
        <p:nvSpPr>
          <p:cNvPr id="48" name="TextBox 47"/>
          <p:cNvSpPr txBox="1"/>
          <p:nvPr/>
        </p:nvSpPr>
        <p:spPr>
          <a:xfrm>
            <a:off x="4504174" y="4613933"/>
            <a:ext cx="1807945" cy="523220"/>
          </a:xfrm>
          <a:prstGeom prst="rect">
            <a:avLst/>
          </a:prstGeom>
          <a:noFill/>
        </p:spPr>
        <p:txBody>
          <a:bodyPr wrap="square" rtlCol="0">
            <a:spAutoFit/>
          </a:bodyPr>
          <a:lstStyle/>
          <a:p>
            <a:pPr algn="ctr"/>
            <a:r>
              <a:rPr lang="en-US" sz="2800" dirty="0" smtClean="0">
                <a:solidFill>
                  <a:srgbClr val="FFC000"/>
                </a:solidFill>
                <a:latin typeface="Eras Demi ITC" pitchFamily="34" charset="0"/>
              </a:rPr>
              <a:t>Holy 3x</a:t>
            </a:r>
          </a:p>
        </p:txBody>
      </p:sp>
      <p:sp>
        <p:nvSpPr>
          <p:cNvPr id="49" name="TextBox 48"/>
          <p:cNvSpPr txBox="1"/>
          <p:nvPr/>
        </p:nvSpPr>
        <p:spPr>
          <a:xfrm>
            <a:off x="4717516" y="3068214"/>
            <a:ext cx="1316182" cy="523220"/>
          </a:xfrm>
          <a:prstGeom prst="rect">
            <a:avLst/>
          </a:prstGeom>
          <a:noFill/>
        </p:spPr>
        <p:txBody>
          <a:bodyPr wrap="square" rtlCol="0">
            <a:spAutoFit/>
          </a:bodyPr>
          <a:lstStyle/>
          <a:p>
            <a:pPr algn="ctr"/>
            <a:r>
              <a:rPr lang="en-US" sz="2800" dirty="0" smtClean="0">
                <a:solidFill>
                  <a:srgbClr val="FFC000"/>
                </a:solidFill>
                <a:latin typeface="Eras Demi ITC" pitchFamily="34" charset="0"/>
              </a:rPr>
              <a:t>N/A</a:t>
            </a:r>
          </a:p>
        </p:txBody>
      </p:sp>
      <p:sp>
        <p:nvSpPr>
          <p:cNvPr id="50" name="TextBox 49"/>
          <p:cNvSpPr txBox="1"/>
          <p:nvPr/>
        </p:nvSpPr>
        <p:spPr>
          <a:xfrm>
            <a:off x="4597208" y="3848876"/>
            <a:ext cx="1584790" cy="523220"/>
          </a:xfrm>
          <a:prstGeom prst="rect">
            <a:avLst/>
          </a:prstGeom>
          <a:noFill/>
        </p:spPr>
        <p:txBody>
          <a:bodyPr wrap="square" rtlCol="0">
            <a:spAutoFit/>
          </a:bodyPr>
          <a:lstStyle/>
          <a:p>
            <a:pPr algn="ctr"/>
            <a:r>
              <a:rPr lang="en-US" sz="2800" dirty="0">
                <a:solidFill>
                  <a:srgbClr val="FFC000"/>
                </a:solidFill>
                <a:latin typeface="Eras Demi ITC" pitchFamily="34" charset="0"/>
              </a:rPr>
              <a:t>6</a:t>
            </a:r>
            <a:r>
              <a:rPr lang="en-US" sz="2800" dirty="0" smtClean="0">
                <a:solidFill>
                  <a:srgbClr val="FFC000"/>
                </a:solidFill>
                <a:latin typeface="Eras Demi ITC" pitchFamily="34" charset="0"/>
              </a:rPr>
              <a:t> wings</a:t>
            </a:r>
          </a:p>
        </p:txBody>
      </p:sp>
      <p:sp>
        <p:nvSpPr>
          <p:cNvPr id="51" name="TextBox 50"/>
          <p:cNvSpPr txBox="1"/>
          <p:nvPr/>
        </p:nvSpPr>
        <p:spPr>
          <a:xfrm>
            <a:off x="4717516" y="5358825"/>
            <a:ext cx="1316182" cy="523220"/>
          </a:xfrm>
          <a:prstGeom prst="rect">
            <a:avLst/>
          </a:prstGeom>
          <a:noFill/>
        </p:spPr>
        <p:txBody>
          <a:bodyPr wrap="square" rtlCol="0">
            <a:spAutoFit/>
          </a:bodyPr>
          <a:lstStyle/>
          <a:p>
            <a:pPr algn="ctr"/>
            <a:r>
              <a:rPr lang="en-US" sz="2800" dirty="0" smtClean="0">
                <a:solidFill>
                  <a:srgbClr val="FFC000"/>
                </a:solidFill>
                <a:latin typeface="Eras Demi ITC" pitchFamily="34" charset="0"/>
              </a:rPr>
              <a:t>N/A</a:t>
            </a:r>
          </a:p>
        </p:txBody>
      </p:sp>
      <p:sp>
        <p:nvSpPr>
          <p:cNvPr id="52" name="TextBox 51"/>
          <p:cNvSpPr txBox="1"/>
          <p:nvPr/>
        </p:nvSpPr>
        <p:spPr>
          <a:xfrm>
            <a:off x="6311849" y="2114938"/>
            <a:ext cx="2374951" cy="954107"/>
          </a:xfrm>
          <a:prstGeom prst="rect">
            <a:avLst/>
          </a:prstGeom>
          <a:noFill/>
        </p:spPr>
        <p:txBody>
          <a:bodyPr wrap="square" rtlCol="0">
            <a:spAutoFit/>
          </a:bodyPr>
          <a:lstStyle/>
          <a:p>
            <a:pPr algn="ctr"/>
            <a:r>
              <a:rPr lang="en-US" sz="2800" dirty="0" smtClean="0">
                <a:solidFill>
                  <a:srgbClr val="FFC000"/>
                </a:solidFill>
                <a:latin typeface="Eras Demi ITC" pitchFamily="34" charset="0"/>
              </a:rPr>
              <a:t>Living creatures</a:t>
            </a:r>
          </a:p>
        </p:txBody>
      </p:sp>
      <p:sp>
        <p:nvSpPr>
          <p:cNvPr id="53" name="TextBox 52"/>
          <p:cNvSpPr txBox="1"/>
          <p:nvPr/>
        </p:nvSpPr>
        <p:spPr>
          <a:xfrm>
            <a:off x="6324600" y="2874555"/>
            <a:ext cx="2374951" cy="954107"/>
          </a:xfrm>
          <a:prstGeom prst="rect">
            <a:avLst/>
          </a:prstGeom>
          <a:noFill/>
        </p:spPr>
        <p:txBody>
          <a:bodyPr wrap="square" rtlCol="0">
            <a:spAutoFit/>
          </a:bodyPr>
          <a:lstStyle/>
          <a:p>
            <a:pPr algn="ctr"/>
            <a:r>
              <a:rPr lang="en-US" sz="2800" dirty="0" smtClean="0">
                <a:solidFill>
                  <a:srgbClr val="FFC000"/>
                </a:solidFill>
                <a:latin typeface="Eras Demi ITC" pitchFamily="34" charset="0"/>
              </a:rPr>
              <a:t>4 different faces</a:t>
            </a:r>
          </a:p>
        </p:txBody>
      </p:sp>
      <p:sp>
        <p:nvSpPr>
          <p:cNvPr id="54" name="TextBox 53"/>
          <p:cNvSpPr txBox="1"/>
          <p:nvPr/>
        </p:nvSpPr>
        <p:spPr>
          <a:xfrm>
            <a:off x="6721010" y="3858207"/>
            <a:ext cx="1584790" cy="523220"/>
          </a:xfrm>
          <a:prstGeom prst="rect">
            <a:avLst/>
          </a:prstGeom>
          <a:noFill/>
        </p:spPr>
        <p:txBody>
          <a:bodyPr wrap="square" rtlCol="0">
            <a:spAutoFit/>
          </a:bodyPr>
          <a:lstStyle/>
          <a:p>
            <a:pPr algn="ctr"/>
            <a:r>
              <a:rPr lang="en-US" sz="2800" dirty="0">
                <a:solidFill>
                  <a:srgbClr val="FFC000"/>
                </a:solidFill>
                <a:latin typeface="Eras Demi ITC" pitchFamily="34" charset="0"/>
              </a:rPr>
              <a:t>6</a:t>
            </a:r>
            <a:r>
              <a:rPr lang="en-US" sz="2800" dirty="0" smtClean="0">
                <a:solidFill>
                  <a:srgbClr val="FFC000"/>
                </a:solidFill>
                <a:latin typeface="Eras Demi ITC" pitchFamily="34" charset="0"/>
              </a:rPr>
              <a:t> wings</a:t>
            </a:r>
          </a:p>
        </p:txBody>
      </p:sp>
      <p:sp>
        <p:nvSpPr>
          <p:cNvPr id="55" name="TextBox 54"/>
          <p:cNvSpPr txBox="1"/>
          <p:nvPr/>
        </p:nvSpPr>
        <p:spPr>
          <a:xfrm>
            <a:off x="6631593" y="4618655"/>
            <a:ext cx="1807945" cy="523220"/>
          </a:xfrm>
          <a:prstGeom prst="rect">
            <a:avLst/>
          </a:prstGeom>
          <a:noFill/>
        </p:spPr>
        <p:txBody>
          <a:bodyPr wrap="square" rtlCol="0">
            <a:spAutoFit/>
          </a:bodyPr>
          <a:lstStyle/>
          <a:p>
            <a:pPr algn="ctr"/>
            <a:r>
              <a:rPr lang="en-US" sz="2800" dirty="0" smtClean="0">
                <a:solidFill>
                  <a:srgbClr val="FFC000"/>
                </a:solidFill>
                <a:latin typeface="Eras Demi ITC" pitchFamily="34" charset="0"/>
              </a:rPr>
              <a:t>Holy 3x</a:t>
            </a:r>
          </a:p>
        </p:txBody>
      </p:sp>
      <p:sp>
        <p:nvSpPr>
          <p:cNvPr id="56" name="TextBox 55"/>
          <p:cNvSpPr txBox="1"/>
          <p:nvPr/>
        </p:nvSpPr>
        <p:spPr>
          <a:xfrm>
            <a:off x="6324600" y="5181600"/>
            <a:ext cx="2374951" cy="954107"/>
          </a:xfrm>
          <a:prstGeom prst="rect">
            <a:avLst/>
          </a:prstGeom>
          <a:noFill/>
        </p:spPr>
        <p:txBody>
          <a:bodyPr wrap="square" rtlCol="0">
            <a:spAutoFit/>
          </a:bodyPr>
          <a:lstStyle/>
          <a:p>
            <a:pPr algn="ctr"/>
            <a:r>
              <a:rPr lang="en-US" sz="2800" dirty="0" smtClean="0">
                <a:solidFill>
                  <a:srgbClr val="FFC000"/>
                </a:solidFill>
                <a:latin typeface="Eras Demi ITC" pitchFamily="34" charset="0"/>
              </a:rPr>
              <a:t>Covering the creatures</a:t>
            </a:r>
          </a:p>
        </p:txBody>
      </p:sp>
    </p:spTree>
    <p:extLst>
      <p:ext uri="{BB962C8B-B14F-4D97-AF65-F5344CB8AC3E}">
        <p14:creationId xmlns:p14="http://schemas.microsoft.com/office/powerpoint/2010/main" xmlns="" val="1018074165"/>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p:cTn id="37" dur="500" fill="hold"/>
                                        <p:tgtEl>
                                          <p:spTgt spid="46"/>
                                        </p:tgtEl>
                                        <p:attrNameLst>
                                          <p:attrName>ppt_w</p:attrName>
                                        </p:attrNameLst>
                                      </p:cBhvr>
                                      <p:tavLst>
                                        <p:tav tm="0">
                                          <p:val>
                                            <p:fltVal val="0"/>
                                          </p:val>
                                        </p:tav>
                                        <p:tav tm="100000">
                                          <p:val>
                                            <p:strVal val="#ppt_w"/>
                                          </p:val>
                                        </p:tav>
                                      </p:tavLst>
                                    </p:anim>
                                    <p:anim calcmode="lin" valueType="num">
                                      <p:cBhvr>
                                        <p:cTn id="38" dur="500" fill="hold"/>
                                        <p:tgtEl>
                                          <p:spTgt spid="46"/>
                                        </p:tgtEl>
                                        <p:attrNameLst>
                                          <p:attrName>ppt_h</p:attrName>
                                        </p:attrNameLst>
                                      </p:cBhvr>
                                      <p:tavLst>
                                        <p:tav tm="0">
                                          <p:val>
                                            <p:fltVal val="0"/>
                                          </p:val>
                                        </p:tav>
                                        <p:tav tm="100000">
                                          <p:val>
                                            <p:strVal val="#ppt_h"/>
                                          </p:val>
                                        </p:tav>
                                      </p:tavLst>
                                    </p:anim>
                                    <p:animEffect transition="in" filter="fade">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fltVal val="0"/>
                                          </p:val>
                                        </p:tav>
                                        <p:tav tm="100000">
                                          <p:val>
                                            <p:strVal val="#ppt_w"/>
                                          </p:val>
                                        </p:tav>
                                      </p:tavLst>
                                    </p:anim>
                                    <p:anim calcmode="lin" valueType="num">
                                      <p:cBhvr>
                                        <p:cTn id="45" dur="500" fill="hold"/>
                                        <p:tgtEl>
                                          <p:spTgt spid="27"/>
                                        </p:tgtEl>
                                        <p:attrNameLst>
                                          <p:attrName>ppt_h</p:attrName>
                                        </p:attrNameLst>
                                      </p:cBhvr>
                                      <p:tavLst>
                                        <p:tav tm="0">
                                          <p:val>
                                            <p:fltVal val="0"/>
                                          </p:val>
                                        </p:tav>
                                        <p:tav tm="100000">
                                          <p:val>
                                            <p:strVal val="#ppt_h"/>
                                          </p:val>
                                        </p:tav>
                                      </p:tavLst>
                                    </p:anim>
                                    <p:animEffect transition="in" filter="fade">
                                      <p:cBhvr>
                                        <p:cTn id="46" dur="500"/>
                                        <p:tgtEl>
                                          <p:spTgt spid="27"/>
                                        </p:tgtEl>
                                      </p:cBhvr>
                                    </p:animEffect>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animEffect transition="in" filter="fade">
                                      <p:cBhvr>
                                        <p:cTn id="52" dur="500"/>
                                        <p:tgtEl>
                                          <p:spTgt spid="32"/>
                                        </p:tgtEl>
                                      </p:cBhvr>
                                    </p:animEffect>
                                  </p:childTnLst>
                                </p:cTn>
                              </p:par>
                            </p:childTnLst>
                          </p:cTn>
                        </p:par>
                        <p:par>
                          <p:cTn id="53" fill="hold">
                            <p:stCondLst>
                              <p:cond delay="1000"/>
                            </p:stCondLst>
                            <p:childTnLst>
                              <p:par>
                                <p:cTn id="54" presetID="53" presetClass="entr" presetSubtype="16"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p:cTn id="75" dur="500" fill="hold"/>
                                        <p:tgtEl>
                                          <p:spTgt spid="33"/>
                                        </p:tgtEl>
                                        <p:attrNameLst>
                                          <p:attrName>ppt_w</p:attrName>
                                        </p:attrNameLst>
                                      </p:cBhvr>
                                      <p:tavLst>
                                        <p:tav tm="0">
                                          <p:val>
                                            <p:fltVal val="0"/>
                                          </p:val>
                                        </p:tav>
                                        <p:tav tm="100000">
                                          <p:val>
                                            <p:strVal val="#ppt_w"/>
                                          </p:val>
                                        </p:tav>
                                      </p:tavLst>
                                    </p:anim>
                                    <p:anim calcmode="lin" valueType="num">
                                      <p:cBhvr>
                                        <p:cTn id="76" dur="500" fill="hold"/>
                                        <p:tgtEl>
                                          <p:spTgt spid="33"/>
                                        </p:tgtEl>
                                        <p:attrNameLst>
                                          <p:attrName>ppt_h</p:attrName>
                                        </p:attrNameLst>
                                      </p:cBhvr>
                                      <p:tavLst>
                                        <p:tav tm="0">
                                          <p:val>
                                            <p:fltVal val="0"/>
                                          </p:val>
                                        </p:tav>
                                        <p:tav tm="100000">
                                          <p:val>
                                            <p:strVal val="#ppt_h"/>
                                          </p:val>
                                        </p:tav>
                                      </p:tavLst>
                                    </p:anim>
                                    <p:animEffect transition="in" filter="fade">
                                      <p:cBhvr>
                                        <p:cTn id="77" dur="500"/>
                                        <p:tgtEl>
                                          <p:spTgt spid="33"/>
                                        </p:tgtEl>
                                      </p:cBhvr>
                                    </p:animEffect>
                                  </p:childTnLst>
                                </p:cTn>
                              </p:par>
                            </p:childTnLst>
                          </p:cTn>
                        </p:par>
                        <p:par>
                          <p:cTn id="78" fill="hold">
                            <p:stCondLst>
                              <p:cond delay="1000"/>
                            </p:stCondLst>
                            <p:childTnLst>
                              <p:par>
                                <p:cTn id="79" presetID="53" presetClass="entr" presetSubtype="16"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anim calcmode="lin" valueType="num">
                                      <p:cBhvr>
                                        <p:cTn id="81" dur="500" fill="hold"/>
                                        <p:tgtEl>
                                          <p:spTgt spid="49"/>
                                        </p:tgtEl>
                                        <p:attrNameLst>
                                          <p:attrName>ppt_w</p:attrName>
                                        </p:attrNameLst>
                                      </p:cBhvr>
                                      <p:tavLst>
                                        <p:tav tm="0">
                                          <p:val>
                                            <p:fltVal val="0"/>
                                          </p:val>
                                        </p:tav>
                                        <p:tav tm="100000">
                                          <p:val>
                                            <p:strVal val="#ppt_w"/>
                                          </p:val>
                                        </p:tav>
                                      </p:tavLst>
                                    </p:anim>
                                    <p:anim calcmode="lin" valueType="num">
                                      <p:cBhvr>
                                        <p:cTn id="82" dur="500" fill="hold"/>
                                        <p:tgtEl>
                                          <p:spTgt spid="49"/>
                                        </p:tgtEl>
                                        <p:attrNameLst>
                                          <p:attrName>ppt_h</p:attrName>
                                        </p:attrNameLst>
                                      </p:cBhvr>
                                      <p:tavLst>
                                        <p:tav tm="0">
                                          <p:val>
                                            <p:fltVal val="0"/>
                                          </p:val>
                                        </p:tav>
                                        <p:tav tm="100000">
                                          <p:val>
                                            <p:strVal val="#ppt_h"/>
                                          </p:val>
                                        </p:tav>
                                      </p:tavLst>
                                    </p:anim>
                                    <p:animEffect transition="in" filter="fade">
                                      <p:cBhvr>
                                        <p:cTn id="83" dur="500"/>
                                        <p:tgtEl>
                                          <p:spTgt spid="49"/>
                                        </p:tgtEl>
                                      </p:cBhvr>
                                    </p:animEffect>
                                  </p:childTnLst>
                                </p:cTn>
                              </p:par>
                            </p:childTnLst>
                          </p:cTn>
                        </p:par>
                        <p:par>
                          <p:cTn id="84" fill="hold">
                            <p:stCondLst>
                              <p:cond delay="1500"/>
                            </p:stCondLst>
                            <p:childTnLst>
                              <p:par>
                                <p:cTn id="85" presetID="53" presetClass="entr" presetSubtype="16"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500" fill="hold"/>
                                        <p:tgtEl>
                                          <p:spTgt spid="53"/>
                                        </p:tgtEl>
                                        <p:attrNameLst>
                                          <p:attrName>ppt_w</p:attrName>
                                        </p:attrNameLst>
                                      </p:cBhvr>
                                      <p:tavLst>
                                        <p:tav tm="0">
                                          <p:val>
                                            <p:fltVal val="0"/>
                                          </p:val>
                                        </p:tav>
                                        <p:tav tm="100000">
                                          <p:val>
                                            <p:strVal val="#ppt_w"/>
                                          </p:val>
                                        </p:tav>
                                      </p:tavLst>
                                    </p:anim>
                                    <p:anim calcmode="lin" valueType="num">
                                      <p:cBhvr>
                                        <p:cTn id="88" dur="500" fill="hold"/>
                                        <p:tgtEl>
                                          <p:spTgt spid="53"/>
                                        </p:tgtEl>
                                        <p:attrNameLst>
                                          <p:attrName>ppt_h</p:attrName>
                                        </p:attrNameLst>
                                      </p:cBhvr>
                                      <p:tavLst>
                                        <p:tav tm="0">
                                          <p:val>
                                            <p:fltVal val="0"/>
                                          </p:val>
                                        </p:tav>
                                        <p:tav tm="100000">
                                          <p:val>
                                            <p:strVal val="#ppt_h"/>
                                          </p:val>
                                        </p:tav>
                                      </p:tavLst>
                                    </p:anim>
                                    <p:animEffect transition="in" filter="fade">
                                      <p:cBhvr>
                                        <p:cTn id="89" dur="500"/>
                                        <p:tgtEl>
                                          <p:spTgt spid="53"/>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p:cTn id="94" dur="500" fill="hold"/>
                                        <p:tgtEl>
                                          <p:spTgt spid="29"/>
                                        </p:tgtEl>
                                        <p:attrNameLst>
                                          <p:attrName>ppt_w</p:attrName>
                                        </p:attrNameLst>
                                      </p:cBhvr>
                                      <p:tavLst>
                                        <p:tav tm="0">
                                          <p:val>
                                            <p:fltVal val="0"/>
                                          </p:val>
                                        </p:tav>
                                        <p:tav tm="100000">
                                          <p:val>
                                            <p:strVal val="#ppt_w"/>
                                          </p:val>
                                        </p:tav>
                                      </p:tavLst>
                                    </p:anim>
                                    <p:anim calcmode="lin" valueType="num">
                                      <p:cBhvr>
                                        <p:cTn id="95" dur="500" fill="hold"/>
                                        <p:tgtEl>
                                          <p:spTgt spid="29"/>
                                        </p:tgtEl>
                                        <p:attrNameLst>
                                          <p:attrName>ppt_h</p:attrName>
                                        </p:attrNameLst>
                                      </p:cBhvr>
                                      <p:tavLst>
                                        <p:tav tm="0">
                                          <p:val>
                                            <p:fltVal val="0"/>
                                          </p:val>
                                        </p:tav>
                                        <p:tav tm="100000">
                                          <p:val>
                                            <p:strVal val="#ppt_h"/>
                                          </p:val>
                                        </p:tav>
                                      </p:tavLst>
                                    </p:anim>
                                    <p:animEffect transition="in" filter="fade">
                                      <p:cBhvr>
                                        <p:cTn id="96" dur="500"/>
                                        <p:tgtEl>
                                          <p:spTgt spid="29"/>
                                        </p:tgtEl>
                                      </p:cBhvr>
                                    </p:animEffect>
                                  </p:childTnLst>
                                </p:cTn>
                              </p:par>
                            </p:childTnLst>
                          </p:cTn>
                        </p:par>
                        <p:par>
                          <p:cTn id="97" fill="hold">
                            <p:stCondLst>
                              <p:cond delay="500"/>
                            </p:stCondLst>
                            <p:childTnLst>
                              <p:par>
                                <p:cTn id="98" presetID="53" presetClass="entr" presetSubtype="16" fill="hold" grpId="0" nodeType="afterEffect">
                                  <p:stCondLst>
                                    <p:cond delay="0"/>
                                  </p:stCondLst>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fltVal val="0"/>
                                          </p:val>
                                        </p:tav>
                                        <p:tav tm="100000">
                                          <p:val>
                                            <p:strVal val="#ppt_w"/>
                                          </p:val>
                                        </p:tav>
                                      </p:tavLst>
                                    </p:anim>
                                    <p:anim calcmode="lin" valueType="num">
                                      <p:cBhvr>
                                        <p:cTn id="101" dur="500" fill="hold"/>
                                        <p:tgtEl>
                                          <p:spTgt spid="42"/>
                                        </p:tgtEl>
                                        <p:attrNameLst>
                                          <p:attrName>ppt_h</p:attrName>
                                        </p:attrNameLst>
                                      </p:cBhvr>
                                      <p:tavLst>
                                        <p:tav tm="0">
                                          <p:val>
                                            <p:fltVal val="0"/>
                                          </p:val>
                                        </p:tav>
                                        <p:tav tm="100000">
                                          <p:val>
                                            <p:strVal val="#ppt_h"/>
                                          </p:val>
                                        </p:tav>
                                      </p:tavLst>
                                    </p:anim>
                                    <p:animEffect transition="in" filter="fade">
                                      <p:cBhvr>
                                        <p:cTn id="102" dur="500"/>
                                        <p:tgtEl>
                                          <p:spTgt spid="42"/>
                                        </p:tgtEl>
                                      </p:cBhvr>
                                    </p:animEffect>
                                  </p:childTnLst>
                                </p:cTn>
                              </p:par>
                            </p:childTnLst>
                          </p:cTn>
                        </p:par>
                        <p:par>
                          <p:cTn id="103" fill="hold">
                            <p:stCondLst>
                              <p:cond delay="1000"/>
                            </p:stCondLst>
                            <p:childTnLst>
                              <p:par>
                                <p:cTn id="104" presetID="53" presetClass="entr" presetSubtype="16"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p:cTn id="106" dur="500" fill="hold"/>
                                        <p:tgtEl>
                                          <p:spTgt spid="50"/>
                                        </p:tgtEl>
                                        <p:attrNameLst>
                                          <p:attrName>ppt_w</p:attrName>
                                        </p:attrNameLst>
                                      </p:cBhvr>
                                      <p:tavLst>
                                        <p:tav tm="0">
                                          <p:val>
                                            <p:fltVal val="0"/>
                                          </p:val>
                                        </p:tav>
                                        <p:tav tm="100000">
                                          <p:val>
                                            <p:strVal val="#ppt_w"/>
                                          </p:val>
                                        </p:tav>
                                      </p:tavLst>
                                    </p:anim>
                                    <p:anim calcmode="lin" valueType="num">
                                      <p:cBhvr>
                                        <p:cTn id="107" dur="500" fill="hold"/>
                                        <p:tgtEl>
                                          <p:spTgt spid="50"/>
                                        </p:tgtEl>
                                        <p:attrNameLst>
                                          <p:attrName>ppt_h</p:attrName>
                                        </p:attrNameLst>
                                      </p:cBhvr>
                                      <p:tavLst>
                                        <p:tav tm="0">
                                          <p:val>
                                            <p:fltVal val="0"/>
                                          </p:val>
                                        </p:tav>
                                        <p:tav tm="100000">
                                          <p:val>
                                            <p:strVal val="#ppt_h"/>
                                          </p:val>
                                        </p:tav>
                                      </p:tavLst>
                                    </p:anim>
                                    <p:animEffect transition="in" filter="fade">
                                      <p:cBhvr>
                                        <p:cTn id="108" dur="500"/>
                                        <p:tgtEl>
                                          <p:spTgt spid="50"/>
                                        </p:tgtEl>
                                      </p:cBhvr>
                                    </p:animEffect>
                                  </p:childTnLst>
                                </p:cTn>
                              </p:par>
                            </p:childTnLst>
                          </p:cTn>
                        </p:par>
                        <p:par>
                          <p:cTn id="109" fill="hold">
                            <p:stCondLst>
                              <p:cond delay="1500"/>
                            </p:stCondLst>
                            <p:childTnLst>
                              <p:par>
                                <p:cTn id="110" presetID="53" presetClass="entr" presetSubtype="16" fill="hold" grpId="0" nodeType="afterEffect">
                                  <p:stCondLst>
                                    <p:cond delay="0"/>
                                  </p:stCondLst>
                                  <p:childTnLst>
                                    <p:set>
                                      <p:cBhvr>
                                        <p:cTn id="111" dur="1" fill="hold">
                                          <p:stCondLst>
                                            <p:cond delay="0"/>
                                          </p:stCondLst>
                                        </p:cTn>
                                        <p:tgtEl>
                                          <p:spTgt spid="54"/>
                                        </p:tgtEl>
                                        <p:attrNameLst>
                                          <p:attrName>style.visibility</p:attrName>
                                        </p:attrNameLst>
                                      </p:cBhvr>
                                      <p:to>
                                        <p:strVal val="visible"/>
                                      </p:to>
                                    </p:set>
                                    <p:anim calcmode="lin" valueType="num">
                                      <p:cBhvr>
                                        <p:cTn id="112" dur="500" fill="hold"/>
                                        <p:tgtEl>
                                          <p:spTgt spid="54"/>
                                        </p:tgtEl>
                                        <p:attrNameLst>
                                          <p:attrName>ppt_w</p:attrName>
                                        </p:attrNameLst>
                                      </p:cBhvr>
                                      <p:tavLst>
                                        <p:tav tm="0">
                                          <p:val>
                                            <p:fltVal val="0"/>
                                          </p:val>
                                        </p:tav>
                                        <p:tav tm="100000">
                                          <p:val>
                                            <p:strVal val="#ppt_w"/>
                                          </p:val>
                                        </p:tav>
                                      </p:tavLst>
                                    </p:anim>
                                    <p:anim calcmode="lin" valueType="num">
                                      <p:cBhvr>
                                        <p:cTn id="113" dur="500" fill="hold"/>
                                        <p:tgtEl>
                                          <p:spTgt spid="54"/>
                                        </p:tgtEl>
                                        <p:attrNameLst>
                                          <p:attrName>ppt_h</p:attrName>
                                        </p:attrNameLst>
                                      </p:cBhvr>
                                      <p:tavLst>
                                        <p:tav tm="0">
                                          <p:val>
                                            <p:fltVal val="0"/>
                                          </p:val>
                                        </p:tav>
                                        <p:tav tm="100000">
                                          <p:val>
                                            <p:strVal val="#ppt_h"/>
                                          </p:val>
                                        </p:tav>
                                      </p:tavLst>
                                    </p:anim>
                                    <p:animEffect transition="in" filter="fade">
                                      <p:cBhvr>
                                        <p:cTn id="114" dur="500"/>
                                        <p:tgtEl>
                                          <p:spTgt spid="54"/>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cBhvr>
                                        <p:cTn id="119" dur="500" fill="hold"/>
                                        <p:tgtEl>
                                          <p:spTgt spid="30"/>
                                        </p:tgtEl>
                                        <p:attrNameLst>
                                          <p:attrName>ppt_w</p:attrName>
                                        </p:attrNameLst>
                                      </p:cBhvr>
                                      <p:tavLst>
                                        <p:tav tm="0">
                                          <p:val>
                                            <p:fltVal val="0"/>
                                          </p:val>
                                        </p:tav>
                                        <p:tav tm="100000">
                                          <p:val>
                                            <p:strVal val="#ppt_w"/>
                                          </p:val>
                                        </p:tav>
                                      </p:tavLst>
                                    </p:anim>
                                    <p:anim calcmode="lin" valueType="num">
                                      <p:cBhvr>
                                        <p:cTn id="120" dur="500" fill="hold"/>
                                        <p:tgtEl>
                                          <p:spTgt spid="30"/>
                                        </p:tgtEl>
                                        <p:attrNameLst>
                                          <p:attrName>ppt_h</p:attrName>
                                        </p:attrNameLst>
                                      </p:cBhvr>
                                      <p:tavLst>
                                        <p:tav tm="0">
                                          <p:val>
                                            <p:fltVal val="0"/>
                                          </p:val>
                                        </p:tav>
                                        <p:tav tm="100000">
                                          <p:val>
                                            <p:strVal val="#ppt_h"/>
                                          </p:val>
                                        </p:tav>
                                      </p:tavLst>
                                    </p:anim>
                                    <p:animEffect transition="in" filter="fade">
                                      <p:cBhvr>
                                        <p:cTn id="121" dur="500"/>
                                        <p:tgtEl>
                                          <p:spTgt spid="30"/>
                                        </p:tgtEl>
                                      </p:cBhvr>
                                    </p:animEffect>
                                  </p:childTnLst>
                                </p:cTn>
                              </p:par>
                            </p:childTnLst>
                          </p:cTn>
                        </p:par>
                        <p:par>
                          <p:cTn id="122" fill="hold">
                            <p:stCondLst>
                              <p:cond delay="500"/>
                            </p:stCondLst>
                            <p:childTnLst>
                              <p:par>
                                <p:cTn id="123" presetID="53" presetClass="entr" presetSubtype="16" fill="hold" grpId="0" nodeType="afterEffect">
                                  <p:stCondLst>
                                    <p:cond delay="0"/>
                                  </p:stCondLst>
                                  <p:childTnLst>
                                    <p:set>
                                      <p:cBhvr>
                                        <p:cTn id="124" dur="1" fill="hold">
                                          <p:stCondLst>
                                            <p:cond delay="0"/>
                                          </p:stCondLst>
                                        </p:cTn>
                                        <p:tgtEl>
                                          <p:spTgt spid="43"/>
                                        </p:tgtEl>
                                        <p:attrNameLst>
                                          <p:attrName>style.visibility</p:attrName>
                                        </p:attrNameLst>
                                      </p:cBhvr>
                                      <p:to>
                                        <p:strVal val="visible"/>
                                      </p:to>
                                    </p:set>
                                    <p:anim calcmode="lin" valueType="num">
                                      <p:cBhvr>
                                        <p:cTn id="125" dur="500" fill="hold"/>
                                        <p:tgtEl>
                                          <p:spTgt spid="43"/>
                                        </p:tgtEl>
                                        <p:attrNameLst>
                                          <p:attrName>ppt_w</p:attrName>
                                        </p:attrNameLst>
                                      </p:cBhvr>
                                      <p:tavLst>
                                        <p:tav tm="0">
                                          <p:val>
                                            <p:fltVal val="0"/>
                                          </p:val>
                                        </p:tav>
                                        <p:tav tm="100000">
                                          <p:val>
                                            <p:strVal val="#ppt_w"/>
                                          </p:val>
                                        </p:tav>
                                      </p:tavLst>
                                    </p:anim>
                                    <p:anim calcmode="lin" valueType="num">
                                      <p:cBhvr>
                                        <p:cTn id="126" dur="500" fill="hold"/>
                                        <p:tgtEl>
                                          <p:spTgt spid="43"/>
                                        </p:tgtEl>
                                        <p:attrNameLst>
                                          <p:attrName>ppt_h</p:attrName>
                                        </p:attrNameLst>
                                      </p:cBhvr>
                                      <p:tavLst>
                                        <p:tav tm="0">
                                          <p:val>
                                            <p:fltVal val="0"/>
                                          </p:val>
                                        </p:tav>
                                        <p:tav tm="100000">
                                          <p:val>
                                            <p:strVal val="#ppt_h"/>
                                          </p:val>
                                        </p:tav>
                                      </p:tavLst>
                                    </p:anim>
                                    <p:animEffect transition="in" filter="fade">
                                      <p:cBhvr>
                                        <p:cTn id="127" dur="500"/>
                                        <p:tgtEl>
                                          <p:spTgt spid="43"/>
                                        </p:tgtEl>
                                      </p:cBhvr>
                                    </p:animEffect>
                                  </p:childTnLst>
                                </p:cTn>
                              </p:par>
                            </p:childTnLst>
                          </p:cTn>
                        </p:par>
                        <p:par>
                          <p:cTn id="128" fill="hold">
                            <p:stCondLst>
                              <p:cond delay="1000"/>
                            </p:stCondLst>
                            <p:childTnLst>
                              <p:par>
                                <p:cTn id="129" presetID="53" presetClass="entr" presetSubtype="16"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 calcmode="lin" valueType="num">
                                      <p:cBhvr>
                                        <p:cTn id="131" dur="500" fill="hold"/>
                                        <p:tgtEl>
                                          <p:spTgt spid="48"/>
                                        </p:tgtEl>
                                        <p:attrNameLst>
                                          <p:attrName>ppt_w</p:attrName>
                                        </p:attrNameLst>
                                      </p:cBhvr>
                                      <p:tavLst>
                                        <p:tav tm="0">
                                          <p:val>
                                            <p:fltVal val="0"/>
                                          </p:val>
                                        </p:tav>
                                        <p:tav tm="100000">
                                          <p:val>
                                            <p:strVal val="#ppt_w"/>
                                          </p:val>
                                        </p:tav>
                                      </p:tavLst>
                                    </p:anim>
                                    <p:anim calcmode="lin" valueType="num">
                                      <p:cBhvr>
                                        <p:cTn id="132" dur="500" fill="hold"/>
                                        <p:tgtEl>
                                          <p:spTgt spid="48"/>
                                        </p:tgtEl>
                                        <p:attrNameLst>
                                          <p:attrName>ppt_h</p:attrName>
                                        </p:attrNameLst>
                                      </p:cBhvr>
                                      <p:tavLst>
                                        <p:tav tm="0">
                                          <p:val>
                                            <p:fltVal val="0"/>
                                          </p:val>
                                        </p:tav>
                                        <p:tav tm="100000">
                                          <p:val>
                                            <p:strVal val="#ppt_h"/>
                                          </p:val>
                                        </p:tav>
                                      </p:tavLst>
                                    </p:anim>
                                    <p:animEffect transition="in" filter="fade">
                                      <p:cBhvr>
                                        <p:cTn id="133" dur="500"/>
                                        <p:tgtEl>
                                          <p:spTgt spid="48"/>
                                        </p:tgtEl>
                                      </p:cBhvr>
                                    </p:animEffect>
                                  </p:childTnLst>
                                </p:cTn>
                              </p:par>
                            </p:childTnLst>
                          </p:cTn>
                        </p:par>
                        <p:par>
                          <p:cTn id="134" fill="hold">
                            <p:stCondLst>
                              <p:cond delay="1500"/>
                            </p:stCondLst>
                            <p:childTnLst>
                              <p:par>
                                <p:cTn id="135" presetID="53" presetClass="entr" presetSubtype="16" fill="hold" grpId="0" nodeType="afterEffect">
                                  <p:stCondLst>
                                    <p:cond delay="0"/>
                                  </p:stCondLst>
                                  <p:childTnLst>
                                    <p:set>
                                      <p:cBhvr>
                                        <p:cTn id="136" dur="1" fill="hold">
                                          <p:stCondLst>
                                            <p:cond delay="0"/>
                                          </p:stCondLst>
                                        </p:cTn>
                                        <p:tgtEl>
                                          <p:spTgt spid="55"/>
                                        </p:tgtEl>
                                        <p:attrNameLst>
                                          <p:attrName>style.visibility</p:attrName>
                                        </p:attrNameLst>
                                      </p:cBhvr>
                                      <p:to>
                                        <p:strVal val="visible"/>
                                      </p:to>
                                    </p:set>
                                    <p:anim calcmode="lin" valueType="num">
                                      <p:cBhvr>
                                        <p:cTn id="137" dur="500" fill="hold"/>
                                        <p:tgtEl>
                                          <p:spTgt spid="55"/>
                                        </p:tgtEl>
                                        <p:attrNameLst>
                                          <p:attrName>ppt_w</p:attrName>
                                        </p:attrNameLst>
                                      </p:cBhvr>
                                      <p:tavLst>
                                        <p:tav tm="0">
                                          <p:val>
                                            <p:fltVal val="0"/>
                                          </p:val>
                                        </p:tav>
                                        <p:tav tm="100000">
                                          <p:val>
                                            <p:strVal val="#ppt_w"/>
                                          </p:val>
                                        </p:tav>
                                      </p:tavLst>
                                    </p:anim>
                                    <p:anim calcmode="lin" valueType="num">
                                      <p:cBhvr>
                                        <p:cTn id="138" dur="500" fill="hold"/>
                                        <p:tgtEl>
                                          <p:spTgt spid="55"/>
                                        </p:tgtEl>
                                        <p:attrNameLst>
                                          <p:attrName>ppt_h</p:attrName>
                                        </p:attrNameLst>
                                      </p:cBhvr>
                                      <p:tavLst>
                                        <p:tav tm="0">
                                          <p:val>
                                            <p:fltVal val="0"/>
                                          </p:val>
                                        </p:tav>
                                        <p:tav tm="100000">
                                          <p:val>
                                            <p:strVal val="#ppt_h"/>
                                          </p:val>
                                        </p:tav>
                                      </p:tavLst>
                                    </p:anim>
                                    <p:animEffect transition="in" filter="fade">
                                      <p:cBhvr>
                                        <p:cTn id="139" dur="500"/>
                                        <p:tgtEl>
                                          <p:spTgt spid="55"/>
                                        </p:tgtEl>
                                      </p:cBhvr>
                                    </p:animEffec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31"/>
                                        </p:tgtEl>
                                        <p:attrNameLst>
                                          <p:attrName>style.visibility</p:attrName>
                                        </p:attrNameLst>
                                      </p:cBhvr>
                                      <p:to>
                                        <p:strVal val="visible"/>
                                      </p:to>
                                    </p:set>
                                    <p:anim calcmode="lin" valueType="num">
                                      <p:cBhvr>
                                        <p:cTn id="144" dur="500" fill="hold"/>
                                        <p:tgtEl>
                                          <p:spTgt spid="31"/>
                                        </p:tgtEl>
                                        <p:attrNameLst>
                                          <p:attrName>ppt_w</p:attrName>
                                        </p:attrNameLst>
                                      </p:cBhvr>
                                      <p:tavLst>
                                        <p:tav tm="0">
                                          <p:val>
                                            <p:fltVal val="0"/>
                                          </p:val>
                                        </p:tav>
                                        <p:tav tm="100000">
                                          <p:val>
                                            <p:strVal val="#ppt_w"/>
                                          </p:val>
                                        </p:tav>
                                      </p:tavLst>
                                    </p:anim>
                                    <p:anim calcmode="lin" valueType="num">
                                      <p:cBhvr>
                                        <p:cTn id="145" dur="500" fill="hold"/>
                                        <p:tgtEl>
                                          <p:spTgt spid="31"/>
                                        </p:tgtEl>
                                        <p:attrNameLst>
                                          <p:attrName>ppt_h</p:attrName>
                                        </p:attrNameLst>
                                      </p:cBhvr>
                                      <p:tavLst>
                                        <p:tav tm="0">
                                          <p:val>
                                            <p:fltVal val="0"/>
                                          </p:val>
                                        </p:tav>
                                        <p:tav tm="100000">
                                          <p:val>
                                            <p:strVal val="#ppt_h"/>
                                          </p:val>
                                        </p:tav>
                                      </p:tavLst>
                                    </p:anim>
                                    <p:animEffect transition="in" filter="fade">
                                      <p:cBhvr>
                                        <p:cTn id="146" dur="500"/>
                                        <p:tgtEl>
                                          <p:spTgt spid="31"/>
                                        </p:tgtEl>
                                      </p:cBhvr>
                                    </p:animEffect>
                                  </p:childTnLst>
                                </p:cTn>
                              </p:par>
                            </p:childTnLst>
                          </p:cTn>
                        </p:par>
                        <p:par>
                          <p:cTn id="147" fill="hold">
                            <p:stCondLst>
                              <p:cond delay="500"/>
                            </p:stCondLst>
                            <p:childTnLst>
                              <p:par>
                                <p:cTn id="148" presetID="53" presetClass="entr" presetSubtype="16" fill="hold" grpId="0" nodeType="afterEffect">
                                  <p:stCondLst>
                                    <p:cond delay="0"/>
                                  </p:stCondLst>
                                  <p:childTnLst>
                                    <p:set>
                                      <p:cBhvr>
                                        <p:cTn id="149" dur="1" fill="hold">
                                          <p:stCondLst>
                                            <p:cond delay="0"/>
                                          </p:stCondLst>
                                        </p:cTn>
                                        <p:tgtEl>
                                          <p:spTgt spid="44"/>
                                        </p:tgtEl>
                                        <p:attrNameLst>
                                          <p:attrName>style.visibility</p:attrName>
                                        </p:attrNameLst>
                                      </p:cBhvr>
                                      <p:to>
                                        <p:strVal val="visible"/>
                                      </p:to>
                                    </p:set>
                                    <p:anim calcmode="lin" valueType="num">
                                      <p:cBhvr>
                                        <p:cTn id="150" dur="500" fill="hold"/>
                                        <p:tgtEl>
                                          <p:spTgt spid="44"/>
                                        </p:tgtEl>
                                        <p:attrNameLst>
                                          <p:attrName>ppt_w</p:attrName>
                                        </p:attrNameLst>
                                      </p:cBhvr>
                                      <p:tavLst>
                                        <p:tav tm="0">
                                          <p:val>
                                            <p:fltVal val="0"/>
                                          </p:val>
                                        </p:tav>
                                        <p:tav tm="100000">
                                          <p:val>
                                            <p:strVal val="#ppt_w"/>
                                          </p:val>
                                        </p:tav>
                                      </p:tavLst>
                                    </p:anim>
                                    <p:anim calcmode="lin" valueType="num">
                                      <p:cBhvr>
                                        <p:cTn id="151" dur="500" fill="hold"/>
                                        <p:tgtEl>
                                          <p:spTgt spid="44"/>
                                        </p:tgtEl>
                                        <p:attrNameLst>
                                          <p:attrName>ppt_h</p:attrName>
                                        </p:attrNameLst>
                                      </p:cBhvr>
                                      <p:tavLst>
                                        <p:tav tm="0">
                                          <p:val>
                                            <p:fltVal val="0"/>
                                          </p:val>
                                        </p:tav>
                                        <p:tav tm="100000">
                                          <p:val>
                                            <p:strVal val="#ppt_h"/>
                                          </p:val>
                                        </p:tav>
                                      </p:tavLst>
                                    </p:anim>
                                    <p:animEffect transition="in" filter="fade">
                                      <p:cBhvr>
                                        <p:cTn id="152" dur="500"/>
                                        <p:tgtEl>
                                          <p:spTgt spid="44"/>
                                        </p:tgtEl>
                                      </p:cBhvr>
                                    </p:animEffect>
                                  </p:childTnLst>
                                </p:cTn>
                              </p:par>
                            </p:childTnLst>
                          </p:cTn>
                        </p:par>
                        <p:par>
                          <p:cTn id="153" fill="hold">
                            <p:stCondLst>
                              <p:cond delay="1000"/>
                            </p:stCondLst>
                            <p:childTnLst>
                              <p:par>
                                <p:cTn id="154" presetID="53" presetClass="entr" presetSubtype="16" fill="hold" grpId="0" nodeType="afterEffect">
                                  <p:stCondLst>
                                    <p:cond delay="0"/>
                                  </p:stCondLst>
                                  <p:childTnLst>
                                    <p:set>
                                      <p:cBhvr>
                                        <p:cTn id="155" dur="1" fill="hold">
                                          <p:stCondLst>
                                            <p:cond delay="0"/>
                                          </p:stCondLst>
                                        </p:cTn>
                                        <p:tgtEl>
                                          <p:spTgt spid="51"/>
                                        </p:tgtEl>
                                        <p:attrNameLst>
                                          <p:attrName>style.visibility</p:attrName>
                                        </p:attrNameLst>
                                      </p:cBhvr>
                                      <p:to>
                                        <p:strVal val="visible"/>
                                      </p:to>
                                    </p:set>
                                    <p:anim calcmode="lin" valueType="num">
                                      <p:cBhvr>
                                        <p:cTn id="156" dur="500" fill="hold"/>
                                        <p:tgtEl>
                                          <p:spTgt spid="51"/>
                                        </p:tgtEl>
                                        <p:attrNameLst>
                                          <p:attrName>ppt_w</p:attrName>
                                        </p:attrNameLst>
                                      </p:cBhvr>
                                      <p:tavLst>
                                        <p:tav tm="0">
                                          <p:val>
                                            <p:fltVal val="0"/>
                                          </p:val>
                                        </p:tav>
                                        <p:tav tm="100000">
                                          <p:val>
                                            <p:strVal val="#ppt_w"/>
                                          </p:val>
                                        </p:tav>
                                      </p:tavLst>
                                    </p:anim>
                                    <p:anim calcmode="lin" valueType="num">
                                      <p:cBhvr>
                                        <p:cTn id="157" dur="500" fill="hold"/>
                                        <p:tgtEl>
                                          <p:spTgt spid="51"/>
                                        </p:tgtEl>
                                        <p:attrNameLst>
                                          <p:attrName>ppt_h</p:attrName>
                                        </p:attrNameLst>
                                      </p:cBhvr>
                                      <p:tavLst>
                                        <p:tav tm="0">
                                          <p:val>
                                            <p:fltVal val="0"/>
                                          </p:val>
                                        </p:tav>
                                        <p:tav tm="100000">
                                          <p:val>
                                            <p:strVal val="#ppt_h"/>
                                          </p:val>
                                        </p:tav>
                                      </p:tavLst>
                                    </p:anim>
                                    <p:animEffect transition="in" filter="fade">
                                      <p:cBhvr>
                                        <p:cTn id="158" dur="500"/>
                                        <p:tgtEl>
                                          <p:spTgt spid="51"/>
                                        </p:tgtEl>
                                      </p:cBhvr>
                                    </p:animEffect>
                                  </p:childTnLst>
                                </p:cTn>
                              </p:par>
                            </p:childTnLst>
                          </p:cTn>
                        </p:par>
                        <p:par>
                          <p:cTn id="159" fill="hold">
                            <p:stCondLst>
                              <p:cond delay="1500"/>
                            </p:stCondLst>
                            <p:childTnLst>
                              <p:par>
                                <p:cTn id="160" presetID="53" presetClass="entr" presetSubtype="16" fill="hold" grpId="0" nodeType="afterEffect">
                                  <p:stCondLst>
                                    <p:cond delay="0"/>
                                  </p:stCondLst>
                                  <p:childTnLst>
                                    <p:set>
                                      <p:cBhvr>
                                        <p:cTn id="161" dur="1" fill="hold">
                                          <p:stCondLst>
                                            <p:cond delay="0"/>
                                          </p:stCondLst>
                                        </p:cTn>
                                        <p:tgtEl>
                                          <p:spTgt spid="56"/>
                                        </p:tgtEl>
                                        <p:attrNameLst>
                                          <p:attrName>style.visibility</p:attrName>
                                        </p:attrNameLst>
                                      </p:cBhvr>
                                      <p:to>
                                        <p:strVal val="visible"/>
                                      </p:to>
                                    </p:set>
                                    <p:anim calcmode="lin" valueType="num">
                                      <p:cBhvr>
                                        <p:cTn id="162" dur="500" fill="hold"/>
                                        <p:tgtEl>
                                          <p:spTgt spid="56"/>
                                        </p:tgtEl>
                                        <p:attrNameLst>
                                          <p:attrName>ppt_w</p:attrName>
                                        </p:attrNameLst>
                                      </p:cBhvr>
                                      <p:tavLst>
                                        <p:tav tm="0">
                                          <p:val>
                                            <p:fltVal val="0"/>
                                          </p:val>
                                        </p:tav>
                                        <p:tav tm="100000">
                                          <p:val>
                                            <p:strVal val="#ppt_w"/>
                                          </p:val>
                                        </p:tav>
                                      </p:tavLst>
                                    </p:anim>
                                    <p:anim calcmode="lin" valueType="num">
                                      <p:cBhvr>
                                        <p:cTn id="163" dur="500" fill="hold"/>
                                        <p:tgtEl>
                                          <p:spTgt spid="56"/>
                                        </p:tgtEl>
                                        <p:attrNameLst>
                                          <p:attrName>ppt_h</p:attrName>
                                        </p:attrNameLst>
                                      </p:cBhvr>
                                      <p:tavLst>
                                        <p:tav tm="0">
                                          <p:val>
                                            <p:fltVal val="0"/>
                                          </p:val>
                                        </p:tav>
                                        <p:tav tm="100000">
                                          <p:val>
                                            <p:strVal val="#ppt_h"/>
                                          </p:val>
                                        </p:tav>
                                      </p:tavLst>
                                    </p:anim>
                                    <p:animEffect transition="in" filter="fade">
                                      <p:cBhvr>
                                        <p:cTn id="16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4800600" y="44587"/>
            <a:ext cx="3915228" cy="492443"/>
          </a:xfrm>
          <a:prstGeom prst="rect">
            <a:avLst/>
          </a:prstGeom>
          <a:noFill/>
        </p:spPr>
        <p:txBody>
          <a:bodyPr wrap="square" rtlCol="0">
            <a:spAutoFit/>
          </a:bodyPr>
          <a:lstStyle/>
          <a:p>
            <a:r>
              <a:rPr lang="en-US" sz="2600" b="1" dirty="0">
                <a:solidFill>
                  <a:schemeClr val="bg1"/>
                </a:solidFill>
                <a:effectLst>
                  <a:glow rad="381000">
                    <a:srgbClr val="E20000">
                      <a:alpha val="49804"/>
                    </a:srgbClr>
                  </a:glow>
                </a:effectLst>
                <a:latin typeface="Felix Titling" pitchFamily="82" charset="0"/>
              </a:rPr>
              <a:t>4</a:t>
            </a:r>
            <a:r>
              <a:rPr lang="en-US" sz="2600" b="1" dirty="0" smtClean="0">
                <a:solidFill>
                  <a:schemeClr val="bg1"/>
                </a:solidFill>
                <a:effectLst>
                  <a:glow rad="381000">
                    <a:srgbClr val="E20000">
                      <a:alpha val="49804"/>
                    </a:srgbClr>
                  </a:glow>
                </a:effectLst>
                <a:latin typeface="Felix Titling" pitchFamily="82" charset="0"/>
              </a:rPr>
              <a:t> . 2 – 1 1</a:t>
            </a:r>
            <a:endParaRPr lang="en-US" sz="2600" b="1" dirty="0">
              <a:solidFill>
                <a:schemeClr val="bg1"/>
              </a:solidFill>
              <a:effectLst>
                <a:glow rad="381000">
                  <a:srgbClr val="E20000">
                    <a:alpha val="49804"/>
                  </a:srgbClr>
                </a:glow>
              </a:effectLst>
              <a:latin typeface="Felix Titling" pitchFamily="82" charset="0"/>
            </a:endParaRPr>
          </a:p>
        </p:txBody>
      </p:sp>
      <p:sp>
        <p:nvSpPr>
          <p:cNvPr id="9" name="Rectangle 8"/>
          <p:cNvSpPr/>
          <p:nvPr/>
        </p:nvSpPr>
        <p:spPr>
          <a:xfrm>
            <a:off x="3183938" y="1384224"/>
            <a:ext cx="508000" cy="426720"/>
          </a:xfrm>
          <a:prstGeom prst="rect">
            <a:avLst/>
          </a:prstGeom>
          <a:solidFill>
            <a:srgbClr val="FFC0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itchFamily="34" charset="0"/>
            </a:endParaRPr>
          </a:p>
        </p:txBody>
      </p:sp>
      <p:sp>
        <p:nvSpPr>
          <p:cNvPr id="11" name="TextBox 10"/>
          <p:cNvSpPr txBox="1"/>
          <p:nvPr/>
        </p:nvSpPr>
        <p:spPr>
          <a:xfrm>
            <a:off x="742715" y="950612"/>
            <a:ext cx="1219200" cy="646331"/>
          </a:xfrm>
          <a:prstGeom prst="rect">
            <a:avLst/>
          </a:prstGeom>
          <a:noFill/>
        </p:spPr>
        <p:txBody>
          <a:bodyPr wrap="square" rtlCol="0">
            <a:spAutoFit/>
          </a:bodyPr>
          <a:lstStyle/>
          <a:p>
            <a:pPr algn="ctr"/>
            <a:r>
              <a:rPr lang="en-US" b="1" dirty="0" smtClean="0">
                <a:solidFill>
                  <a:schemeClr val="bg1"/>
                </a:solidFill>
                <a:latin typeface="Calibri" pitchFamily="34" charset="0"/>
              </a:rPr>
              <a:t>Benjamin</a:t>
            </a:r>
          </a:p>
          <a:p>
            <a:pPr algn="ctr"/>
            <a:r>
              <a:rPr lang="en-US" b="1" dirty="0" smtClean="0">
                <a:solidFill>
                  <a:schemeClr val="bg1"/>
                </a:solidFill>
                <a:latin typeface="Calibri" pitchFamily="34" charset="0"/>
              </a:rPr>
              <a:t>35400</a:t>
            </a:r>
          </a:p>
        </p:txBody>
      </p:sp>
      <p:sp>
        <p:nvSpPr>
          <p:cNvPr id="12" name="Rectangle 11"/>
          <p:cNvSpPr/>
          <p:nvPr/>
        </p:nvSpPr>
        <p:spPr>
          <a:xfrm>
            <a:off x="3183938" y="1818846"/>
            <a:ext cx="508000" cy="426720"/>
          </a:xfrm>
          <a:prstGeom prst="rect">
            <a:avLst/>
          </a:prstGeom>
          <a:solidFill>
            <a:srgbClr val="FFC0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itchFamily="34" charset="0"/>
            </a:endParaRPr>
          </a:p>
        </p:txBody>
      </p:sp>
      <p:sp>
        <p:nvSpPr>
          <p:cNvPr id="13" name="Rectangle 12"/>
          <p:cNvSpPr/>
          <p:nvPr/>
        </p:nvSpPr>
        <p:spPr>
          <a:xfrm>
            <a:off x="3183938" y="2245566"/>
            <a:ext cx="508000" cy="533400"/>
          </a:xfrm>
          <a:prstGeom prst="rect">
            <a:avLst/>
          </a:prstGeom>
          <a:solidFill>
            <a:srgbClr val="FFC0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itchFamily="34" charset="0"/>
            </a:endParaRPr>
          </a:p>
        </p:txBody>
      </p:sp>
      <p:sp>
        <p:nvSpPr>
          <p:cNvPr id="14" name="Rectangle 13"/>
          <p:cNvSpPr/>
          <p:nvPr/>
        </p:nvSpPr>
        <p:spPr>
          <a:xfrm rot="16200000">
            <a:off x="1864369" y="2944990"/>
            <a:ext cx="533400" cy="609600"/>
          </a:xfrm>
          <a:prstGeom prst="rect">
            <a:avLst/>
          </a:prstGeom>
          <a:solidFill>
            <a:srgbClr val="FFC0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itchFamily="34" charset="0"/>
            </a:endParaRPr>
          </a:p>
        </p:txBody>
      </p:sp>
      <p:sp>
        <p:nvSpPr>
          <p:cNvPr id="15" name="Rectangle 14"/>
          <p:cNvSpPr/>
          <p:nvPr/>
        </p:nvSpPr>
        <p:spPr>
          <a:xfrm rot="16200000">
            <a:off x="1243480" y="2944990"/>
            <a:ext cx="533400" cy="609600"/>
          </a:xfrm>
          <a:prstGeom prst="rect">
            <a:avLst/>
          </a:prstGeom>
          <a:solidFill>
            <a:srgbClr val="FFC0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itchFamily="34" charset="0"/>
            </a:endParaRPr>
          </a:p>
        </p:txBody>
      </p:sp>
      <p:sp>
        <p:nvSpPr>
          <p:cNvPr id="16" name="Rectangle 15"/>
          <p:cNvSpPr/>
          <p:nvPr/>
        </p:nvSpPr>
        <p:spPr>
          <a:xfrm rot="16200000">
            <a:off x="2445749" y="2981680"/>
            <a:ext cx="533399" cy="536218"/>
          </a:xfrm>
          <a:prstGeom prst="rect">
            <a:avLst/>
          </a:prstGeom>
          <a:solidFill>
            <a:srgbClr val="FFC0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itchFamily="34" charset="0"/>
            </a:endParaRPr>
          </a:p>
        </p:txBody>
      </p:sp>
      <p:sp>
        <p:nvSpPr>
          <p:cNvPr id="17" name="Rectangle 16"/>
          <p:cNvSpPr/>
          <p:nvPr/>
        </p:nvSpPr>
        <p:spPr>
          <a:xfrm rot="16200000">
            <a:off x="4005575" y="2892777"/>
            <a:ext cx="533399" cy="730955"/>
          </a:xfrm>
          <a:prstGeom prst="rect">
            <a:avLst/>
          </a:prstGeom>
          <a:solidFill>
            <a:srgbClr val="FFC0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itchFamily="34" charset="0"/>
            </a:endParaRPr>
          </a:p>
        </p:txBody>
      </p:sp>
      <p:sp>
        <p:nvSpPr>
          <p:cNvPr id="18" name="Rectangle 17"/>
          <p:cNvSpPr/>
          <p:nvPr/>
        </p:nvSpPr>
        <p:spPr>
          <a:xfrm rot="16200000">
            <a:off x="4610943" y="3004256"/>
            <a:ext cx="533400" cy="507998"/>
          </a:xfrm>
          <a:prstGeom prst="rect">
            <a:avLst/>
          </a:prstGeom>
          <a:solidFill>
            <a:srgbClr val="FFC0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itchFamily="34" charset="0"/>
            </a:endParaRPr>
          </a:p>
        </p:txBody>
      </p:sp>
      <p:sp>
        <p:nvSpPr>
          <p:cNvPr id="19" name="Rectangle 18"/>
          <p:cNvSpPr/>
          <p:nvPr/>
        </p:nvSpPr>
        <p:spPr>
          <a:xfrm rot="16200000">
            <a:off x="5147165" y="2978856"/>
            <a:ext cx="533400" cy="558798"/>
          </a:xfrm>
          <a:prstGeom prst="rect">
            <a:avLst/>
          </a:prstGeom>
          <a:solidFill>
            <a:srgbClr val="FFC0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itchFamily="34" charset="0"/>
            </a:endParaRPr>
          </a:p>
        </p:txBody>
      </p:sp>
      <p:sp>
        <p:nvSpPr>
          <p:cNvPr id="20" name="Rectangle 19"/>
          <p:cNvSpPr/>
          <p:nvPr/>
        </p:nvSpPr>
        <p:spPr>
          <a:xfrm>
            <a:off x="3198050" y="3715788"/>
            <a:ext cx="508000" cy="925689"/>
          </a:xfrm>
          <a:prstGeom prst="rect">
            <a:avLst/>
          </a:prstGeom>
          <a:solidFill>
            <a:srgbClr val="FFC0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itchFamily="34" charset="0"/>
            </a:endParaRPr>
          </a:p>
        </p:txBody>
      </p:sp>
      <p:sp>
        <p:nvSpPr>
          <p:cNvPr id="21" name="Rectangle 20"/>
          <p:cNvSpPr/>
          <p:nvPr/>
        </p:nvSpPr>
        <p:spPr>
          <a:xfrm>
            <a:off x="3198050" y="4641478"/>
            <a:ext cx="508000" cy="586740"/>
          </a:xfrm>
          <a:prstGeom prst="rect">
            <a:avLst/>
          </a:prstGeom>
          <a:solidFill>
            <a:srgbClr val="FFC0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itchFamily="34" charset="0"/>
            </a:endParaRPr>
          </a:p>
        </p:txBody>
      </p:sp>
      <p:sp>
        <p:nvSpPr>
          <p:cNvPr id="22" name="Rectangle 21"/>
          <p:cNvSpPr/>
          <p:nvPr/>
        </p:nvSpPr>
        <p:spPr>
          <a:xfrm>
            <a:off x="3200873" y="5228500"/>
            <a:ext cx="508000" cy="708378"/>
          </a:xfrm>
          <a:prstGeom prst="rect">
            <a:avLst/>
          </a:prstGeom>
          <a:solidFill>
            <a:srgbClr val="FFC0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itchFamily="34" charset="0"/>
            </a:endParaRPr>
          </a:p>
        </p:txBody>
      </p:sp>
      <p:cxnSp>
        <p:nvCxnSpPr>
          <p:cNvPr id="23" name="Straight Arrow Connector 22"/>
          <p:cNvCxnSpPr>
            <a:stCxn id="11" idx="3"/>
            <a:endCxn id="9" idx="1"/>
          </p:cNvCxnSpPr>
          <p:nvPr/>
        </p:nvCxnSpPr>
        <p:spPr>
          <a:xfrm>
            <a:off x="1961915" y="1273778"/>
            <a:ext cx="1222023" cy="32380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42715" y="1522394"/>
            <a:ext cx="1219200" cy="646331"/>
          </a:xfrm>
          <a:prstGeom prst="rect">
            <a:avLst/>
          </a:prstGeom>
          <a:noFill/>
        </p:spPr>
        <p:txBody>
          <a:bodyPr wrap="square" rtlCol="0">
            <a:spAutoFit/>
          </a:bodyPr>
          <a:lstStyle/>
          <a:p>
            <a:pPr algn="ctr"/>
            <a:r>
              <a:rPr lang="en-US" b="1" dirty="0" smtClean="0">
                <a:solidFill>
                  <a:schemeClr val="bg1"/>
                </a:solidFill>
                <a:latin typeface="Calibri" pitchFamily="34" charset="0"/>
              </a:rPr>
              <a:t>Manasseh</a:t>
            </a:r>
          </a:p>
          <a:p>
            <a:pPr algn="ctr"/>
            <a:r>
              <a:rPr lang="en-US" b="1" dirty="0" smtClean="0">
                <a:solidFill>
                  <a:schemeClr val="bg1"/>
                </a:solidFill>
                <a:latin typeface="Calibri" pitchFamily="34" charset="0"/>
              </a:rPr>
              <a:t>32200</a:t>
            </a:r>
          </a:p>
        </p:txBody>
      </p:sp>
      <p:cxnSp>
        <p:nvCxnSpPr>
          <p:cNvPr id="25" name="Straight Arrow Connector 24"/>
          <p:cNvCxnSpPr>
            <a:stCxn id="24" idx="3"/>
            <a:endCxn id="12" idx="1"/>
          </p:cNvCxnSpPr>
          <p:nvPr/>
        </p:nvCxnSpPr>
        <p:spPr>
          <a:xfrm>
            <a:off x="1961915" y="1845560"/>
            <a:ext cx="1222023" cy="18664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42715" y="2133081"/>
            <a:ext cx="1219200" cy="646331"/>
          </a:xfrm>
          <a:prstGeom prst="rect">
            <a:avLst/>
          </a:prstGeom>
          <a:noFill/>
        </p:spPr>
        <p:txBody>
          <a:bodyPr wrap="square" rtlCol="0">
            <a:spAutoFit/>
          </a:bodyPr>
          <a:lstStyle/>
          <a:p>
            <a:pPr algn="ctr"/>
            <a:r>
              <a:rPr lang="en-US" b="1" dirty="0" smtClean="0">
                <a:solidFill>
                  <a:schemeClr val="bg1"/>
                </a:solidFill>
                <a:latin typeface="Calibri" pitchFamily="34" charset="0"/>
              </a:rPr>
              <a:t>Ephraim</a:t>
            </a:r>
          </a:p>
          <a:p>
            <a:pPr algn="ctr"/>
            <a:r>
              <a:rPr lang="en-US" b="1" dirty="0" smtClean="0">
                <a:solidFill>
                  <a:schemeClr val="bg1"/>
                </a:solidFill>
                <a:latin typeface="Calibri" pitchFamily="34" charset="0"/>
              </a:rPr>
              <a:t>40500</a:t>
            </a:r>
          </a:p>
        </p:txBody>
      </p:sp>
      <p:cxnSp>
        <p:nvCxnSpPr>
          <p:cNvPr id="27" name="Straight Arrow Connector 26"/>
          <p:cNvCxnSpPr>
            <a:stCxn id="26" idx="3"/>
            <a:endCxn id="13" idx="1"/>
          </p:cNvCxnSpPr>
          <p:nvPr/>
        </p:nvCxnSpPr>
        <p:spPr>
          <a:xfrm>
            <a:off x="1961915" y="2456247"/>
            <a:ext cx="1222023" cy="5601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635492" y="914400"/>
            <a:ext cx="1219200" cy="646331"/>
          </a:xfrm>
          <a:prstGeom prst="rect">
            <a:avLst/>
          </a:prstGeom>
          <a:noFill/>
        </p:spPr>
        <p:txBody>
          <a:bodyPr wrap="square" rtlCol="0">
            <a:spAutoFit/>
          </a:bodyPr>
          <a:lstStyle/>
          <a:p>
            <a:pPr algn="ctr"/>
            <a:r>
              <a:rPr lang="en-US" b="1" dirty="0" smtClean="0">
                <a:solidFill>
                  <a:schemeClr val="bg1"/>
                </a:solidFill>
                <a:latin typeface="Calibri" pitchFamily="34" charset="0"/>
              </a:rPr>
              <a:t>Dan</a:t>
            </a:r>
          </a:p>
          <a:p>
            <a:pPr algn="ctr"/>
            <a:r>
              <a:rPr lang="en-US" b="1" dirty="0" smtClean="0">
                <a:solidFill>
                  <a:schemeClr val="bg1"/>
                </a:solidFill>
                <a:latin typeface="Calibri" pitchFamily="34" charset="0"/>
              </a:rPr>
              <a:t>67200</a:t>
            </a:r>
          </a:p>
        </p:txBody>
      </p:sp>
      <p:cxnSp>
        <p:nvCxnSpPr>
          <p:cNvPr id="29" name="Straight Arrow Connector 28"/>
          <p:cNvCxnSpPr>
            <a:endCxn id="17" idx="3"/>
          </p:cNvCxnSpPr>
          <p:nvPr/>
        </p:nvCxnSpPr>
        <p:spPr>
          <a:xfrm rot="16200000" flipH="1">
            <a:off x="3509590" y="2228870"/>
            <a:ext cx="1430824" cy="9454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35503" y="1487269"/>
            <a:ext cx="1219200" cy="646331"/>
          </a:xfrm>
          <a:prstGeom prst="rect">
            <a:avLst/>
          </a:prstGeom>
          <a:noFill/>
        </p:spPr>
        <p:txBody>
          <a:bodyPr wrap="square" rtlCol="0">
            <a:spAutoFit/>
          </a:bodyPr>
          <a:lstStyle/>
          <a:p>
            <a:pPr algn="ctr"/>
            <a:r>
              <a:rPr lang="en-US" b="1" dirty="0" smtClean="0">
                <a:solidFill>
                  <a:schemeClr val="bg1"/>
                </a:solidFill>
                <a:latin typeface="Calibri" pitchFamily="34" charset="0"/>
              </a:rPr>
              <a:t>Asher</a:t>
            </a:r>
          </a:p>
          <a:p>
            <a:pPr algn="ctr"/>
            <a:r>
              <a:rPr lang="en-US" b="1" dirty="0" smtClean="0">
                <a:solidFill>
                  <a:schemeClr val="bg1"/>
                </a:solidFill>
                <a:latin typeface="Calibri" pitchFamily="34" charset="0"/>
              </a:rPr>
              <a:t>41500</a:t>
            </a:r>
          </a:p>
        </p:txBody>
      </p:sp>
      <p:cxnSp>
        <p:nvCxnSpPr>
          <p:cNvPr id="31" name="Straight Arrow Connector 30"/>
          <p:cNvCxnSpPr>
            <a:stCxn id="30" idx="2"/>
            <a:endCxn id="18" idx="3"/>
          </p:cNvCxnSpPr>
          <p:nvPr/>
        </p:nvCxnSpPr>
        <p:spPr>
          <a:xfrm>
            <a:off x="4745103" y="2133600"/>
            <a:ext cx="132540" cy="85795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821303" y="914400"/>
            <a:ext cx="1219200" cy="646331"/>
          </a:xfrm>
          <a:prstGeom prst="rect">
            <a:avLst/>
          </a:prstGeom>
          <a:noFill/>
        </p:spPr>
        <p:txBody>
          <a:bodyPr wrap="square" rtlCol="0">
            <a:spAutoFit/>
          </a:bodyPr>
          <a:lstStyle/>
          <a:p>
            <a:pPr algn="ctr"/>
            <a:r>
              <a:rPr lang="en-US" b="1" dirty="0" smtClean="0">
                <a:solidFill>
                  <a:schemeClr val="bg1"/>
                </a:solidFill>
                <a:latin typeface="Calibri" pitchFamily="34" charset="0"/>
              </a:rPr>
              <a:t>Naphtali</a:t>
            </a:r>
          </a:p>
          <a:p>
            <a:pPr algn="ctr"/>
            <a:r>
              <a:rPr lang="en-US" b="1" dirty="0" smtClean="0">
                <a:solidFill>
                  <a:schemeClr val="bg1"/>
                </a:solidFill>
                <a:latin typeface="Calibri" pitchFamily="34" charset="0"/>
              </a:rPr>
              <a:t>53400</a:t>
            </a:r>
          </a:p>
        </p:txBody>
      </p:sp>
      <p:cxnSp>
        <p:nvCxnSpPr>
          <p:cNvPr id="33" name="Straight Arrow Connector 32"/>
          <p:cNvCxnSpPr/>
          <p:nvPr/>
        </p:nvCxnSpPr>
        <p:spPr>
          <a:xfrm rot="16200000" flipH="1">
            <a:off x="4722547" y="2279528"/>
            <a:ext cx="1430824" cy="14112"/>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78927" y="5048914"/>
            <a:ext cx="1219200" cy="646331"/>
          </a:xfrm>
          <a:prstGeom prst="rect">
            <a:avLst/>
          </a:prstGeom>
          <a:noFill/>
        </p:spPr>
        <p:txBody>
          <a:bodyPr wrap="square" rtlCol="0">
            <a:spAutoFit/>
          </a:bodyPr>
          <a:lstStyle/>
          <a:p>
            <a:pPr algn="ctr"/>
            <a:r>
              <a:rPr lang="en-US" b="1" dirty="0" smtClean="0">
                <a:solidFill>
                  <a:schemeClr val="bg1"/>
                </a:solidFill>
                <a:latin typeface="Calibri" pitchFamily="34" charset="0"/>
              </a:rPr>
              <a:t>Gad</a:t>
            </a:r>
          </a:p>
          <a:p>
            <a:pPr algn="ctr"/>
            <a:r>
              <a:rPr lang="en-US" b="1" dirty="0" smtClean="0">
                <a:solidFill>
                  <a:schemeClr val="bg1"/>
                </a:solidFill>
                <a:latin typeface="Calibri" pitchFamily="34" charset="0"/>
              </a:rPr>
              <a:t>45650</a:t>
            </a:r>
          </a:p>
        </p:txBody>
      </p:sp>
      <p:cxnSp>
        <p:nvCxnSpPr>
          <p:cNvPr id="35" name="Straight Arrow Connector 34"/>
          <p:cNvCxnSpPr>
            <a:stCxn id="34" idx="0"/>
            <a:endCxn id="15" idx="1"/>
          </p:cNvCxnSpPr>
          <p:nvPr/>
        </p:nvCxnSpPr>
        <p:spPr>
          <a:xfrm flipV="1">
            <a:off x="1388527" y="3516490"/>
            <a:ext cx="121653" cy="1532424"/>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998127" y="5037624"/>
            <a:ext cx="1219200" cy="646331"/>
          </a:xfrm>
          <a:prstGeom prst="rect">
            <a:avLst/>
          </a:prstGeom>
          <a:noFill/>
        </p:spPr>
        <p:txBody>
          <a:bodyPr wrap="square" rtlCol="0">
            <a:spAutoFit/>
          </a:bodyPr>
          <a:lstStyle/>
          <a:p>
            <a:pPr algn="ctr"/>
            <a:r>
              <a:rPr lang="en-US" b="1" dirty="0" smtClean="0">
                <a:solidFill>
                  <a:schemeClr val="bg1"/>
                </a:solidFill>
                <a:latin typeface="Calibri" pitchFamily="34" charset="0"/>
              </a:rPr>
              <a:t>Reuben</a:t>
            </a:r>
          </a:p>
          <a:p>
            <a:pPr algn="ctr"/>
            <a:r>
              <a:rPr lang="en-US" b="1" dirty="0" smtClean="0">
                <a:solidFill>
                  <a:schemeClr val="bg1"/>
                </a:solidFill>
                <a:latin typeface="Calibri" pitchFamily="34" charset="0"/>
              </a:rPr>
              <a:t>46500</a:t>
            </a:r>
          </a:p>
        </p:txBody>
      </p:sp>
      <p:cxnSp>
        <p:nvCxnSpPr>
          <p:cNvPr id="37" name="Straight Arrow Connector 36"/>
          <p:cNvCxnSpPr>
            <a:stCxn id="36" idx="0"/>
          </p:cNvCxnSpPr>
          <p:nvPr/>
        </p:nvCxnSpPr>
        <p:spPr>
          <a:xfrm rot="5400000" flipH="1" flipV="1">
            <a:off x="1885259" y="4227668"/>
            <a:ext cx="1532424" cy="8748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456261" y="4351824"/>
            <a:ext cx="1219200" cy="646331"/>
          </a:xfrm>
          <a:prstGeom prst="rect">
            <a:avLst/>
          </a:prstGeom>
          <a:noFill/>
        </p:spPr>
        <p:txBody>
          <a:bodyPr wrap="square" rtlCol="0">
            <a:spAutoFit/>
          </a:bodyPr>
          <a:lstStyle/>
          <a:p>
            <a:pPr algn="ctr"/>
            <a:r>
              <a:rPr lang="en-US" b="1" dirty="0" smtClean="0">
                <a:solidFill>
                  <a:schemeClr val="bg1"/>
                </a:solidFill>
                <a:latin typeface="Calibri" pitchFamily="34" charset="0"/>
              </a:rPr>
              <a:t>Simeon</a:t>
            </a:r>
          </a:p>
          <a:p>
            <a:pPr algn="ctr"/>
            <a:r>
              <a:rPr lang="en-US" b="1" dirty="0" smtClean="0">
                <a:solidFill>
                  <a:schemeClr val="bg1"/>
                </a:solidFill>
                <a:latin typeface="Calibri" pitchFamily="34" charset="0"/>
              </a:rPr>
              <a:t>59300</a:t>
            </a:r>
          </a:p>
        </p:txBody>
      </p:sp>
      <p:cxnSp>
        <p:nvCxnSpPr>
          <p:cNvPr id="39" name="Straight Arrow Connector 38"/>
          <p:cNvCxnSpPr>
            <a:stCxn id="38" idx="0"/>
            <a:endCxn id="14" idx="1"/>
          </p:cNvCxnSpPr>
          <p:nvPr/>
        </p:nvCxnSpPr>
        <p:spPr>
          <a:xfrm flipV="1">
            <a:off x="2065861" y="3516490"/>
            <a:ext cx="65208" cy="835334"/>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930892" y="3733800"/>
            <a:ext cx="1219200" cy="646331"/>
          </a:xfrm>
          <a:prstGeom prst="rect">
            <a:avLst/>
          </a:prstGeom>
          <a:noFill/>
        </p:spPr>
        <p:txBody>
          <a:bodyPr wrap="square" rtlCol="0">
            <a:spAutoFit/>
          </a:bodyPr>
          <a:lstStyle/>
          <a:p>
            <a:pPr algn="ctr"/>
            <a:r>
              <a:rPr lang="en-US" b="1" dirty="0" smtClean="0">
                <a:solidFill>
                  <a:schemeClr val="bg1"/>
                </a:solidFill>
                <a:latin typeface="Calibri" pitchFamily="34" charset="0"/>
              </a:rPr>
              <a:t>Judah</a:t>
            </a:r>
          </a:p>
          <a:p>
            <a:pPr algn="ctr"/>
            <a:r>
              <a:rPr lang="en-US" b="1" dirty="0" smtClean="0">
                <a:solidFill>
                  <a:schemeClr val="bg1"/>
                </a:solidFill>
                <a:latin typeface="Calibri" pitchFamily="34" charset="0"/>
              </a:rPr>
              <a:t>74600</a:t>
            </a:r>
          </a:p>
        </p:txBody>
      </p:sp>
      <p:cxnSp>
        <p:nvCxnSpPr>
          <p:cNvPr id="41" name="Straight Arrow Connector 40"/>
          <p:cNvCxnSpPr>
            <a:stCxn id="40" idx="1"/>
            <a:endCxn id="20" idx="3"/>
          </p:cNvCxnSpPr>
          <p:nvPr/>
        </p:nvCxnSpPr>
        <p:spPr>
          <a:xfrm flipH="1">
            <a:off x="3706050" y="4056966"/>
            <a:ext cx="1224842" cy="121667"/>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939358" y="4496887"/>
            <a:ext cx="1219200" cy="646331"/>
          </a:xfrm>
          <a:prstGeom prst="rect">
            <a:avLst/>
          </a:prstGeom>
          <a:noFill/>
        </p:spPr>
        <p:txBody>
          <a:bodyPr wrap="square" rtlCol="0">
            <a:spAutoFit/>
          </a:bodyPr>
          <a:lstStyle/>
          <a:p>
            <a:pPr algn="ctr"/>
            <a:r>
              <a:rPr lang="en-US" b="1" dirty="0" smtClean="0">
                <a:solidFill>
                  <a:schemeClr val="bg1"/>
                </a:solidFill>
                <a:latin typeface="Calibri" pitchFamily="34" charset="0"/>
              </a:rPr>
              <a:t>Issachar</a:t>
            </a:r>
          </a:p>
          <a:p>
            <a:pPr algn="ctr"/>
            <a:r>
              <a:rPr lang="en-US" b="1" dirty="0" smtClean="0">
                <a:solidFill>
                  <a:schemeClr val="bg1"/>
                </a:solidFill>
                <a:latin typeface="Calibri" pitchFamily="34" charset="0"/>
              </a:rPr>
              <a:t>54400</a:t>
            </a:r>
          </a:p>
        </p:txBody>
      </p:sp>
      <p:cxnSp>
        <p:nvCxnSpPr>
          <p:cNvPr id="43" name="Straight Arrow Connector 42"/>
          <p:cNvCxnSpPr>
            <a:stCxn id="42" idx="1"/>
            <a:endCxn id="21" idx="3"/>
          </p:cNvCxnSpPr>
          <p:nvPr/>
        </p:nvCxnSpPr>
        <p:spPr>
          <a:xfrm flipH="1">
            <a:off x="3706050" y="4820053"/>
            <a:ext cx="1233308" cy="11479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947824" y="5106487"/>
            <a:ext cx="1219200" cy="646331"/>
          </a:xfrm>
          <a:prstGeom prst="rect">
            <a:avLst/>
          </a:prstGeom>
          <a:noFill/>
        </p:spPr>
        <p:txBody>
          <a:bodyPr wrap="square" rtlCol="0">
            <a:spAutoFit/>
          </a:bodyPr>
          <a:lstStyle/>
          <a:p>
            <a:pPr algn="ctr"/>
            <a:r>
              <a:rPr lang="en-US" b="1" dirty="0" err="1" smtClean="0">
                <a:solidFill>
                  <a:schemeClr val="bg1"/>
                </a:solidFill>
                <a:latin typeface="Calibri" pitchFamily="34" charset="0"/>
              </a:rPr>
              <a:t>Zebulun</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57400</a:t>
            </a:r>
          </a:p>
        </p:txBody>
      </p:sp>
      <p:cxnSp>
        <p:nvCxnSpPr>
          <p:cNvPr id="45" name="Straight Arrow Connector 44"/>
          <p:cNvCxnSpPr>
            <a:stCxn id="44" idx="1"/>
            <a:endCxn id="22" idx="3"/>
          </p:cNvCxnSpPr>
          <p:nvPr/>
        </p:nvCxnSpPr>
        <p:spPr>
          <a:xfrm flipH="1">
            <a:off x="3708873" y="5429653"/>
            <a:ext cx="1238951" cy="15303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199915" y="6019800"/>
            <a:ext cx="1219200" cy="523220"/>
            <a:chOff x="914400" y="6019800"/>
            <a:chExt cx="1219200" cy="523220"/>
          </a:xfrm>
        </p:grpSpPr>
        <p:sp>
          <p:nvSpPr>
            <p:cNvPr id="47" name="TextBox 46"/>
            <p:cNvSpPr txBox="1"/>
            <p:nvPr/>
          </p:nvSpPr>
          <p:spPr>
            <a:xfrm>
              <a:off x="1524000" y="6019800"/>
              <a:ext cx="609600" cy="523220"/>
            </a:xfrm>
            <a:prstGeom prst="rect">
              <a:avLst/>
            </a:prstGeom>
            <a:noFill/>
          </p:spPr>
          <p:txBody>
            <a:bodyPr wrap="square" rtlCol="0">
              <a:spAutoFit/>
            </a:bodyPr>
            <a:lstStyle/>
            <a:p>
              <a:r>
                <a:rPr lang="en-US" sz="2800" b="1" i="1" dirty="0" smtClean="0">
                  <a:solidFill>
                    <a:schemeClr val="bg1"/>
                  </a:solidFill>
                  <a:latin typeface="Calibri" pitchFamily="34" charset="0"/>
                </a:rPr>
                <a:t>N</a:t>
              </a:r>
            </a:p>
          </p:txBody>
        </p:sp>
        <p:grpSp>
          <p:nvGrpSpPr>
            <p:cNvPr id="48" name="Group 70"/>
            <p:cNvGrpSpPr/>
            <p:nvPr/>
          </p:nvGrpSpPr>
          <p:grpSpPr>
            <a:xfrm>
              <a:off x="914400" y="6096794"/>
              <a:ext cx="609600" cy="304800"/>
              <a:chOff x="685800" y="6096794"/>
              <a:chExt cx="609600" cy="304800"/>
            </a:xfrm>
          </p:grpSpPr>
          <p:cxnSp>
            <p:nvCxnSpPr>
              <p:cNvPr id="49" name="Straight Arrow Connector 48"/>
              <p:cNvCxnSpPr/>
              <p:nvPr/>
            </p:nvCxnSpPr>
            <p:spPr>
              <a:xfrm>
                <a:off x="685800" y="6248400"/>
                <a:ext cx="609600" cy="1588"/>
              </a:xfrm>
              <a:prstGeom prst="straightConnector1">
                <a:avLst/>
              </a:prstGeom>
              <a:ln w="635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73717" y="6248400"/>
                <a:ext cx="304800" cy="158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1" name="TextBox 50"/>
          <p:cNvSpPr txBox="1"/>
          <p:nvPr/>
        </p:nvSpPr>
        <p:spPr>
          <a:xfrm>
            <a:off x="2983559" y="926068"/>
            <a:ext cx="914400" cy="369332"/>
          </a:xfrm>
          <a:prstGeom prst="rect">
            <a:avLst/>
          </a:prstGeom>
          <a:noFill/>
        </p:spPr>
        <p:txBody>
          <a:bodyPr wrap="square" rtlCol="0">
            <a:spAutoFit/>
          </a:bodyPr>
          <a:lstStyle/>
          <a:p>
            <a:pPr algn="ctr"/>
            <a:r>
              <a:rPr lang="en-US" b="1" dirty="0" smtClean="0">
                <a:solidFill>
                  <a:schemeClr val="bg1"/>
                </a:solidFill>
                <a:latin typeface="Calibri" pitchFamily="34" charset="0"/>
              </a:rPr>
              <a:t>108100</a:t>
            </a:r>
          </a:p>
        </p:txBody>
      </p:sp>
      <p:sp>
        <p:nvSpPr>
          <p:cNvPr id="52" name="TextBox 51"/>
          <p:cNvSpPr txBox="1"/>
          <p:nvPr/>
        </p:nvSpPr>
        <p:spPr>
          <a:xfrm>
            <a:off x="2983559" y="5981797"/>
            <a:ext cx="914400" cy="369332"/>
          </a:xfrm>
          <a:prstGeom prst="rect">
            <a:avLst/>
          </a:prstGeom>
          <a:noFill/>
        </p:spPr>
        <p:txBody>
          <a:bodyPr wrap="square" rtlCol="0">
            <a:spAutoFit/>
          </a:bodyPr>
          <a:lstStyle/>
          <a:p>
            <a:pPr algn="ctr"/>
            <a:r>
              <a:rPr lang="en-US" b="1" dirty="0" smtClean="0">
                <a:solidFill>
                  <a:schemeClr val="bg1"/>
                </a:solidFill>
                <a:latin typeface="Calibri" pitchFamily="34" charset="0"/>
              </a:rPr>
              <a:t>186400</a:t>
            </a:r>
          </a:p>
        </p:txBody>
      </p:sp>
      <p:sp>
        <p:nvSpPr>
          <p:cNvPr id="53" name="TextBox 52"/>
          <p:cNvSpPr txBox="1"/>
          <p:nvPr/>
        </p:nvSpPr>
        <p:spPr>
          <a:xfrm>
            <a:off x="698262" y="2796822"/>
            <a:ext cx="461665" cy="914400"/>
          </a:xfrm>
          <a:prstGeom prst="rect">
            <a:avLst/>
          </a:prstGeom>
          <a:noFill/>
        </p:spPr>
        <p:txBody>
          <a:bodyPr vert="vert270" wrap="square" rtlCol="0">
            <a:spAutoFit/>
          </a:bodyPr>
          <a:lstStyle/>
          <a:p>
            <a:pPr algn="ctr"/>
            <a:r>
              <a:rPr lang="en-US" b="1" dirty="0" smtClean="0">
                <a:solidFill>
                  <a:schemeClr val="bg1"/>
                </a:solidFill>
                <a:latin typeface="Calibri" pitchFamily="34" charset="0"/>
              </a:rPr>
              <a:t>151450</a:t>
            </a:r>
          </a:p>
        </p:txBody>
      </p:sp>
      <p:sp>
        <p:nvSpPr>
          <p:cNvPr id="54" name="TextBox 53"/>
          <p:cNvSpPr txBox="1"/>
          <p:nvPr/>
        </p:nvSpPr>
        <p:spPr>
          <a:xfrm>
            <a:off x="5731238" y="2819400"/>
            <a:ext cx="461665" cy="914400"/>
          </a:xfrm>
          <a:prstGeom prst="rect">
            <a:avLst/>
          </a:prstGeom>
          <a:noFill/>
        </p:spPr>
        <p:txBody>
          <a:bodyPr vert="vert270" wrap="square" rtlCol="0">
            <a:spAutoFit/>
          </a:bodyPr>
          <a:lstStyle/>
          <a:p>
            <a:pPr algn="ctr"/>
            <a:r>
              <a:rPr lang="en-US" b="1" dirty="0" smtClean="0">
                <a:solidFill>
                  <a:schemeClr val="bg1"/>
                </a:solidFill>
                <a:latin typeface="Calibri" pitchFamily="34" charset="0"/>
              </a:rPr>
              <a:t>157600</a:t>
            </a:r>
          </a:p>
        </p:txBody>
      </p:sp>
      <p:grpSp>
        <p:nvGrpSpPr>
          <p:cNvPr id="55" name="Group 54"/>
          <p:cNvGrpSpPr/>
          <p:nvPr/>
        </p:nvGrpSpPr>
        <p:grpSpPr>
          <a:xfrm>
            <a:off x="3026833" y="2833792"/>
            <a:ext cx="840082" cy="823808"/>
            <a:chOff x="2741318" y="2841978"/>
            <a:chExt cx="840082" cy="823808"/>
          </a:xfrm>
        </p:grpSpPr>
        <p:sp>
          <p:nvSpPr>
            <p:cNvPr id="56" name="Oval 55"/>
            <p:cNvSpPr/>
            <p:nvPr/>
          </p:nvSpPr>
          <p:spPr>
            <a:xfrm>
              <a:off x="2741318" y="2841978"/>
              <a:ext cx="840082" cy="823808"/>
            </a:xfrm>
            <a:prstGeom prst="ellipse">
              <a:avLst/>
            </a:prstGeom>
            <a:solidFill>
              <a:srgbClr val="FFC000">
                <a:alpha val="50196"/>
              </a:srgbClr>
            </a:solidFill>
            <a:ln w="2286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itchFamily="34" charset="0"/>
              </a:endParaRPr>
            </a:p>
          </p:txBody>
        </p:sp>
        <p:sp>
          <p:nvSpPr>
            <p:cNvPr id="57" name="WordArt 7"/>
            <p:cNvSpPr>
              <a:spLocks noChangeArrowheads="1" noChangeShapeType="1" noTextEdit="1"/>
            </p:cNvSpPr>
            <p:nvPr/>
          </p:nvSpPr>
          <p:spPr bwMode="auto">
            <a:xfrm>
              <a:off x="2819400" y="2895600"/>
              <a:ext cx="685800" cy="381000"/>
            </a:xfrm>
            <a:prstGeom prst="rect">
              <a:avLst/>
            </a:prstGeom>
          </p:spPr>
          <p:txBody>
            <a:bodyPr wrap="none" fromWordArt="1">
              <a:prstTxWarp prst="textArchUp">
                <a:avLst>
                  <a:gd name="adj" fmla="val 10453054"/>
                </a:avLst>
              </a:prstTxWarp>
            </a:bodyPr>
            <a:lstStyle/>
            <a:p>
              <a:pPr algn="ctr" rtl="0"/>
              <a:r>
                <a:rPr lang="en-US" sz="1800" kern="10" spc="0" dirty="0" smtClean="0">
                  <a:ln w="9525">
                    <a:solidFill>
                      <a:srgbClr val="FFFFFF"/>
                    </a:solidFill>
                    <a:round/>
                    <a:headEnd/>
                    <a:tailEnd/>
                  </a:ln>
                  <a:solidFill>
                    <a:schemeClr val="bg1"/>
                  </a:solidFill>
                  <a:effectLst/>
                  <a:latin typeface="Calibri" pitchFamily="34" charset="0"/>
                  <a:cs typeface="Times New Roman"/>
                </a:rPr>
                <a:t>Levites</a:t>
              </a:r>
              <a:endParaRPr lang="en-US" sz="1800" kern="10" spc="0" dirty="0">
                <a:ln w="9525">
                  <a:solidFill>
                    <a:srgbClr val="FFFFFF"/>
                  </a:solidFill>
                  <a:round/>
                  <a:headEnd/>
                  <a:tailEnd/>
                </a:ln>
                <a:solidFill>
                  <a:schemeClr val="bg1"/>
                </a:solidFill>
                <a:effectLst/>
                <a:latin typeface="Calibri" pitchFamily="34" charset="0"/>
                <a:cs typeface="Times New Roman"/>
              </a:endParaRPr>
            </a:p>
          </p:txBody>
        </p:sp>
      </p:grpSp>
      <p:grpSp>
        <p:nvGrpSpPr>
          <p:cNvPr id="58" name="Group 57"/>
          <p:cNvGrpSpPr/>
          <p:nvPr/>
        </p:nvGrpSpPr>
        <p:grpSpPr>
          <a:xfrm>
            <a:off x="2945775" y="3101622"/>
            <a:ext cx="1004080" cy="434563"/>
            <a:chOff x="2747391" y="3101622"/>
            <a:chExt cx="829818" cy="434563"/>
          </a:xfrm>
        </p:grpSpPr>
        <p:sp>
          <p:nvSpPr>
            <p:cNvPr id="59" name="Rectangle 58"/>
            <p:cNvSpPr/>
            <p:nvPr/>
          </p:nvSpPr>
          <p:spPr>
            <a:xfrm>
              <a:off x="2898221" y="3101622"/>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b="1" dirty="0">
                <a:solidFill>
                  <a:schemeClr val="bg1"/>
                </a:solidFill>
                <a:latin typeface="Calibri" pitchFamily="34" charset="0"/>
              </a:endParaRPr>
            </a:p>
          </p:txBody>
        </p:sp>
        <p:sp>
          <p:nvSpPr>
            <p:cNvPr id="60" name="TextBox 59"/>
            <p:cNvSpPr txBox="1"/>
            <p:nvPr/>
          </p:nvSpPr>
          <p:spPr>
            <a:xfrm>
              <a:off x="2747391" y="3136075"/>
              <a:ext cx="829818" cy="400110"/>
            </a:xfrm>
            <a:prstGeom prst="rect">
              <a:avLst/>
            </a:prstGeom>
            <a:noFill/>
          </p:spPr>
          <p:txBody>
            <a:bodyPr wrap="square" rtlCol="0">
              <a:spAutoFit/>
            </a:bodyPr>
            <a:lstStyle/>
            <a:p>
              <a:pPr algn="ctr"/>
              <a:r>
                <a:rPr lang="en-US" sz="1000" b="1" dirty="0" smtClean="0">
                  <a:solidFill>
                    <a:srgbClr val="000000"/>
                  </a:solidFill>
                  <a:latin typeface="Calibri" pitchFamily="34" charset="0"/>
                </a:rPr>
                <a:t>Tabernacle</a:t>
              </a:r>
            </a:p>
          </p:txBody>
        </p:sp>
      </p:grpSp>
      <p:sp>
        <p:nvSpPr>
          <p:cNvPr id="61" name="TextBox 60"/>
          <p:cNvSpPr txBox="1"/>
          <p:nvPr/>
        </p:nvSpPr>
        <p:spPr>
          <a:xfrm>
            <a:off x="6495662" y="791545"/>
            <a:ext cx="1545755" cy="369332"/>
          </a:xfrm>
          <a:prstGeom prst="rect">
            <a:avLst/>
          </a:prstGeom>
          <a:noFill/>
        </p:spPr>
        <p:txBody>
          <a:bodyPr wrap="square" rtlCol="0">
            <a:spAutoFit/>
          </a:bodyPr>
          <a:lstStyle/>
          <a:p>
            <a:pPr algn="ctr"/>
            <a:r>
              <a:rPr lang="en-US" dirty="0" smtClean="0">
                <a:solidFill>
                  <a:schemeClr val="bg1"/>
                </a:solidFill>
                <a:latin typeface="Calibri" pitchFamily="34" charset="0"/>
              </a:rPr>
              <a:t>Ephraim - calf</a:t>
            </a:r>
          </a:p>
        </p:txBody>
      </p:sp>
      <p:sp>
        <p:nvSpPr>
          <p:cNvPr id="62" name="TextBox 61"/>
          <p:cNvSpPr txBox="1"/>
          <p:nvPr/>
        </p:nvSpPr>
        <p:spPr>
          <a:xfrm>
            <a:off x="6553200" y="2041075"/>
            <a:ext cx="1353979" cy="369332"/>
          </a:xfrm>
          <a:prstGeom prst="rect">
            <a:avLst/>
          </a:prstGeom>
          <a:noFill/>
        </p:spPr>
        <p:txBody>
          <a:bodyPr wrap="square" rtlCol="0">
            <a:spAutoFit/>
          </a:bodyPr>
          <a:lstStyle/>
          <a:p>
            <a:pPr algn="ctr"/>
            <a:r>
              <a:rPr lang="en-US" dirty="0" smtClean="0">
                <a:solidFill>
                  <a:schemeClr val="bg1"/>
                </a:solidFill>
                <a:latin typeface="Calibri" pitchFamily="34" charset="0"/>
              </a:rPr>
              <a:t>Dan - eagle</a:t>
            </a:r>
          </a:p>
        </p:txBody>
      </p:sp>
      <p:sp>
        <p:nvSpPr>
          <p:cNvPr id="63" name="TextBox 62"/>
          <p:cNvSpPr txBox="1"/>
          <p:nvPr/>
        </p:nvSpPr>
        <p:spPr>
          <a:xfrm>
            <a:off x="6571862" y="4430233"/>
            <a:ext cx="1405232" cy="369332"/>
          </a:xfrm>
          <a:prstGeom prst="rect">
            <a:avLst/>
          </a:prstGeom>
          <a:noFill/>
        </p:spPr>
        <p:txBody>
          <a:bodyPr wrap="square" rtlCol="0">
            <a:spAutoFit/>
          </a:bodyPr>
          <a:lstStyle/>
          <a:p>
            <a:pPr algn="ctr"/>
            <a:r>
              <a:rPr lang="en-US" dirty="0" smtClean="0">
                <a:solidFill>
                  <a:schemeClr val="bg1"/>
                </a:solidFill>
                <a:latin typeface="Calibri" pitchFamily="34" charset="0"/>
              </a:rPr>
              <a:t>Judah - lion</a:t>
            </a:r>
          </a:p>
        </p:txBody>
      </p:sp>
      <p:sp>
        <p:nvSpPr>
          <p:cNvPr id="64" name="TextBox 63"/>
          <p:cNvSpPr txBox="1"/>
          <p:nvPr/>
        </p:nvSpPr>
        <p:spPr>
          <a:xfrm>
            <a:off x="6419156" y="3241613"/>
            <a:ext cx="1700331" cy="369332"/>
          </a:xfrm>
          <a:prstGeom prst="rect">
            <a:avLst/>
          </a:prstGeom>
          <a:noFill/>
        </p:spPr>
        <p:txBody>
          <a:bodyPr wrap="square" rtlCol="0">
            <a:spAutoFit/>
          </a:bodyPr>
          <a:lstStyle/>
          <a:p>
            <a:pPr algn="ctr"/>
            <a:r>
              <a:rPr lang="en-US" dirty="0" smtClean="0">
                <a:solidFill>
                  <a:schemeClr val="bg1"/>
                </a:solidFill>
                <a:latin typeface="Calibri" pitchFamily="34" charset="0"/>
              </a:rPr>
              <a:t>Reuben - man</a:t>
            </a:r>
          </a:p>
        </p:txBody>
      </p:sp>
      <p:sp>
        <p:nvSpPr>
          <p:cNvPr id="65" name="TextBox 64"/>
          <p:cNvSpPr txBox="1"/>
          <p:nvPr/>
        </p:nvSpPr>
        <p:spPr>
          <a:xfrm>
            <a:off x="6799604" y="1095828"/>
            <a:ext cx="840222" cy="461665"/>
          </a:xfrm>
          <a:prstGeom prst="rect">
            <a:avLst/>
          </a:prstGeom>
          <a:noFill/>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Calibri" pitchFamily="34" charset="0"/>
                <a:cs typeface="Arial" pitchFamily="34" charset="0"/>
              </a:rPr>
              <a:t>Mark</a:t>
            </a:r>
            <a:endParaRPr lang="en-US" sz="2400" dirty="0">
              <a:solidFill>
                <a:srgbClr val="FFFF00"/>
              </a:solidFill>
              <a:effectLst>
                <a:outerShdw blurRad="38100" dist="38100" dir="2700000" algn="tl">
                  <a:srgbClr val="000000">
                    <a:alpha val="43137"/>
                  </a:srgbClr>
                </a:outerShdw>
              </a:effectLst>
              <a:latin typeface="Calibri" pitchFamily="34" charset="0"/>
              <a:cs typeface="Arial" pitchFamily="34" charset="0"/>
            </a:endParaRPr>
          </a:p>
        </p:txBody>
      </p:sp>
      <p:sp>
        <p:nvSpPr>
          <p:cNvPr id="66" name="TextBox 65"/>
          <p:cNvSpPr txBox="1"/>
          <p:nvPr/>
        </p:nvSpPr>
        <p:spPr>
          <a:xfrm>
            <a:off x="6818889" y="2368619"/>
            <a:ext cx="840222" cy="461665"/>
          </a:xfrm>
          <a:prstGeom prst="rect">
            <a:avLst/>
          </a:prstGeom>
          <a:noFill/>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Calibri" pitchFamily="34" charset="0"/>
                <a:cs typeface="Arial" pitchFamily="34" charset="0"/>
              </a:rPr>
              <a:t>John</a:t>
            </a:r>
            <a:endParaRPr lang="en-US" sz="2400" dirty="0">
              <a:solidFill>
                <a:srgbClr val="FFFF00"/>
              </a:solidFill>
              <a:effectLst>
                <a:outerShdw blurRad="38100" dist="38100" dir="2700000" algn="tl">
                  <a:srgbClr val="000000">
                    <a:alpha val="43137"/>
                  </a:srgbClr>
                </a:outerShdw>
              </a:effectLst>
              <a:latin typeface="Calibri" pitchFamily="34" charset="0"/>
              <a:cs typeface="Arial" pitchFamily="34" charset="0"/>
            </a:endParaRPr>
          </a:p>
        </p:txBody>
      </p:sp>
      <p:sp>
        <p:nvSpPr>
          <p:cNvPr id="67" name="TextBox 66"/>
          <p:cNvSpPr txBox="1"/>
          <p:nvPr/>
        </p:nvSpPr>
        <p:spPr>
          <a:xfrm>
            <a:off x="6857081" y="3562421"/>
            <a:ext cx="763838" cy="461665"/>
          </a:xfrm>
          <a:prstGeom prst="rect">
            <a:avLst/>
          </a:prstGeom>
          <a:noFill/>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Calibri" pitchFamily="34" charset="0"/>
                <a:cs typeface="Arial" pitchFamily="34" charset="0"/>
              </a:rPr>
              <a:t>Luke</a:t>
            </a:r>
            <a:endParaRPr lang="en-US" sz="2400" dirty="0">
              <a:solidFill>
                <a:srgbClr val="FFFF00"/>
              </a:solidFill>
              <a:effectLst>
                <a:outerShdw blurRad="38100" dist="38100" dir="2700000" algn="tl">
                  <a:srgbClr val="000000">
                    <a:alpha val="43137"/>
                  </a:srgbClr>
                </a:outerShdw>
              </a:effectLst>
              <a:latin typeface="Calibri" pitchFamily="34" charset="0"/>
              <a:cs typeface="Arial" pitchFamily="34" charset="0"/>
            </a:endParaRPr>
          </a:p>
        </p:txBody>
      </p:sp>
      <p:sp>
        <p:nvSpPr>
          <p:cNvPr id="68" name="TextBox 67"/>
          <p:cNvSpPr txBox="1"/>
          <p:nvPr/>
        </p:nvSpPr>
        <p:spPr>
          <a:xfrm>
            <a:off x="6804375" y="4719935"/>
            <a:ext cx="840222" cy="461665"/>
          </a:xfrm>
          <a:prstGeom prst="rect">
            <a:avLst/>
          </a:prstGeom>
          <a:noFill/>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Calibri" pitchFamily="34" charset="0"/>
                <a:cs typeface="Arial" pitchFamily="34" charset="0"/>
              </a:rPr>
              <a:t>Matt</a:t>
            </a:r>
            <a:endParaRPr lang="en-US" sz="2400" dirty="0">
              <a:solidFill>
                <a:srgbClr val="FFFF00"/>
              </a:solidFill>
              <a:effectLst>
                <a:outerShdw blurRad="38100" dist="38100" dir="2700000" algn="tl">
                  <a:srgbClr val="000000">
                    <a:alpha val="43137"/>
                  </a:srgbClr>
                </a:outerShdw>
              </a:effectLst>
              <a:latin typeface="Calibri" pitchFamily="34" charset="0"/>
              <a:cs typeface="Arial" pitchFamily="34" charset="0"/>
            </a:endParaRPr>
          </a:p>
        </p:txBody>
      </p:sp>
      <p:sp>
        <p:nvSpPr>
          <p:cNvPr id="2" name="Freeform 1"/>
          <p:cNvSpPr/>
          <p:nvPr/>
        </p:nvSpPr>
        <p:spPr>
          <a:xfrm>
            <a:off x="1080538" y="1257958"/>
            <a:ext cx="4731026" cy="4839864"/>
          </a:xfrm>
          <a:custGeom>
            <a:avLst/>
            <a:gdLst>
              <a:gd name="connsiteX0" fmla="*/ 2035533 w 4786685"/>
              <a:gd name="connsiteY0" fmla="*/ 0 h 4850296"/>
              <a:gd name="connsiteX1" fmla="*/ 2035533 w 4786685"/>
              <a:gd name="connsiteY1" fmla="*/ 0 h 4850296"/>
              <a:gd name="connsiteX2" fmla="*/ 2091193 w 4786685"/>
              <a:gd name="connsiteY2" fmla="*/ 39756 h 4850296"/>
              <a:gd name="connsiteX3" fmla="*/ 2115047 w 4786685"/>
              <a:gd name="connsiteY3" fmla="*/ 47708 h 4850296"/>
              <a:gd name="connsiteX4" fmla="*/ 2115047 w 4786685"/>
              <a:gd name="connsiteY4" fmla="*/ 15903 h 4850296"/>
              <a:gd name="connsiteX5" fmla="*/ 2703443 w 4786685"/>
              <a:gd name="connsiteY5" fmla="*/ 47708 h 4850296"/>
              <a:gd name="connsiteX6" fmla="*/ 2806810 w 4786685"/>
              <a:gd name="connsiteY6" fmla="*/ 1439186 h 4850296"/>
              <a:gd name="connsiteX7" fmla="*/ 2941982 w 4786685"/>
              <a:gd name="connsiteY7" fmla="*/ 1685676 h 4850296"/>
              <a:gd name="connsiteX8" fmla="*/ 4778733 w 4786685"/>
              <a:gd name="connsiteY8" fmla="*/ 1653871 h 4850296"/>
              <a:gd name="connsiteX9" fmla="*/ 4786685 w 4786685"/>
              <a:gd name="connsiteY9" fmla="*/ 2488758 h 4850296"/>
              <a:gd name="connsiteX10" fmla="*/ 2934031 w 4786685"/>
              <a:gd name="connsiteY10" fmla="*/ 2496710 h 4850296"/>
              <a:gd name="connsiteX11" fmla="*/ 2798859 w 4786685"/>
              <a:gd name="connsiteY11" fmla="*/ 2623930 h 4850296"/>
              <a:gd name="connsiteX12" fmla="*/ 2790907 w 4786685"/>
              <a:gd name="connsiteY12" fmla="*/ 4850296 h 4850296"/>
              <a:gd name="connsiteX13" fmla="*/ 2003728 w 4786685"/>
              <a:gd name="connsiteY13" fmla="*/ 4842344 h 4850296"/>
              <a:gd name="connsiteX14" fmla="*/ 2027582 w 4786685"/>
              <a:gd name="connsiteY14" fmla="*/ 2623930 h 4850296"/>
              <a:gd name="connsiteX15" fmla="*/ 1908313 w 4786685"/>
              <a:gd name="connsiteY15" fmla="*/ 2456953 h 4850296"/>
              <a:gd name="connsiteX16" fmla="*/ 0 w 4786685"/>
              <a:gd name="connsiteY16" fmla="*/ 2456953 h 4850296"/>
              <a:gd name="connsiteX17" fmla="*/ 55659 w 4786685"/>
              <a:gd name="connsiteY17" fmla="*/ 1701579 h 4850296"/>
              <a:gd name="connsiteX18" fmla="*/ 1852653 w 4786685"/>
              <a:gd name="connsiteY18" fmla="*/ 1645920 h 4850296"/>
              <a:gd name="connsiteX19" fmla="*/ 2035533 w 4786685"/>
              <a:gd name="connsiteY19" fmla="*/ 1463040 h 4850296"/>
              <a:gd name="connsiteX20" fmla="*/ 2035533 w 4786685"/>
              <a:gd name="connsiteY20" fmla="*/ 103367 h 4850296"/>
              <a:gd name="connsiteX21" fmla="*/ 2083241 w 4786685"/>
              <a:gd name="connsiteY21" fmla="*/ 111318 h 4850296"/>
              <a:gd name="connsiteX22" fmla="*/ 2035533 w 4786685"/>
              <a:gd name="connsiteY22" fmla="*/ 119270 h 4850296"/>
              <a:gd name="connsiteX0" fmla="*/ 2035533 w 4786685"/>
              <a:gd name="connsiteY0" fmla="*/ 0 h 4850296"/>
              <a:gd name="connsiteX1" fmla="*/ 2035533 w 4786685"/>
              <a:gd name="connsiteY1" fmla="*/ 0 h 4850296"/>
              <a:gd name="connsiteX2" fmla="*/ 2091193 w 4786685"/>
              <a:gd name="connsiteY2" fmla="*/ 39756 h 4850296"/>
              <a:gd name="connsiteX3" fmla="*/ 2115047 w 4786685"/>
              <a:gd name="connsiteY3" fmla="*/ 47708 h 4850296"/>
              <a:gd name="connsiteX4" fmla="*/ 2115047 w 4786685"/>
              <a:gd name="connsiteY4" fmla="*/ 15903 h 4850296"/>
              <a:gd name="connsiteX5" fmla="*/ 2703443 w 4786685"/>
              <a:gd name="connsiteY5" fmla="*/ 47708 h 4850296"/>
              <a:gd name="connsiteX6" fmla="*/ 2806810 w 4786685"/>
              <a:gd name="connsiteY6" fmla="*/ 1439186 h 4850296"/>
              <a:gd name="connsiteX7" fmla="*/ 2941982 w 4786685"/>
              <a:gd name="connsiteY7" fmla="*/ 1685676 h 4850296"/>
              <a:gd name="connsiteX8" fmla="*/ 4778733 w 4786685"/>
              <a:gd name="connsiteY8" fmla="*/ 1653871 h 4850296"/>
              <a:gd name="connsiteX9" fmla="*/ 4786685 w 4786685"/>
              <a:gd name="connsiteY9" fmla="*/ 2488758 h 4850296"/>
              <a:gd name="connsiteX10" fmla="*/ 2934031 w 4786685"/>
              <a:gd name="connsiteY10" fmla="*/ 2496710 h 4850296"/>
              <a:gd name="connsiteX11" fmla="*/ 2798859 w 4786685"/>
              <a:gd name="connsiteY11" fmla="*/ 2623930 h 4850296"/>
              <a:gd name="connsiteX12" fmla="*/ 2790907 w 4786685"/>
              <a:gd name="connsiteY12" fmla="*/ 4850296 h 4850296"/>
              <a:gd name="connsiteX13" fmla="*/ 2003728 w 4786685"/>
              <a:gd name="connsiteY13" fmla="*/ 4842344 h 4850296"/>
              <a:gd name="connsiteX14" fmla="*/ 2027582 w 4786685"/>
              <a:gd name="connsiteY14" fmla="*/ 2623930 h 4850296"/>
              <a:gd name="connsiteX15" fmla="*/ 1908313 w 4786685"/>
              <a:gd name="connsiteY15" fmla="*/ 2456953 h 4850296"/>
              <a:gd name="connsiteX16" fmla="*/ 0 w 4786685"/>
              <a:gd name="connsiteY16" fmla="*/ 2456953 h 4850296"/>
              <a:gd name="connsiteX17" fmla="*/ 55659 w 4786685"/>
              <a:gd name="connsiteY17" fmla="*/ 1701579 h 4850296"/>
              <a:gd name="connsiteX18" fmla="*/ 1852653 w 4786685"/>
              <a:gd name="connsiteY18" fmla="*/ 1645920 h 4850296"/>
              <a:gd name="connsiteX19" fmla="*/ 2035533 w 4786685"/>
              <a:gd name="connsiteY19" fmla="*/ 1463040 h 4850296"/>
              <a:gd name="connsiteX20" fmla="*/ 2083241 w 4786685"/>
              <a:gd name="connsiteY20" fmla="*/ 111318 h 4850296"/>
              <a:gd name="connsiteX21" fmla="*/ 2035533 w 4786685"/>
              <a:gd name="connsiteY21" fmla="*/ 119270 h 4850296"/>
              <a:gd name="connsiteX0" fmla="*/ 2035533 w 4786685"/>
              <a:gd name="connsiteY0" fmla="*/ 0 h 4850296"/>
              <a:gd name="connsiteX1" fmla="*/ 2035533 w 4786685"/>
              <a:gd name="connsiteY1" fmla="*/ 0 h 4850296"/>
              <a:gd name="connsiteX2" fmla="*/ 2091193 w 4786685"/>
              <a:gd name="connsiteY2" fmla="*/ 39756 h 4850296"/>
              <a:gd name="connsiteX3" fmla="*/ 2115047 w 4786685"/>
              <a:gd name="connsiteY3" fmla="*/ 47708 h 4850296"/>
              <a:gd name="connsiteX4" fmla="*/ 2115047 w 4786685"/>
              <a:gd name="connsiteY4" fmla="*/ 15903 h 4850296"/>
              <a:gd name="connsiteX5" fmla="*/ 2703443 w 4786685"/>
              <a:gd name="connsiteY5" fmla="*/ 47708 h 4850296"/>
              <a:gd name="connsiteX6" fmla="*/ 2806810 w 4786685"/>
              <a:gd name="connsiteY6" fmla="*/ 1439186 h 4850296"/>
              <a:gd name="connsiteX7" fmla="*/ 2941982 w 4786685"/>
              <a:gd name="connsiteY7" fmla="*/ 1685676 h 4850296"/>
              <a:gd name="connsiteX8" fmla="*/ 4778733 w 4786685"/>
              <a:gd name="connsiteY8" fmla="*/ 1653871 h 4850296"/>
              <a:gd name="connsiteX9" fmla="*/ 4786685 w 4786685"/>
              <a:gd name="connsiteY9" fmla="*/ 2488758 h 4850296"/>
              <a:gd name="connsiteX10" fmla="*/ 2934031 w 4786685"/>
              <a:gd name="connsiteY10" fmla="*/ 2496710 h 4850296"/>
              <a:gd name="connsiteX11" fmla="*/ 2798859 w 4786685"/>
              <a:gd name="connsiteY11" fmla="*/ 2623930 h 4850296"/>
              <a:gd name="connsiteX12" fmla="*/ 2790907 w 4786685"/>
              <a:gd name="connsiteY12" fmla="*/ 4850296 h 4850296"/>
              <a:gd name="connsiteX13" fmla="*/ 2003728 w 4786685"/>
              <a:gd name="connsiteY13" fmla="*/ 4842344 h 4850296"/>
              <a:gd name="connsiteX14" fmla="*/ 2027582 w 4786685"/>
              <a:gd name="connsiteY14" fmla="*/ 2623930 h 4850296"/>
              <a:gd name="connsiteX15" fmla="*/ 1908313 w 4786685"/>
              <a:gd name="connsiteY15" fmla="*/ 2456953 h 4850296"/>
              <a:gd name="connsiteX16" fmla="*/ 0 w 4786685"/>
              <a:gd name="connsiteY16" fmla="*/ 2456953 h 4850296"/>
              <a:gd name="connsiteX17" fmla="*/ 55659 w 4786685"/>
              <a:gd name="connsiteY17" fmla="*/ 1701579 h 4850296"/>
              <a:gd name="connsiteX18" fmla="*/ 1852653 w 4786685"/>
              <a:gd name="connsiteY18" fmla="*/ 1645920 h 4850296"/>
              <a:gd name="connsiteX19" fmla="*/ 2035533 w 4786685"/>
              <a:gd name="connsiteY19" fmla="*/ 1463040 h 4850296"/>
              <a:gd name="connsiteX20" fmla="*/ 2083241 w 4786685"/>
              <a:gd name="connsiteY20" fmla="*/ 111318 h 4850296"/>
              <a:gd name="connsiteX0" fmla="*/ 2035533 w 4786685"/>
              <a:gd name="connsiteY0" fmla="*/ 0 h 4850296"/>
              <a:gd name="connsiteX1" fmla="*/ 2035533 w 4786685"/>
              <a:gd name="connsiteY1" fmla="*/ 0 h 4850296"/>
              <a:gd name="connsiteX2" fmla="*/ 2087355 w 4786685"/>
              <a:gd name="connsiteY2" fmla="*/ 42366 h 4850296"/>
              <a:gd name="connsiteX3" fmla="*/ 2091193 w 4786685"/>
              <a:gd name="connsiteY3" fmla="*/ 39756 h 4850296"/>
              <a:gd name="connsiteX4" fmla="*/ 2115047 w 4786685"/>
              <a:gd name="connsiteY4" fmla="*/ 47708 h 4850296"/>
              <a:gd name="connsiteX5" fmla="*/ 2115047 w 4786685"/>
              <a:gd name="connsiteY5" fmla="*/ 15903 h 4850296"/>
              <a:gd name="connsiteX6" fmla="*/ 2703443 w 4786685"/>
              <a:gd name="connsiteY6" fmla="*/ 47708 h 4850296"/>
              <a:gd name="connsiteX7" fmla="*/ 2806810 w 4786685"/>
              <a:gd name="connsiteY7" fmla="*/ 1439186 h 4850296"/>
              <a:gd name="connsiteX8" fmla="*/ 2941982 w 4786685"/>
              <a:gd name="connsiteY8" fmla="*/ 1685676 h 4850296"/>
              <a:gd name="connsiteX9" fmla="*/ 4778733 w 4786685"/>
              <a:gd name="connsiteY9" fmla="*/ 1653871 h 4850296"/>
              <a:gd name="connsiteX10" fmla="*/ 4786685 w 4786685"/>
              <a:gd name="connsiteY10" fmla="*/ 2488758 h 4850296"/>
              <a:gd name="connsiteX11" fmla="*/ 2934031 w 4786685"/>
              <a:gd name="connsiteY11" fmla="*/ 2496710 h 4850296"/>
              <a:gd name="connsiteX12" fmla="*/ 2798859 w 4786685"/>
              <a:gd name="connsiteY12" fmla="*/ 2623930 h 4850296"/>
              <a:gd name="connsiteX13" fmla="*/ 2790907 w 4786685"/>
              <a:gd name="connsiteY13" fmla="*/ 4850296 h 4850296"/>
              <a:gd name="connsiteX14" fmla="*/ 2003728 w 4786685"/>
              <a:gd name="connsiteY14" fmla="*/ 4842344 h 4850296"/>
              <a:gd name="connsiteX15" fmla="*/ 2027582 w 4786685"/>
              <a:gd name="connsiteY15" fmla="*/ 2623930 h 4850296"/>
              <a:gd name="connsiteX16" fmla="*/ 1908313 w 4786685"/>
              <a:gd name="connsiteY16" fmla="*/ 2456953 h 4850296"/>
              <a:gd name="connsiteX17" fmla="*/ 0 w 4786685"/>
              <a:gd name="connsiteY17" fmla="*/ 2456953 h 4850296"/>
              <a:gd name="connsiteX18" fmla="*/ 55659 w 4786685"/>
              <a:gd name="connsiteY18" fmla="*/ 1701579 h 4850296"/>
              <a:gd name="connsiteX19" fmla="*/ 1852653 w 4786685"/>
              <a:gd name="connsiteY19" fmla="*/ 1645920 h 4850296"/>
              <a:gd name="connsiteX20" fmla="*/ 2035533 w 4786685"/>
              <a:gd name="connsiteY20" fmla="*/ 1463040 h 4850296"/>
              <a:gd name="connsiteX21" fmla="*/ 2083241 w 4786685"/>
              <a:gd name="connsiteY21" fmla="*/ 111318 h 4850296"/>
              <a:gd name="connsiteX0" fmla="*/ 2035533 w 4786685"/>
              <a:gd name="connsiteY0" fmla="*/ 0 h 4850296"/>
              <a:gd name="connsiteX1" fmla="*/ 2035533 w 4786685"/>
              <a:gd name="connsiteY1" fmla="*/ 0 h 4850296"/>
              <a:gd name="connsiteX2" fmla="*/ 2091193 w 4786685"/>
              <a:gd name="connsiteY2" fmla="*/ 39756 h 4850296"/>
              <a:gd name="connsiteX3" fmla="*/ 2115047 w 4786685"/>
              <a:gd name="connsiteY3" fmla="*/ 47708 h 4850296"/>
              <a:gd name="connsiteX4" fmla="*/ 2115047 w 4786685"/>
              <a:gd name="connsiteY4" fmla="*/ 15903 h 4850296"/>
              <a:gd name="connsiteX5" fmla="*/ 2703443 w 4786685"/>
              <a:gd name="connsiteY5" fmla="*/ 47708 h 4850296"/>
              <a:gd name="connsiteX6" fmla="*/ 2806810 w 4786685"/>
              <a:gd name="connsiteY6" fmla="*/ 1439186 h 4850296"/>
              <a:gd name="connsiteX7" fmla="*/ 2941982 w 4786685"/>
              <a:gd name="connsiteY7" fmla="*/ 1685676 h 4850296"/>
              <a:gd name="connsiteX8" fmla="*/ 4778733 w 4786685"/>
              <a:gd name="connsiteY8" fmla="*/ 1653871 h 4850296"/>
              <a:gd name="connsiteX9" fmla="*/ 4786685 w 4786685"/>
              <a:gd name="connsiteY9" fmla="*/ 2488758 h 4850296"/>
              <a:gd name="connsiteX10" fmla="*/ 2934031 w 4786685"/>
              <a:gd name="connsiteY10" fmla="*/ 2496710 h 4850296"/>
              <a:gd name="connsiteX11" fmla="*/ 2798859 w 4786685"/>
              <a:gd name="connsiteY11" fmla="*/ 2623930 h 4850296"/>
              <a:gd name="connsiteX12" fmla="*/ 2790907 w 4786685"/>
              <a:gd name="connsiteY12" fmla="*/ 4850296 h 4850296"/>
              <a:gd name="connsiteX13" fmla="*/ 2003728 w 4786685"/>
              <a:gd name="connsiteY13" fmla="*/ 4842344 h 4850296"/>
              <a:gd name="connsiteX14" fmla="*/ 2027582 w 4786685"/>
              <a:gd name="connsiteY14" fmla="*/ 2623930 h 4850296"/>
              <a:gd name="connsiteX15" fmla="*/ 1908313 w 4786685"/>
              <a:gd name="connsiteY15" fmla="*/ 2456953 h 4850296"/>
              <a:gd name="connsiteX16" fmla="*/ 0 w 4786685"/>
              <a:gd name="connsiteY16" fmla="*/ 2456953 h 4850296"/>
              <a:gd name="connsiteX17" fmla="*/ 55659 w 4786685"/>
              <a:gd name="connsiteY17" fmla="*/ 1701579 h 4850296"/>
              <a:gd name="connsiteX18" fmla="*/ 1852653 w 4786685"/>
              <a:gd name="connsiteY18" fmla="*/ 1645920 h 4850296"/>
              <a:gd name="connsiteX19" fmla="*/ 2035533 w 4786685"/>
              <a:gd name="connsiteY19" fmla="*/ 1463040 h 4850296"/>
              <a:gd name="connsiteX20" fmla="*/ 2083241 w 4786685"/>
              <a:gd name="connsiteY20" fmla="*/ 111318 h 4850296"/>
              <a:gd name="connsiteX0" fmla="*/ 2035533 w 4786685"/>
              <a:gd name="connsiteY0" fmla="*/ 0 h 4850296"/>
              <a:gd name="connsiteX1" fmla="*/ 2035533 w 4786685"/>
              <a:gd name="connsiteY1" fmla="*/ 0 h 4850296"/>
              <a:gd name="connsiteX2" fmla="*/ 2099130 w 4786685"/>
              <a:gd name="connsiteY2" fmla="*/ 50868 h 4850296"/>
              <a:gd name="connsiteX3" fmla="*/ 2115047 w 4786685"/>
              <a:gd name="connsiteY3" fmla="*/ 47708 h 4850296"/>
              <a:gd name="connsiteX4" fmla="*/ 2115047 w 4786685"/>
              <a:gd name="connsiteY4" fmla="*/ 15903 h 4850296"/>
              <a:gd name="connsiteX5" fmla="*/ 2703443 w 4786685"/>
              <a:gd name="connsiteY5" fmla="*/ 47708 h 4850296"/>
              <a:gd name="connsiteX6" fmla="*/ 2806810 w 4786685"/>
              <a:gd name="connsiteY6" fmla="*/ 1439186 h 4850296"/>
              <a:gd name="connsiteX7" fmla="*/ 2941982 w 4786685"/>
              <a:gd name="connsiteY7" fmla="*/ 1685676 h 4850296"/>
              <a:gd name="connsiteX8" fmla="*/ 4778733 w 4786685"/>
              <a:gd name="connsiteY8" fmla="*/ 1653871 h 4850296"/>
              <a:gd name="connsiteX9" fmla="*/ 4786685 w 4786685"/>
              <a:gd name="connsiteY9" fmla="*/ 2488758 h 4850296"/>
              <a:gd name="connsiteX10" fmla="*/ 2934031 w 4786685"/>
              <a:gd name="connsiteY10" fmla="*/ 2496710 h 4850296"/>
              <a:gd name="connsiteX11" fmla="*/ 2798859 w 4786685"/>
              <a:gd name="connsiteY11" fmla="*/ 2623930 h 4850296"/>
              <a:gd name="connsiteX12" fmla="*/ 2790907 w 4786685"/>
              <a:gd name="connsiteY12" fmla="*/ 4850296 h 4850296"/>
              <a:gd name="connsiteX13" fmla="*/ 2003728 w 4786685"/>
              <a:gd name="connsiteY13" fmla="*/ 4842344 h 4850296"/>
              <a:gd name="connsiteX14" fmla="*/ 2027582 w 4786685"/>
              <a:gd name="connsiteY14" fmla="*/ 2623930 h 4850296"/>
              <a:gd name="connsiteX15" fmla="*/ 1908313 w 4786685"/>
              <a:gd name="connsiteY15" fmla="*/ 2456953 h 4850296"/>
              <a:gd name="connsiteX16" fmla="*/ 0 w 4786685"/>
              <a:gd name="connsiteY16" fmla="*/ 2456953 h 4850296"/>
              <a:gd name="connsiteX17" fmla="*/ 55659 w 4786685"/>
              <a:gd name="connsiteY17" fmla="*/ 1701579 h 4850296"/>
              <a:gd name="connsiteX18" fmla="*/ 1852653 w 4786685"/>
              <a:gd name="connsiteY18" fmla="*/ 1645920 h 4850296"/>
              <a:gd name="connsiteX19" fmla="*/ 2035533 w 4786685"/>
              <a:gd name="connsiteY19" fmla="*/ 1463040 h 4850296"/>
              <a:gd name="connsiteX20" fmla="*/ 2083241 w 4786685"/>
              <a:gd name="connsiteY20" fmla="*/ 111318 h 4850296"/>
              <a:gd name="connsiteX0" fmla="*/ 2035533 w 4786685"/>
              <a:gd name="connsiteY0" fmla="*/ 0 h 4850296"/>
              <a:gd name="connsiteX1" fmla="*/ 2035533 w 4786685"/>
              <a:gd name="connsiteY1" fmla="*/ 0 h 4850296"/>
              <a:gd name="connsiteX2" fmla="*/ 2115047 w 4786685"/>
              <a:gd name="connsiteY2" fmla="*/ 47708 h 4850296"/>
              <a:gd name="connsiteX3" fmla="*/ 2115047 w 4786685"/>
              <a:gd name="connsiteY3" fmla="*/ 15903 h 4850296"/>
              <a:gd name="connsiteX4" fmla="*/ 2703443 w 4786685"/>
              <a:gd name="connsiteY4" fmla="*/ 47708 h 4850296"/>
              <a:gd name="connsiteX5" fmla="*/ 2806810 w 4786685"/>
              <a:gd name="connsiteY5" fmla="*/ 1439186 h 4850296"/>
              <a:gd name="connsiteX6" fmla="*/ 2941982 w 4786685"/>
              <a:gd name="connsiteY6" fmla="*/ 1685676 h 4850296"/>
              <a:gd name="connsiteX7" fmla="*/ 4778733 w 4786685"/>
              <a:gd name="connsiteY7" fmla="*/ 1653871 h 4850296"/>
              <a:gd name="connsiteX8" fmla="*/ 4786685 w 4786685"/>
              <a:gd name="connsiteY8" fmla="*/ 2488758 h 4850296"/>
              <a:gd name="connsiteX9" fmla="*/ 2934031 w 4786685"/>
              <a:gd name="connsiteY9" fmla="*/ 2496710 h 4850296"/>
              <a:gd name="connsiteX10" fmla="*/ 2798859 w 4786685"/>
              <a:gd name="connsiteY10" fmla="*/ 2623930 h 4850296"/>
              <a:gd name="connsiteX11" fmla="*/ 2790907 w 4786685"/>
              <a:gd name="connsiteY11" fmla="*/ 4850296 h 4850296"/>
              <a:gd name="connsiteX12" fmla="*/ 2003728 w 4786685"/>
              <a:gd name="connsiteY12" fmla="*/ 4842344 h 4850296"/>
              <a:gd name="connsiteX13" fmla="*/ 2027582 w 4786685"/>
              <a:gd name="connsiteY13" fmla="*/ 2623930 h 4850296"/>
              <a:gd name="connsiteX14" fmla="*/ 1908313 w 4786685"/>
              <a:gd name="connsiteY14" fmla="*/ 2456953 h 4850296"/>
              <a:gd name="connsiteX15" fmla="*/ 0 w 4786685"/>
              <a:gd name="connsiteY15" fmla="*/ 2456953 h 4850296"/>
              <a:gd name="connsiteX16" fmla="*/ 55659 w 4786685"/>
              <a:gd name="connsiteY16" fmla="*/ 1701579 h 4850296"/>
              <a:gd name="connsiteX17" fmla="*/ 1852653 w 4786685"/>
              <a:gd name="connsiteY17" fmla="*/ 1645920 h 4850296"/>
              <a:gd name="connsiteX18" fmla="*/ 2035533 w 4786685"/>
              <a:gd name="connsiteY18" fmla="*/ 1463040 h 4850296"/>
              <a:gd name="connsiteX19" fmla="*/ 2083241 w 4786685"/>
              <a:gd name="connsiteY19" fmla="*/ 111318 h 4850296"/>
              <a:gd name="connsiteX0" fmla="*/ 2035533 w 4786685"/>
              <a:gd name="connsiteY0" fmla="*/ 0 h 4850296"/>
              <a:gd name="connsiteX1" fmla="*/ 2035533 w 4786685"/>
              <a:gd name="connsiteY1" fmla="*/ 0 h 4850296"/>
              <a:gd name="connsiteX2" fmla="*/ 2115047 w 4786685"/>
              <a:gd name="connsiteY2" fmla="*/ 47708 h 4850296"/>
              <a:gd name="connsiteX3" fmla="*/ 2115047 w 4786685"/>
              <a:gd name="connsiteY3" fmla="*/ 15903 h 4850296"/>
              <a:gd name="connsiteX4" fmla="*/ 2703443 w 4786685"/>
              <a:gd name="connsiteY4" fmla="*/ 47708 h 4850296"/>
              <a:gd name="connsiteX5" fmla="*/ 2806810 w 4786685"/>
              <a:gd name="connsiteY5" fmla="*/ 1439186 h 4850296"/>
              <a:gd name="connsiteX6" fmla="*/ 2941982 w 4786685"/>
              <a:gd name="connsiteY6" fmla="*/ 1685676 h 4850296"/>
              <a:gd name="connsiteX7" fmla="*/ 4778733 w 4786685"/>
              <a:gd name="connsiteY7" fmla="*/ 1653871 h 4850296"/>
              <a:gd name="connsiteX8" fmla="*/ 4786685 w 4786685"/>
              <a:gd name="connsiteY8" fmla="*/ 2488758 h 4850296"/>
              <a:gd name="connsiteX9" fmla="*/ 2934031 w 4786685"/>
              <a:gd name="connsiteY9" fmla="*/ 2496710 h 4850296"/>
              <a:gd name="connsiteX10" fmla="*/ 2798859 w 4786685"/>
              <a:gd name="connsiteY10" fmla="*/ 2623930 h 4850296"/>
              <a:gd name="connsiteX11" fmla="*/ 2790907 w 4786685"/>
              <a:gd name="connsiteY11" fmla="*/ 4850296 h 4850296"/>
              <a:gd name="connsiteX12" fmla="*/ 2003728 w 4786685"/>
              <a:gd name="connsiteY12" fmla="*/ 4842344 h 4850296"/>
              <a:gd name="connsiteX13" fmla="*/ 2027582 w 4786685"/>
              <a:gd name="connsiteY13" fmla="*/ 2623930 h 4850296"/>
              <a:gd name="connsiteX14" fmla="*/ 1908313 w 4786685"/>
              <a:gd name="connsiteY14" fmla="*/ 2456953 h 4850296"/>
              <a:gd name="connsiteX15" fmla="*/ 0 w 4786685"/>
              <a:gd name="connsiteY15" fmla="*/ 2456953 h 4850296"/>
              <a:gd name="connsiteX16" fmla="*/ 55659 w 4786685"/>
              <a:gd name="connsiteY16" fmla="*/ 1701579 h 4850296"/>
              <a:gd name="connsiteX17" fmla="*/ 1852653 w 4786685"/>
              <a:gd name="connsiteY17" fmla="*/ 1645920 h 4850296"/>
              <a:gd name="connsiteX18" fmla="*/ 2035533 w 4786685"/>
              <a:gd name="connsiteY18" fmla="*/ 1463040 h 4850296"/>
              <a:gd name="connsiteX19" fmla="*/ 2083241 w 4786685"/>
              <a:gd name="connsiteY19" fmla="*/ 111318 h 4850296"/>
              <a:gd name="connsiteX20" fmla="*/ 2035533 w 4786685"/>
              <a:gd name="connsiteY20" fmla="*/ 0 h 4850296"/>
              <a:gd name="connsiteX0" fmla="*/ 2115047 w 4786685"/>
              <a:gd name="connsiteY0" fmla="*/ 15903 h 4850296"/>
              <a:gd name="connsiteX1" fmla="*/ 2703443 w 4786685"/>
              <a:gd name="connsiteY1" fmla="*/ 47708 h 4850296"/>
              <a:gd name="connsiteX2" fmla="*/ 2806810 w 4786685"/>
              <a:gd name="connsiteY2" fmla="*/ 1439186 h 4850296"/>
              <a:gd name="connsiteX3" fmla="*/ 2941982 w 4786685"/>
              <a:gd name="connsiteY3" fmla="*/ 1685676 h 4850296"/>
              <a:gd name="connsiteX4" fmla="*/ 4778733 w 4786685"/>
              <a:gd name="connsiteY4" fmla="*/ 1653871 h 4850296"/>
              <a:gd name="connsiteX5" fmla="*/ 4786685 w 4786685"/>
              <a:gd name="connsiteY5" fmla="*/ 2488758 h 4850296"/>
              <a:gd name="connsiteX6" fmla="*/ 2934031 w 4786685"/>
              <a:gd name="connsiteY6" fmla="*/ 2496710 h 4850296"/>
              <a:gd name="connsiteX7" fmla="*/ 2798859 w 4786685"/>
              <a:gd name="connsiteY7" fmla="*/ 2623930 h 4850296"/>
              <a:gd name="connsiteX8" fmla="*/ 2790907 w 4786685"/>
              <a:gd name="connsiteY8" fmla="*/ 4850296 h 4850296"/>
              <a:gd name="connsiteX9" fmla="*/ 2003728 w 4786685"/>
              <a:gd name="connsiteY9" fmla="*/ 4842344 h 4850296"/>
              <a:gd name="connsiteX10" fmla="*/ 2027582 w 4786685"/>
              <a:gd name="connsiteY10" fmla="*/ 2623930 h 4850296"/>
              <a:gd name="connsiteX11" fmla="*/ 1908313 w 4786685"/>
              <a:gd name="connsiteY11" fmla="*/ 2456953 h 4850296"/>
              <a:gd name="connsiteX12" fmla="*/ 0 w 4786685"/>
              <a:gd name="connsiteY12" fmla="*/ 2456953 h 4850296"/>
              <a:gd name="connsiteX13" fmla="*/ 55659 w 4786685"/>
              <a:gd name="connsiteY13" fmla="*/ 1701579 h 4850296"/>
              <a:gd name="connsiteX14" fmla="*/ 1852653 w 4786685"/>
              <a:gd name="connsiteY14" fmla="*/ 1645920 h 4850296"/>
              <a:gd name="connsiteX15" fmla="*/ 2035533 w 4786685"/>
              <a:gd name="connsiteY15" fmla="*/ 1463040 h 4850296"/>
              <a:gd name="connsiteX16" fmla="*/ 2083241 w 4786685"/>
              <a:gd name="connsiteY16" fmla="*/ 111318 h 4850296"/>
              <a:gd name="connsiteX17" fmla="*/ 2035533 w 4786685"/>
              <a:gd name="connsiteY17" fmla="*/ 0 h 4850296"/>
              <a:gd name="connsiteX18" fmla="*/ 2035533 w 4786685"/>
              <a:gd name="connsiteY18" fmla="*/ 0 h 4850296"/>
              <a:gd name="connsiteX19" fmla="*/ 2206487 w 4786685"/>
              <a:gd name="connsiteY19" fmla="*/ 139148 h 4850296"/>
              <a:gd name="connsiteX0" fmla="*/ 2115047 w 4786685"/>
              <a:gd name="connsiteY0" fmla="*/ 15903 h 4850296"/>
              <a:gd name="connsiteX1" fmla="*/ 2703443 w 4786685"/>
              <a:gd name="connsiteY1" fmla="*/ 47708 h 4850296"/>
              <a:gd name="connsiteX2" fmla="*/ 2806810 w 4786685"/>
              <a:gd name="connsiteY2" fmla="*/ 1439186 h 4850296"/>
              <a:gd name="connsiteX3" fmla="*/ 2941982 w 4786685"/>
              <a:gd name="connsiteY3" fmla="*/ 1685676 h 4850296"/>
              <a:gd name="connsiteX4" fmla="*/ 4778733 w 4786685"/>
              <a:gd name="connsiteY4" fmla="*/ 1653871 h 4850296"/>
              <a:gd name="connsiteX5" fmla="*/ 4786685 w 4786685"/>
              <a:gd name="connsiteY5" fmla="*/ 2488758 h 4850296"/>
              <a:gd name="connsiteX6" fmla="*/ 2934031 w 4786685"/>
              <a:gd name="connsiteY6" fmla="*/ 2496710 h 4850296"/>
              <a:gd name="connsiteX7" fmla="*/ 2798859 w 4786685"/>
              <a:gd name="connsiteY7" fmla="*/ 2623930 h 4850296"/>
              <a:gd name="connsiteX8" fmla="*/ 2790907 w 4786685"/>
              <a:gd name="connsiteY8" fmla="*/ 4850296 h 4850296"/>
              <a:gd name="connsiteX9" fmla="*/ 2003728 w 4786685"/>
              <a:gd name="connsiteY9" fmla="*/ 4842344 h 4850296"/>
              <a:gd name="connsiteX10" fmla="*/ 2027582 w 4786685"/>
              <a:gd name="connsiteY10" fmla="*/ 2623930 h 4850296"/>
              <a:gd name="connsiteX11" fmla="*/ 1908313 w 4786685"/>
              <a:gd name="connsiteY11" fmla="*/ 2456953 h 4850296"/>
              <a:gd name="connsiteX12" fmla="*/ 0 w 4786685"/>
              <a:gd name="connsiteY12" fmla="*/ 2456953 h 4850296"/>
              <a:gd name="connsiteX13" fmla="*/ 55659 w 4786685"/>
              <a:gd name="connsiteY13" fmla="*/ 1701579 h 4850296"/>
              <a:gd name="connsiteX14" fmla="*/ 1852653 w 4786685"/>
              <a:gd name="connsiteY14" fmla="*/ 1645920 h 4850296"/>
              <a:gd name="connsiteX15" fmla="*/ 2035533 w 4786685"/>
              <a:gd name="connsiteY15" fmla="*/ 1463040 h 4850296"/>
              <a:gd name="connsiteX16" fmla="*/ 2083241 w 4786685"/>
              <a:gd name="connsiteY16" fmla="*/ 111318 h 4850296"/>
              <a:gd name="connsiteX17" fmla="*/ 2035533 w 4786685"/>
              <a:gd name="connsiteY17" fmla="*/ 0 h 4850296"/>
              <a:gd name="connsiteX18" fmla="*/ 2035533 w 4786685"/>
              <a:gd name="connsiteY18" fmla="*/ 0 h 4850296"/>
              <a:gd name="connsiteX19" fmla="*/ 2206487 w 4786685"/>
              <a:gd name="connsiteY19" fmla="*/ 139148 h 4850296"/>
              <a:gd name="connsiteX0" fmla="*/ 2115047 w 4786685"/>
              <a:gd name="connsiteY0" fmla="*/ 15903 h 4850296"/>
              <a:gd name="connsiteX1" fmla="*/ 2703443 w 4786685"/>
              <a:gd name="connsiteY1" fmla="*/ 47708 h 4850296"/>
              <a:gd name="connsiteX2" fmla="*/ 2806810 w 4786685"/>
              <a:gd name="connsiteY2" fmla="*/ 1439186 h 4850296"/>
              <a:gd name="connsiteX3" fmla="*/ 2941982 w 4786685"/>
              <a:gd name="connsiteY3" fmla="*/ 1685676 h 4850296"/>
              <a:gd name="connsiteX4" fmla="*/ 4778733 w 4786685"/>
              <a:gd name="connsiteY4" fmla="*/ 1653871 h 4850296"/>
              <a:gd name="connsiteX5" fmla="*/ 4786685 w 4786685"/>
              <a:gd name="connsiteY5" fmla="*/ 2488758 h 4850296"/>
              <a:gd name="connsiteX6" fmla="*/ 2934031 w 4786685"/>
              <a:gd name="connsiteY6" fmla="*/ 2496710 h 4850296"/>
              <a:gd name="connsiteX7" fmla="*/ 2798859 w 4786685"/>
              <a:gd name="connsiteY7" fmla="*/ 2623930 h 4850296"/>
              <a:gd name="connsiteX8" fmla="*/ 2790907 w 4786685"/>
              <a:gd name="connsiteY8" fmla="*/ 4850296 h 4850296"/>
              <a:gd name="connsiteX9" fmla="*/ 2003728 w 4786685"/>
              <a:gd name="connsiteY9" fmla="*/ 4842344 h 4850296"/>
              <a:gd name="connsiteX10" fmla="*/ 2027582 w 4786685"/>
              <a:gd name="connsiteY10" fmla="*/ 2623930 h 4850296"/>
              <a:gd name="connsiteX11" fmla="*/ 1908313 w 4786685"/>
              <a:gd name="connsiteY11" fmla="*/ 2456953 h 4850296"/>
              <a:gd name="connsiteX12" fmla="*/ 0 w 4786685"/>
              <a:gd name="connsiteY12" fmla="*/ 2456953 h 4850296"/>
              <a:gd name="connsiteX13" fmla="*/ 55659 w 4786685"/>
              <a:gd name="connsiteY13" fmla="*/ 1701579 h 4850296"/>
              <a:gd name="connsiteX14" fmla="*/ 1852653 w 4786685"/>
              <a:gd name="connsiteY14" fmla="*/ 1645920 h 4850296"/>
              <a:gd name="connsiteX15" fmla="*/ 2035533 w 4786685"/>
              <a:gd name="connsiteY15" fmla="*/ 1463040 h 4850296"/>
              <a:gd name="connsiteX16" fmla="*/ 2083241 w 4786685"/>
              <a:gd name="connsiteY16" fmla="*/ 111318 h 4850296"/>
              <a:gd name="connsiteX17" fmla="*/ 2035533 w 4786685"/>
              <a:gd name="connsiteY17" fmla="*/ 0 h 4850296"/>
              <a:gd name="connsiteX18" fmla="*/ 2035533 w 4786685"/>
              <a:gd name="connsiteY18" fmla="*/ 0 h 4850296"/>
              <a:gd name="connsiteX0" fmla="*/ 2115047 w 4786685"/>
              <a:gd name="connsiteY0" fmla="*/ 15903 h 4850296"/>
              <a:gd name="connsiteX1" fmla="*/ 2703443 w 4786685"/>
              <a:gd name="connsiteY1" fmla="*/ 47708 h 4850296"/>
              <a:gd name="connsiteX2" fmla="*/ 2806810 w 4786685"/>
              <a:gd name="connsiteY2" fmla="*/ 1439186 h 4850296"/>
              <a:gd name="connsiteX3" fmla="*/ 2941982 w 4786685"/>
              <a:gd name="connsiteY3" fmla="*/ 1685676 h 4850296"/>
              <a:gd name="connsiteX4" fmla="*/ 4778733 w 4786685"/>
              <a:gd name="connsiteY4" fmla="*/ 1653871 h 4850296"/>
              <a:gd name="connsiteX5" fmla="*/ 4786685 w 4786685"/>
              <a:gd name="connsiteY5" fmla="*/ 2488758 h 4850296"/>
              <a:gd name="connsiteX6" fmla="*/ 2934031 w 4786685"/>
              <a:gd name="connsiteY6" fmla="*/ 2496710 h 4850296"/>
              <a:gd name="connsiteX7" fmla="*/ 2798859 w 4786685"/>
              <a:gd name="connsiteY7" fmla="*/ 2623930 h 4850296"/>
              <a:gd name="connsiteX8" fmla="*/ 2790907 w 4786685"/>
              <a:gd name="connsiteY8" fmla="*/ 4850296 h 4850296"/>
              <a:gd name="connsiteX9" fmla="*/ 2003728 w 4786685"/>
              <a:gd name="connsiteY9" fmla="*/ 4842344 h 4850296"/>
              <a:gd name="connsiteX10" fmla="*/ 2027582 w 4786685"/>
              <a:gd name="connsiteY10" fmla="*/ 2623930 h 4850296"/>
              <a:gd name="connsiteX11" fmla="*/ 1908313 w 4786685"/>
              <a:gd name="connsiteY11" fmla="*/ 2456953 h 4850296"/>
              <a:gd name="connsiteX12" fmla="*/ 0 w 4786685"/>
              <a:gd name="connsiteY12" fmla="*/ 2456953 h 4850296"/>
              <a:gd name="connsiteX13" fmla="*/ 55659 w 4786685"/>
              <a:gd name="connsiteY13" fmla="*/ 1701579 h 4850296"/>
              <a:gd name="connsiteX14" fmla="*/ 1852653 w 4786685"/>
              <a:gd name="connsiteY14" fmla="*/ 1645920 h 4850296"/>
              <a:gd name="connsiteX15" fmla="*/ 2035533 w 4786685"/>
              <a:gd name="connsiteY15" fmla="*/ 1463040 h 4850296"/>
              <a:gd name="connsiteX16" fmla="*/ 2083241 w 4786685"/>
              <a:gd name="connsiteY16" fmla="*/ 111318 h 4850296"/>
              <a:gd name="connsiteX17" fmla="*/ 2035533 w 4786685"/>
              <a:gd name="connsiteY17" fmla="*/ 0 h 4850296"/>
              <a:gd name="connsiteX0" fmla="*/ 2115047 w 4786685"/>
              <a:gd name="connsiteY0" fmla="*/ 0 h 4834393"/>
              <a:gd name="connsiteX1" fmla="*/ 2703443 w 4786685"/>
              <a:gd name="connsiteY1" fmla="*/ 31805 h 4834393"/>
              <a:gd name="connsiteX2" fmla="*/ 2806810 w 4786685"/>
              <a:gd name="connsiteY2" fmla="*/ 1423283 h 4834393"/>
              <a:gd name="connsiteX3" fmla="*/ 2941982 w 4786685"/>
              <a:gd name="connsiteY3" fmla="*/ 1669773 h 4834393"/>
              <a:gd name="connsiteX4" fmla="*/ 4778733 w 4786685"/>
              <a:gd name="connsiteY4" fmla="*/ 1637968 h 4834393"/>
              <a:gd name="connsiteX5" fmla="*/ 4786685 w 4786685"/>
              <a:gd name="connsiteY5" fmla="*/ 2472855 h 4834393"/>
              <a:gd name="connsiteX6" fmla="*/ 2934031 w 4786685"/>
              <a:gd name="connsiteY6" fmla="*/ 2480807 h 4834393"/>
              <a:gd name="connsiteX7" fmla="*/ 2798859 w 4786685"/>
              <a:gd name="connsiteY7" fmla="*/ 2608027 h 4834393"/>
              <a:gd name="connsiteX8" fmla="*/ 2790907 w 4786685"/>
              <a:gd name="connsiteY8" fmla="*/ 4834393 h 4834393"/>
              <a:gd name="connsiteX9" fmla="*/ 2003728 w 4786685"/>
              <a:gd name="connsiteY9" fmla="*/ 4826441 h 4834393"/>
              <a:gd name="connsiteX10" fmla="*/ 2027582 w 4786685"/>
              <a:gd name="connsiteY10" fmla="*/ 2608027 h 4834393"/>
              <a:gd name="connsiteX11" fmla="*/ 1908313 w 4786685"/>
              <a:gd name="connsiteY11" fmla="*/ 2441050 h 4834393"/>
              <a:gd name="connsiteX12" fmla="*/ 0 w 4786685"/>
              <a:gd name="connsiteY12" fmla="*/ 2441050 h 4834393"/>
              <a:gd name="connsiteX13" fmla="*/ 55659 w 4786685"/>
              <a:gd name="connsiteY13" fmla="*/ 1685676 h 4834393"/>
              <a:gd name="connsiteX14" fmla="*/ 1852653 w 4786685"/>
              <a:gd name="connsiteY14" fmla="*/ 1630017 h 4834393"/>
              <a:gd name="connsiteX15" fmla="*/ 2035533 w 4786685"/>
              <a:gd name="connsiteY15" fmla="*/ 1447137 h 4834393"/>
              <a:gd name="connsiteX16" fmla="*/ 2083241 w 4786685"/>
              <a:gd name="connsiteY16" fmla="*/ 95415 h 4834393"/>
              <a:gd name="connsiteX0" fmla="*/ 2115047 w 4786685"/>
              <a:gd name="connsiteY0" fmla="*/ 1422 h 4835815"/>
              <a:gd name="connsiteX1" fmla="*/ 2703443 w 4786685"/>
              <a:gd name="connsiteY1" fmla="*/ 33227 h 4835815"/>
              <a:gd name="connsiteX2" fmla="*/ 2806810 w 4786685"/>
              <a:gd name="connsiteY2" fmla="*/ 1424705 h 4835815"/>
              <a:gd name="connsiteX3" fmla="*/ 2941982 w 4786685"/>
              <a:gd name="connsiteY3" fmla="*/ 1671195 h 4835815"/>
              <a:gd name="connsiteX4" fmla="*/ 4778733 w 4786685"/>
              <a:gd name="connsiteY4" fmla="*/ 1639390 h 4835815"/>
              <a:gd name="connsiteX5" fmla="*/ 4786685 w 4786685"/>
              <a:gd name="connsiteY5" fmla="*/ 2474277 h 4835815"/>
              <a:gd name="connsiteX6" fmla="*/ 2934031 w 4786685"/>
              <a:gd name="connsiteY6" fmla="*/ 2482229 h 4835815"/>
              <a:gd name="connsiteX7" fmla="*/ 2798859 w 4786685"/>
              <a:gd name="connsiteY7" fmla="*/ 2609449 h 4835815"/>
              <a:gd name="connsiteX8" fmla="*/ 2790907 w 4786685"/>
              <a:gd name="connsiteY8" fmla="*/ 4835815 h 4835815"/>
              <a:gd name="connsiteX9" fmla="*/ 2003728 w 4786685"/>
              <a:gd name="connsiteY9" fmla="*/ 4827863 h 4835815"/>
              <a:gd name="connsiteX10" fmla="*/ 2027582 w 4786685"/>
              <a:gd name="connsiteY10" fmla="*/ 2609449 h 4835815"/>
              <a:gd name="connsiteX11" fmla="*/ 1908313 w 4786685"/>
              <a:gd name="connsiteY11" fmla="*/ 2442472 h 4835815"/>
              <a:gd name="connsiteX12" fmla="*/ 0 w 4786685"/>
              <a:gd name="connsiteY12" fmla="*/ 2442472 h 4835815"/>
              <a:gd name="connsiteX13" fmla="*/ 55659 w 4786685"/>
              <a:gd name="connsiteY13" fmla="*/ 1687098 h 4835815"/>
              <a:gd name="connsiteX14" fmla="*/ 1852653 w 4786685"/>
              <a:gd name="connsiteY14" fmla="*/ 1631439 h 4835815"/>
              <a:gd name="connsiteX15" fmla="*/ 2035533 w 4786685"/>
              <a:gd name="connsiteY15" fmla="*/ 1448559 h 4835815"/>
              <a:gd name="connsiteX16" fmla="*/ 2086416 w 4786685"/>
              <a:gd name="connsiteY16" fmla="*/ 0 h 4835815"/>
              <a:gd name="connsiteX0" fmla="*/ 2084885 w 4786685"/>
              <a:gd name="connsiteY0" fmla="*/ 0 h 4839155"/>
              <a:gd name="connsiteX1" fmla="*/ 2703443 w 4786685"/>
              <a:gd name="connsiteY1" fmla="*/ 36567 h 4839155"/>
              <a:gd name="connsiteX2" fmla="*/ 2806810 w 4786685"/>
              <a:gd name="connsiteY2" fmla="*/ 1428045 h 4839155"/>
              <a:gd name="connsiteX3" fmla="*/ 2941982 w 4786685"/>
              <a:gd name="connsiteY3" fmla="*/ 1674535 h 4839155"/>
              <a:gd name="connsiteX4" fmla="*/ 4778733 w 4786685"/>
              <a:gd name="connsiteY4" fmla="*/ 1642730 h 4839155"/>
              <a:gd name="connsiteX5" fmla="*/ 4786685 w 4786685"/>
              <a:gd name="connsiteY5" fmla="*/ 2477617 h 4839155"/>
              <a:gd name="connsiteX6" fmla="*/ 2934031 w 4786685"/>
              <a:gd name="connsiteY6" fmla="*/ 2485569 h 4839155"/>
              <a:gd name="connsiteX7" fmla="*/ 2798859 w 4786685"/>
              <a:gd name="connsiteY7" fmla="*/ 2612789 h 4839155"/>
              <a:gd name="connsiteX8" fmla="*/ 2790907 w 4786685"/>
              <a:gd name="connsiteY8" fmla="*/ 4839155 h 4839155"/>
              <a:gd name="connsiteX9" fmla="*/ 2003728 w 4786685"/>
              <a:gd name="connsiteY9" fmla="*/ 4831203 h 4839155"/>
              <a:gd name="connsiteX10" fmla="*/ 2027582 w 4786685"/>
              <a:gd name="connsiteY10" fmla="*/ 2612789 h 4839155"/>
              <a:gd name="connsiteX11" fmla="*/ 1908313 w 4786685"/>
              <a:gd name="connsiteY11" fmla="*/ 2445812 h 4839155"/>
              <a:gd name="connsiteX12" fmla="*/ 0 w 4786685"/>
              <a:gd name="connsiteY12" fmla="*/ 2445812 h 4839155"/>
              <a:gd name="connsiteX13" fmla="*/ 55659 w 4786685"/>
              <a:gd name="connsiteY13" fmla="*/ 1690438 h 4839155"/>
              <a:gd name="connsiteX14" fmla="*/ 1852653 w 4786685"/>
              <a:gd name="connsiteY14" fmla="*/ 1634779 h 4839155"/>
              <a:gd name="connsiteX15" fmla="*/ 2035533 w 4786685"/>
              <a:gd name="connsiteY15" fmla="*/ 1451899 h 4839155"/>
              <a:gd name="connsiteX16" fmla="*/ 2086416 w 4786685"/>
              <a:gd name="connsiteY16" fmla="*/ 3340 h 4839155"/>
              <a:gd name="connsiteX0" fmla="*/ 2084885 w 4786685"/>
              <a:gd name="connsiteY0" fmla="*/ 0 h 4839155"/>
              <a:gd name="connsiteX1" fmla="*/ 2703443 w 4786685"/>
              <a:gd name="connsiteY1" fmla="*/ 36567 h 4839155"/>
              <a:gd name="connsiteX2" fmla="*/ 2806810 w 4786685"/>
              <a:gd name="connsiteY2" fmla="*/ 1428045 h 4839155"/>
              <a:gd name="connsiteX3" fmla="*/ 2941982 w 4786685"/>
              <a:gd name="connsiteY3" fmla="*/ 1674535 h 4839155"/>
              <a:gd name="connsiteX4" fmla="*/ 4778733 w 4786685"/>
              <a:gd name="connsiteY4" fmla="*/ 1642730 h 4839155"/>
              <a:gd name="connsiteX5" fmla="*/ 4786685 w 4786685"/>
              <a:gd name="connsiteY5" fmla="*/ 2477617 h 4839155"/>
              <a:gd name="connsiteX6" fmla="*/ 2934031 w 4786685"/>
              <a:gd name="connsiteY6" fmla="*/ 2485569 h 4839155"/>
              <a:gd name="connsiteX7" fmla="*/ 2798859 w 4786685"/>
              <a:gd name="connsiteY7" fmla="*/ 2612789 h 4839155"/>
              <a:gd name="connsiteX8" fmla="*/ 2790907 w 4786685"/>
              <a:gd name="connsiteY8" fmla="*/ 4839155 h 4839155"/>
              <a:gd name="connsiteX9" fmla="*/ 2003728 w 4786685"/>
              <a:gd name="connsiteY9" fmla="*/ 4831203 h 4839155"/>
              <a:gd name="connsiteX10" fmla="*/ 2027582 w 4786685"/>
              <a:gd name="connsiteY10" fmla="*/ 2612789 h 4839155"/>
              <a:gd name="connsiteX11" fmla="*/ 1908313 w 4786685"/>
              <a:gd name="connsiteY11" fmla="*/ 2445812 h 4839155"/>
              <a:gd name="connsiteX12" fmla="*/ 0 w 4786685"/>
              <a:gd name="connsiteY12" fmla="*/ 2445812 h 4839155"/>
              <a:gd name="connsiteX13" fmla="*/ 55659 w 4786685"/>
              <a:gd name="connsiteY13" fmla="*/ 1690438 h 4839155"/>
              <a:gd name="connsiteX14" fmla="*/ 1852653 w 4786685"/>
              <a:gd name="connsiteY14" fmla="*/ 1634779 h 4839155"/>
              <a:gd name="connsiteX15" fmla="*/ 2035533 w 4786685"/>
              <a:gd name="connsiteY15" fmla="*/ 1451899 h 4839155"/>
              <a:gd name="connsiteX16" fmla="*/ 2086416 w 4786685"/>
              <a:gd name="connsiteY16" fmla="*/ 3340 h 4839155"/>
              <a:gd name="connsiteX17" fmla="*/ 2084885 w 4786685"/>
              <a:gd name="connsiteY17" fmla="*/ 0 h 4839155"/>
              <a:gd name="connsiteX0" fmla="*/ 2065835 w 4786685"/>
              <a:gd name="connsiteY0" fmla="*/ 71272 h 4835815"/>
              <a:gd name="connsiteX1" fmla="*/ 2703443 w 4786685"/>
              <a:gd name="connsiteY1" fmla="*/ 33227 h 4835815"/>
              <a:gd name="connsiteX2" fmla="*/ 2806810 w 4786685"/>
              <a:gd name="connsiteY2" fmla="*/ 1424705 h 4835815"/>
              <a:gd name="connsiteX3" fmla="*/ 2941982 w 4786685"/>
              <a:gd name="connsiteY3" fmla="*/ 1671195 h 4835815"/>
              <a:gd name="connsiteX4" fmla="*/ 4778733 w 4786685"/>
              <a:gd name="connsiteY4" fmla="*/ 1639390 h 4835815"/>
              <a:gd name="connsiteX5" fmla="*/ 4786685 w 4786685"/>
              <a:gd name="connsiteY5" fmla="*/ 2474277 h 4835815"/>
              <a:gd name="connsiteX6" fmla="*/ 2934031 w 4786685"/>
              <a:gd name="connsiteY6" fmla="*/ 2482229 h 4835815"/>
              <a:gd name="connsiteX7" fmla="*/ 2798859 w 4786685"/>
              <a:gd name="connsiteY7" fmla="*/ 2609449 h 4835815"/>
              <a:gd name="connsiteX8" fmla="*/ 2790907 w 4786685"/>
              <a:gd name="connsiteY8" fmla="*/ 4835815 h 4835815"/>
              <a:gd name="connsiteX9" fmla="*/ 2003728 w 4786685"/>
              <a:gd name="connsiteY9" fmla="*/ 4827863 h 4835815"/>
              <a:gd name="connsiteX10" fmla="*/ 2027582 w 4786685"/>
              <a:gd name="connsiteY10" fmla="*/ 2609449 h 4835815"/>
              <a:gd name="connsiteX11" fmla="*/ 1908313 w 4786685"/>
              <a:gd name="connsiteY11" fmla="*/ 2442472 h 4835815"/>
              <a:gd name="connsiteX12" fmla="*/ 0 w 4786685"/>
              <a:gd name="connsiteY12" fmla="*/ 2442472 h 4835815"/>
              <a:gd name="connsiteX13" fmla="*/ 55659 w 4786685"/>
              <a:gd name="connsiteY13" fmla="*/ 1687098 h 4835815"/>
              <a:gd name="connsiteX14" fmla="*/ 1852653 w 4786685"/>
              <a:gd name="connsiteY14" fmla="*/ 1631439 h 4835815"/>
              <a:gd name="connsiteX15" fmla="*/ 2035533 w 4786685"/>
              <a:gd name="connsiteY15" fmla="*/ 1448559 h 4835815"/>
              <a:gd name="connsiteX16" fmla="*/ 2086416 w 4786685"/>
              <a:gd name="connsiteY16" fmla="*/ 0 h 4835815"/>
              <a:gd name="connsiteX17" fmla="*/ 2065835 w 4786685"/>
              <a:gd name="connsiteY17" fmla="*/ 71272 h 4835815"/>
              <a:gd name="connsiteX0" fmla="*/ 2065835 w 4786685"/>
              <a:gd name="connsiteY0" fmla="*/ 38045 h 4802588"/>
              <a:gd name="connsiteX1" fmla="*/ 2703443 w 4786685"/>
              <a:gd name="connsiteY1" fmla="*/ 0 h 4802588"/>
              <a:gd name="connsiteX2" fmla="*/ 2806810 w 4786685"/>
              <a:gd name="connsiteY2" fmla="*/ 1391478 h 4802588"/>
              <a:gd name="connsiteX3" fmla="*/ 2941982 w 4786685"/>
              <a:gd name="connsiteY3" fmla="*/ 1637968 h 4802588"/>
              <a:gd name="connsiteX4" fmla="*/ 4778733 w 4786685"/>
              <a:gd name="connsiteY4" fmla="*/ 1606163 h 4802588"/>
              <a:gd name="connsiteX5" fmla="*/ 4786685 w 4786685"/>
              <a:gd name="connsiteY5" fmla="*/ 2441050 h 4802588"/>
              <a:gd name="connsiteX6" fmla="*/ 2934031 w 4786685"/>
              <a:gd name="connsiteY6" fmla="*/ 2449002 h 4802588"/>
              <a:gd name="connsiteX7" fmla="*/ 2798859 w 4786685"/>
              <a:gd name="connsiteY7" fmla="*/ 2576222 h 4802588"/>
              <a:gd name="connsiteX8" fmla="*/ 2790907 w 4786685"/>
              <a:gd name="connsiteY8" fmla="*/ 4802588 h 4802588"/>
              <a:gd name="connsiteX9" fmla="*/ 2003728 w 4786685"/>
              <a:gd name="connsiteY9" fmla="*/ 4794636 h 4802588"/>
              <a:gd name="connsiteX10" fmla="*/ 2027582 w 4786685"/>
              <a:gd name="connsiteY10" fmla="*/ 2576222 h 4802588"/>
              <a:gd name="connsiteX11" fmla="*/ 1908313 w 4786685"/>
              <a:gd name="connsiteY11" fmla="*/ 2409245 h 4802588"/>
              <a:gd name="connsiteX12" fmla="*/ 0 w 4786685"/>
              <a:gd name="connsiteY12" fmla="*/ 2409245 h 4802588"/>
              <a:gd name="connsiteX13" fmla="*/ 55659 w 4786685"/>
              <a:gd name="connsiteY13" fmla="*/ 1653871 h 4802588"/>
              <a:gd name="connsiteX14" fmla="*/ 1852653 w 4786685"/>
              <a:gd name="connsiteY14" fmla="*/ 1598212 h 4802588"/>
              <a:gd name="connsiteX15" fmla="*/ 2035533 w 4786685"/>
              <a:gd name="connsiteY15" fmla="*/ 1415332 h 4802588"/>
              <a:gd name="connsiteX16" fmla="*/ 2065835 w 4786685"/>
              <a:gd name="connsiteY16" fmla="*/ 38045 h 4802588"/>
              <a:gd name="connsiteX0" fmla="*/ 2065835 w 4786685"/>
              <a:gd name="connsiteY0" fmla="*/ 0 h 4764543"/>
              <a:gd name="connsiteX1" fmla="*/ 2717730 w 4786685"/>
              <a:gd name="connsiteY1" fmla="*/ 27042 h 4764543"/>
              <a:gd name="connsiteX2" fmla="*/ 2806810 w 4786685"/>
              <a:gd name="connsiteY2" fmla="*/ 1353433 h 4764543"/>
              <a:gd name="connsiteX3" fmla="*/ 2941982 w 4786685"/>
              <a:gd name="connsiteY3" fmla="*/ 1599923 h 4764543"/>
              <a:gd name="connsiteX4" fmla="*/ 4778733 w 4786685"/>
              <a:gd name="connsiteY4" fmla="*/ 1568118 h 4764543"/>
              <a:gd name="connsiteX5" fmla="*/ 4786685 w 4786685"/>
              <a:gd name="connsiteY5" fmla="*/ 2403005 h 4764543"/>
              <a:gd name="connsiteX6" fmla="*/ 2934031 w 4786685"/>
              <a:gd name="connsiteY6" fmla="*/ 2410957 h 4764543"/>
              <a:gd name="connsiteX7" fmla="*/ 2798859 w 4786685"/>
              <a:gd name="connsiteY7" fmla="*/ 2538177 h 4764543"/>
              <a:gd name="connsiteX8" fmla="*/ 2790907 w 4786685"/>
              <a:gd name="connsiteY8" fmla="*/ 4764543 h 4764543"/>
              <a:gd name="connsiteX9" fmla="*/ 2003728 w 4786685"/>
              <a:gd name="connsiteY9" fmla="*/ 4756591 h 4764543"/>
              <a:gd name="connsiteX10" fmla="*/ 2027582 w 4786685"/>
              <a:gd name="connsiteY10" fmla="*/ 2538177 h 4764543"/>
              <a:gd name="connsiteX11" fmla="*/ 1908313 w 4786685"/>
              <a:gd name="connsiteY11" fmla="*/ 2371200 h 4764543"/>
              <a:gd name="connsiteX12" fmla="*/ 0 w 4786685"/>
              <a:gd name="connsiteY12" fmla="*/ 2371200 h 4764543"/>
              <a:gd name="connsiteX13" fmla="*/ 55659 w 4786685"/>
              <a:gd name="connsiteY13" fmla="*/ 1615826 h 4764543"/>
              <a:gd name="connsiteX14" fmla="*/ 1852653 w 4786685"/>
              <a:gd name="connsiteY14" fmla="*/ 1560167 h 4764543"/>
              <a:gd name="connsiteX15" fmla="*/ 2035533 w 4786685"/>
              <a:gd name="connsiteY15" fmla="*/ 1377287 h 4764543"/>
              <a:gd name="connsiteX16" fmla="*/ 2065835 w 4786685"/>
              <a:gd name="connsiteY16" fmla="*/ 0 h 4764543"/>
              <a:gd name="connsiteX0" fmla="*/ 2065835 w 4786685"/>
              <a:gd name="connsiteY0" fmla="*/ 0 h 4764543"/>
              <a:gd name="connsiteX1" fmla="*/ 2711380 w 4786685"/>
              <a:gd name="connsiteY1" fmla="*/ 14342 h 4764543"/>
              <a:gd name="connsiteX2" fmla="*/ 2806810 w 4786685"/>
              <a:gd name="connsiteY2" fmla="*/ 1353433 h 4764543"/>
              <a:gd name="connsiteX3" fmla="*/ 2941982 w 4786685"/>
              <a:gd name="connsiteY3" fmla="*/ 1599923 h 4764543"/>
              <a:gd name="connsiteX4" fmla="*/ 4778733 w 4786685"/>
              <a:gd name="connsiteY4" fmla="*/ 1568118 h 4764543"/>
              <a:gd name="connsiteX5" fmla="*/ 4786685 w 4786685"/>
              <a:gd name="connsiteY5" fmla="*/ 2403005 h 4764543"/>
              <a:gd name="connsiteX6" fmla="*/ 2934031 w 4786685"/>
              <a:gd name="connsiteY6" fmla="*/ 2410957 h 4764543"/>
              <a:gd name="connsiteX7" fmla="*/ 2798859 w 4786685"/>
              <a:gd name="connsiteY7" fmla="*/ 2538177 h 4764543"/>
              <a:gd name="connsiteX8" fmla="*/ 2790907 w 4786685"/>
              <a:gd name="connsiteY8" fmla="*/ 4764543 h 4764543"/>
              <a:gd name="connsiteX9" fmla="*/ 2003728 w 4786685"/>
              <a:gd name="connsiteY9" fmla="*/ 4756591 h 4764543"/>
              <a:gd name="connsiteX10" fmla="*/ 2027582 w 4786685"/>
              <a:gd name="connsiteY10" fmla="*/ 2538177 h 4764543"/>
              <a:gd name="connsiteX11" fmla="*/ 1908313 w 4786685"/>
              <a:gd name="connsiteY11" fmla="*/ 2371200 h 4764543"/>
              <a:gd name="connsiteX12" fmla="*/ 0 w 4786685"/>
              <a:gd name="connsiteY12" fmla="*/ 2371200 h 4764543"/>
              <a:gd name="connsiteX13" fmla="*/ 55659 w 4786685"/>
              <a:gd name="connsiteY13" fmla="*/ 1615826 h 4764543"/>
              <a:gd name="connsiteX14" fmla="*/ 1852653 w 4786685"/>
              <a:gd name="connsiteY14" fmla="*/ 1560167 h 4764543"/>
              <a:gd name="connsiteX15" fmla="*/ 2035533 w 4786685"/>
              <a:gd name="connsiteY15" fmla="*/ 1377287 h 4764543"/>
              <a:gd name="connsiteX16" fmla="*/ 2065835 w 4786685"/>
              <a:gd name="connsiteY16" fmla="*/ 0 h 4764543"/>
              <a:gd name="connsiteX0" fmla="*/ 2065835 w 4786685"/>
              <a:gd name="connsiteY0" fmla="*/ 0 h 4764543"/>
              <a:gd name="connsiteX1" fmla="*/ 2744718 w 4786685"/>
              <a:gd name="connsiteY1" fmla="*/ 54 h 4764543"/>
              <a:gd name="connsiteX2" fmla="*/ 2806810 w 4786685"/>
              <a:gd name="connsiteY2" fmla="*/ 1353433 h 4764543"/>
              <a:gd name="connsiteX3" fmla="*/ 2941982 w 4786685"/>
              <a:gd name="connsiteY3" fmla="*/ 1599923 h 4764543"/>
              <a:gd name="connsiteX4" fmla="*/ 4778733 w 4786685"/>
              <a:gd name="connsiteY4" fmla="*/ 1568118 h 4764543"/>
              <a:gd name="connsiteX5" fmla="*/ 4786685 w 4786685"/>
              <a:gd name="connsiteY5" fmla="*/ 2403005 h 4764543"/>
              <a:gd name="connsiteX6" fmla="*/ 2934031 w 4786685"/>
              <a:gd name="connsiteY6" fmla="*/ 2410957 h 4764543"/>
              <a:gd name="connsiteX7" fmla="*/ 2798859 w 4786685"/>
              <a:gd name="connsiteY7" fmla="*/ 2538177 h 4764543"/>
              <a:gd name="connsiteX8" fmla="*/ 2790907 w 4786685"/>
              <a:gd name="connsiteY8" fmla="*/ 4764543 h 4764543"/>
              <a:gd name="connsiteX9" fmla="*/ 2003728 w 4786685"/>
              <a:gd name="connsiteY9" fmla="*/ 4756591 h 4764543"/>
              <a:gd name="connsiteX10" fmla="*/ 2027582 w 4786685"/>
              <a:gd name="connsiteY10" fmla="*/ 2538177 h 4764543"/>
              <a:gd name="connsiteX11" fmla="*/ 1908313 w 4786685"/>
              <a:gd name="connsiteY11" fmla="*/ 2371200 h 4764543"/>
              <a:gd name="connsiteX12" fmla="*/ 0 w 4786685"/>
              <a:gd name="connsiteY12" fmla="*/ 2371200 h 4764543"/>
              <a:gd name="connsiteX13" fmla="*/ 55659 w 4786685"/>
              <a:gd name="connsiteY13" fmla="*/ 1615826 h 4764543"/>
              <a:gd name="connsiteX14" fmla="*/ 1852653 w 4786685"/>
              <a:gd name="connsiteY14" fmla="*/ 1560167 h 4764543"/>
              <a:gd name="connsiteX15" fmla="*/ 2035533 w 4786685"/>
              <a:gd name="connsiteY15" fmla="*/ 1377287 h 4764543"/>
              <a:gd name="connsiteX16" fmla="*/ 2065835 w 4786685"/>
              <a:gd name="connsiteY16" fmla="*/ 0 h 4764543"/>
              <a:gd name="connsiteX0" fmla="*/ 2065835 w 4786685"/>
              <a:gd name="connsiteY0" fmla="*/ 0 h 4764543"/>
              <a:gd name="connsiteX1" fmla="*/ 2744718 w 4786685"/>
              <a:gd name="connsiteY1" fmla="*/ 54 h 4764543"/>
              <a:gd name="connsiteX2" fmla="*/ 2757597 w 4786685"/>
              <a:gd name="connsiteY2" fmla="*/ 1389945 h 4764543"/>
              <a:gd name="connsiteX3" fmla="*/ 2941982 w 4786685"/>
              <a:gd name="connsiteY3" fmla="*/ 1599923 h 4764543"/>
              <a:gd name="connsiteX4" fmla="*/ 4778733 w 4786685"/>
              <a:gd name="connsiteY4" fmla="*/ 1568118 h 4764543"/>
              <a:gd name="connsiteX5" fmla="*/ 4786685 w 4786685"/>
              <a:gd name="connsiteY5" fmla="*/ 2403005 h 4764543"/>
              <a:gd name="connsiteX6" fmla="*/ 2934031 w 4786685"/>
              <a:gd name="connsiteY6" fmla="*/ 2410957 h 4764543"/>
              <a:gd name="connsiteX7" fmla="*/ 2798859 w 4786685"/>
              <a:gd name="connsiteY7" fmla="*/ 2538177 h 4764543"/>
              <a:gd name="connsiteX8" fmla="*/ 2790907 w 4786685"/>
              <a:gd name="connsiteY8" fmla="*/ 4764543 h 4764543"/>
              <a:gd name="connsiteX9" fmla="*/ 2003728 w 4786685"/>
              <a:gd name="connsiteY9" fmla="*/ 4756591 h 4764543"/>
              <a:gd name="connsiteX10" fmla="*/ 2027582 w 4786685"/>
              <a:gd name="connsiteY10" fmla="*/ 2538177 h 4764543"/>
              <a:gd name="connsiteX11" fmla="*/ 1908313 w 4786685"/>
              <a:gd name="connsiteY11" fmla="*/ 2371200 h 4764543"/>
              <a:gd name="connsiteX12" fmla="*/ 0 w 4786685"/>
              <a:gd name="connsiteY12" fmla="*/ 2371200 h 4764543"/>
              <a:gd name="connsiteX13" fmla="*/ 55659 w 4786685"/>
              <a:gd name="connsiteY13" fmla="*/ 1615826 h 4764543"/>
              <a:gd name="connsiteX14" fmla="*/ 1852653 w 4786685"/>
              <a:gd name="connsiteY14" fmla="*/ 1560167 h 4764543"/>
              <a:gd name="connsiteX15" fmla="*/ 2035533 w 4786685"/>
              <a:gd name="connsiteY15" fmla="*/ 1377287 h 4764543"/>
              <a:gd name="connsiteX16" fmla="*/ 2065835 w 4786685"/>
              <a:gd name="connsiteY16" fmla="*/ 0 h 4764543"/>
              <a:gd name="connsiteX0" fmla="*/ 2065835 w 4786685"/>
              <a:gd name="connsiteY0" fmla="*/ 0 h 4764543"/>
              <a:gd name="connsiteX1" fmla="*/ 2744718 w 4786685"/>
              <a:gd name="connsiteY1" fmla="*/ 54 h 4764543"/>
              <a:gd name="connsiteX2" fmla="*/ 2757597 w 4786685"/>
              <a:gd name="connsiteY2" fmla="*/ 1389945 h 4764543"/>
              <a:gd name="connsiteX3" fmla="*/ 2948332 w 4786685"/>
              <a:gd name="connsiteY3" fmla="*/ 1585635 h 4764543"/>
              <a:gd name="connsiteX4" fmla="*/ 4778733 w 4786685"/>
              <a:gd name="connsiteY4" fmla="*/ 1568118 h 4764543"/>
              <a:gd name="connsiteX5" fmla="*/ 4786685 w 4786685"/>
              <a:gd name="connsiteY5" fmla="*/ 2403005 h 4764543"/>
              <a:gd name="connsiteX6" fmla="*/ 2934031 w 4786685"/>
              <a:gd name="connsiteY6" fmla="*/ 2410957 h 4764543"/>
              <a:gd name="connsiteX7" fmla="*/ 2798859 w 4786685"/>
              <a:gd name="connsiteY7" fmla="*/ 2538177 h 4764543"/>
              <a:gd name="connsiteX8" fmla="*/ 2790907 w 4786685"/>
              <a:gd name="connsiteY8" fmla="*/ 4764543 h 4764543"/>
              <a:gd name="connsiteX9" fmla="*/ 2003728 w 4786685"/>
              <a:gd name="connsiteY9" fmla="*/ 4756591 h 4764543"/>
              <a:gd name="connsiteX10" fmla="*/ 2027582 w 4786685"/>
              <a:gd name="connsiteY10" fmla="*/ 2538177 h 4764543"/>
              <a:gd name="connsiteX11" fmla="*/ 1908313 w 4786685"/>
              <a:gd name="connsiteY11" fmla="*/ 2371200 h 4764543"/>
              <a:gd name="connsiteX12" fmla="*/ 0 w 4786685"/>
              <a:gd name="connsiteY12" fmla="*/ 2371200 h 4764543"/>
              <a:gd name="connsiteX13" fmla="*/ 55659 w 4786685"/>
              <a:gd name="connsiteY13" fmla="*/ 1615826 h 4764543"/>
              <a:gd name="connsiteX14" fmla="*/ 1852653 w 4786685"/>
              <a:gd name="connsiteY14" fmla="*/ 1560167 h 4764543"/>
              <a:gd name="connsiteX15" fmla="*/ 2035533 w 4786685"/>
              <a:gd name="connsiteY15" fmla="*/ 1377287 h 4764543"/>
              <a:gd name="connsiteX16" fmla="*/ 2065835 w 4786685"/>
              <a:gd name="connsiteY16" fmla="*/ 0 h 4764543"/>
              <a:gd name="connsiteX0" fmla="*/ 2065835 w 4786685"/>
              <a:gd name="connsiteY0" fmla="*/ 0 h 4793118"/>
              <a:gd name="connsiteX1" fmla="*/ 2744718 w 4786685"/>
              <a:gd name="connsiteY1" fmla="*/ 54 h 4793118"/>
              <a:gd name="connsiteX2" fmla="*/ 2757597 w 4786685"/>
              <a:gd name="connsiteY2" fmla="*/ 1389945 h 4793118"/>
              <a:gd name="connsiteX3" fmla="*/ 2948332 w 4786685"/>
              <a:gd name="connsiteY3" fmla="*/ 1585635 h 4793118"/>
              <a:gd name="connsiteX4" fmla="*/ 4778733 w 4786685"/>
              <a:gd name="connsiteY4" fmla="*/ 1568118 h 4793118"/>
              <a:gd name="connsiteX5" fmla="*/ 4786685 w 4786685"/>
              <a:gd name="connsiteY5" fmla="*/ 2403005 h 4793118"/>
              <a:gd name="connsiteX6" fmla="*/ 2934031 w 4786685"/>
              <a:gd name="connsiteY6" fmla="*/ 2410957 h 4793118"/>
              <a:gd name="connsiteX7" fmla="*/ 2798859 w 4786685"/>
              <a:gd name="connsiteY7" fmla="*/ 2538177 h 4793118"/>
              <a:gd name="connsiteX8" fmla="*/ 2792495 w 4786685"/>
              <a:gd name="connsiteY8" fmla="*/ 4793118 h 4793118"/>
              <a:gd name="connsiteX9" fmla="*/ 2003728 w 4786685"/>
              <a:gd name="connsiteY9" fmla="*/ 4756591 h 4793118"/>
              <a:gd name="connsiteX10" fmla="*/ 2027582 w 4786685"/>
              <a:gd name="connsiteY10" fmla="*/ 2538177 h 4793118"/>
              <a:gd name="connsiteX11" fmla="*/ 1908313 w 4786685"/>
              <a:gd name="connsiteY11" fmla="*/ 2371200 h 4793118"/>
              <a:gd name="connsiteX12" fmla="*/ 0 w 4786685"/>
              <a:gd name="connsiteY12" fmla="*/ 2371200 h 4793118"/>
              <a:gd name="connsiteX13" fmla="*/ 55659 w 4786685"/>
              <a:gd name="connsiteY13" fmla="*/ 1615826 h 4793118"/>
              <a:gd name="connsiteX14" fmla="*/ 1852653 w 4786685"/>
              <a:gd name="connsiteY14" fmla="*/ 1560167 h 4793118"/>
              <a:gd name="connsiteX15" fmla="*/ 2035533 w 4786685"/>
              <a:gd name="connsiteY15" fmla="*/ 1377287 h 4793118"/>
              <a:gd name="connsiteX16" fmla="*/ 2065835 w 4786685"/>
              <a:gd name="connsiteY16" fmla="*/ 0 h 4793118"/>
              <a:gd name="connsiteX0" fmla="*/ 2065835 w 4786685"/>
              <a:gd name="connsiteY0" fmla="*/ 0 h 4802628"/>
              <a:gd name="connsiteX1" fmla="*/ 2744718 w 4786685"/>
              <a:gd name="connsiteY1" fmla="*/ 54 h 4802628"/>
              <a:gd name="connsiteX2" fmla="*/ 2757597 w 4786685"/>
              <a:gd name="connsiteY2" fmla="*/ 1389945 h 4802628"/>
              <a:gd name="connsiteX3" fmla="*/ 2948332 w 4786685"/>
              <a:gd name="connsiteY3" fmla="*/ 1585635 h 4802628"/>
              <a:gd name="connsiteX4" fmla="*/ 4778733 w 4786685"/>
              <a:gd name="connsiteY4" fmla="*/ 1568118 h 4802628"/>
              <a:gd name="connsiteX5" fmla="*/ 4786685 w 4786685"/>
              <a:gd name="connsiteY5" fmla="*/ 2403005 h 4802628"/>
              <a:gd name="connsiteX6" fmla="*/ 2934031 w 4786685"/>
              <a:gd name="connsiteY6" fmla="*/ 2410957 h 4802628"/>
              <a:gd name="connsiteX7" fmla="*/ 2798859 w 4786685"/>
              <a:gd name="connsiteY7" fmla="*/ 2538177 h 4802628"/>
              <a:gd name="connsiteX8" fmla="*/ 2792495 w 4786685"/>
              <a:gd name="connsiteY8" fmla="*/ 4793118 h 4802628"/>
              <a:gd name="connsiteX9" fmla="*/ 2010078 w 4786685"/>
              <a:gd name="connsiteY9" fmla="*/ 4802628 h 4802628"/>
              <a:gd name="connsiteX10" fmla="*/ 2027582 w 4786685"/>
              <a:gd name="connsiteY10" fmla="*/ 2538177 h 4802628"/>
              <a:gd name="connsiteX11" fmla="*/ 1908313 w 4786685"/>
              <a:gd name="connsiteY11" fmla="*/ 2371200 h 4802628"/>
              <a:gd name="connsiteX12" fmla="*/ 0 w 4786685"/>
              <a:gd name="connsiteY12" fmla="*/ 2371200 h 4802628"/>
              <a:gd name="connsiteX13" fmla="*/ 55659 w 4786685"/>
              <a:gd name="connsiteY13" fmla="*/ 1615826 h 4802628"/>
              <a:gd name="connsiteX14" fmla="*/ 1852653 w 4786685"/>
              <a:gd name="connsiteY14" fmla="*/ 1560167 h 4802628"/>
              <a:gd name="connsiteX15" fmla="*/ 2035533 w 4786685"/>
              <a:gd name="connsiteY15" fmla="*/ 1377287 h 4802628"/>
              <a:gd name="connsiteX16" fmla="*/ 2065835 w 4786685"/>
              <a:gd name="connsiteY16" fmla="*/ 0 h 4802628"/>
              <a:gd name="connsiteX0" fmla="*/ 2010176 w 4731026"/>
              <a:gd name="connsiteY0" fmla="*/ 0 h 4802628"/>
              <a:gd name="connsiteX1" fmla="*/ 2689059 w 4731026"/>
              <a:gd name="connsiteY1" fmla="*/ 54 h 4802628"/>
              <a:gd name="connsiteX2" fmla="*/ 2701938 w 4731026"/>
              <a:gd name="connsiteY2" fmla="*/ 1389945 h 4802628"/>
              <a:gd name="connsiteX3" fmla="*/ 2892673 w 4731026"/>
              <a:gd name="connsiteY3" fmla="*/ 1585635 h 4802628"/>
              <a:gd name="connsiteX4" fmla="*/ 4723074 w 4731026"/>
              <a:gd name="connsiteY4" fmla="*/ 1568118 h 4802628"/>
              <a:gd name="connsiteX5" fmla="*/ 4731026 w 4731026"/>
              <a:gd name="connsiteY5" fmla="*/ 2403005 h 4802628"/>
              <a:gd name="connsiteX6" fmla="*/ 2878372 w 4731026"/>
              <a:gd name="connsiteY6" fmla="*/ 2410957 h 4802628"/>
              <a:gd name="connsiteX7" fmla="*/ 2743200 w 4731026"/>
              <a:gd name="connsiteY7" fmla="*/ 2538177 h 4802628"/>
              <a:gd name="connsiteX8" fmla="*/ 2736836 w 4731026"/>
              <a:gd name="connsiteY8" fmla="*/ 4793118 h 4802628"/>
              <a:gd name="connsiteX9" fmla="*/ 1954419 w 4731026"/>
              <a:gd name="connsiteY9" fmla="*/ 4802628 h 4802628"/>
              <a:gd name="connsiteX10" fmla="*/ 1971923 w 4731026"/>
              <a:gd name="connsiteY10" fmla="*/ 2538177 h 4802628"/>
              <a:gd name="connsiteX11" fmla="*/ 1852654 w 4731026"/>
              <a:gd name="connsiteY11" fmla="*/ 2371200 h 4802628"/>
              <a:gd name="connsiteX12" fmla="*/ 3078 w 4731026"/>
              <a:gd name="connsiteY12" fmla="*/ 2369613 h 4802628"/>
              <a:gd name="connsiteX13" fmla="*/ 0 w 4731026"/>
              <a:gd name="connsiteY13" fmla="*/ 1615826 h 4802628"/>
              <a:gd name="connsiteX14" fmla="*/ 1796994 w 4731026"/>
              <a:gd name="connsiteY14" fmla="*/ 1560167 h 4802628"/>
              <a:gd name="connsiteX15" fmla="*/ 1979874 w 4731026"/>
              <a:gd name="connsiteY15" fmla="*/ 1377287 h 4802628"/>
              <a:gd name="connsiteX16" fmla="*/ 2010176 w 4731026"/>
              <a:gd name="connsiteY16" fmla="*/ 0 h 4802628"/>
              <a:gd name="connsiteX0" fmla="*/ 2010176 w 4731026"/>
              <a:gd name="connsiteY0" fmla="*/ 0 h 4802628"/>
              <a:gd name="connsiteX1" fmla="*/ 2689059 w 4731026"/>
              <a:gd name="connsiteY1" fmla="*/ 54 h 4802628"/>
              <a:gd name="connsiteX2" fmla="*/ 2701938 w 4731026"/>
              <a:gd name="connsiteY2" fmla="*/ 1389945 h 4802628"/>
              <a:gd name="connsiteX3" fmla="*/ 2892673 w 4731026"/>
              <a:gd name="connsiteY3" fmla="*/ 1585635 h 4802628"/>
              <a:gd name="connsiteX4" fmla="*/ 4723074 w 4731026"/>
              <a:gd name="connsiteY4" fmla="*/ 1568118 h 4802628"/>
              <a:gd name="connsiteX5" fmla="*/ 4731026 w 4731026"/>
              <a:gd name="connsiteY5" fmla="*/ 2403005 h 4802628"/>
              <a:gd name="connsiteX6" fmla="*/ 2878372 w 4731026"/>
              <a:gd name="connsiteY6" fmla="*/ 2410957 h 4802628"/>
              <a:gd name="connsiteX7" fmla="*/ 2743200 w 4731026"/>
              <a:gd name="connsiteY7" fmla="*/ 2538177 h 4802628"/>
              <a:gd name="connsiteX8" fmla="*/ 2736836 w 4731026"/>
              <a:gd name="connsiteY8" fmla="*/ 4793118 h 4802628"/>
              <a:gd name="connsiteX9" fmla="*/ 1954419 w 4731026"/>
              <a:gd name="connsiteY9" fmla="*/ 4802628 h 4802628"/>
              <a:gd name="connsiteX10" fmla="*/ 1971923 w 4731026"/>
              <a:gd name="connsiteY10" fmla="*/ 2538177 h 4802628"/>
              <a:gd name="connsiteX11" fmla="*/ 1852654 w 4731026"/>
              <a:gd name="connsiteY11" fmla="*/ 2371200 h 4802628"/>
              <a:gd name="connsiteX12" fmla="*/ 3078 w 4731026"/>
              <a:gd name="connsiteY12" fmla="*/ 2369613 h 4802628"/>
              <a:gd name="connsiteX13" fmla="*/ 0 w 4731026"/>
              <a:gd name="connsiteY13" fmla="*/ 1615826 h 4802628"/>
              <a:gd name="connsiteX14" fmla="*/ 2870 w 4731026"/>
              <a:gd name="connsiteY14" fmla="*/ 1583798 h 4802628"/>
              <a:gd name="connsiteX15" fmla="*/ 1796994 w 4731026"/>
              <a:gd name="connsiteY15" fmla="*/ 1560167 h 4802628"/>
              <a:gd name="connsiteX16" fmla="*/ 1979874 w 4731026"/>
              <a:gd name="connsiteY16" fmla="*/ 1377287 h 4802628"/>
              <a:gd name="connsiteX17" fmla="*/ 2010176 w 4731026"/>
              <a:gd name="connsiteY17" fmla="*/ 0 h 4802628"/>
              <a:gd name="connsiteX0" fmla="*/ 2010176 w 4731026"/>
              <a:gd name="connsiteY0" fmla="*/ 0 h 4802628"/>
              <a:gd name="connsiteX1" fmla="*/ 2689059 w 4731026"/>
              <a:gd name="connsiteY1" fmla="*/ 54 h 4802628"/>
              <a:gd name="connsiteX2" fmla="*/ 2701938 w 4731026"/>
              <a:gd name="connsiteY2" fmla="*/ 1389945 h 4802628"/>
              <a:gd name="connsiteX3" fmla="*/ 2892673 w 4731026"/>
              <a:gd name="connsiteY3" fmla="*/ 1585635 h 4802628"/>
              <a:gd name="connsiteX4" fmla="*/ 4723074 w 4731026"/>
              <a:gd name="connsiteY4" fmla="*/ 1568118 h 4802628"/>
              <a:gd name="connsiteX5" fmla="*/ 4731026 w 4731026"/>
              <a:gd name="connsiteY5" fmla="*/ 2403005 h 4802628"/>
              <a:gd name="connsiteX6" fmla="*/ 2878372 w 4731026"/>
              <a:gd name="connsiteY6" fmla="*/ 2410957 h 4802628"/>
              <a:gd name="connsiteX7" fmla="*/ 2743200 w 4731026"/>
              <a:gd name="connsiteY7" fmla="*/ 2538177 h 4802628"/>
              <a:gd name="connsiteX8" fmla="*/ 2736836 w 4731026"/>
              <a:gd name="connsiteY8" fmla="*/ 4793118 h 4802628"/>
              <a:gd name="connsiteX9" fmla="*/ 1954419 w 4731026"/>
              <a:gd name="connsiteY9" fmla="*/ 4802628 h 4802628"/>
              <a:gd name="connsiteX10" fmla="*/ 1971923 w 4731026"/>
              <a:gd name="connsiteY10" fmla="*/ 2538177 h 4802628"/>
              <a:gd name="connsiteX11" fmla="*/ 1852654 w 4731026"/>
              <a:gd name="connsiteY11" fmla="*/ 2371200 h 4802628"/>
              <a:gd name="connsiteX12" fmla="*/ 3078 w 4731026"/>
              <a:gd name="connsiteY12" fmla="*/ 2369613 h 4802628"/>
              <a:gd name="connsiteX13" fmla="*/ 0 w 4731026"/>
              <a:gd name="connsiteY13" fmla="*/ 1615826 h 4802628"/>
              <a:gd name="connsiteX14" fmla="*/ 2870 w 4731026"/>
              <a:gd name="connsiteY14" fmla="*/ 1583798 h 4802628"/>
              <a:gd name="connsiteX15" fmla="*/ 1812869 w 4731026"/>
              <a:gd name="connsiteY15" fmla="*/ 1564930 h 4802628"/>
              <a:gd name="connsiteX16" fmla="*/ 1979874 w 4731026"/>
              <a:gd name="connsiteY16" fmla="*/ 1377287 h 4802628"/>
              <a:gd name="connsiteX17" fmla="*/ 2010176 w 4731026"/>
              <a:gd name="connsiteY17" fmla="*/ 0 h 4802628"/>
              <a:gd name="connsiteX0" fmla="*/ 2010176 w 4731026"/>
              <a:gd name="connsiteY0" fmla="*/ 0 h 4802628"/>
              <a:gd name="connsiteX1" fmla="*/ 2689059 w 4731026"/>
              <a:gd name="connsiteY1" fmla="*/ 54 h 4802628"/>
              <a:gd name="connsiteX2" fmla="*/ 2743213 w 4731026"/>
              <a:gd name="connsiteY2" fmla="*/ 1378832 h 4802628"/>
              <a:gd name="connsiteX3" fmla="*/ 2892673 w 4731026"/>
              <a:gd name="connsiteY3" fmla="*/ 1585635 h 4802628"/>
              <a:gd name="connsiteX4" fmla="*/ 4723074 w 4731026"/>
              <a:gd name="connsiteY4" fmla="*/ 1568118 h 4802628"/>
              <a:gd name="connsiteX5" fmla="*/ 4731026 w 4731026"/>
              <a:gd name="connsiteY5" fmla="*/ 2403005 h 4802628"/>
              <a:gd name="connsiteX6" fmla="*/ 2878372 w 4731026"/>
              <a:gd name="connsiteY6" fmla="*/ 2410957 h 4802628"/>
              <a:gd name="connsiteX7" fmla="*/ 2743200 w 4731026"/>
              <a:gd name="connsiteY7" fmla="*/ 2538177 h 4802628"/>
              <a:gd name="connsiteX8" fmla="*/ 2736836 w 4731026"/>
              <a:gd name="connsiteY8" fmla="*/ 4793118 h 4802628"/>
              <a:gd name="connsiteX9" fmla="*/ 1954419 w 4731026"/>
              <a:gd name="connsiteY9" fmla="*/ 4802628 h 4802628"/>
              <a:gd name="connsiteX10" fmla="*/ 1971923 w 4731026"/>
              <a:gd name="connsiteY10" fmla="*/ 2538177 h 4802628"/>
              <a:gd name="connsiteX11" fmla="*/ 1852654 w 4731026"/>
              <a:gd name="connsiteY11" fmla="*/ 2371200 h 4802628"/>
              <a:gd name="connsiteX12" fmla="*/ 3078 w 4731026"/>
              <a:gd name="connsiteY12" fmla="*/ 2369613 h 4802628"/>
              <a:gd name="connsiteX13" fmla="*/ 0 w 4731026"/>
              <a:gd name="connsiteY13" fmla="*/ 1615826 h 4802628"/>
              <a:gd name="connsiteX14" fmla="*/ 2870 w 4731026"/>
              <a:gd name="connsiteY14" fmla="*/ 1583798 h 4802628"/>
              <a:gd name="connsiteX15" fmla="*/ 1812869 w 4731026"/>
              <a:gd name="connsiteY15" fmla="*/ 1564930 h 4802628"/>
              <a:gd name="connsiteX16" fmla="*/ 1979874 w 4731026"/>
              <a:gd name="connsiteY16" fmla="*/ 1377287 h 4802628"/>
              <a:gd name="connsiteX17" fmla="*/ 2010176 w 4731026"/>
              <a:gd name="connsiteY17" fmla="*/ 0 h 4802628"/>
              <a:gd name="connsiteX0" fmla="*/ 2010176 w 4731026"/>
              <a:gd name="connsiteY0" fmla="*/ 0 h 4802628"/>
              <a:gd name="connsiteX1" fmla="*/ 2689059 w 4731026"/>
              <a:gd name="connsiteY1" fmla="*/ 54 h 4802628"/>
              <a:gd name="connsiteX2" fmla="*/ 2724700 w 4731026"/>
              <a:gd name="connsiteY2" fmla="*/ 1794 h 4802628"/>
              <a:gd name="connsiteX3" fmla="*/ 2743213 w 4731026"/>
              <a:gd name="connsiteY3" fmla="*/ 1378832 h 4802628"/>
              <a:gd name="connsiteX4" fmla="*/ 2892673 w 4731026"/>
              <a:gd name="connsiteY4" fmla="*/ 1585635 h 4802628"/>
              <a:gd name="connsiteX5" fmla="*/ 4723074 w 4731026"/>
              <a:gd name="connsiteY5" fmla="*/ 1568118 h 4802628"/>
              <a:gd name="connsiteX6" fmla="*/ 4731026 w 4731026"/>
              <a:gd name="connsiteY6" fmla="*/ 2403005 h 4802628"/>
              <a:gd name="connsiteX7" fmla="*/ 2878372 w 4731026"/>
              <a:gd name="connsiteY7" fmla="*/ 2410957 h 4802628"/>
              <a:gd name="connsiteX8" fmla="*/ 2743200 w 4731026"/>
              <a:gd name="connsiteY8" fmla="*/ 2538177 h 4802628"/>
              <a:gd name="connsiteX9" fmla="*/ 2736836 w 4731026"/>
              <a:gd name="connsiteY9" fmla="*/ 4793118 h 4802628"/>
              <a:gd name="connsiteX10" fmla="*/ 1954419 w 4731026"/>
              <a:gd name="connsiteY10" fmla="*/ 4802628 h 4802628"/>
              <a:gd name="connsiteX11" fmla="*/ 1971923 w 4731026"/>
              <a:gd name="connsiteY11" fmla="*/ 2538177 h 4802628"/>
              <a:gd name="connsiteX12" fmla="*/ 1852654 w 4731026"/>
              <a:gd name="connsiteY12" fmla="*/ 2371200 h 4802628"/>
              <a:gd name="connsiteX13" fmla="*/ 3078 w 4731026"/>
              <a:gd name="connsiteY13" fmla="*/ 2369613 h 4802628"/>
              <a:gd name="connsiteX14" fmla="*/ 0 w 4731026"/>
              <a:gd name="connsiteY14" fmla="*/ 1615826 h 4802628"/>
              <a:gd name="connsiteX15" fmla="*/ 2870 w 4731026"/>
              <a:gd name="connsiteY15" fmla="*/ 1583798 h 4802628"/>
              <a:gd name="connsiteX16" fmla="*/ 1812869 w 4731026"/>
              <a:gd name="connsiteY16" fmla="*/ 1564930 h 4802628"/>
              <a:gd name="connsiteX17" fmla="*/ 1979874 w 4731026"/>
              <a:gd name="connsiteY17" fmla="*/ 1377287 h 4802628"/>
              <a:gd name="connsiteX18" fmla="*/ 2010176 w 4731026"/>
              <a:gd name="connsiteY18" fmla="*/ 0 h 4802628"/>
              <a:gd name="connsiteX0" fmla="*/ 2010176 w 4731026"/>
              <a:gd name="connsiteY0" fmla="*/ 0 h 4802628"/>
              <a:gd name="connsiteX1" fmla="*/ 2689059 w 4731026"/>
              <a:gd name="connsiteY1" fmla="*/ 54 h 4802628"/>
              <a:gd name="connsiteX2" fmla="*/ 2724700 w 4731026"/>
              <a:gd name="connsiteY2" fmla="*/ 1794 h 4802628"/>
              <a:gd name="connsiteX3" fmla="*/ 2743213 w 4731026"/>
              <a:gd name="connsiteY3" fmla="*/ 1378832 h 4802628"/>
              <a:gd name="connsiteX4" fmla="*/ 2892673 w 4731026"/>
              <a:gd name="connsiteY4" fmla="*/ 1585635 h 4802628"/>
              <a:gd name="connsiteX5" fmla="*/ 4723074 w 4731026"/>
              <a:gd name="connsiteY5" fmla="*/ 1568118 h 4802628"/>
              <a:gd name="connsiteX6" fmla="*/ 4731026 w 4731026"/>
              <a:gd name="connsiteY6" fmla="*/ 2403005 h 4802628"/>
              <a:gd name="connsiteX7" fmla="*/ 2878372 w 4731026"/>
              <a:gd name="connsiteY7" fmla="*/ 2410957 h 4802628"/>
              <a:gd name="connsiteX8" fmla="*/ 2768600 w 4731026"/>
              <a:gd name="connsiteY8" fmla="*/ 2538177 h 4802628"/>
              <a:gd name="connsiteX9" fmla="*/ 2736836 w 4731026"/>
              <a:gd name="connsiteY9" fmla="*/ 4793118 h 4802628"/>
              <a:gd name="connsiteX10" fmla="*/ 1954419 w 4731026"/>
              <a:gd name="connsiteY10" fmla="*/ 4802628 h 4802628"/>
              <a:gd name="connsiteX11" fmla="*/ 1971923 w 4731026"/>
              <a:gd name="connsiteY11" fmla="*/ 2538177 h 4802628"/>
              <a:gd name="connsiteX12" fmla="*/ 1852654 w 4731026"/>
              <a:gd name="connsiteY12" fmla="*/ 2371200 h 4802628"/>
              <a:gd name="connsiteX13" fmla="*/ 3078 w 4731026"/>
              <a:gd name="connsiteY13" fmla="*/ 2369613 h 4802628"/>
              <a:gd name="connsiteX14" fmla="*/ 0 w 4731026"/>
              <a:gd name="connsiteY14" fmla="*/ 1615826 h 4802628"/>
              <a:gd name="connsiteX15" fmla="*/ 2870 w 4731026"/>
              <a:gd name="connsiteY15" fmla="*/ 1583798 h 4802628"/>
              <a:gd name="connsiteX16" fmla="*/ 1812869 w 4731026"/>
              <a:gd name="connsiteY16" fmla="*/ 1564930 h 4802628"/>
              <a:gd name="connsiteX17" fmla="*/ 1979874 w 4731026"/>
              <a:gd name="connsiteY17" fmla="*/ 1377287 h 4802628"/>
              <a:gd name="connsiteX18" fmla="*/ 2010176 w 4731026"/>
              <a:gd name="connsiteY18" fmla="*/ 0 h 4802628"/>
              <a:gd name="connsiteX0" fmla="*/ 2010176 w 4731026"/>
              <a:gd name="connsiteY0" fmla="*/ 0 h 4802628"/>
              <a:gd name="connsiteX1" fmla="*/ 2689059 w 4731026"/>
              <a:gd name="connsiteY1" fmla="*/ 54 h 4802628"/>
              <a:gd name="connsiteX2" fmla="*/ 2724700 w 4731026"/>
              <a:gd name="connsiteY2" fmla="*/ 1794 h 4802628"/>
              <a:gd name="connsiteX3" fmla="*/ 2743213 w 4731026"/>
              <a:gd name="connsiteY3" fmla="*/ 1378832 h 4802628"/>
              <a:gd name="connsiteX4" fmla="*/ 2892673 w 4731026"/>
              <a:gd name="connsiteY4" fmla="*/ 1585635 h 4802628"/>
              <a:gd name="connsiteX5" fmla="*/ 4723074 w 4731026"/>
              <a:gd name="connsiteY5" fmla="*/ 1568118 h 4802628"/>
              <a:gd name="connsiteX6" fmla="*/ 4731026 w 4731026"/>
              <a:gd name="connsiteY6" fmla="*/ 2403005 h 4802628"/>
              <a:gd name="connsiteX7" fmla="*/ 2878372 w 4731026"/>
              <a:gd name="connsiteY7" fmla="*/ 2410957 h 4802628"/>
              <a:gd name="connsiteX8" fmla="*/ 2768600 w 4731026"/>
              <a:gd name="connsiteY8" fmla="*/ 2538177 h 4802628"/>
              <a:gd name="connsiteX9" fmla="*/ 2760648 w 4731026"/>
              <a:gd name="connsiteY9" fmla="*/ 4794706 h 4802628"/>
              <a:gd name="connsiteX10" fmla="*/ 1954419 w 4731026"/>
              <a:gd name="connsiteY10" fmla="*/ 4802628 h 4802628"/>
              <a:gd name="connsiteX11" fmla="*/ 1971923 w 4731026"/>
              <a:gd name="connsiteY11" fmla="*/ 2538177 h 4802628"/>
              <a:gd name="connsiteX12" fmla="*/ 1852654 w 4731026"/>
              <a:gd name="connsiteY12" fmla="*/ 2371200 h 4802628"/>
              <a:gd name="connsiteX13" fmla="*/ 3078 w 4731026"/>
              <a:gd name="connsiteY13" fmla="*/ 2369613 h 4802628"/>
              <a:gd name="connsiteX14" fmla="*/ 0 w 4731026"/>
              <a:gd name="connsiteY14" fmla="*/ 1615826 h 4802628"/>
              <a:gd name="connsiteX15" fmla="*/ 2870 w 4731026"/>
              <a:gd name="connsiteY15" fmla="*/ 1583798 h 4802628"/>
              <a:gd name="connsiteX16" fmla="*/ 1812869 w 4731026"/>
              <a:gd name="connsiteY16" fmla="*/ 1564930 h 4802628"/>
              <a:gd name="connsiteX17" fmla="*/ 1979874 w 4731026"/>
              <a:gd name="connsiteY17" fmla="*/ 1377287 h 4802628"/>
              <a:gd name="connsiteX18" fmla="*/ 2010176 w 4731026"/>
              <a:gd name="connsiteY18" fmla="*/ 0 h 4802628"/>
              <a:gd name="connsiteX0" fmla="*/ 2010176 w 4731026"/>
              <a:gd name="connsiteY0" fmla="*/ 0 h 4802628"/>
              <a:gd name="connsiteX1" fmla="*/ 2689059 w 4731026"/>
              <a:gd name="connsiteY1" fmla="*/ 54 h 4802628"/>
              <a:gd name="connsiteX2" fmla="*/ 2724700 w 4731026"/>
              <a:gd name="connsiteY2" fmla="*/ 1794 h 4802628"/>
              <a:gd name="connsiteX3" fmla="*/ 2743213 w 4731026"/>
              <a:gd name="connsiteY3" fmla="*/ 1378832 h 4802628"/>
              <a:gd name="connsiteX4" fmla="*/ 2892673 w 4731026"/>
              <a:gd name="connsiteY4" fmla="*/ 1585635 h 4802628"/>
              <a:gd name="connsiteX5" fmla="*/ 4723074 w 4731026"/>
              <a:gd name="connsiteY5" fmla="*/ 1568118 h 4802628"/>
              <a:gd name="connsiteX6" fmla="*/ 4731026 w 4731026"/>
              <a:gd name="connsiteY6" fmla="*/ 2403005 h 4802628"/>
              <a:gd name="connsiteX7" fmla="*/ 2878372 w 4731026"/>
              <a:gd name="connsiteY7" fmla="*/ 2410957 h 4802628"/>
              <a:gd name="connsiteX8" fmla="*/ 2768600 w 4731026"/>
              <a:gd name="connsiteY8" fmla="*/ 2538177 h 4802628"/>
              <a:gd name="connsiteX9" fmla="*/ 2768586 w 4731026"/>
              <a:gd name="connsiteY9" fmla="*/ 4791531 h 4802628"/>
              <a:gd name="connsiteX10" fmla="*/ 1954419 w 4731026"/>
              <a:gd name="connsiteY10" fmla="*/ 4802628 h 4802628"/>
              <a:gd name="connsiteX11" fmla="*/ 1971923 w 4731026"/>
              <a:gd name="connsiteY11" fmla="*/ 2538177 h 4802628"/>
              <a:gd name="connsiteX12" fmla="*/ 1852654 w 4731026"/>
              <a:gd name="connsiteY12" fmla="*/ 2371200 h 4802628"/>
              <a:gd name="connsiteX13" fmla="*/ 3078 w 4731026"/>
              <a:gd name="connsiteY13" fmla="*/ 2369613 h 4802628"/>
              <a:gd name="connsiteX14" fmla="*/ 0 w 4731026"/>
              <a:gd name="connsiteY14" fmla="*/ 1615826 h 4802628"/>
              <a:gd name="connsiteX15" fmla="*/ 2870 w 4731026"/>
              <a:gd name="connsiteY15" fmla="*/ 1583798 h 4802628"/>
              <a:gd name="connsiteX16" fmla="*/ 1812869 w 4731026"/>
              <a:gd name="connsiteY16" fmla="*/ 1564930 h 4802628"/>
              <a:gd name="connsiteX17" fmla="*/ 1979874 w 4731026"/>
              <a:gd name="connsiteY17" fmla="*/ 1377287 h 4802628"/>
              <a:gd name="connsiteX18" fmla="*/ 2010176 w 4731026"/>
              <a:gd name="connsiteY18" fmla="*/ 0 h 4802628"/>
              <a:gd name="connsiteX0" fmla="*/ 1965572 w 4731026"/>
              <a:gd name="connsiteY0" fmla="*/ 0 h 4833294"/>
              <a:gd name="connsiteX1" fmla="*/ 2689059 w 4731026"/>
              <a:gd name="connsiteY1" fmla="*/ 30720 h 4833294"/>
              <a:gd name="connsiteX2" fmla="*/ 2724700 w 4731026"/>
              <a:gd name="connsiteY2" fmla="*/ 32460 h 4833294"/>
              <a:gd name="connsiteX3" fmla="*/ 2743213 w 4731026"/>
              <a:gd name="connsiteY3" fmla="*/ 1409498 h 4833294"/>
              <a:gd name="connsiteX4" fmla="*/ 2892673 w 4731026"/>
              <a:gd name="connsiteY4" fmla="*/ 1616301 h 4833294"/>
              <a:gd name="connsiteX5" fmla="*/ 4723074 w 4731026"/>
              <a:gd name="connsiteY5" fmla="*/ 1598784 h 4833294"/>
              <a:gd name="connsiteX6" fmla="*/ 4731026 w 4731026"/>
              <a:gd name="connsiteY6" fmla="*/ 2433671 h 4833294"/>
              <a:gd name="connsiteX7" fmla="*/ 2878372 w 4731026"/>
              <a:gd name="connsiteY7" fmla="*/ 2441623 h 4833294"/>
              <a:gd name="connsiteX8" fmla="*/ 2768600 w 4731026"/>
              <a:gd name="connsiteY8" fmla="*/ 2568843 h 4833294"/>
              <a:gd name="connsiteX9" fmla="*/ 2768586 w 4731026"/>
              <a:gd name="connsiteY9" fmla="*/ 4822197 h 4833294"/>
              <a:gd name="connsiteX10" fmla="*/ 1954419 w 4731026"/>
              <a:gd name="connsiteY10" fmla="*/ 4833294 h 4833294"/>
              <a:gd name="connsiteX11" fmla="*/ 1971923 w 4731026"/>
              <a:gd name="connsiteY11" fmla="*/ 2568843 h 4833294"/>
              <a:gd name="connsiteX12" fmla="*/ 1852654 w 4731026"/>
              <a:gd name="connsiteY12" fmla="*/ 2401866 h 4833294"/>
              <a:gd name="connsiteX13" fmla="*/ 3078 w 4731026"/>
              <a:gd name="connsiteY13" fmla="*/ 2400279 h 4833294"/>
              <a:gd name="connsiteX14" fmla="*/ 0 w 4731026"/>
              <a:gd name="connsiteY14" fmla="*/ 1646492 h 4833294"/>
              <a:gd name="connsiteX15" fmla="*/ 2870 w 4731026"/>
              <a:gd name="connsiteY15" fmla="*/ 1614464 h 4833294"/>
              <a:gd name="connsiteX16" fmla="*/ 1812869 w 4731026"/>
              <a:gd name="connsiteY16" fmla="*/ 1595596 h 4833294"/>
              <a:gd name="connsiteX17" fmla="*/ 1979874 w 4731026"/>
              <a:gd name="connsiteY17" fmla="*/ 1407953 h 4833294"/>
              <a:gd name="connsiteX18" fmla="*/ 1965572 w 4731026"/>
              <a:gd name="connsiteY18" fmla="*/ 0 h 4833294"/>
              <a:gd name="connsiteX0" fmla="*/ 1965572 w 4731026"/>
              <a:gd name="connsiteY0" fmla="*/ 6618 h 4839912"/>
              <a:gd name="connsiteX1" fmla="*/ 2689059 w 4731026"/>
              <a:gd name="connsiteY1" fmla="*/ 37338 h 4839912"/>
              <a:gd name="connsiteX2" fmla="*/ 2730276 w 4731026"/>
              <a:gd name="connsiteY2" fmla="*/ 48 h 4839912"/>
              <a:gd name="connsiteX3" fmla="*/ 2743213 w 4731026"/>
              <a:gd name="connsiteY3" fmla="*/ 1416116 h 4839912"/>
              <a:gd name="connsiteX4" fmla="*/ 2892673 w 4731026"/>
              <a:gd name="connsiteY4" fmla="*/ 1622919 h 4839912"/>
              <a:gd name="connsiteX5" fmla="*/ 4723074 w 4731026"/>
              <a:gd name="connsiteY5" fmla="*/ 1605402 h 4839912"/>
              <a:gd name="connsiteX6" fmla="*/ 4731026 w 4731026"/>
              <a:gd name="connsiteY6" fmla="*/ 2440289 h 4839912"/>
              <a:gd name="connsiteX7" fmla="*/ 2878372 w 4731026"/>
              <a:gd name="connsiteY7" fmla="*/ 2448241 h 4839912"/>
              <a:gd name="connsiteX8" fmla="*/ 2768600 w 4731026"/>
              <a:gd name="connsiteY8" fmla="*/ 2575461 h 4839912"/>
              <a:gd name="connsiteX9" fmla="*/ 2768586 w 4731026"/>
              <a:gd name="connsiteY9" fmla="*/ 4828815 h 4839912"/>
              <a:gd name="connsiteX10" fmla="*/ 1954419 w 4731026"/>
              <a:gd name="connsiteY10" fmla="*/ 4839912 h 4839912"/>
              <a:gd name="connsiteX11" fmla="*/ 1971923 w 4731026"/>
              <a:gd name="connsiteY11" fmla="*/ 2575461 h 4839912"/>
              <a:gd name="connsiteX12" fmla="*/ 1852654 w 4731026"/>
              <a:gd name="connsiteY12" fmla="*/ 2408484 h 4839912"/>
              <a:gd name="connsiteX13" fmla="*/ 3078 w 4731026"/>
              <a:gd name="connsiteY13" fmla="*/ 2406897 h 4839912"/>
              <a:gd name="connsiteX14" fmla="*/ 0 w 4731026"/>
              <a:gd name="connsiteY14" fmla="*/ 1653110 h 4839912"/>
              <a:gd name="connsiteX15" fmla="*/ 2870 w 4731026"/>
              <a:gd name="connsiteY15" fmla="*/ 1621082 h 4839912"/>
              <a:gd name="connsiteX16" fmla="*/ 1812869 w 4731026"/>
              <a:gd name="connsiteY16" fmla="*/ 1602214 h 4839912"/>
              <a:gd name="connsiteX17" fmla="*/ 1979874 w 4731026"/>
              <a:gd name="connsiteY17" fmla="*/ 1414571 h 4839912"/>
              <a:gd name="connsiteX18" fmla="*/ 1965572 w 4731026"/>
              <a:gd name="connsiteY18" fmla="*/ 6618 h 4839912"/>
              <a:gd name="connsiteX0" fmla="*/ 1965572 w 4731026"/>
              <a:gd name="connsiteY0" fmla="*/ 6570 h 4839864"/>
              <a:gd name="connsiteX1" fmla="*/ 2689059 w 4731026"/>
              <a:gd name="connsiteY1" fmla="*/ 37290 h 4839864"/>
              <a:gd name="connsiteX2" fmla="*/ 2730276 w 4731026"/>
              <a:gd name="connsiteY2" fmla="*/ 0 h 4839864"/>
              <a:gd name="connsiteX3" fmla="*/ 2743213 w 4731026"/>
              <a:gd name="connsiteY3" fmla="*/ 1416068 h 4839864"/>
              <a:gd name="connsiteX4" fmla="*/ 2892673 w 4731026"/>
              <a:gd name="connsiteY4" fmla="*/ 1622871 h 4839864"/>
              <a:gd name="connsiteX5" fmla="*/ 4723074 w 4731026"/>
              <a:gd name="connsiteY5" fmla="*/ 1605354 h 4839864"/>
              <a:gd name="connsiteX6" fmla="*/ 4731026 w 4731026"/>
              <a:gd name="connsiteY6" fmla="*/ 2440241 h 4839864"/>
              <a:gd name="connsiteX7" fmla="*/ 2878372 w 4731026"/>
              <a:gd name="connsiteY7" fmla="*/ 2448193 h 4839864"/>
              <a:gd name="connsiteX8" fmla="*/ 2768600 w 4731026"/>
              <a:gd name="connsiteY8" fmla="*/ 2575413 h 4839864"/>
              <a:gd name="connsiteX9" fmla="*/ 2768586 w 4731026"/>
              <a:gd name="connsiteY9" fmla="*/ 4828767 h 4839864"/>
              <a:gd name="connsiteX10" fmla="*/ 1954419 w 4731026"/>
              <a:gd name="connsiteY10" fmla="*/ 4839864 h 4839864"/>
              <a:gd name="connsiteX11" fmla="*/ 1971923 w 4731026"/>
              <a:gd name="connsiteY11" fmla="*/ 2575413 h 4839864"/>
              <a:gd name="connsiteX12" fmla="*/ 1852654 w 4731026"/>
              <a:gd name="connsiteY12" fmla="*/ 2408436 h 4839864"/>
              <a:gd name="connsiteX13" fmla="*/ 3078 w 4731026"/>
              <a:gd name="connsiteY13" fmla="*/ 2406849 h 4839864"/>
              <a:gd name="connsiteX14" fmla="*/ 0 w 4731026"/>
              <a:gd name="connsiteY14" fmla="*/ 1653062 h 4839864"/>
              <a:gd name="connsiteX15" fmla="*/ 2870 w 4731026"/>
              <a:gd name="connsiteY15" fmla="*/ 1621034 h 4839864"/>
              <a:gd name="connsiteX16" fmla="*/ 1812869 w 4731026"/>
              <a:gd name="connsiteY16" fmla="*/ 1602166 h 4839864"/>
              <a:gd name="connsiteX17" fmla="*/ 1979874 w 4731026"/>
              <a:gd name="connsiteY17" fmla="*/ 1414523 h 4839864"/>
              <a:gd name="connsiteX18" fmla="*/ 1965572 w 4731026"/>
              <a:gd name="connsiteY18" fmla="*/ 6570 h 4839864"/>
              <a:gd name="connsiteX0" fmla="*/ 1965572 w 4731026"/>
              <a:gd name="connsiteY0" fmla="*/ 6570 h 4839864"/>
              <a:gd name="connsiteX1" fmla="*/ 2730276 w 4731026"/>
              <a:gd name="connsiteY1" fmla="*/ 0 h 4839864"/>
              <a:gd name="connsiteX2" fmla="*/ 2743213 w 4731026"/>
              <a:gd name="connsiteY2" fmla="*/ 1416068 h 4839864"/>
              <a:gd name="connsiteX3" fmla="*/ 2892673 w 4731026"/>
              <a:gd name="connsiteY3" fmla="*/ 1622871 h 4839864"/>
              <a:gd name="connsiteX4" fmla="*/ 4723074 w 4731026"/>
              <a:gd name="connsiteY4" fmla="*/ 1605354 h 4839864"/>
              <a:gd name="connsiteX5" fmla="*/ 4731026 w 4731026"/>
              <a:gd name="connsiteY5" fmla="*/ 2440241 h 4839864"/>
              <a:gd name="connsiteX6" fmla="*/ 2878372 w 4731026"/>
              <a:gd name="connsiteY6" fmla="*/ 2448193 h 4839864"/>
              <a:gd name="connsiteX7" fmla="*/ 2768600 w 4731026"/>
              <a:gd name="connsiteY7" fmla="*/ 2575413 h 4839864"/>
              <a:gd name="connsiteX8" fmla="*/ 2768586 w 4731026"/>
              <a:gd name="connsiteY8" fmla="*/ 4828767 h 4839864"/>
              <a:gd name="connsiteX9" fmla="*/ 1954419 w 4731026"/>
              <a:gd name="connsiteY9" fmla="*/ 4839864 h 4839864"/>
              <a:gd name="connsiteX10" fmla="*/ 1971923 w 4731026"/>
              <a:gd name="connsiteY10" fmla="*/ 2575413 h 4839864"/>
              <a:gd name="connsiteX11" fmla="*/ 1852654 w 4731026"/>
              <a:gd name="connsiteY11" fmla="*/ 2408436 h 4839864"/>
              <a:gd name="connsiteX12" fmla="*/ 3078 w 4731026"/>
              <a:gd name="connsiteY12" fmla="*/ 2406849 h 4839864"/>
              <a:gd name="connsiteX13" fmla="*/ 0 w 4731026"/>
              <a:gd name="connsiteY13" fmla="*/ 1653062 h 4839864"/>
              <a:gd name="connsiteX14" fmla="*/ 2870 w 4731026"/>
              <a:gd name="connsiteY14" fmla="*/ 1621034 h 4839864"/>
              <a:gd name="connsiteX15" fmla="*/ 1812869 w 4731026"/>
              <a:gd name="connsiteY15" fmla="*/ 1602166 h 4839864"/>
              <a:gd name="connsiteX16" fmla="*/ 1979874 w 4731026"/>
              <a:gd name="connsiteY16" fmla="*/ 1414523 h 4839864"/>
              <a:gd name="connsiteX17" fmla="*/ 1965572 w 4731026"/>
              <a:gd name="connsiteY17" fmla="*/ 6570 h 483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31026" h="4839864">
                <a:moveTo>
                  <a:pt x="1965572" y="6570"/>
                </a:moveTo>
                <a:lnTo>
                  <a:pt x="2730276" y="0"/>
                </a:lnTo>
                <a:lnTo>
                  <a:pt x="2743213" y="1416068"/>
                </a:lnTo>
                <a:lnTo>
                  <a:pt x="2892673" y="1622871"/>
                </a:lnTo>
                <a:lnTo>
                  <a:pt x="4723074" y="1605354"/>
                </a:lnTo>
                <a:cubicBezTo>
                  <a:pt x="4725725" y="1883650"/>
                  <a:pt x="4728375" y="2161945"/>
                  <a:pt x="4731026" y="2440241"/>
                </a:cubicBezTo>
                <a:lnTo>
                  <a:pt x="2878372" y="2448193"/>
                </a:lnTo>
                <a:lnTo>
                  <a:pt x="2768600" y="2575413"/>
                </a:lnTo>
                <a:cubicBezTo>
                  <a:pt x="2765949" y="3317535"/>
                  <a:pt x="2771237" y="4086645"/>
                  <a:pt x="2768586" y="4828767"/>
                </a:cubicBezTo>
                <a:lnTo>
                  <a:pt x="1954419" y="4839864"/>
                </a:lnTo>
                <a:lnTo>
                  <a:pt x="1971923" y="2575413"/>
                </a:lnTo>
                <a:lnTo>
                  <a:pt x="1852654" y="2408436"/>
                </a:lnTo>
                <a:lnTo>
                  <a:pt x="3078" y="2406849"/>
                </a:lnTo>
                <a:lnTo>
                  <a:pt x="0" y="1653062"/>
                </a:lnTo>
                <a:cubicBezTo>
                  <a:pt x="2015" y="1651911"/>
                  <a:pt x="855" y="1622185"/>
                  <a:pt x="2870" y="1621034"/>
                </a:cubicBezTo>
                <a:lnTo>
                  <a:pt x="1812869" y="1602166"/>
                </a:lnTo>
                <a:lnTo>
                  <a:pt x="1979874" y="1414523"/>
                </a:lnTo>
                <a:lnTo>
                  <a:pt x="1965572" y="6570"/>
                </a:lnTo>
                <a:close/>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95181370"/>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53" presetClass="entr" presetSubtype="16"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500" fill="hold"/>
                                        <p:tgtEl>
                                          <p:spTgt spid="55"/>
                                        </p:tgtEl>
                                        <p:attrNameLst>
                                          <p:attrName>ppt_w</p:attrName>
                                        </p:attrNameLst>
                                      </p:cBhvr>
                                      <p:tavLst>
                                        <p:tav tm="0">
                                          <p:val>
                                            <p:fltVal val="0"/>
                                          </p:val>
                                        </p:tav>
                                        <p:tav tm="100000">
                                          <p:val>
                                            <p:strVal val="#ppt_w"/>
                                          </p:val>
                                        </p:tav>
                                      </p:tavLst>
                                    </p:anim>
                                    <p:anim calcmode="lin" valueType="num">
                                      <p:cBhvr>
                                        <p:cTn id="13" dur="500" fill="hold"/>
                                        <p:tgtEl>
                                          <p:spTgt spid="55"/>
                                        </p:tgtEl>
                                        <p:attrNameLst>
                                          <p:attrName>ppt_h</p:attrName>
                                        </p:attrNameLst>
                                      </p:cBhvr>
                                      <p:tavLst>
                                        <p:tav tm="0">
                                          <p:val>
                                            <p:fltVal val="0"/>
                                          </p:val>
                                        </p:tav>
                                        <p:tav tm="100000">
                                          <p:val>
                                            <p:strVal val="#ppt_h"/>
                                          </p:val>
                                        </p:tav>
                                      </p:tavLst>
                                    </p:anim>
                                    <p:animEffect transition="in" filter="fade">
                                      <p:cBhvr>
                                        <p:cTn id="14" dur="500"/>
                                        <p:tgtEl>
                                          <p:spTgt spid="55"/>
                                        </p:tgtEl>
                                      </p:cBhvr>
                                    </p:animEffect>
                                  </p:childTnLst>
                                </p:cTn>
                              </p:par>
                              <p:par>
                                <p:cTn id="15" presetID="53" presetClass="entr" presetSubtype="16"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par>
                          <p:cTn id="35" fill="hold">
                            <p:stCondLst>
                              <p:cond delay="1500"/>
                            </p:stCondLst>
                            <p:childTnLst>
                              <p:par>
                                <p:cTn id="36" presetID="22" presetClass="entr" presetSubtype="4"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500"/>
                                        <p:tgtEl>
                                          <p:spTgt spid="25"/>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par>
                          <p:cTn id="53" fill="hold">
                            <p:stCondLst>
                              <p:cond delay="35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childTnLst>
                          </p:cTn>
                        </p:par>
                        <p:par>
                          <p:cTn id="63" fill="hold">
                            <p:stCondLst>
                              <p:cond delay="4500"/>
                            </p:stCondLst>
                            <p:childTnLst>
                              <p:par>
                                <p:cTn id="64" presetID="53" presetClass="entr" presetSubtype="16"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childTnLst>
                                </p:cTn>
                              </p:par>
                            </p:childTnLst>
                          </p:cTn>
                        </p:par>
                        <p:par>
                          <p:cTn id="80" fill="hold">
                            <p:stCondLst>
                              <p:cond delay="1000"/>
                            </p:stCondLst>
                            <p:childTnLst>
                              <p:par>
                                <p:cTn id="81" presetID="22" presetClass="entr" presetSubtype="1"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par>
                          <p:cTn id="88" fill="hold">
                            <p:stCondLst>
                              <p:cond delay="2000"/>
                            </p:stCondLst>
                            <p:childTnLst>
                              <p:par>
                                <p:cTn id="89" presetID="53" presetClass="entr" presetSubtype="16"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p:cTn id="91" dur="500" fill="hold"/>
                                        <p:tgtEl>
                                          <p:spTgt spid="30"/>
                                        </p:tgtEl>
                                        <p:attrNameLst>
                                          <p:attrName>ppt_w</p:attrName>
                                        </p:attrNameLst>
                                      </p:cBhvr>
                                      <p:tavLst>
                                        <p:tav tm="0">
                                          <p:val>
                                            <p:fltVal val="0"/>
                                          </p:val>
                                        </p:tav>
                                        <p:tav tm="100000">
                                          <p:val>
                                            <p:strVal val="#ppt_w"/>
                                          </p:val>
                                        </p:tav>
                                      </p:tavLst>
                                    </p:anim>
                                    <p:anim calcmode="lin" valueType="num">
                                      <p:cBhvr>
                                        <p:cTn id="92" dur="500" fill="hold"/>
                                        <p:tgtEl>
                                          <p:spTgt spid="30"/>
                                        </p:tgtEl>
                                        <p:attrNameLst>
                                          <p:attrName>ppt_h</p:attrName>
                                        </p:attrNameLst>
                                      </p:cBhvr>
                                      <p:tavLst>
                                        <p:tav tm="0">
                                          <p:val>
                                            <p:fltVal val="0"/>
                                          </p:val>
                                        </p:tav>
                                        <p:tav tm="100000">
                                          <p:val>
                                            <p:strVal val="#ppt_h"/>
                                          </p:val>
                                        </p:tav>
                                      </p:tavLst>
                                    </p:anim>
                                    <p:animEffect transition="in" filter="fade">
                                      <p:cBhvr>
                                        <p:cTn id="93" dur="500"/>
                                        <p:tgtEl>
                                          <p:spTgt spid="30"/>
                                        </p:tgtEl>
                                      </p:cBhvr>
                                    </p:animEffect>
                                  </p:childTnLst>
                                </p:cTn>
                              </p:par>
                            </p:childTnLst>
                          </p:cTn>
                        </p:par>
                        <p:par>
                          <p:cTn id="94" fill="hold">
                            <p:stCondLst>
                              <p:cond delay="2500"/>
                            </p:stCondLst>
                            <p:childTnLst>
                              <p:par>
                                <p:cTn id="95" presetID="22" presetClass="entr" presetSubtype="1"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up)">
                                      <p:cBhvr>
                                        <p:cTn id="97" dur="500"/>
                                        <p:tgtEl>
                                          <p:spTgt spid="31"/>
                                        </p:tgtEl>
                                      </p:cBhvr>
                                    </p:animEffect>
                                  </p:childTnLst>
                                </p:cTn>
                              </p:par>
                            </p:childTnLst>
                          </p:cTn>
                        </p:par>
                        <p:par>
                          <p:cTn id="98" fill="hold">
                            <p:stCondLst>
                              <p:cond delay="3000"/>
                            </p:stCondLst>
                            <p:childTnLst>
                              <p:par>
                                <p:cTn id="99" presetID="22" presetClass="entr" presetSubtype="8" fill="hold" grpId="0" nodeType="after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wipe(left)">
                                      <p:cBhvr>
                                        <p:cTn id="101" dur="500"/>
                                        <p:tgtEl>
                                          <p:spTgt spid="19"/>
                                        </p:tgtEl>
                                      </p:cBhvr>
                                    </p:animEffect>
                                  </p:childTnLst>
                                </p:cTn>
                              </p:par>
                            </p:childTnLst>
                          </p:cTn>
                        </p:par>
                        <p:par>
                          <p:cTn id="102" fill="hold">
                            <p:stCondLst>
                              <p:cond delay="3500"/>
                            </p:stCondLst>
                            <p:childTnLst>
                              <p:par>
                                <p:cTn id="103" presetID="53" presetClass="entr" presetSubtype="16"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500" fill="hold"/>
                                        <p:tgtEl>
                                          <p:spTgt spid="32"/>
                                        </p:tgtEl>
                                        <p:attrNameLst>
                                          <p:attrName>ppt_w</p:attrName>
                                        </p:attrNameLst>
                                      </p:cBhvr>
                                      <p:tavLst>
                                        <p:tav tm="0">
                                          <p:val>
                                            <p:fltVal val="0"/>
                                          </p:val>
                                        </p:tav>
                                        <p:tav tm="100000">
                                          <p:val>
                                            <p:strVal val="#ppt_w"/>
                                          </p:val>
                                        </p:tav>
                                      </p:tavLst>
                                    </p:anim>
                                    <p:anim calcmode="lin" valueType="num">
                                      <p:cBhvr>
                                        <p:cTn id="106" dur="500" fill="hold"/>
                                        <p:tgtEl>
                                          <p:spTgt spid="32"/>
                                        </p:tgtEl>
                                        <p:attrNameLst>
                                          <p:attrName>ppt_h</p:attrName>
                                        </p:attrNameLst>
                                      </p:cBhvr>
                                      <p:tavLst>
                                        <p:tav tm="0">
                                          <p:val>
                                            <p:fltVal val="0"/>
                                          </p:val>
                                        </p:tav>
                                        <p:tav tm="100000">
                                          <p:val>
                                            <p:strVal val="#ppt_h"/>
                                          </p:val>
                                        </p:tav>
                                      </p:tavLst>
                                    </p:anim>
                                    <p:animEffect transition="in" filter="fade">
                                      <p:cBhvr>
                                        <p:cTn id="107" dur="500"/>
                                        <p:tgtEl>
                                          <p:spTgt spid="32"/>
                                        </p:tgtEl>
                                      </p:cBhvr>
                                    </p:animEffect>
                                  </p:childTnLst>
                                </p:cTn>
                              </p:par>
                            </p:childTnLst>
                          </p:cTn>
                        </p:par>
                        <p:par>
                          <p:cTn id="108" fill="hold">
                            <p:stCondLst>
                              <p:cond delay="4000"/>
                            </p:stCondLst>
                            <p:childTnLst>
                              <p:par>
                                <p:cTn id="109" presetID="22" presetClass="entr" presetSubtype="1" fill="hold" nodeType="after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wipe(up)">
                                      <p:cBhvr>
                                        <p:cTn id="111" dur="500"/>
                                        <p:tgtEl>
                                          <p:spTgt spid="33"/>
                                        </p:tgtEl>
                                      </p:cBhvr>
                                    </p:animEffect>
                                  </p:childTnLst>
                                </p:cTn>
                              </p:par>
                            </p:childTnLst>
                          </p:cTn>
                        </p:par>
                        <p:par>
                          <p:cTn id="112" fill="hold">
                            <p:stCondLst>
                              <p:cond delay="4500"/>
                            </p:stCondLst>
                            <p:childTnLst>
                              <p:par>
                                <p:cTn id="113" presetID="53" presetClass="entr" presetSubtype="16" fill="hold" grpId="0" nodeType="after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2" fill="hold" grpId="0" nodeType="clickEffect">
                                  <p:stCondLst>
                                    <p:cond delay="0"/>
                                  </p:stCondLst>
                                  <p:childTnLst>
                                    <p:set>
                                      <p:cBhvr>
                                        <p:cTn id="121" dur="1" fill="hold">
                                          <p:stCondLst>
                                            <p:cond delay="0"/>
                                          </p:stCondLst>
                                        </p:cTn>
                                        <p:tgtEl>
                                          <p:spTgt spid="16"/>
                                        </p:tgtEl>
                                        <p:attrNameLst>
                                          <p:attrName>style.visibility</p:attrName>
                                        </p:attrNameLst>
                                      </p:cBhvr>
                                      <p:to>
                                        <p:strVal val="visible"/>
                                      </p:to>
                                    </p:set>
                                    <p:animEffect transition="in" filter="wipe(right)">
                                      <p:cBhvr>
                                        <p:cTn id="122" dur="500"/>
                                        <p:tgtEl>
                                          <p:spTgt spid="16"/>
                                        </p:tgtEl>
                                      </p:cBhvr>
                                    </p:animEffect>
                                  </p:childTnLst>
                                </p:cTn>
                              </p:par>
                            </p:childTnLst>
                          </p:cTn>
                        </p:par>
                        <p:par>
                          <p:cTn id="123" fill="hold">
                            <p:stCondLst>
                              <p:cond delay="500"/>
                            </p:stCondLst>
                            <p:childTnLst>
                              <p:par>
                                <p:cTn id="124" presetID="53" presetClass="entr" presetSubtype="16" fill="hold" grpId="0" nodeType="afterEffect">
                                  <p:stCondLst>
                                    <p:cond delay="0"/>
                                  </p:stCondLst>
                                  <p:childTnLst>
                                    <p:set>
                                      <p:cBhvr>
                                        <p:cTn id="125" dur="1" fill="hold">
                                          <p:stCondLst>
                                            <p:cond delay="0"/>
                                          </p:stCondLst>
                                        </p:cTn>
                                        <p:tgtEl>
                                          <p:spTgt spid="36"/>
                                        </p:tgtEl>
                                        <p:attrNameLst>
                                          <p:attrName>style.visibility</p:attrName>
                                        </p:attrNameLst>
                                      </p:cBhvr>
                                      <p:to>
                                        <p:strVal val="visible"/>
                                      </p:to>
                                    </p:set>
                                    <p:anim calcmode="lin" valueType="num">
                                      <p:cBhvr>
                                        <p:cTn id="126" dur="500" fill="hold"/>
                                        <p:tgtEl>
                                          <p:spTgt spid="36"/>
                                        </p:tgtEl>
                                        <p:attrNameLst>
                                          <p:attrName>ppt_w</p:attrName>
                                        </p:attrNameLst>
                                      </p:cBhvr>
                                      <p:tavLst>
                                        <p:tav tm="0">
                                          <p:val>
                                            <p:fltVal val="0"/>
                                          </p:val>
                                        </p:tav>
                                        <p:tav tm="100000">
                                          <p:val>
                                            <p:strVal val="#ppt_w"/>
                                          </p:val>
                                        </p:tav>
                                      </p:tavLst>
                                    </p:anim>
                                    <p:anim calcmode="lin" valueType="num">
                                      <p:cBhvr>
                                        <p:cTn id="127" dur="500" fill="hold"/>
                                        <p:tgtEl>
                                          <p:spTgt spid="36"/>
                                        </p:tgtEl>
                                        <p:attrNameLst>
                                          <p:attrName>ppt_h</p:attrName>
                                        </p:attrNameLst>
                                      </p:cBhvr>
                                      <p:tavLst>
                                        <p:tav tm="0">
                                          <p:val>
                                            <p:fltVal val="0"/>
                                          </p:val>
                                        </p:tav>
                                        <p:tav tm="100000">
                                          <p:val>
                                            <p:strVal val="#ppt_h"/>
                                          </p:val>
                                        </p:tav>
                                      </p:tavLst>
                                    </p:anim>
                                    <p:animEffect transition="in" filter="fade">
                                      <p:cBhvr>
                                        <p:cTn id="128" dur="500"/>
                                        <p:tgtEl>
                                          <p:spTgt spid="36"/>
                                        </p:tgtEl>
                                      </p:cBhvr>
                                    </p:animEffect>
                                  </p:childTnLst>
                                </p:cTn>
                              </p:par>
                            </p:childTnLst>
                          </p:cTn>
                        </p:par>
                        <p:par>
                          <p:cTn id="129" fill="hold">
                            <p:stCondLst>
                              <p:cond delay="1000"/>
                            </p:stCondLst>
                            <p:childTnLst>
                              <p:par>
                                <p:cTn id="130" presetID="22" presetClass="entr" presetSubtype="4" fill="hold" nodeType="after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wipe(down)">
                                      <p:cBhvr>
                                        <p:cTn id="132" dur="500"/>
                                        <p:tgtEl>
                                          <p:spTgt spid="37"/>
                                        </p:tgtEl>
                                      </p:cBhvr>
                                    </p:animEffect>
                                  </p:childTnLst>
                                </p:cTn>
                              </p:par>
                            </p:childTnLst>
                          </p:cTn>
                        </p:par>
                        <p:par>
                          <p:cTn id="133" fill="hold">
                            <p:stCondLst>
                              <p:cond delay="1500"/>
                            </p:stCondLst>
                            <p:childTnLst>
                              <p:par>
                                <p:cTn id="134" presetID="22" presetClass="entr" presetSubtype="2" fill="hold" grpId="0" nodeType="afterEffect">
                                  <p:stCondLst>
                                    <p:cond delay="0"/>
                                  </p:stCondLst>
                                  <p:childTnLst>
                                    <p:set>
                                      <p:cBhvr>
                                        <p:cTn id="135" dur="1" fill="hold">
                                          <p:stCondLst>
                                            <p:cond delay="0"/>
                                          </p:stCondLst>
                                        </p:cTn>
                                        <p:tgtEl>
                                          <p:spTgt spid="14"/>
                                        </p:tgtEl>
                                        <p:attrNameLst>
                                          <p:attrName>style.visibility</p:attrName>
                                        </p:attrNameLst>
                                      </p:cBhvr>
                                      <p:to>
                                        <p:strVal val="visible"/>
                                      </p:to>
                                    </p:set>
                                    <p:animEffect transition="in" filter="wipe(right)">
                                      <p:cBhvr>
                                        <p:cTn id="136" dur="500"/>
                                        <p:tgtEl>
                                          <p:spTgt spid="14"/>
                                        </p:tgtEl>
                                      </p:cBhvr>
                                    </p:animEffect>
                                  </p:childTnLst>
                                </p:cTn>
                              </p:par>
                            </p:childTnLst>
                          </p:cTn>
                        </p:par>
                        <p:par>
                          <p:cTn id="137" fill="hold">
                            <p:stCondLst>
                              <p:cond delay="2000"/>
                            </p:stCondLst>
                            <p:childTnLst>
                              <p:par>
                                <p:cTn id="138" presetID="53" presetClass="entr" presetSubtype="16"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 calcmode="lin" valueType="num">
                                      <p:cBhvr>
                                        <p:cTn id="140" dur="500" fill="hold"/>
                                        <p:tgtEl>
                                          <p:spTgt spid="38"/>
                                        </p:tgtEl>
                                        <p:attrNameLst>
                                          <p:attrName>ppt_w</p:attrName>
                                        </p:attrNameLst>
                                      </p:cBhvr>
                                      <p:tavLst>
                                        <p:tav tm="0">
                                          <p:val>
                                            <p:fltVal val="0"/>
                                          </p:val>
                                        </p:tav>
                                        <p:tav tm="100000">
                                          <p:val>
                                            <p:strVal val="#ppt_w"/>
                                          </p:val>
                                        </p:tav>
                                      </p:tavLst>
                                    </p:anim>
                                    <p:anim calcmode="lin" valueType="num">
                                      <p:cBhvr>
                                        <p:cTn id="141" dur="500" fill="hold"/>
                                        <p:tgtEl>
                                          <p:spTgt spid="38"/>
                                        </p:tgtEl>
                                        <p:attrNameLst>
                                          <p:attrName>ppt_h</p:attrName>
                                        </p:attrNameLst>
                                      </p:cBhvr>
                                      <p:tavLst>
                                        <p:tav tm="0">
                                          <p:val>
                                            <p:fltVal val="0"/>
                                          </p:val>
                                        </p:tav>
                                        <p:tav tm="100000">
                                          <p:val>
                                            <p:strVal val="#ppt_h"/>
                                          </p:val>
                                        </p:tav>
                                      </p:tavLst>
                                    </p:anim>
                                    <p:animEffect transition="in" filter="fade">
                                      <p:cBhvr>
                                        <p:cTn id="142" dur="500"/>
                                        <p:tgtEl>
                                          <p:spTgt spid="38"/>
                                        </p:tgtEl>
                                      </p:cBhvr>
                                    </p:animEffect>
                                  </p:childTnLst>
                                </p:cTn>
                              </p:par>
                            </p:childTnLst>
                          </p:cTn>
                        </p:par>
                        <p:par>
                          <p:cTn id="143" fill="hold">
                            <p:stCondLst>
                              <p:cond delay="2500"/>
                            </p:stCondLst>
                            <p:childTnLst>
                              <p:par>
                                <p:cTn id="144" presetID="22" presetClass="entr" presetSubtype="4" fill="hold" nodeType="afterEffect">
                                  <p:stCondLst>
                                    <p:cond delay="0"/>
                                  </p:stCondLst>
                                  <p:childTnLst>
                                    <p:set>
                                      <p:cBhvr>
                                        <p:cTn id="145" dur="1" fill="hold">
                                          <p:stCondLst>
                                            <p:cond delay="0"/>
                                          </p:stCondLst>
                                        </p:cTn>
                                        <p:tgtEl>
                                          <p:spTgt spid="39"/>
                                        </p:tgtEl>
                                        <p:attrNameLst>
                                          <p:attrName>style.visibility</p:attrName>
                                        </p:attrNameLst>
                                      </p:cBhvr>
                                      <p:to>
                                        <p:strVal val="visible"/>
                                      </p:to>
                                    </p:set>
                                    <p:animEffect transition="in" filter="wipe(down)">
                                      <p:cBhvr>
                                        <p:cTn id="146" dur="500"/>
                                        <p:tgtEl>
                                          <p:spTgt spid="39"/>
                                        </p:tgtEl>
                                      </p:cBhvr>
                                    </p:animEffect>
                                  </p:childTnLst>
                                </p:cTn>
                              </p:par>
                            </p:childTnLst>
                          </p:cTn>
                        </p:par>
                        <p:par>
                          <p:cTn id="147" fill="hold">
                            <p:stCondLst>
                              <p:cond delay="3000"/>
                            </p:stCondLst>
                            <p:childTnLst>
                              <p:par>
                                <p:cTn id="148" presetID="22" presetClass="entr" presetSubtype="2"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wipe(right)">
                                      <p:cBhvr>
                                        <p:cTn id="150" dur="500"/>
                                        <p:tgtEl>
                                          <p:spTgt spid="15"/>
                                        </p:tgtEl>
                                      </p:cBhvr>
                                    </p:animEffect>
                                  </p:childTnLst>
                                </p:cTn>
                              </p:par>
                            </p:childTnLst>
                          </p:cTn>
                        </p:par>
                        <p:par>
                          <p:cTn id="151" fill="hold">
                            <p:stCondLst>
                              <p:cond delay="3500"/>
                            </p:stCondLst>
                            <p:childTnLst>
                              <p:par>
                                <p:cTn id="152" presetID="53" presetClass="entr" presetSubtype="16" fill="hold" grpId="0" nodeType="afterEffect">
                                  <p:stCondLst>
                                    <p:cond delay="0"/>
                                  </p:stCondLst>
                                  <p:childTnLst>
                                    <p:set>
                                      <p:cBhvr>
                                        <p:cTn id="153" dur="1" fill="hold">
                                          <p:stCondLst>
                                            <p:cond delay="0"/>
                                          </p:stCondLst>
                                        </p:cTn>
                                        <p:tgtEl>
                                          <p:spTgt spid="34"/>
                                        </p:tgtEl>
                                        <p:attrNameLst>
                                          <p:attrName>style.visibility</p:attrName>
                                        </p:attrNameLst>
                                      </p:cBhvr>
                                      <p:to>
                                        <p:strVal val="visible"/>
                                      </p:to>
                                    </p:set>
                                    <p:anim calcmode="lin" valueType="num">
                                      <p:cBhvr>
                                        <p:cTn id="154" dur="500" fill="hold"/>
                                        <p:tgtEl>
                                          <p:spTgt spid="34"/>
                                        </p:tgtEl>
                                        <p:attrNameLst>
                                          <p:attrName>ppt_w</p:attrName>
                                        </p:attrNameLst>
                                      </p:cBhvr>
                                      <p:tavLst>
                                        <p:tav tm="0">
                                          <p:val>
                                            <p:fltVal val="0"/>
                                          </p:val>
                                        </p:tav>
                                        <p:tav tm="100000">
                                          <p:val>
                                            <p:strVal val="#ppt_w"/>
                                          </p:val>
                                        </p:tav>
                                      </p:tavLst>
                                    </p:anim>
                                    <p:anim calcmode="lin" valueType="num">
                                      <p:cBhvr>
                                        <p:cTn id="155" dur="500" fill="hold"/>
                                        <p:tgtEl>
                                          <p:spTgt spid="34"/>
                                        </p:tgtEl>
                                        <p:attrNameLst>
                                          <p:attrName>ppt_h</p:attrName>
                                        </p:attrNameLst>
                                      </p:cBhvr>
                                      <p:tavLst>
                                        <p:tav tm="0">
                                          <p:val>
                                            <p:fltVal val="0"/>
                                          </p:val>
                                        </p:tav>
                                        <p:tav tm="100000">
                                          <p:val>
                                            <p:strVal val="#ppt_h"/>
                                          </p:val>
                                        </p:tav>
                                      </p:tavLst>
                                    </p:anim>
                                    <p:animEffect transition="in" filter="fade">
                                      <p:cBhvr>
                                        <p:cTn id="156" dur="500"/>
                                        <p:tgtEl>
                                          <p:spTgt spid="34"/>
                                        </p:tgtEl>
                                      </p:cBhvr>
                                    </p:animEffect>
                                  </p:childTnLst>
                                </p:cTn>
                              </p:par>
                            </p:childTnLst>
                          </p:cTn>
                        </p:par>
                        <p:par>
                          <p:cTn id="157" fill="hold">
                            <p:stCondLst>
                              <p:cond delay="4000"/>
                            </p:stCondLst>
                            <p:childTnLst>
                              <p:par>
                                <p:cTn id="158" presetID="22" presetClass="entr" presetSubtype="4" fill="hold" nodeType="afterEffect">
                                  <p:stCondLst>
                                    <p:cond delay="0"/>
                                  </p:stCondLst>
                                  <p:childTnLst>
                                    <p:set>
                                      <p:cBhvr>
                                        <p:cTn id="159" dur="1" fill="hold">
                                          <p:stCondLst>
                                            <p:cond delay="0"/>
                                          </p:stCondLst>
                                        </p:cTn>
                                        <p:tgtEl>
                                          <p:spTgt spid="35"/>
                                        </p:tgtEl>
                                        <p:attrNameLst>
                                          <p:attrName>style.visibility</p:attrName>
                                        </p:attrNameLst>
                                      </p:cBhvr>
                                      <p:to>
                                        <p:strVal val="visible"/>
                                      </p:to>
                                    </p:set>
                                    <p:animEffect transition="in" filter="wipe(down)">
                                      <p:cBhvr>
                                        <p:cTn id="160" dur="500"/>
                                        <p:tgtEl>
                                          <p:spTgt spid="35"/>
                                        </p:tgtEl>
                                      </p:cBhvr>
                                    </p:animEffect>
                                  </p:childTnLst>
                                </p:cTn>
                              </p:par>
                            </p:childTnLst>
                          </p:cTn>
                        </p:par>
                        <p:par>
                          <p:cTn id="161" fill="hold">
                            <p:stCondLst>
                              <p:cond delay="4500"/>
                            </p:stCondLst>
                            <p:childTnLst>
                              <p:par>
                                <p:cTn id="162" presetID="53" presetClass="entr" presetSubtype="16" fill="hold" grpId="0" nodeType="afterEffect">
                                  <p:stCondLst>
                                    <p:cond delay="0"/>
                                  </p:stCondLst>
                                  <p:childTnLst>
                                    <p:set>
                                      <p:cBhvr>
                                        <p:cTn id="163" dur="1" fill="hold">
                                          <p:stCondLst>
                                            <p:cond delay="0"/>
                                          </p:stCondLst>
                                        </p:cTn>
                                        <p:tgtEl>
                                          <p:spTgt spid="53"/>
                                        </p:tgtEl>
                                        <p:attrNameLst>
                                          <p:attrName>style.visibility</p:attrName>
                                        </p:attrNameLst>
                                      </p:cBhvr>
                                      <p:to>
                                        <p:strVal val="visible"/>
                                      </p:to>
                                    </p:set>
                                    <p:anim calcmode="lin" valueType="num">
                                      <p:cBhvr>
                                        <p:cTn id="164" dur="500" fill="hold"/>
                                        <p:tgtEl>
                                          <p:spTgt spid="53"/>
                                        </p:tgtEl>
                                        <p:attrNameLst>
                                          <p:attrName>ppt_w</p:attrName>
                                        </p:attrNameLst>
                                      </p:cBhvr>
                                      <p:tavLst>
                                        <p:tav tm="0">
                                          <p:val>
                                            <p:fltVal val="0"/>
                                          </p:val>
                                        </p:tav>
                                        <p:tav tm="100000">
                                          <p:val>
                                            <p:strVal val="#ppt_w"/>
                                          </p:val>
                                        </p:tav>
                                      </p:tavLst>
                                    </p:anim>
                                    <p:anim calcmode="lin" valueType="num">
                                      <p:cBhvr>
                                        <p:cTn id="165" dur="500" fill="hold"/>
                                        <p:tgtEl>
                                          <p:spTgt spid="53"/>
                                        </p:tgtEl>
                                        <p:attrNameLst>
                                          <p:attrName>ppt_h</p:attrName>
                                        </p:attrNameLst>
                                      </p:cBhvr>
                                      <p:tavLst>
                                        <p:tav tm="0">
                                          <p:val>
                                            <p:fltVal val="0"/>
                                          </p:val>
                                        </p:tav>
                                        <p:tav tm="100000">
                                          <p:val>
                                            <p:strVal val="#ppt_h"/>
                                          </p:val>
                                        </p:tav>
                                      </p:tavLst>
                                    </p:anim>
                                    <p:animEffect transition="in" filter="fade">
                                      <p:cBhvr>
                                        <p:cTn id="166" dur="500"/>
                                        <p:tgtEl>
                                          <p:spTgt spid="53"/>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1" fill="hold" grpId="0" nodeType="clickEffect">
                                  <p:stCondLst>
                                    <p:cond delay="0"/>
                                  </p:stCondLst>
                                  <p:childTnLst>
                                    <p:set>
                                      <p:cBhvr>
                                        <p:cTn id="170" dur="1" fill="hold">
                                          <p:stCondLst>
                                            <p:cond delay="0"/>
                                          </p:stCondLst>
                                        </p:cTn>
                                        <p:tgtEl>
                                          <p:spTgt spid="20"/>
                                        </p:tgtEl>
                                        <p:attrNameLst>
                                          <p:attrName>style.visibility</p:attrName>
                                        </p:attrNameLst>
                                      </p:cBhvr>
                                      <p:to>
                                        <p:strVal val="visible"/>
                                      </p:to>
                                    </p:set>
                                    <p:animEffect transition="in" filter="wipe(up)">
                                      <p:cBhvr>
                                        <p:cTn id="171" dur="500"/>
                                        <p:tgtEl>
                                          <p:spTgt spid="20"/>
                                        </p:tgtEl>
                                      </p:cBhvr>
                                    </p:animEffect>
                                  </p:childTnLst>
                                </p:cTn>
                              </p:par>
                            </p:childTnLst>
                          </p:cTn>
                        </p:par>
                        <p:par>
                          <p:cTn id="172" fill="hold">
                            <p:stCondLst>
                              <p:cond delay="500"/>
                            </p:stCondLst>
                            <p:childTnLst>
                              <p:par>
                                <p:cTn id="173" presetID="53" presetClass="entr" presetSubtype="16" fill="hold" grpId="0" nodeType="afterEffect">
                                  <p:stCondLst>
                                    <p:cond delay="0"/>
                                  </p:stCondLst>
                                  <p:childTnLst>
                                    <p:set>
                                      <p:cBhvr>
                                        <p:cTn id="174" dur="1" fill="hold">
                                          <p:stCondLst>
                                            <p:cond delay="0"/>
                                          </p:stCondLst>
                                        </p:cTn>
                                        <p:tgtEl>
                                          <p:spTgt spid="40"/>
                                        </p:tgtEl>
                                        <p:attrNameLst>
                                          <p:attrName>style.visibility</p:attrName>
                                        </p:attrNameLst>
                                      </p:cBhvr>
                                      <p:to>
                                        <p:strVal val="visible"/>
                                      </p:to>
                                    </p:set>
                                    <p:anim calcmode="lin" valueType="num">
                                      <p:cBhvr>
                                        <p:cTn id="175" dur="500" fill="hold"/>
                                        <p:tgtEl>
                                          <p:spTgt spid="40"/>
                                        </p:tgtEl>
                                        <p:attrNameLst>
                                          <p:attrName>ppt_w</p:attrName>
                                        </p:attrNameLst>
                                      </p:cBhvr>
                                      <p:tavLst>
                                        <p:tav tm="0">
                                          <p:val>
                                            <p:fltVal val="0"/>
                                          </p:val>
                                        </p:tav>
                                        <p:tav tm="100000">
                                          <p:val>
                                            <p:strVal val="#ppt_w"/>
                                          </p:val>
                                        </p:tav>
                                      </p:tavLst>
                                    </p:anim>
                                    <p:anim calcmode="lin" valueType="num">
                                      <p:cBhvr>
                                        <p:cTn id="176" dur="500" fill="hold"/>
                                        <p:tgtEl>
                                          <p:spTgt spid="40"/>
                                        </p:tgtEl>
                                        <p:attrNameLst>
                                          <p:attrName>ppt_h</p:attrName>
                                        </p:attrNameLst>
                                      </p:cBhvr>
                                      <p:tavLst>
                                        <p:tav tm="0">
                                          <p:val>
                                            <p:fltVal val="0"/>
                                          </p:val>
                                        </p:tav>
                                        <p:tav tm="100000">
                                          <p:val>
                                            <p:strVal val="#ppt_h"/>
                                          </p:val>
                                        </p:tav>
                                      </p:tavLst>
                                    </p:anim>
                                    <p:animEffect transition="in" filter="fade">
                                      <p:cBhvr>
                                        <p:cTn id="177" dur="500"/>
                                        <p:tgtEl>
                                          <p:spTgt spid="40"/>
                                        </p:tgtEl>
                                      </p:cBhvr>
                                    </p:animEffect>
                                  </p:childTnLst>
                                </p:cTn>
                              </p:par>
                            </p:childTnLst>
                          </p:cTn>
                        </p:par>
                        <p:par>
                          <p:cTn id="178" fill="hold">
                            <p:stCondLst>
                              <p:cond delay="1000"/>
                            </p:stCondLst>
                            <p:childTnLst>
                              <p:par>
                                <p:cTn id="179" presetID="22" presetClass="entr" presetSubtype="2" fill="hold" nodeType="afterEffect">
                                  <p:stCondLst>
                                    <p:cond delay="0"/>
                                  </p:stCondLst>
                                  <p:childTnLst>
                                    <p:set>
                                      <p:cBhvr>
                                        <p:cTn id="180" dur="1" fill="hold">
                                          <p:stCondLst>
                                            <p:cond delay="0"/>
                                          </p:stCondLst>
                                        </p:cTn>
                                        <p:tgtEl>
                                          <p:spTgt spid="41"/>
                                        </p:tgtEl>
                                        <p:attrNameLst>
                                          <p:attrName>style.visibility</p:attrName>
                                        </p:attrNameLst>
                                      </p:cBhvr>
                                      <p:to>
                                        <p:strVal val="visible"/>
                                      </p:to>
                                    </p:set>
                                    <p:animEffect transition="in" filter="wipe(right)">
                                      <p:cBhvr>
                                        <p:cTn id="181" dur="500"/>
                                        <p:tgtEl>
                                          <p:spTgt spid="41"/>
                                        </p:tgtEl>
                                      </p:cBhvr>
                                    </p:animEffect>
                                  </p:childTnLst>
                                </p:cTn>
                              </p:par>
                            </p:childTnLst>
                          </p:cTn>
                        </p:par>
                        <p:par>
                          <p:cTn id="182" fill="hold">
                            <p:stCondLst>
                              <p:cond delay="1500"/>
                            </p:stCondLst>
                            <p:childTnLst>
                              <p:par>
                                <p:cTn id="183" presetID="22" presetClass="entr" presetSubtype="1" fill="hold" grpId="0" nodeType="afterEffect">
                                  <p:stCondLst>
                                    <p:cond delay="0"/>
                                  </p:stCondLst>
                                  <p:childTnLst>
                                    <p:set>
                                      <p:cBhvr>
                                        <p:cTn id="184" dur="1" fill="hold">
                                          <p:stCondLst>
                                            <p:cond delay="0"/>
                                          </p:stCondLst>
                                        </p:cTn>
                                        <p:tgtEl>
                                          <p:spTgt spid="21"/>
                                        </p:tgtEl>
                                        <p:attrNameLst>
                                          <p:attrName>style.visibility</p:attrName>
                                        </p:attrNameLst>
                                      </p:cBhvr>
                                      <p:to>
                                        <p:strVal val="visible"/>
                                      </p:to>
                                    </p:set>
                                    <p:animEffect transition="in" filter="wipe(up)">
                                      <p:cBhvr>
                                        <p:cTn id="185" dur="500"/>
                                        <p:tgtEl>
                                          <p:spTgt spid="21"/>
                                        </p:tgtEl>
                                      </p:cBhvr>
                                    </p:animEffect>
                                  </p:childTnLst>
                                </p:cTn>
                              </p:par>
                            </p:childTnLst>
                          </p:cTn>
                        </p:par>
                        <p:par>
                          <p:cTn id="186" fill="hold">
                            <p:stCondLst>
                              <p:cond delay="2000"/>
                            </p:stCondLst>
                            <p:childTnLst>
                              <p:par>
                                <p:cTn id="187" presetID="53" presetClass="entr" presetSubtype="16" fill="hold" grpId="0" nodeType="afterEffect">
                                  <p:stCondLst>
                                    <p:cond delay="0"/>
                                  </p:stCondLst>
                                  <p:childTnLst>
                                    <p:set>
                                      <p:cBhvr>
                                        <p:cTn id="188" dur="1" fill="hold">
                                          <p:stCondLst>
                                            <p:cond delay="0"/>
                                          </p:stCondLst>
                                        </p:cTn>
                                        <p:tgtEl>
                                          <p:spTgt spid="42"/>
                                        </p:tgtEl>
                                        <p:attrNameLst>
                                          <p:attrName>style.visibility</p:attrName>
                                        </p:attrNameLst>
                                      </p:cBhvr>
                                      <p:to>
                                        <p:strVal val="visible"/>
                                      </p:to>
                                    </p:set>
                                    <p:anim calcmode="lin" valueType="num">
                                      <p:cBhvr>
                                        <p:cTn id="189" dur="500" fill="hold"/>
                                        <p:tgtEl>
                                          <p:spTgt spid="42"/>
                                        </p:tgtEl>
                                        <p:attrNameLst>
                                          <p:attrName>ppt_w</p:attrName>
                                        </p:attrNameLst>
                                      </p:cBhvr>
                                      <p:tavLst>
                                        <p:tav tm="0">
                                          <p:val>
                                            <p:fltVal val="0"/>
                                          </p:val>
                                        </p:tav>
                                        <p:tav tm="100000">
                                          <p:val>
                                            <p:strVal val="#ppt_w"/>
                                          </p:val>
                                        </p:tav>
                                      </p:tavLst>
                                    </p:anim>
                                    <p:anim calcmode="lin" valueType="num">
                                      <p:cBhvr>
                                        <p:cTn id="190" dur="500" fill="hold"/>
                                        <p:tgtEl>
                                          <p:spTgt spid="42"/>
                                        </p:tgtEl>
                                        <p:attrNameLst>
                                          <p:attrName>ppt_h</p:attrName>
                                        </p:attrNameLst>
                                      </p:cBhvr>
                                      <p:tavLst>
                                        <p:tav tm="0">
                                          <p:val>
                                            <p:fltVal val="0"/>
                                          </p:val>
                                        </p:tav>
                                        <p:tav tm="100000">
                                          <p:val>
                                            <p:strVal val="#ppt_h"/>
                                          </p:val>
                                        </p:tav>
                                      </p:tavLst>
                                    </p:anim>
                                    <p:animEffect transition="in" filter="fade">
                                      <p:cBhvr>
                                        <p:cTn id="191" dur="500"/>
                                        <p:tgtEl>
                                          <p:spTgt spid="42"/>
                                        </p:tgtEl>
                                      </p:cBhvr>
                                    </p:animEffect>
                                  </p:childTnLst>
                                </p:cTn>
                              </p:par>
                            </p:childTnLst>
                          </p:cTn>
                        </p:par>
                        <p:par>
                          <p:cTn id="192" fill="hold">
                            <p:stCondLst>
                              <p:cond delay="2500"/>
                            </p:stCondLst>
                            <p:childTnLst>
                              <p:par>
                                <p:cTn id="193" presetID="22" presetClass="entr" presetSubtype="2" fill="hold" nodeType="afterEffect">
                                  <p:stCondLst>
                                    <p:cond delay="0"/>
                                  </p:stCondLst>
                                  <p:childTnLst>
                                    <p:set>
                                      <p:cBhvr>
                                        <p:cTn id="194" dur="1" fill="hold">
                                          <p:stCondLst>
                                            <p:cond delay="0"/>
                                          </p:stCondLst>
                                        </p:cTn>
                                        <p:tgtEl>
                                          <p:spTgt spid="43"/>
                                        </p:tgtEl>
                                        <p:attrNameLst>
                                          <p:attrName>style.visibility</p:attrName>
                                        </p:attrNameLst>
                                      </p:cBhvr>
                                      <p:to>
                                        <p:strVal val="visible"/>
                                      </p:to>
                                    </p:set>
                                    <p:animEffect transition="in" filter="wipe(right)">
                                      <p:cBhvr>
                                        <p:cTn id="195" dur="500"/>
                                        <p:tgtEl>
                                          <p:spTgt spid="43"/>
                                        </p:tgtEl>
                                      </p:cBhvr>
                                    </p:animEffect>
                                  </p:childTnLst>
                                </p:cTn>
                              </p:par>
                            </p:childTnLst>
                          </p:cTn>
                        </p:par>
                        <p:par>
                          <p:cTn id="196" fill="hold">
                            <p:stCondLst>
                              <p:cond delay="3000"/>
                            </p:stCondLst>
                            <p:childTnLst>
                              <p:par>
                                <p:cTn id="197" presetID="22" presetClass="entr" presetSubtype="1" fill="hold" grpId="0" nodeType="afterEffect">
                                  <p:stCondLst>
                                    <p:cond delay="0"/>
                                  </p:stCondLst>
                                  <p:childTnLst>
                                    <p:set>
                                      <p:cBhvr>
                                        <p:cTn id="198" dur="1" fill="hold">
                                          <p:stCondLst>
                                            <p:cond delay="0"/>
                                          </p:stCondLst>
                                        </p:cTn>
                                        <p:tgtEl>
                                          <p:spTgt spid="22"/>
                                        </p:tgtEl>
                                        <p:attrNameLst>
                                          <p:attrName>style.visibility</p:attrName>
                                        </p:attrNameLst>
                                      </p:cBhvr>
                                      <p:to>
                                        <p:strVal val="visible"/>
                                      </p:to>
                                    </p:set>
                                    <p:animEffect transition="in" filter="wipe(up)">
                                      <p:cBhvr>
                                        <p:cTn id="199" dur="500"/>
                                        <p:tgtEl>
                                          <p:spTgt spid="22"/>
                                        </p:tgtEl>
                                      </p:cBhvr>
                                    </p:animEffect>
                                  </p:childTnLst>
                                </p:cTn>
                              </p:par>
                            </p:childTnLst>
                          </p:cTn>
                        </p:par>
                        <p:par>
                          <p:cTn id="200" fill="hold">
                            <p:stCondLst>
                              <p:cond delay="3500"/>
                            </p:stCondLst>
                            <p:childTnLst>
                              <p:par>
                                <p:cTn id="201" presetID="53" presetClass="entr" presetSubtype="16" fill="hold" grpId="0" nodeType="afterEffect">
                                  <p:stCondLst>
                                    <p:cond delay="0"/>
                                  </p:stCondLst>
                                  <p:childTnLst>
                                    <p:set>
                                      <p:cBhvr>
                                        <p:cTn id="202" dur="1" fill="hold">
                                          <p:stCondLst>
                                            <p:cond delay="0"/>
                                          </p:stCondLst>
                                        </p:cTn>
                                        <p:tgtEl>
                                          <p:spTgt spid="44"/>
                                        </p:tgtEl>
                                        <p:attrNameLst>
                                          <p:attrName>style.visibility</p:attrName>
                                        </p:attrNameLst>
                                      </p:cBhvr>
                                      <p:to>
                                        <p:strVal val="visible"/>
                                      </p:to>
                                    </p:set>
                                    <p:anim calcmode="lin" valueType="num">
                                      <p:cBhvr>
                                        <p:cTn id="203" dur="500" fill="hold"/>
                                        <p:tgtEl>
                                          <p:spTgt spid="44"/>
                                        </p:tgtEl>
                                        <p:attrNameLst>
                                          <p:attrName>ppt_w</p:attrName>
                                        </p:attrNameLst>
                                      </p:cBhvr>
                                      <p:tavLst>
                                        <p:tav tm="0">
                                          <p:val>
                                            <p:fltVal val="0"/>
                                          </p:val>
                                        </p:tav>
                                        <p:tav tm="100000">
                                          <p:val>
                                            <p:strVal val="#ppt_w"/>
                                          </p:val>
                                        </p:tav>
                                      </p:tavLst>
                                    </p:anim>
                                    <p:anim calcmode="lin" valueType="num">
                                      <p:cBhvr>
                                        <p:cTn id="204" dur="500" fill="hold"/>
                                        <p:tgtEl>
                                          <p:spTgt spid="44"/>
                                        </p:tgtEl>
                                        <p:attrNameLst>
                                          <p:attrName>ppt_h</p:attrName>
                                        </p:attrNameLst>
                                      </p:cBhvr>
                                      <p:tavLst>
                                        <p:tav tm="0">
                                          <p:val>
                                            <p:fltVal val="0"/>
                                          </p:val>
                                        </p:tav>
                                        <p:tav tm="100000">
                                          <p:val>
                                            <p:strVal val="#ppt_h"/>
                                          </p:val>
                                        </p:tav>
                                      </p:tavLst>
                                    </p:anim>
                                    <p:animEffect transition="in" filter="fade">
                                      <p:cBhvr>
                                        <p:cTn id="205" dur="500"/>
                                        <p:tgtEl>
                                          <p:spTgt spid="44"/>
                                        </p:tgtEl>
                                      </p:cBhvr>
                                    </p:animEffect>
                                  </p:childTnLst>
                                </p:cTn>
                              </p:par>
                            </p:childTnLst>
                          </p:cTn>
                        </p:par>
                        <p:par>
                          <p:cTn id="206" fill="hold">
                            <p:stCondLst>
                              <p:cond delay="4000"/>
                            </p:stCondLst>
                            <p:childTnLst>
                              <p:par>
                                <p:cTn id="207" presetID="22" presetClass="entr" presetSubtype="2" fill="hold" nodeType="afterEffect">
                                  <p:stCondLst>
                                    <p:cond delay="0"/>
                                  </p:stCondLst>
                                  <p:childTnLst>
                                    <p:set>
                                      <p:cBhvr>
                                        <p:cTn id="208" dur="1" fill="hold">
                                          <p:stCondLst>
                                            <p:cond delay="0"/>
                                          </p:stCondLst>
                                        </p:cTn>
                                        <p:tgtEl>
                                          <p:spTgt spid="45"/>
                                        </p:tgtEl>
                                        <p:attrNameLst>
                                          <p:attrName>style.visibility</p:attrName>
                                        </p:attrNameLst>
                                      </p:cBhvr>
                                      <p:to>
                                        <p:strVal val="visible"/>
                                      </p:to>
                                    </p:set>
                                    <p:animEffect transition="in" filter="wipe(right)">
                                      <p:cBhvr>
                                        <p:cTn id="209" dur="500"/>
                                        <p:tgtEl>
                                          <p:spTgt spid="45"/>
                                        </p:tgtEl>
                                      </p:cBhvr>
                                    </p:animEffect>
                                  </p:childTnLst>
                                </p:cTn>
                              </p:par>
                            </p:childTnLst>
                          </p:cTn>
                        </p:par>
                        <p:par>
                          <p:cTn id="210" fill="hold">
                            <p:stCondLst>
                              <p:cond delay="4500"/>
                            </p:stCondLst>
                            <p:childTnLst>
                              <p:par>
                                <p:cTn id="211" presetID="53" presetClass="entr" presetSubtype="16" fill="hold" grpId="0" nodeType="afterEffect">
                                  <p:stCondLst>
                                    <p:cond delay="0"/>
                                  </p:stCondLst>
                                  <p:childTnLst>
                                    <p:set>
                                      <p:cBhvr>
                                        <p:cTn id="212" dur="1" fill="hold">
                                          <p:stCondLst>
                                            <p:cond delay="0"/>
                                          </p:stCondLst>
                                        </p:cTn>
                                        <p:tgtEl>
                                          <p:spTgt spid="52"/>
                                        </p:tgtEl>
                                        <p:attrNameLst>
                                          <p:attrName>style.visibility</p:attrName>
                                        </p:attrNameLst>
                                      </p:cBhvr>
                                      <p:to>
                                        <p:strVal val="visible"/>
                                      </p:to>
                                    </p:set>
                                    <p:anim calcmode="lin" valueType="num">
                                      <p:cBhvr>
                                        <p:cTn id="213" dur="500" fill="hold"/>
                                        <p:tgtEl>
                                          <p:spTgt spid="52"/>
                                        </p:tgtEl>
                                        <p:attrNameLst>
                                          <p:attrName>ppt_w</p:attrName>
                                        </p:attrNameLst>
                                      </p:cBhvr>
                                      <p:tavLst>
                                        <p:tav tm="0">
                                          <p:val>
                                            <p:fltVal val="0"/>
                                          </p:val>
                                        </p:tav>
                                        <p:tav tm="100000">
                                          <p:val>
                                            <p:strVal val="#ppt_w"/>
                                          </p:val>
                                        </p:tav>
                                      </p:tavLst>
                                    </p:anim>
                                    <p:anim calcmode="lin" valueType="num">
                                      <p:cBhvr>
                                        <p:cTn id="214" dur="500" fill="hold"/>
                                        <p:tgtEl>
                                          <p:spTgt spid="52"/>
                                        </p:tgtEl>
                                        <p:attrNameLst>
                                          <p:attrName>ppt_h</p:attrName>
                                        </p:attrNameLst>
                                      </p:cBhvr>
                                      <p:tavLst>
                                        <p:tav tm="0">
                                          <p:val>
                                            <p:fltVal val="0"/>
                                          </p:val>
                                        </p:tav>
                                        <p:tav tm="100000">
                                          <p:val>
                                            <p:strVal val="#ppt_h"/>
                                          </p:val>
                                        </p:tav>
                                      </p:tavLst>
                                    </p:anim>
                                    <p:animEffect transition="in" filter="fade">
                                      <p:cBhvr>
                                        <p:cTn id="215" dur="500"/>
                                        <p:tgtEl>
                                          <p:spTgt spid="52"/>
                                        </p:tgtEl>
                                      </p:cBhvr>
                                    </p:animEffect>
                                  </p:childTnLst>
                                </p:cTn>
                              </p:par>
                            </p:childTnLst>
                          </p:cTn>
                        </p:par>
                      </p:childTnLst>
                    </p:cTn>
                  </p:par>
                  <p:par>
                    <p:cTn id="216" fill="hold">
                      <p:stCondLst>
                        <p:cond delay="indefinite"/>
                      </p:stCondLst>
                      <p:childTnLst>
                        <p:par>
                          <p:cTn id="217" fill="hold">
                            <p:stCondLst>
                              <p:cond delay="0"/>
                            </p:stCondLst>
                            <p:childTnLst>
                              <p:par>
                                <p:cTn id="218" presetID="53" presetClass="entr" presetSubtype="16" fill="hold" grpId="0" nodeType="clickEffect">
                                  <p:stCondLst>
                                    <p:cond delay="0"/>
                                  </p:stCondLst>
                                  <p:childTnLst>
                                    <p:set>
                                      <p:cBhvr>
                                        <p:cTn id="219" dur="1" fill="hold">
                                          <p:stCondLst>
                                            <p:cond delay="0"/>
                                          </p:stCondLst>
                                        </p:cTn>
                                        <p:tgtEl>
                                          <p:spTgt spid="61"/>
                                        </p:tgtEl>
                                        <p:attrNameLst>
                                          <p:attrName>style.visibility</p:attrName>
                                        </p:attrNameLst>
                                      </p:cBhvr>
                                      <p:to>
                                        <p:strVal val="visible"/>
                                      </p:to>
                                    </p:set>
                                    <p:anim calcmode="lin" valueType="num">
                                      <p:cBhvr>
                                        <p:cTn id="220" dur="500" fill="hold"/>
                                        <p:tgtEl>
                                          <p:spTgt spid="61"/>
                                        </p:tgtEl>
                                        <p:attrNameLst>
                                          <p:attrName>ppt_w</p:attrName>
                                        </p:attrNameLst>
                                      </p:cBhvr>
                                      <p:tavLst>
                                        <p:tav tm="0">
                                          <p:val>
                                            <p:fltVal val="0"/>
                                          </p:val>
                                        </p:tav>
                                        <p:tav tm="100000">
                                          <p:val>
                                            <p:strVal val="#ppt_w"/>
                                          </p:val>
                                        </p:tav>
                                      </p:tavLst>
                                    </p:anim>
                                    <p:anim calcmode="lin" valueType="num">
                                      <p:cBhvr>
                                        <p:cTn id="221" dur="500" fill="hold"/>
                                        <p:tgtEl>
                                          <p:spTgt spid="61"/>
                                        </p:tgtEl>
                                        <p:attrNameLst>
                                          <p:attrName>ppt_h</p:attrName>
                                        </p:attrNameLst>
                                      </p:cBhvr>
                                      <p:tavLst>
                                        <p:tav tm="0">
                                          <p:val>
                                            <p:fltVal val="0"/>
                                          </p:val>
                                        </p:tav>
                                        <p:tav tm="100000">
                                          <p:val>
                                            <p:strVal val="#ppt_h"/>
                                          </p:val>
                                        </p:tav>
                                      </p:tavLst>
                                    </p:anim>
                                    <p:animEffect transition="in" filter="fade">
                                      <p:cBhvr>
                                        <p:cTn id="222" dur="500"/>
                                        <p:tgtEl>
                                          <p:spTgt spid="61"/>
                                        </p:tgtEl>
                                      </p:cBhvr>
                                    </p:animEffect>
                                  </p:childTnLst>
                                </p:cTn>
                              </p:par>
                            </p:childTnLst>
                          </p:cTn>
                        </p:par>
                        <p:par>
                          <p:cTn id="223" fill="hold">
                            <p:stCondLst>
                              <p:cond delay="500"/>
                            </p:stCondLst>
                            <p:childTnLst>
                              <p:par>
                                <p:cTn id="224" presetID="53" presetClass="entr" presetSubtype="16" fill="hold" grpId="0" nodeType="afterEffect">
                                  <p:stCondLst>
                                    <p:cond delay="0"/>
                                  </p:stCondLst>
                                  <p:childTnLst>
                                    <p:set>
                                      <p:cBhvr>
                                        <p:cTn id="225" dur="1" fill="hold">
                                          <p:stCondLst>
                                            <p:cond delay="0"/>
                                          </p:stCondLst>
                                        </p:cTn>
                                        <p:tgtEl>
                                          <p:spTgt spid="65"/>
                                        </p:tgtEl>
                                        <p:attrNameLst>
                                          <p:attrName>style.visibility</p:attrName>
                                        </p:attrNameLst>
                                      </p:cBhvr>
                                      <p:to>
                                        <p:strVal val="visible"/>
                                      </p:to>
                                    </p:set>
                                    <p:anim calcmode="lin" valueType="num">
                                      <p:cBhvr>
                                        <p:cTn id="226" dur="500" fill="hold"/>
                                        <p:tgtEl>
                                          <p:spTgt spid="65"/>
                                        </p:tgtEl>
                                        <p:attrNameLst>
                                          <p:attrName>ppt_w</p:attrName>
                                        </p:attrNameLst>
                                      </p:cBhvr>
                                      <p:tavLst>
                                        <p:tav tm="0">
                                          <p:val>
                                            <p:fltVal val="0"/>
                                          </p:val>
                                        </p:tav>
                                        <p:tav tm="100000">
                                          <p:val>
                                            <p:strVal val="#ppt_w"/>
                                          </p:val>
                                        </p:tav>
                                      </p:tavLst>
                                    </p:anim>
                                    <p:anim calcmode="lin" valueType="num">
                                      <p:cBhvr>
                                        <p:cTn id="227" dur="500" fill="hold"/>
                                        <p:tgtEl>
                                          <p:spTgt spid="65"/>
                                        </p:tgtEl>
                                        <p:attrNameLst>
                                          <p:attrName>ppt_h</p:attrName>
                                        </p:attrNameLst>
                                      </p:cBhvr>
                                      <p:tavLst>
                                        <p:tav tm="0">
                                          <p:val>
                                            <p:fltVal val="0"/>
                                          </p:val>
                                        </p:tav>
                                        <p:tav tm="100000">
                                          <p:val>
                                            <p:strVal val="#ppt_h"/>
                                          </p:val>
                                        </p:tav>
                                      </p:tavLst>
                                    </p:anim>
                                    <p:animEffect transition="in" filter="fade">
                                      <p:cBhvr>
                                        <p:cTn id="228" dur="500"/>
                                        <p:tgtEl>
                                          <p:spTgt spid="65"/>
                                        </p:tgtEl>
                                      </p:cBhvr>
                                    </p:animEffect>
                                  </p:childTnLst>
                                </p:cTn>
                              </p:par>
                            </p:childTnLst>
                          </p:cTn>
                        </p:par>
                        <p:par>
                          <p:cTn id="229" fill="hold">
                            <p:stCondLst>
                              <p:cond delay="1000"/>
                            </p:stCondLst>
                            <p:childTnLst>
                              <p:par>
                                <p:cTn id="230" presetID="9" presetClass="emph" presetSubtype="0" grpId="1" nodeType="afterEffect">
                                  <p:stCondLst>
                                    <p:cond delay="0"/>
                                  </p:stCondLst>
                                  <p:childTnLst>
                                    <p:set>
                                      <p:cBhvr rctx="PPT">
                                        <p:cTn id="231" dur="indefinite"/>
                                        <p:tgtEl>
                                          <p:spTgt spid="17"/>
                                        </p:tgtEl>
                                        <p:attrNameLst>
                                          <p:attrName>style.opacity</p:attrName>
                                        </p:attrNameLst>
                                      </p:cBhvr>
                                      <p:to>
                                        <p:strVal val="0.5"/>
                                      </p:to>
                                    </p:set>
                                    <p:animEffect filter="image" prLst="opacity: 0.5">
                                      <p:cBhvr rctx="IE">
                                        <p:cTn id="232" dur="indefinite"/>
                                        <p:tgtEl>
                                          <p:spTgt spid="17"/>
                                        </p:tgtEl>
                                      </p:cBhvr>
                                    </p:animEffect>
                                  </p:childTnLst>
                                </p:cTn>
                              </p:par>
                              <p:par>
                                <p:cTn id="233" presetID="9" presetClass="emph" presetSubtype="0" grpId="1" nodeType="withEffect">
                                  <p:stCondLst>
                                    <p:cond delay="0"/>
                                  </p:stCondLst>
                                  <p:childTnLst>
                                    <p:set>
                                      <p:cBhvr rctx="PPT">
                                        <p:cTn id="234" dur="indefinite"/>
                                        <p:tgtEl>
                                          <p:spTgt spid="18"/>
                                        </p:tgtEl>
                                        <p:attrNameLst>
                                          <p:attrName>style.opacity</p:attrName>
                                        </p:attrNameLst>
                                      </p:cBhvr>
                                      <p:to>
                                        <p:strVal val="0.5"/>
                                      </p:to>
                                    </p:set>
                                    <p:animEffect filter="image" prLst="opacity: 0.5">
                                      <p:cBhvr rctx="IE">
                                        <p:cTn id="235" dur="indefinite"/>
                                        <p:tgtEl>
                                          <p:spTgt spid="18"/>
                                        </p:tgtEl>
                                      </p:cBhvr>
                                    </p:animEffect>
                                  </p:childTnLst>
                                </p:cTn>
                              </p:par>
                              <p:par>
                                <p:cTn id="236" presetID="9" presetClass="emph" presetSubtype="0" grpId="1" nodeType="withEffect">
                                  <p:stCondLst>
                                    <p:cond delay="0"/>
                                  </p:stCondLst>
                                  <p:childTnLst>
                                    <p:set>
                                      <p:cBhvr rctx="PPT">
                                        <p:cTn id="237" dur="indefinite"/>
                                        <p:tgtEl>
                                          <p:spTgt spid="19"/>
                                        </p:tgtEl>
                                        <p:attrNameLst>
                                          <p:attrName>style.opacity</p:attrName>
                                        </p:attrNameLst>
                                      </p:cBhvr>
                                      <p:to>
                                        <p:strVal val="0.5"/>
                                      </p:to>
                                    </p:set>
                                    <p:animEffect filter="image" prLst="opacity: 0.5">
                                      <p:cBhvr rctx="IE">
                                        <p:cTn id="238" dur="indefinite"/>
                                        <p:tgtEl>
                                          <p:spTgt spid="19"/>
                                        </p:tgtEl>
                                      </p:cBhvr>
                                    </p:animEffect>
                                  </p:childTnLst>
                                </p:cTn>
                              </p:par>
                              <p:par>
                                <p:cTn id="239" presetID="9" presetClass="emph" presetSubtype="0" nodeType="withEffect">
                                  <p:stCondLst>
                                    <p:cond delay="0"/>
                                  </p:stCondLst>
                                  <p:childTnLst>
                                    <p:set>
                                      <p:cBhvr rctx="PPT">
                                        <p:cTn id="240" dur="indefinite"/>
                                        <p:tgtEl>
                                          <p:spTgt spid="29"/>
                                        </p:tgtEl>
                                        <p:attrNameLst>
                                          <p:attrName>style.opacity</p:attrName>
                                        </p:attrNameLst>
                                      </p:cBhvr>
                                      <p:to>
                                        <p:strVal val="0.5"/>
                                      </p:to>
                                    </p:set>
                                    <p:animEffect filter="image" prLst="opacity: 0.5">
                                      <p:cBhvr rctx="IE">
                                        <p:cTn id="241" dur="indefinite"/>
                                        <p:tgtEl>
                                          <p:spTgt spid="29"/>
                                        </p:tgtEl>
                                      </p:cBhvr>
                                    </p:animEffect>
                                  </p:childTnLst>
                                </p:cTn>
                              </p:par>
                              <p:par>
                                <p:cTn id="242" presetID="9" presetClass="emph" presetSubtype="0" grpId="1" nodeType="withEffect">
                                  <p:stCondLst>
                                    <p:cond delay="0"/>
                                  </p:stCondLst>
                                  <p:childTnLst>
                                    <p:set>
                                      <p:cBhvr rctx="PPT">
                                        <p:cTn id="243" dur="indefinite"/>
                                        <p:tgtEl>
                                          <p:spTgt spid="28"/>
                                        </p:tgtEl>
                                        <p:attrNameLst>
                                          <p:attrName>style.opacity</p:attrName>
                                        </p:attrNameLst>
                                      </p:cBhvr>
                                      <p:to>
                                        <p:strVal val="0.5"/>
                                      </p:to>
                                    </p:set>
                                    <p:animEffect filter="image" prLst="opacity: 0.5">
                                      <p:cBhvr rctx="IE">
                                        <p:cTn id="244" dur="indefinite"/>
                                        <p:tgtEl>
                                          <p:spTgt spid="28"/>
                                        </p:tgtEl>
                                      </p:cBhvr>
                                    </p:animEffect>
                                  </p:childTnLst>
                                </p:cTn>
                              </p:par>
                              <p:par>
                                <p:cTn id="245" presetID="9" presetClass="emph" presetSubtype="0" grpId="1" nodeType="withEffect">
                                  <p:stCondLst>
                                    <p:cond delay="0"/>
                                  </p:stCondLst>
                                  <p:childTnLst>
                                    <p:set>
                                      <p:cBhvr rctx="PPT">
                                        <p:cTn id="246" dur="indefinite"/>
                                        <p:tgtEl>
                                          <p:spTgt spid="30"/>
                                        </p:tgtEl>
                                        <p:attrNameLst>
                                          <p:attrName>style.opacity</p:attrName>
                                        </p:attrNameLst>
                                      </p:cBhvr>
                                      <p:to>
                                        <p:strVal val="0.5"/>
                                      </p:to>
                                    </p:set>
                                    <p:animEffect filter="image" prLst="opacity: 0.5">
                                      <p:cBhvr rctx="IE">
                                        <p:cTn id="247" dur="indefinite"/>
                                        <p:tgtEl>
                                          <p:spTgt spid="30"/>
                                        </p:tgtEl>
                                      </p:cBhvr>
                                    </p:animEffect>
                                  </p:childTnLst>
                                </p:cTn>
                              </p:par>
                              <p:par>
                                <p:cTn id="248" presetID="9" presetClass="emph" presetSubtype="0" nodeType="withEffect">
                                  <p:stCondLst>
                                    <p:cond delay="0"/>
                                  </p:stCondLst>
                                  <p:childTnLst>
                                    <p:set>
                                      <p:cBhvr rctx="PPT">
                                        <p:cTn id="249" dur="indefinite"/>
                                        <p:tgtEl>
                                          <p:spTgt spid="31"/>
                                        </p:tgtEl>
                                        <p:attrNameLst>
                                          <p:attrName>style.opacity</p:attrName>
                                        </p:attrNameLst>
                                      </p:cBhvr>
                                      <p:to>
                                        <p:strVal val="0.5"/>
                                      </p:to>
                                    </p:set>
                                    <p:animEffect filter="image" prLst="opacity: 0.5">
                                      <p:cBhvr rctx="IE">
                                        <p:cTn id="250" dur="indefinite"/>
                                        <p:tgtEl>
                                          <p:spTgt spid="31"/>
                                        </p:tgtEl>
                                      </p:cBhvr>
                                    </p:animEffect>
                                  </p:childTnLst>
                                </p:cTn>
                              </p:par>
                              <p:par>
                                <p:cTn id="251" presetID="9" presetClass="emph" presetSubtype="0" grpId="1" nodeType="withEffect">
                                  <p:stCondLst>
                                    <p:cond delay="0"/>
                                  </p:stCondLst>
                                  <p:childTnLst>
                                    <p:set>
                                      <p:cBhvr rctx="PPT">
                                        <p:cTn id="252" dur="indefinite"/>
                                        <p:tgtEl>
                                          <p:spTgt spid="32"/>
                                        </p:tgtEl>
                                        <p:attrNameLst>
                                          <p:attrName>style.opacity</p:attrName>
                                        </p:attrNameLst>
                                      </p:cBhvr>
                                      <p:to>
                                        <p:strVal val="0.5"/>
                                      </p:to>
                                    </p:set>
                                    <p:animEffect filter="image" prLst="opacity: 0.5">
                                      <p:cBhvr rctx="IE">
                                        <p:cTn id="253" dur="indefinite"/>
                                        <p:tgtEl>
                                          <p:spTgt spid="32"/>
                                        </p:tgtEl>
                                      </p:cBhvr>
                                    </p:animEffect>
                                  </p:childTnLst>
                                </p:cTn>
                              </p:par>
                              <p:par>
                                <p:cTn id="254" presetID="9" presetClass="emph" presetSubtype="0" nodeType="withEffect">
                                  <p:stCondLst>
                                    <p:cond delay="0"/>
                                  </p:stCondLst>
                                  <p:childTnLst>
                                    <p:set>
                                      <p:cBhvr rctx="PPT">
                                        <p:cTn id="255" dur="indefinite"/>
                                        <p:tgtEl>
                                          <p:spTgt spid="33"/>
                                        </p:tgtEl>
                                        <p:attrNameLst>
                                          <p:attrName>style.opacity</p:attrName>
                                        </p:attrNameLst>
                                      </p:cBhvr>
                                      <p:to>
                                        <p:strVal val="0.5"/>
                                      </p:to>
                                    </p:set>
                                    <p:animEffect filter="image" prLst="opacity: 0.5">
                                      <p:cBhvr rctx="IE">
                                        <p:cTn id="256" dur="indefinite"/>
                                        <p:tgtEl>
                                          <p:spTgt spid="33"/>
                                        </p:tgtEl>
                                      </p:cBhvr>
                                    </p:animEffect>
                                  </p:childTnLst>
                                </p:cTn>
                              </p:par>
                              <p:par>
                                <p:cTn id="257" presetID="9" presetClass="emph" presetSubtype="0" grpId="1" nodeType="withEffect">
                                  <p:stCondLst>
                                    <p:cond delay="0"/>
                                  </p:stCondLst>
                                  <p:childTnLst>
                                    <p:set>
                                      <p:cBhvr rctx="PPT">
                                        <p:cTn id="258" dur="indefinite"/>
                                        <p:tgtEl>
                                          <p:spTgt spid="54"/>
                                        </p:tgtEl>
                                        <p:attrNameLst>
                                          <p:attrName>style.opacity</p:attrName>
                                        </p:attrNameLst>
                                      </p:cBhvr>
                                      <p:to>
                                        <p:strVal val="0.5"/>
                                      </p:to>
                                    </p:set>
                                    <p:animEffect filter="image" prLst="opacity: 0.5">
                                      <p:cBhvr rctx="IE">
                                        <p:cTn id="259" dur="indefinite"/>
                                        <p:tgtEl>
                                          <p:spTgt spid="54"/>
                                        </p:tgtEl>
                                      </p:cBhvr>
                                    </p:animEffect>
                                  </p:childTnLst>
                                </p:cTn>
                              </p:par>
                              <p:par>
                                <p:cTn id="260" presetID="9" presetClass="emph" presetSubtype="0" grpId="1" nodeType="withEffect">
                                  <p:stCondLst>
                                    <p:cond delay="0"/>
                                  </p:stCondLst>
                                  <p:childTnLst>
                                    <p:set>
                                      <p:cBhvr rctx="PPT">
                                        <p:cTn id="261" dur="indefinite"/>
                                        <p:tgtEl>
                                          <p:spTgt spid="16"/>
                                        </p:tgtEl>
                                        <p:attrNameLst>
                                          <p:attrName>style.opacity</p:attrName>
                                        </p:attrNameLst>
                                      </p:cBhvr>
                                      <p:to>
                                        <p:strVal val="0.5"/>
                                      </p:to>
                                    </p:set>
                                    <p:animEffect filter="image" prLst="opacity: 0.5">
                                      <p:cBhvr rctx="IE">
                                        <p:cTn id="262" dur="indefinite"/>
                                        <p:tgtEl>
                                          <p:spTgt spid="16"/>
                                        </p:tgtEl>
                                      </p:cBhvr>
                                    </p:animEffect>
                                  </p:childTnLst>
                                </p:cTn>
                              </p:par>
                              <p:par>
                                <p:cTn id="263" presetID="9" presetClass="emph" presetSubtype="0" grpId="1" nodeType="withEffect">
                                  <p:stCondLst>
                                    <p:cond delay="0"/>
                                  </p:stCondLst>
                                  <p:childTnLst>
                                    <p:set>
                                      <p:cBhvr rctx="PPT">
                                        <p:cTn id="264" dur="indefinite"/>
                                        <p:tgtEl>
                                          <p:spTgt spid="14"/>
                                        </p:tgtEl>
                                        <p:attrNameLst>
                                          <p:attrName>style.opacity</p:attrName>
                                        </p:attrNameLst>
                                      </p:cBhvr>
                                      <p:to>
                                        <p:strVal val="0.5"/>
                                      </p:to>
                                    </p:set>
                                    <p:animEffect filter="image" prLst="opacity: 0.5">
                                      <p:cBhvr rctx="IE">
                                        <p:cTn id="265" dur="indefinite"/>
                                        <p:tgtEl>
                                          <p:spTgt spid="14"/>
                                        </p:tgtEl>
                                      </p:cBhvr>
                                    </p:animEffect>
                                  </p:childTnLst>
                                </p:cTn>
                              </p:par>
                              <p:par>
                                <p:cTn id="266" presetID="9" presetClass="emph" presetSubtype="0" grpId="1" nodeType="withEffect">
                                  <p:stCondLst>
                                    <p:cond delay="0"/>
                                  </p:stCondLst>
                                  <p:childTnLst>
                                    <p:set>
                                      <p:cBhvr rctx="PPT">
                                        <p:cTn id="267" dur="indefinite"/>
                                        <p:tgtEl>
                                          <p:spTgt spid="15"/>
                                        </p:tgtEl>
                                        <p:attrNameLst>
                                          <p:attrName>style.opacity</p:attrName>
                                        </p:attrNameLst>
                                      </p:cBhvr>
                                      <p:to>
                                        <p:strVal val="0.5"/>
                                      </p:to>
                                    </p:set>
                                    <p:animEffect filter="image" prLst="opacity: 0.5">
                                      <p:cBhvr rctx="IE">
                                        <p:cTn id="268" dur="indefinite"/>
                                        <p:tgtEl>
                                          <p:spTgt spid="15"/>
                                        </p:tgtEl>
                                      </p:cBhvr>
                                    </p:animEffect>
                                  </p:childTnLst>
                                </p:cTn>
                              </p:par>
                              <p:par>
                                <p:cTn id="269" presetID="9" presetClass="emph" presetSubtype="0" grpId="1" nodeType="withEffect">
                                  <p:stCondLst>
                                    <p:cond delay="0"/>
                                  </p:stCondLst>
                                  <p:childTnLst>
                                    <p:set>
                                      <p:cBhvr rctx="PPT">
                                        <p:cTn id="270" dur="indefinite"/>
                                        <p:tgtEl>
                                          <p:spTgt spid="36"/>
                                        </p:tgtEl>
                                        <p:attrNameLst>
                                          <p:attrName>style.opacity</p:attrName>
                                        </p:attrNameLst>
                                      </p:cBhvr>
                                      <p:to>
                                        <p:strVal val="0.5"/>
                                      </p:to>
                                    </p:set>
                                    <p:animEffect filter="image" prLst="opacity: 0.5">
                                      <p:cBhvr rctx="IE">
                                        <p:cTn id="271" dur="indefinite"/>
                                        <p:tgtEl>
                                          <p:spTgt spid="36"/>
                                        </p:tgtEl>
                                      </p:cBhvr>
                                    </p:animEffect>
                                  </p:childTnLst>
                                </p:cTn>
                              </p:par>
                              <p:par>
                                <p:cTn id="272" presetID="9" presetClass="emph" presetSubtype="0" nodeType="withEffect">
                                  <p:stCondLst>
                                    <p:cond delay="0"/>
                                  </p:stCondLst>
                                  <p:childTnLst>
                                    <p:set>
                                      <p:cBhvr rctx="PPT">
                                        <p:cTn id="273" dur="indefinite"/>
                                        <p:tgtEl>
                                          <p:spTgt spid="37"/>
                                        </p:tgtEl>
                                        <p:attrNameLst>
                                          <p:attrName>style.opacity</p:attrName>
                                        </p:attrNameLst>
                                      </p:cBhvr>
                                      <p:to>
                                        <p:strVal val="0.5"/>
                                      </p:to>
                                    </p:set>
                                    <p:animEffect filter="image" prLst="opacity: 0.5">
                                      <p:cBhvr rctx="IE">
                                        <p:cTn id="274" dur="indefinite"/>
                                        <p:tgtEl>
                                          <p:spTgt spid="37"/>
                                        </p:tgtEl>
                                      </p:cBhvr>
                                    </p:animEffect>
                                  </p:childTnLst>
                                </p:cTn>
                              </p:par>
                              <p:par>
                                <p:cTn id="275" presetID="9" presetClass="emph" presetSubtype="0" grpId="1" nodeType="withEffect">
                                  <p:stCondLst>
                                    <p:cond delay="0"/>
                                  </p:stCondLst>
                                  <p:childTnLst>
                                    <p:set>
                                      <p:cBhvr rctx="PPT">
                                        <p:cTn id="276" dur="indefinite"/>
                                        <p:tgtEl>
                                          <p:spTgt spid="38"/>
                                        </p:tgtEl>
                                        <p:attrNameLst>
                                          <p:attrName>style.opacity</p:attrName>
                                        </p:attrNameLst>
                                      </p:cBhvr>
                                      <p:to>
                                        <p:strVal val="0.5"/>
                                      </p:to>
                                    </p:set>
                                    <p:animEffect filter="image" prLst="opacity: 0.5">
                                      <p:cBhvr rctx="IE">
                                        <p:cTn id="277" dur="indefinite"/>
                                        <p:tgtEl>
                                          <p:spTgt spid="38"/>
                                        </p:tgtEl>
                                      </p:cBhvr>
                                    </p:animEffect>
                                  </p:childTnLst>
                                </p:cTn>
                              </p:par>
                              <p:par>
                                <p:cTn id="278" presetID="9" presetClass="emph" presetSubtype="0" nodeType="withEffect">
                                  <p:stCondLst>
                                    <p:cond delay="0"/>
                                  </p:stCondLst>
                                  <p:childTnLst>
                                    <p:set>
                                      <p:cBhvr rctx="PPT">
                                        <p:cTn id="279" dur="indefinite"/>
                                        <p:tgtEl>
                                          <p:spTgt spid="39"/>
                                        </p:tgtEl>
                                        <p:attrNameLst>
                                          <p:attrName>style.opacity</p:attrName>
                                        </p:attrNameLst>
                                      </p:cBhvr>
                                      <p:to>
                                        <p:strVal val="0.5"/>
                                      </p:to>
                                    </p:set>
                                    <p:animEffect filter="image" prLst="opacity: 0.5">
                                      <p:cBhvr rctx="IE">
                                        <p:cTn id="280" dur="indefinite"/>
                                        <p:tgtEl>
                                          <p:spTgt spid="39"/>
                                        </p:tgtEl>
                                      </p:cBhvr>
                                    </p:animEffect>
                                  </p:childTnLst>
                                </p:cTn>
                              </p:par>
                              <p:par>
                                <p:cTn id="281" presetID="9" presetClass="emph" presetSubtype="0" grpId="1" nodeType="withEffect">
                                  <p:stCondLst>
                                    <p:cond delay="0"/>
                                  </p:stCondLst>
                                  <p:childTnLst>
                                    <p:set>
                                      <p:cBhvr rctx="PPT">
                                        <p:cTn id="282" dur="indefinite"/>
                                        <p:tgtEl>
                                          <p:spTgt spid="34"/>
                                        </p:tgtEl>
                                        <p:attrNameLst>
                                          <p:attrName>style.opacity</p:attrName>
                                        </p:attrNameLst>
                                      </p:cBhvr>
                                      <p:to>
                                        <p:strVal val="0.5"/>
                                      </p:to>
                                    </p:set>
                                    <p:animEffect filter="image" prLst="opacity: 0.5">
                                      <p:cBhvr rctx="IE">
                                        <p:cTn id="283" dur="indefinite"/>
                                        <p:tgtEl>
                                          <p:spTgt spid="34"/>
                                        </p:tgtEl>
                                      </p:cBhvr>
                                    </p:animEffect>
                                  </p:childTnLst>
                                </p:cTn>
                              </p:par>
                              <p:par>
                                <p:cTn id="284" presetID="9" presetClass="emph" presetSubtype="0" nodeType="withEffect">
                                  <p:stCondLst>
                                    <p:cond delay="0"/>
                                  </p:stCondLst>
                                  <p:childTnLst>
                                    <p:set>
                                      <p:cBhvr rctx="PPT">
                                        <p:cTn id="285" dur="indefinite"/>
                                        <p:tgtEl>
                                          <p:spTgt spid="35"/>
                                        </p:tgtEl>
                                        <p:attrNameLst>
                                          <p:attrName>style.opacity</p:attrName>
                                        </p:attrNameLst>
                                      </p:cBhvr>
                                      <p:to>
                                        <p:strVal val="0.5"/>
                                      </p:to>
                                    </p:set>
                                    <p:animEffect filter="image" prLst="opacity: 0.5">
                                      <p:cBhvr rctx="IE">
                                        <p:cTn id="286" dur="indefinite"/>
                                        <p:tgtEl>
                                          <p:spTgt spid="35"/>
                                        </p:tgtEl>
                                      </p:cBhvr>
                                    </p:animEffect>
                                  </p:childTnLst>
                                </p:cTn>
                              </p:par>
                              <p:par>
                                <p:cTn id="287" presetID="9" presetClass="emph" presetSubtype="0" grpId="1" nodeType="withEffect">
                                  <p:stCondLst>
                                    <p:cond delay="0"/>
                                  </p:stCondLst>
                                  <p:childTnLst>
                                    <p:set>
                                      <p:cBhvr rctx="PPT">
                                        <p:cTn id="288" dur="indefinite"/>
                                        <p:tgtEl>
                                          <p:spTgt spid="53"/>
                                        </p:tgtEl>
                                        <p:attrNameLst>
                                          <p:attrName>style.opacity</p:attrName>
                                        </p:attrNameLst>
                                      </p:cBhvr>
                                      <p:to>
                                        <p:strVal val="0.5"/>
                                      </p:to>
                                    </p:set>
                                    <p:animEffect filter="image" prLst="opacity: 0.5">
                                      <p:cBhvr rctx="IE">
                                        <p:cTn id="289" dur="indefinite"/>
                                        <p:tgtEl>
                                          <p:spTgt spid="53"/>
                                        </p:tgtEl>
                                      </p:cBhvr>
                                    </p:animEffect>
                                  </p:childTnLst>
                                </p:cTn>
                              </p:par>
                              <p:par>
                                <p:cTn id="290" presetID="9" presetClass="emph" presetSubtype="0" grpId="1" nodeType="withEffect">
                                  <p:stCondLst>
                                    <p:cond delay="0"/>
                                  </p:stCondLst>
                                  <p:childTnLst>
                                    <p:set>
                                      <p:cBhvr rctx="PPT">
                                        <p:cTn id="291" dur="indefinite"/>
                                        <p:tgtEl>
                                          <p:spTgt spid="20"/>
                                        </p:tgtEl>
                                        <p:attrNameLst>
                                          <p:attrName>style.opacity</p:attrName>
                                        </p:attrNameLst>
                                      </p:cBhvr>
                                      <p:to>
                                        <p:strVal val="0.5"/>
                                      </p:to>
                                    </p:set>
                                    <p:animEffect filter="image" prLst="opacity: 0.5">
                                      <p:cBhvr rctx="IE">
                                        <p:cTn id="292" dur="indefinite"/>
                                        <p:tgtEl>
                                          <p:spTgt spid="20"/>
                                        </p:tgtEl>
                                      </p:cBhvr>
                                    </p:animEffect>
                                  </p:childTnLst>
                                </p:cTn>
                              </p:par>
                              <p:par>
                                <p:cTn id="293" presetID="9" presetClass="emph" presetSubtype="0" grpId="1" nodeType="withEffect">
                                  <p:stCondLst>
                                    <p:cond delay="0"/>
                                  </p:stCondLst>
                                  <p:childTnLst>
                                    <p:set>
                                      <p:cBhvr rctx="PPT">
                                        <p:cTn id="294" dur="indefinite"/>
                                        <p:tgtEl>
                                          <p:spTgt spid="21"/>
                                        </p:tgtEl>
                                        <p:attrNameLst>
                                          <p:attrName>style.opacity</p:attrName>
                                        </p:attrNameLst>
                                      </p:cBhvr>
                                      <p:to>
                                        <p:strVal val="0.5"/>
                                      </p:to>
                                    </p:set>
                                    <p:animEffect filter="image" prLst="opacity: 0.5">
                                      <p:cBhvr rctx="IE">
                                        <p:cTn id="295" dur="indefinite"/>
                                        <p:tgtEl>
                                          <p:spTgt spid="21"/>
                                        </p:tgtEl>
                                      </p:cBhvr>
                                    </p:animEffect>
                                  </p:childTnLst>
                                </p:cTn>
                              </p:par>
                              <p:par>
                                <p:cTn id="296" presetID="9" presetClass="emph" presetSubtype="0" grpId="1" nodeType="withEffect">
                                  <p:stCondLst>
                                    <p:cond delay="0"/>
                                  </p:stCondLst>
                                  <p:childTnLst>
                                    <p:set>
                                      <p:cBhvr rctx="PPT">
                                        <p:cTn id="297" dur="indefinite"/>
                                        <p:tgtEl>
                                          <p:spTgt spid="22"/>
                                        </p:tgtEl>
                                        <p:attrNameLst>
                                          <p:attrName>style.opacity</p:attrName>
                                        </p:attrNameLst>
                                      </p:cBhvr>
                                      <p:to>
                                        <p:strVal val="0.5"/>
                                      </p:to>
                                    </p:set>
                                    <p:animEffect filter="image" prLst="opacity: 0.5">
                                      <p:cBhvr rctx="IE">
                                        <p:cTn id="298" dur="indefinite"/>
                                        <p:tgtEl>
                                          <p:spTgt spid="22"/>
                                        </p:tgtEl>
                                      </p:cBhvr>
                                    </p:animEffect>
                                  </p:childTnLst>
                                </p:cTn>
                              </p:par>
                              <p:par>
                                <p:cTn id="299" presetID="9" presetClass="emph" presetSubtype="0" grpId="1" nodeType="withEffect">
                                  <p:stCondLst>
                                    <p:cond delay="0"/>
                                  </p:stCondLst>
                                  <p:childTnLst>
                                    <p:set>
                                      <p:cBhvr rctx="PPT">
                                        <p:cTn id="300" dur="indefinite"/>
                                        <p:tgtEl>
                                          <p:spTgt spid="40"/>
                                        </p:tgtEl>
                                        <p:attrNameLst>
                                          <p:attrName>style.opacity</p:attrName>
                                        </p:attrNameLst>
                                      </p:cBhvr>
                                      <p:to>
                                        <p:strVal val="0.5"/>
                                      </p:to>
                                    </p:set>
                                    <p:animEffect filter="image" prLst="opacity: 0.5">
                                      <p:cBhvr rctx="IE">
                                        <p:cTn id="301" dur="indefinite"/>
                                        <p:tgtEl>
                                          <p:spTgt spid="40"/>
                                        </p:tgtEl>
                                      </p:cBhvr>
                                    </p:animEffect>
                                  </p:childTnLst>
                                </p:cTn>
                              </p:par>
                              <p:par>
                                <p:cTn id="302" presetID="9" presetClass="emph" presetSubtype="0" nodeType="withEffect">
                                  <p:stCondLst>
                                    <p:cond delay="0"/>
                                  </p:stCondLst>
                                  <p:childTnLst>
                                    <p:set>
                                      <p:cBhvr rctx="PPT">
                                        <p:cTn id="303" dur="indefinite"/>
                                        <p:tgtEl>
                                          <p:spTgt spid="41"/>
                                        </p:tgtEl>
                                        <p:attrNameLst>
                                          <p:attrName>style.opacity</p:attrName>
                                        </p:attrNameLst>
                                      </p:cBhvr>
                                      <p:to>
                                        <p:strVal val="0.5"/>
                                      </p:to>
                                    </p:set>
                                    <p:animEffect filter="image" prLst="opacity: 0.5">
                                      <p:cBhvr rctx="IE">
                                        <p:cTn id="304" dur="indefinite"/>
                                        <p:tgtEl>
                                          <p:spTgt spid="41"/>
                                        </p:tgtEl>
                                      </p:cBhvr>
                                    </p:animEffect>
                                  </p:childTnLst>
                                </p:cTn>
                              </p:par>
                              <p:par>
                                <p:cTn id="305" presetID="9" presetClass="emph" presetSubtype="0" grpId="1" nodeType="withEffect">
                                  <p:stCondLst>
                                    <p:cond delay="0"/>
                                  </p:stCondLst>
                                  <p:childTnLst>
                                    <p:set>
                                      <p:cBhvr rctx="PPT">
                                        <p:cTn id="306" dur="indefinite"/>
                                        <p:tgtEl>
                                          <p:spTgt spid="42"/>
                                        </p:tgtEl>
                                        <p:attrNameLst>
                                          <p:attrName>style.opacity</p:attrName>
                                        </p:attrNameLst>
                                      </p:cBhvr>
                                      <p:to>
                                        <p:strVal val="0.5"/>
                                      </p:to>
                                    </p:set>
                                    <p:animEffect filter="image" prLst="opacity: 0.5">
                                      <p:cBhvr rctx="IE">
                                        <p:cTn id="307" dur="indefinite"/>
                                        <p:tgtEl>
                                          <p:spTgt spid="42"/>
                                        </p:tgtEl>
                                      </p:cBhvr>
                                    </p:animEffect>
                                  </p:childTnLst>
                                </p:cTn>
                              </p:par>
                              <p:par>
                                <p:cTn id="308" presetID="9" presetClass="emph" presetSubtype="0" nodeType="withEffect">
                                  <p:stCondLst>
                                    <p:cond delay="0"/>
                                  </p:stCondLst>
                                  <p:childTnLst>
                                    <p:set>
                                      <p:cBhvr rctx="PPT">
                                        <p:cTn id="309" dur="indefinite"/>
                                        <p:tgtEl>
                                          <p:spTgt spid="43"/>
                                        </p:tgtEl>
                                        <p:attrNameLst>
                                          <p:attrName>style.opacity</p:attrName>
                                        </p:attrNameLst>
                                      </p:cBhvr>
                                      <p:to>
                                        <p:strVal val="0.5"/>
                                      </p:to>
                                    </p:set>
                                    <p:animEffect filter="image" prLst="opacity: 0.5">
                                      <p:cBhvr rctx="IE">
                                        <p:cTn id="310" dur="indefinite"/>
                                        <p:tgtEl>
                                          <p:spTgt spid="43"/>
                                        </p:tgtEl>
                                      </p:cBhvr>
                                    </p:animEffect>
                                  </p:childTnLst>
                                </p:cTn>
                              </p:par>
                              <p:par>
                                <p:cTn id="311" presetID="9" presetClass="emph" presetSubtype="0" grpId="1" nodeType="withEffect">
                                  <p:stCondLst>
                                    <p:cond delay="0"/>
                                  </p:stCondLst>
                                  <p:childTnLst>
                                    <p:set>
                                      <p:cBhvr rctx="PPT">
                                        <p:cTn id="312" dur="indefinite"/>
                                        <p:tgtEl>
                                          <p:spTgt spid="44"/>
                                        </p:tgtEl>
                                        <p:attrNameLst>
                                          <p:attrName>style.opacity</p:attrName>
                                        </p:attrNameLst>
                                      </p:cBhvr>
                                      <p:to>
                                        <p:strVal val="0.5"/>
                                      </p:to>
                                    </p:set>
                                    <p:animEffect filter="image" prLst="opacity: 0.5">
                                      <p:cBhvr rctx="IE">
                                        <p:cTn id="313" dur="indefinite"/>
                                        <p:tgtEl>
                                          <p:spTgt spid="44"/>
                                        </p:tgtEl>
                                      </p:cBhvr>
                                    </p:animEffect>
                                  </p:childTnLst>
                                </p:cTn>
                              </p:par>
                              <p:par>
                                <p:cTn id="314" presetID="9" presetClass="emph" presetSubtype="0" nodeType="withEffect">
                                  <p:stCondLst>
                                    <p:cond delay="0"/>
                                  </p:stCondLst>
                                  <p:childTnLst>
                                    <p:set>
                                      <p:cBhvr rctx="PPT">
                                        <p:cTn id="315" dur="indefinite"/>
                                        <p:tgtEl>
                                          <p:spTgt spid="45"/>
                                        </p:tgtEl>
                                        <p:attrNameLst>
                                          <p:attrName>style.opacity</p:attrName>
                                        </p:attrNameLst>
                                      </p:cBhvr>
                                      <p:to>
                                        <p:strVal val="0.5"/>
                                      </p:to>
                                    </p:set>
                                    <p:animEffect filter="image" prLst="opacity: 0.5">
                                      <p:cBhvr rctx="IE">
                                        <p:cTn id="316" dur="indefinite"/>
                                        <p:tgtEl>
                                          <p:spTgt spid="45"/>
                                        </p:tgtEl>
                                      </p:cBhvr>
                                    </p:animEffect>
                                  </p:childTnLst>
                                </p:cTn>
                              </p:par>
                              <p:par>
                                <p:cTn id="317" presetID="9" presetClass="emph" presetSubtype="0" grpId="1" nodeType="withEffect">
                                  <p:stCondLst>
                                    <p:cond delay="0"/>
                                  </p:stCondLst>
                                  <p:childTnLst>
                                    <p:set>
                                      <p:cBhvr rctx="PPT">
                                        <p:cTn id="318" dur="indefinite"/>
                                        <p:tgtEl>
                                          <p:spTgt spid="52"/>
                                        </p:tgtEl>
                                        <p:attrNameLst>
                                          <p:attrName>style.opacity</p:attrName>
                                        </p:attrNameLst>
                                      </p:cBhvr>
                                      <p:to>
                                        <p:strVal val="0.5"/>
                                      </p:to>
                                    </p:set>
                                    <p:animEffect filter="image" prLst="opacity: 0.5">
                                      <p:cBhvr rctx="IE">
                                        <p:cTn id="319" dur="indefinite"/>
                                        <p:tgtEl>
                                          <p:spTgt spid="52"/>
                                        </p:tgtEl>
                                      </p:cBhvr>
                                    </p:animEffect>
                                  </p:childTnLst>
                                </p:cTn>
                              </p:par>
                            </p:childTnLst>
                          </p:cTn>
                        </p:par>
                      </p:childTnLst>
                    </p:cTn>
                  </p:par>
                  <p:par>
                    <p:cTn id="320" fill="hold">
                      <p:stCondLst>
                        <p:cond delay="indefinite"/>
                      </p:stCondLst>
                      <p:childTnLst>
                        <p:par>
                          <p:cTn id="321" fill="hold">
                            <p:stCondLst>
                              <p:cond delay="0"/>
                            </p:stCondLst>
                            <p:childTnLst>
                              <p:par>
                                <p:cTn id="322" presetID="53" presetClass="entr" presetSubtype="16" fill="hold" grpId="0" nodeType="clickEffect">
                                  <p:stCondLst>
                                    <p:cond delay="0"/>
                                  </p:stCondLst>
                                  <p:childTnLst>
                                    <p:set>
                                      <p:cBhvr>
                                        <p:cTn id="323" dur="1" fill="hold">
                                          <p:stCondLst>
                                            <p:cond delay="0"/>
                                          </p:stCondLst>
                                        </p:cTn>
                                        <p:tgtEl>
                                          <p:spTgt spid="62"/>
                                        </p:tgtEl>
                                        <p:attrNameLst>
                                          <p:attrName>style.visibility</p:attrName>
                                        </p:attrNameLst>
                                      </p:cBhvr>
                                      <p:to>
                                        <p:strVal val="visible"/>
                                      </p:to>
                                    </p:set>
                                    <p:anim calcmode="lin" valueType="num">
                                      <p:cBhvr>
                                        <p:cTn id="324" dur="500" fill="hold"/>
                                        <p:tgtEl>
                                          <p:spTgt spid="62"/>
                                        </p:tgtEl>
                                        <p:attrNameLst>
                                          <p:attrName>ppt_w</p:attrName>
                                        </p:attrNameLst>
                                      </p:cBhvr>
                                      <p:tavLst>
                                        <p:tav tm="0">
                                          <p:val>
                                            <p:fltVal val="0"/>
                                          </p:val>
                                        </p:tav>
                                        <p:tav tm="100000">
                                          <p:val>
                                            <p:strVal val="#ppt_w"/>
                                          </p:val>
                                        </p:tav>
                                      </p:tavLst>
                                    </p:anim>
                                    <p:anim calcmode="lin" valueType="num">
                                      <p:cBhvr>
                                        <p:cTn id="325" dur="500" fill="hold"/>
                                        <p:tgtEl>
                                          <p:spTgt spid="62"/>
                                        </p:tgtEl>
                                        <p:attrNameLst>
                                          <p:attrName>ppt_h</p:attrName>
                                        </p:attrNameLst>
                                      </p:cBhvr>
                                      <p:tavLst>
                                        <p:tav tm="0">
                                          <p:val>
                                            <p:fltVal val="0"/>
                                          </p:val>
                                        </p:tav>
                                        <p:tav tm="100000">
                                          <p:val>
                                            <p:strVal val="#ppt_h"/>
                                          </p:val>
                                        </p:tav>
                                      </p:tavLst>
                                    </p:anim>
                                    <p:animEffect transition="in" filter="fade">
                                      <p:cBhvr>
                                        <p:cTn id="326" dur="500"/>
                                        <p:tgtEl>
                                          <p:spTgt spid="62"/>
                                        </p:tgtEl>
                                      </p:cBhvr>
                                    </p:animEffect>
                                  </p:childTnLst>
                                </p:cTn>
                              </p:par>
                            </p:childTnLst>
                          </p:cTn>
                        </p:par>
                        <p:par>
                          <p:cTn id="327" fill="hold">
                            <p:stCondLst>
                              <p:cond delay="500"/>
                            </p:stCondLst>
                            <p:childTnLst>
                              <p:par>
                                <p:cTn id="328" presetID="53" presetClass="entr" presetSubtype="16" fill="hold" grpId="0" nodeType="afterEffect">
                                  <p:stCondLst>
                                    <p:cond delay="0"/>
                                  </p:stCondLst>
                                  <p:childTnLst>
                                    <p:set>
                                      <p:cBhvr>
                                        <p:cTn id="329" dur="1" fill="hold">
                                          <p:stCondLst>
                                            <p:cond delay="0"/>
                                          </p:stCondLst>
                                        </p:cTn>
                                        <p:tgtEl>
                                          <p:spTgt spid="66"/>
                                        </p:tgtEl>
                                        <p:attrNameLst>
                                          <p:attrName>style.visibility</p:attrName>
                                        </p:attrNameLst>
                                      </p:cBhvr>
                                      <p:to>
                                        <p:strVal val="visible"/>
                                      </p:to>
                                    </p:set>
                                    <p:anim calcmode="lin" valueType="num">
                                      <p:cBhvr>
                                        <p:cTn id="330" dur="500" fill="hold"/>
                                        <p:tgtEl>
                                          <p:spTgt spid="66"/>
                                        </p:tgtEl>
                                        <p:attrNameLst>
                                          <p:attrName>ppt_w</p:attrName>
                                        </p:attrNameLst>
                                      </p:cBhvr>
                                      <p:tavLst>
                                        <p:tav tm="0">
                                          <p:val>
                                            <p:fltVal val="0"/>
                                          </p:val>
                                        </p:tav>
                                        <p:tav tm="100000">
                                          <p:val>
                                            <p:strVal val="#ppt_w"/>
                                          </p:val>
                                        </p:tav>
                                      </p:tavLst>
                                    </p:anim>
                                    <p:anim calcmode="lin" valueType="num">
                                      <p:cBhvr>
                                        <p:cTn id="331" dur="500" fill="hold"/>
                                        <p:tgtEl>
                                          <p:spTgt spid="66"/>
                                        </p:tgtEl>
                                        <p:attrNameLst>
                                          <p:attrName>ppt_h</p:attrName>
                                        </p:attrNameLst>
                                      </p:cBhvr>
                                      <p:tavLst>
                                        <p:tav tm="0">
                                          <p:val>
                                            <p:fltVal val="0"/>
                                          </p:val>
                                        </p:tav>
                                        <p:tav tm="100000">
                                          <p:val>
                                            <p:strVal val="#ppt_h"/>
                                          </p:val>
                                        </p:tav>
                                      </p:tavLst>
                                    </p:anim>
                                    <p:animEffect transition="in" filter="fade">
                                      <p:cBhvr>
                                        <p:cTn id="332" dur="500"/>
                                        <p:tgtEl>
                                          <p:spTgt spid="66"/>
                                        </p:tgtEl>
                                      </p:cBhvr>
                                    </p:animEffect>
                                  </p:childTnLst>
                                </p:cTn>
                              </p:par>
                            </p:childTnLst>
                          </p:cTn>
                        </p:par>
                        <p:par>
                          <p:cTn id="333" fill="hold">
                            <p:stCondLst>
                              <p:cond delay="1000"/>
                            </p:stCondLst>
                            <p:childTnLst>
                              <p:par>
                                <p:cTn id="334" presetID="9" presetClass="emph" presetSubtype="0" grpId="2" nodeType="afterEffect">
                                  <p:stCondLst>
                                    <p:cond delay="0"/>
                                  </p:stCondLst>
                                  <p:childTnLst>
                                    <p:set>
                                      <p:cBhvr rctx="PPT">
                                        <p:cTn id="335" dur="indefinite"/>
                                        <p:tgtEl>
                                          <p:spTgt spid="17"/>
                                        </p:tgtEl>
                                        <p:attrNameLst>
                                          <p:attrName>style.opacity</p:attrName>
                                        </p:attrNameLst>
                                      </p:cBhvr>
                                      <p:to>
                                        <p:strVal val="1"/>
                                      </p:to>
                                    </p:set>
                                    <p:animEffect filter="image" prLst="opacity: 1">
                                      <p:cBhvr rctx="IE">
                                        <p:cTn id="336" dur="indefinite"/>
                                        <p:tgtEl>
                                          <p:spTgt spid="17"/>
                                        </p:tgtEl>
                                      </p:cBhvr>
                                    </p:animEffect>
                                  </p:childTnLst>
                                </p:cTn>
                              </p:par>
                              <p:par>
                                <p:cTn id="337" presetID="9" presetClass="emph" presetSubtype="0" grpId="2" nodeType="withEffect">
                                  <p:stCondLst>
                                    <p:cond delay="0"/>
                                  </p:stCondLst>
                                  <p:childTnLst>
                                    <p:set>
                                      <p:cBhvr rctx="PPT">
                                        <p:cTn id="338" dur="indefinite"/>
                                        <p:tgtEl>
                                          <p:spTgt spid="18"/>
                                        </p:tgtEl>
                                        <p:attrNameLst>
                                          <p:attrName>style.opacity</p:attrName>
                                        </p:attrNameLst>
                                      </p:cBhvr>
                                      <p:to>
                                        <p:strVal val="1"/>
                                      </p:to>
                                    </p:set>
                                    <p:animEffect filter="image" prLst="opacity: 1">
                                      <p:cBhvr rctx="IE">
                                        <p:cTn id="339" dur="indefinite"/>
                                        <p:tgtEl>
                                          <p:spTgt spid="18"/>
                                        </p:tgtEl>
                                      </p:cBhvr>
                                    </p:animEffect>
                                  </p:childTnLst>
                                </p:cTn>
                              </p:par>
                              <p:par>
                                <p:cTn id="340" presetID="9" presetClass="emph" presetSubtype="0" grpId="2" nodeType="withEffect">
                                  <p:stCondLst>
                                    <p:cond delay="0"/>
                                  </p:stCondLst>
                                  <p:childTnLst>
                                    <p:set>
                                      <p:cBhvr rctx="PPT">
                                        <p:cTn id="341" dur="indefinite"/>
                                        <p:tgtEl>
                                          <p:spTgt spid="19"/>
                                        </p:tgtEl>
                                        <p:attrNameLst>
                                          <p:attrName>style.opacity</p:attrName>
                                        </p:attrNameLst>
                                      </p:cBhvr>
                                      <p:to>
                                        <p:strVal val="1"/>
                                      </p:to>
                                    </p:set>
                                    <p:animEffect filter="image" prLst="opacity: 1">
                                      <p:cBhvr rctx="IE">
                                        <p:cTn id="342" dur="indefinite"/>
                                        <p:tgtEl>
                                          <p:spTgt spid="19"/>
                                        </p:tgtEl>
                                      </p:cBhvr>
                                    </p:animEffect>
                                  </p:childTnLst>
                                </p:cTn>
                              </p:par>
                              <p:par>
                                <p:cTn id="343" presetID="9" presetClass="emph" presetSubtype="0" grpId="2" nodeType="withEffect">
                                  <p:stCondLst>
                                    <p:cond delay="0"/>
                                  </p:stCondLst>
                                  <p:childTnLst>
                                    <p:set>
                                      <p:cBhvr rctx="PPT">
                                        <p:cTn id="344" dur="indefinite"/>
                                        <p:tgtEl>
                                          <p:spTgt spid="28"/>
                                        </p:tgtEl>
                                        <p:attrNameLst>
                                          <p:attrName>style.opacity</p:attrName>
                                        </p:attrNameLst>
                                      </p:cBhvr>
                                      <p:to>
                                        <p:strVal val="1"/>
                                      </p:to>
                                    </p:set>
                                    <p:animEffect filter="image" prLst="opacity: 1">
                                      <p:cBhvr rctx="IE">
                                        <p:cTn id="345" dur="indefinite"/>
                                        <p:tgtEl>
                                          <p:spTgt spid="28"/>
                                        </p:tgtEl>
                                      </p:cBhvr>
                                    </p:animEffect>
                                  </p:childTnLst>
                                </p:cTn>
                              </p:par>
                              <p:par>
                                <p:cTn id="346" presetID="9" presetClass="emph" presetSubtype="0" nodeType="withEffect">
                                  <p:stCondLst>
                                    <p:cond delay="0"/>
                                  </p:stCondLst>
                                  <p:childTnLst>
                                    <p:set>
                                      <p:cBhvr rctx="PPT">
                                        <p:cTn id="347" dur="indefinite"/>
                                        <p:tgtEl>
                                          <p:spTgt spid="29"/>
                                        </p:tgtEl>
                                        <p:attrNameLst>
                                          <p:attrName>style.opacity</p:attrName>
                                        </p:attrNameLst>
                                      </p:cBhvr>
                                      <p:to>
                                        <p:strVal val="1"/>
                                      </p:to>
                                    </p:set>
                                    <p:animEffect filter="image" prLst="opacity: 1">
                                      <p:cBhvr rctx="IE">
                                        <p:cTn id="348" dur="indefinite"/>
                                        <p:tgtEl>
                                          <p:spTgt spid="29"/>
                                        </p:tgtEl>
                                      </p:cBhvr>
                                    </p:animEffect>
                                  </p:childTnLst>
                                </p:cTn>
                              </p:par>
                              <p:par>
                                <p:cTn id="349" presetID="9" presetClass="emph" presetSubtype="0" grpId="2" nodeType="withEffect">
                                  <p:stCondLst>
                                    <p:cond delay="0"/>
                                  </p:stCondLst>
                                  <p:childTnLst>
                                    <p:set>
                                      <p:cBhvr rctx="PPT">
                                        <p:cTn id="350" dur="indefinite"/>
                                        <p:tgtEl>
                                          <p:spTgt spid="30"/>
                                        </p:tgtEl>
                                        <p:attrNameLst>
                                          <p:attrName>style.opacity</p:attrName>
                                        </p:attrNameLst>
                                      </p:cBhvr>
                                      <p:to>
                                        <p:strVal val="1"/>
                                      </p:to>
                                    </p:set>
                                    <p:animEffect filter="image" prLst="opacity: 1">
                                      <p:cBhvr rctx="IE">
                                        <p:cTn id="351" dur="indefinite"/>
                                        <p:tgtEl>
                                          <p:spTgt spid="30"/>
                                        </p:tgtEl>
                                      </p:cBhvr>
                                    </p:animEffect>
                                  </p:childTnLst>
                                </p:cTn>
                              </p:par>
                              <p:par>
                                <p:cTn id="352" presetID="9" presetClass="emph" presetSubtype="0" nodeType="withEffect">
                                  <p:stCondLst>
                                    <p:cond delay="0"/>
                                  </p:stCondLst>
                                  <p:childTnLst>
                                    <p:set>
                                      <p:cBhvr rctx="PPT">
                                        <p:cTn id="353" dur="indefinite"/>
                                        <p:tgtEl>
                                          <p:spTgt spid="31"/>
                                        </p:tgtEl>
                                        <p:attrNameLst>
                                          <p:attrName>style.opacity</p:attrName>
                                        </p:attrNameLst>
                                      </p:cBhvr>
                                      <p:to>
                                        <p:strVal val="1"/>
                                      </p:to>
                                    </p:set>
                                    <p:animEffect filter="image" prLst="opacity: 1">
                                      <p:cBhvr rctx="IE">
                                        <p:cTn id="354" dur="indefinite"/>
                                        <p:tgtEl>
                                          <p:spTgt spid="31"/>
                                        </p:tgtEl>
                                      </p:cBhvr>
                                    </p:animEffect>
                                  </p:childTnLst>
                                </p:cTn>
                              </p:par>
                              <p:par>
                                <p:cTn id="355" presetID="9" presetClass="emph" presetSubtype="0" grpId="2" nodeType="withEffect">
                                  <p:stCondLst>
                                    <p:cond delay="0"/>
                                  </p:stCondLst>
                                  <p:childTnLst>
                                    <p:set>
                                      <p:cBhvr rctx="PPT">
                                        <p:cTn id="356" dur="indefinite"/>
                                        <p:tgtEl>
                                          <p:spTgt spid="32"/>
                                        </p:tgtEl>
                                        <p:attrNameLst>
                                          <p:attrName>style.opacity</p:attrName>
                                        </p:attrNameLst>
                                      </p:cBhvr>
                                      <p:to>
                                        <p:strVal val="1"/>
                                      </p:to>
                                    </p:set>
                                    <p:animEffect filter="image" prLst="opacity: 1">
                                      <p:cBhvr rctx="IE">
                                        <p:cTn id="357" dur="indefinite"/>
                                        <p:tgtEl>
                                          <p:spTgt spid="32"/>
                                        </p:tgtEl>
                                      </p:cBhvr>
                                    </p:animEffect>
                                  </p:childTnLst>
                                </p:cTn>
                              </p:par>
                              <p:par>
                                <p:cTn id="358" presetID="9" presetClass="emph" presetSubtype="0" nodeType="withEffect">
                                  <p:stCondLst>
                                    <p:cond delay="0"/>
                                  </p:stCondLst>
                                  <p:childTnLst>
                                    <p:set>
                                      <p:cBhvr rctx="PPT">
                                        <p:cTn id="359" dur="indefinite"/>
                                        <p:tgtEl>
                                          <p:spTgt spid="33"/>
                                        </p:tgtEl>
                                        <p:attrNameLst>
                                          <p:attrName>style.opacity</p:attrName>
                                        </p:attrNameLst>
                                      </p:cBhvr>
                                      <p:to>
                                        <p:strVal val="1"/>
                                      </p:to>
                                    </p:set>
                                    <p:animEffect filter="image" prLst="opacity: 1">
                                      <p:cBhvr rctx="IE">
                                        <p:cTn id="360" dur="indefinite"/>
                                        <p:tgtEl>
                                          <p:spTgt spid="33"/>
                                        </p:tgtEl>
                                      </p:cBhvr>
                                    </p:animEffect>
                                  </p:childTnLst>
                                </p:cTn>
                              </p:par>
                              <p:par>
                                <p:cTn id="361" presetID="9" presetClass="emph" presetSubtype="0" grpId="2" nodeType="withEffect">
                                  <p:stCondLst>
                                    <p:cond delay="0"/>
                                  </p:stCondLst>
                                  <p:childTnLst>
                                    <p:set>
                                      <p:cBhvr rctx="PPT">
                                        <p:cTn id="362" dur="indefinite"/>
                                        <p:tgtEl>
                                          <p:spTgt spid="54"/>
                                        </p:tgtEl>
                                        <p:attrNameLst>
                                          <p:attrName>style.opacity</p:attrName>
                                        </p:attrNameLst>
                                      </p:cBhvr>
                                      <p:to>
                                        <p:strVal val="1"/>
                                      </p:to>
                                    </p:set>
                                    <p:animEffect filter="image" prLst="opacity: 1">
                                      <p:cBhvr rctx="IE">
                                        <p:cTn id="363" dur="indefinite"/>
                                        <p:tgtEl>
                                          <p:spTgt spid="54"/>
                                        </p:tgtEl>
                                      </p:cBhvr>
                                    </p:animEffect>
                                  </p:childTnLst>
                                </p:cTn>
                              </p:par>
                              <p:par>
                                <p:cTn id="364" presetID="9" presetClass="emph" presetSubtype="0" grpId="1" nodeType="withEffect">
                                  <p:stCondLst>
                                    <p:cond delay="0"/>
                                  </p:stCondLst>
                                  <p:childTnLst>
                                    <p:set>
                                      <p:cBhvr rctx="PPT">
                                        <p:cTn id="365" dur="indefinite"/>
                                        <p:tgtEl>
                                          <p:spTgt spid="13"/>
                                        </p:tgtEl>
                                        <p:attrNameLst>
                                          <p:attrName>style.opacity</p:attrName>
                                        </p:attrNameLst>
                                      </p:cBhvr>
                                      <p:to>
                                        <p:strVal val="0.5"/>
                                      </p:to>
                                    </p:set>
                                    <p:animEffect filter="image" prLst="opacity: 0.5">
                                      <p:cBhvr rctx="IE">
                                        <p:cTn id="366" dur="indefinite"/>
                                        <p:tgtEl>
                                          <p:spTgt spid="13"/>
                                        </p:tgtEl>
                                      </p:cBhvr>
                                    </p:animEffect>
                                  </p:childTnLst>
                                </p:cTn>
                              </p:par>
                              <p:par>
                                <p:cTn id="367" presetID="9" presetClass="emph" presetSubtype="0" grpId="1" nodeType="withEffect">
                                  <p:stCondLst>
                                    <p:cond delay="0"/>
                                  </p:stCondLst>
                                  <p:childTnLst>
                                    <p:set>
                                      <p:cBhvr rctx="PPT">
                                        <p:cTn id="368" dur="indefinite"/>
                                        <p:tgtEl>
                                          <p:spTgt spid="12"/>
                                        </p:tgtEl>
                                        <p:attrNameLst>
                                          <p:attrName>style.opacity</p:attrName>
                                        </p:attrNameLst>
                                      </p:cBhvr>
                                      <p:to>
                                        <p:strVal val="0.5"/>
                                      </p:to>
                                    </p:set>
                                    <p:animEffect filter="image" prLst="opacity: 0.5">
                                      <p:cBhvr rctx="IE">
                                        <p:cTn id="369" dur="indefinite"/>
                                        <p:tgtEl>
                                          <p:spTgt spid="12"/>
                                        </p:tgtEl>
                                      </p:cBhvr>
                                    </p:animEffect>
                                  </p:childTnLst>
                                </p:cTn>
                              </p:par>
                              <p:par>
                                <p:cTn id="370" presetID="9" presetClass="emph" presetSubtype="0" grpId="1" nodeType="withEffect">
                                  <p:stCondLst>
                                    <p:cond delay="0"/>
                                  </p:stCondLst>
                                  <p:childTnLst>
                                    <p:set>
                                      <p:cBhvr rctx="PPT">
                                        <p:cTn id="371" dur="indefinite"/>
                                        <p:tgtEl>
                                          <p:spTgt spid="9"/>
                                        </p:tgtEl>
                                        <p:attrNameLst>
                                          <p:attrName>style.opacity</p:attrName>
                                        </p:attrNameLst>
                                      </p:cBhvr>
                                      <p:to>
                                        <p:strVal val="0.5"/>
                                      </p:to>
                                    </p:set>
                                    <p:animEffect filter="image" prLst="opacity: 0.5">
                                      <p:cBhvr rctx="IE">
                                        <p:cTn id="372" dur="indefinite"/>
                                        <p:tgtEl>
                                          <p:spTgt spid="9"/>
                                        </p:tgtEl>
                                      </p:cBhvr>
                                    </p:animEffect>
                                  </p:childTnLst>
                                </p:cTn>
                              </p:par>
                              <p:par>
                                <p:cTn id="373" presetID="9" presetClass="emph" presetSubtype="0" grpId="1" nodeType="withEffect">
                                  <p:stCondLst>
                                    <p:cond delay="0"/>
                                  </p:stCondLst>
                                  <p:childTnLst>
                                    <p:set>
                                      <p:cBhvr rctx="PPT">
                                        <p:cTn id="374" dur="indefinite"/>
                                        <p:tgtEl>
                                          <p:spTgt spid="26"/>
                                        </p:tgtEl>
                                        <p:attrNameLst>
                                          <p:attrName>style.opacity</p:attrName>
                                        </p:attrNameLst>
                                      </p:cBhvr>
                                      <p:to>
                                        <p:strVal val="0.5"/>
                                      </p:to>
                                    </p:set>
                                    <p:animEffect filter="image" prLst="opacity: 0.5">
                                      <p:cBhvr rctx="IE">
                                        <p:cTn id="375" dur="indefinite"/>
                                        <p:tgtEl>
                                          <p:spTgt spid="26"/>
                                        </p:tgtEl>
                                      </p:cBhvr>
                                    </p:animEffect>
                                  </p:childTnLst>
                                </p:cTn>
                              </p:par>
                              <p:par>
                                <p:cTn id="376" presetID="9" presetClass="emph" presetSubtype="0" nodeType="withEffect">
                                  <p:stCondLst>
                                    <p:cond delay="0"/>
                                  </p:stCondLst>
                                  <p:childTnLst>
                                    <p:set>
                                      <p:cBhvr rctx="PPT">
                                        <p:cTn id="377" dur="indefinite"/>
                                        <p:tgtEl>
                                          <p:spTgt spid="27"/>
                                        </p:tgtEl>
                                        <p:attrNameLst>
                                          <p:attrName>style.opacity</p:attrName>
                                        </p:attrNameLst>
                                      </p:cBhvr>
                                      <p:to>
                                        <p:strVal val="0.5"/>
                                      </p:to>
                                    </p:set>
                                    <p:animEffect filter="image" prLst="opacity: 0.5">
                                      <p:cBhvr rctx="IE">
                                        <p:cTn id="378" dur="indefinite"/>
                                        <p:tgtEl>
                                          <p:spTgt spid="27"/>
                                        </p:tgtEl>
                                      </p:cBhvr>
                                    </p:animEffect>
                                  </p:childTnLst>
                                </p:cTn>
                              </p:par>
                              <p:par>
                                <p:cTn id="379" presetID="9" presetClass="emph" presetSubtype="0" grpId="1" nodeType="withEffect">
                                  <p:stCondLst>
                                    <p:cond delay="0"/>
                                  </p:stCondLst>
                                  <p:childTnLst>
                                    <p:set>
                                      <p:cBhvr rctx="PPT">
                                        <p:cTn id="380" dur="indefinite"/>
                                        <p:tgtEl>
                                          <p:spTgt spid="24"/>
                                        </p:tgtEl>
                                        <p:attrNameLst>
                                          <p:attrName>style.opacity</p:attrName>
                                        </p:attrNameLst>
                                      </p:cBhvr>
                                      <p:to>
                                        <p:strVal val="0.5"/>
                                      </p:to>
                                    </p:set>
                                    <p:animEffect filter="image" prLst="opacity: 0.5">
                                      <p:cBhvr rctx="IE">
                                        <p:cTn id="381" dur="indefinite"/>
                                        <p:tgtEl>
                                          <p:spTgt spid="24"/>
                                        </p:tgtEl>
                                      </p:cBhvr>
                                    </p:animEffect>
                                  </p:childTnLst>
                                </p:cTn>
                              </p:par>
                              <p:par>
                                <p:cTn id="382" presetID="9" presetClass="emph" presetSubtype="0" nodeType="withEffect">
                                  <p:stCondLst>
                                    <p:cond delay="0"/>
                                  </p:stCondLst>
                                  <p:childTnLst>
                                    <p:set>
                                      <p:cBhvr rctx="PPT">
                                        <p:cTn id="383" dur="indefinite"/>
                                        <p:tgtEl>
                                          <p:spTgt spid="25"/>
                                        </p:tgtEl>
                                        <p:attrNameLst>
                                          <p:attrName>style.opacity</p:attrName>
                                        </p:attrNameLst>
                                      </p:cBhvr>
                                      <p:to>
                                        <p:strVal val="0.5"/>
                                      </p:to>
                                    </p:set>
                                    <p:animEffect filter="image" prLst="opacity: 0.5">
                                      <p:cBhvr rctx="IE">
                                        <p:cTn id="384" dur="indefinite"/>
                                        <p:tgtEl>
                                          <p:spTgt spid="25"/>
                                        </p:tgtEl>
                                      </p:cBhvr>
                                    </p:animEffect>
                                  </p:childTnLst>
                                </p:cTn>
                              </p:par>
                              <p:par>
                                <p:cTn id="385" presetID="9" presetClass="emph" presetSubtype="0" grpId="1" nodeType="withEffect">
                                  <p:stCondLst>
                                    <p:cond delay="0"/>
                                  </p:stCondLst>
                                  <p:childTnLst>
                                    <p:set>
                                      <p:cBhvr rctx="PPT">
                                        <p:cTn id="386" dur="indefinite"/>
                                        <p:tgtEl>
                                          <p:spTgt spid="11"/>
                                        </p:tgtEl>
                                        <p:attrNameLst>
                                          <p:attrName>style.opacity</p:attrName>
                                        </p:attrNameLst>
                                      </p:cBhvr>
                                      <p:to>
                                        <p:strVal val="0.5"/>
                                      </p:to>
                                    </p:set>
                                    <p:animEffect filter="image" prLst="opacity: 0.5">
                                      <p:cBhvr rctx="IE">
                                        <p:cTn id="387" dur="indefinite"/>
                                        <p:tgtEl>
                                          <p:spTgt spid="11"/>
                                        </p:tgtEl>
                                      </p:cBhvr>
                                    </p:animEffect>
                                  </p:childTnLst>
                                </p:cTn>
                              </p:par>
                              <p:par>
                                <p:cTn id="388" presetID="9" presetClass="emph" presetSubtype="0" nodeType="withEffect">
                                  <p:stCondLst>
                                    <p:cond delay="0"/>
                                  </p:stCondLst>
                                  <p:childTnLst>
                                    <p:set>
                                      <p:cBhvr rctx="PPT">
                                        <p:cTn id="389" dur="indefinite"/>
                                        <p:tgtEl>
                                          <p:spTgt spid="23"/>
                                        </p:tgtEl>
                                        <p:attrNameLst>
                                          <p:attrName>style.opacity</p:attrName>
                                        </p:attrNameLst>
                                      </p:cBhvr>
                                      <p:to>
                                        <p:strVal val="0.5"/>
                                      </p:to>
                                    </p:set>
                                    <p:animEffect filter="image" prLst="opacity: 0.5">
                                      <p:cBhvr rctx="IE">
                                        <p:cTn id="390" dur="indefinite"/>
                                        <p:tgtEl>
                                          <p:spTgt spid="23"/>
                                        </p:tgtEl>
                                      </p:cBhvr>
                                    </p:animEffect>
                                  </p:childTnLst>
                                </p:cTn>
                              </p:par>
                              <p:par>
                                <p:cTn id="391" presetID="9" presetClass="emph" presetSubtype="0" grpId="1" nodeType="withEffect">
                                  <p:stCondLst>
                                    <p:cond delay="0"/>
                                  </p:stCondLst>
                                  <p:childTnLst>
                                    <p:set>
                                      <p:cBhvr rctx="PPT">
                                        <p:cTn id="392" dur="indefinite"/>
                                        <p:tgtEl>
                                          <p:spTgt spid="51"/>
                                        </p:tgtEl>
                                        <p:attrNameLst>
                                          <p:attrName>style.opacity</p:attrName>
                                        </p:attrNameLst>
                                      </p:cBhvr>
                                      <p:to>
                                        <p:strVal val="0.5"/>
                                      </p:to>
                                    </p:set>
                                    <p:animEffect filter="image" prLst="opacity: 0.5">
                                      <p:cBhvr rctx="IE">
                                        <p:cTn id="393" dur="indefinite"/>
                                        <p:tgtEl>
                                          <p:spTgt spid="51"/>
                                        </p:tgtEl>
                                      </p:cBhvr>
                                    </p:animEffect>
                                  </p:childTnLst>
                                </p:cTn>
                              </p:par>
                            </p:childTnLst>
                          </p:cTn>
                        </p:par>
                      </p:childTnLst>
                    </p:cTn>
                  </p:par>
                  <p:par>
                    <p:cTn id="394" fill="hold">
                      <p:stCondLst>
                        <p:cond delay="indefinite"/>
                      </p:stCondLst>
                      <p:childTnLst>
                        <p:par>
                          <p:cTn id="395" fill="hold">
                            <p:stCondLst>
                              <p:cond delay="0"/>
                            </p:stCondLst>
                            <p:childTnLst>
                              <p:par>
                                <p:cTn id="396" presetID="53" presetClass="entr" presetSubtype="16" fill="hold" grpId="0" nodeType="clickEffect">
                                  <p:stCondLst>
                                    <p:cond delay="0"/>
                                  </p:stCondLst>
                                  <p:childTnLst>
                                    <p:set>
                                      <p:cBhvr>
                                        <p:cTn id="397" dur="1" fill="hold">
                                          <p:stCondLst>
                                            <p:cond delay="0"/>
                                          </p:stCondLst>
                                        </p:cTn>
                                        <p:tgtEl>
                                          <p:spTgt spid="64"/>
                                        </p:tgtEl>
                                        <p:attrNameLst>
                                          <p:attrName>style.visibility</p:attrName>
                                        </p:attrNameLst>
                                      </p:cBhvr>
                                      <p:to>
                                        <p:strVal val="visible"/>
                                      </p:to>
                                    </p:set>
                                    <p:anim calcmode="lin" valueType="num">
                                      <p:cBhvr>
                                        <p:cTn id="398" dur="500" fill="hold"/>
                                        <p:tgtEl>
                                          <p:spTgt spid="64"/>
                                        </p:tgtEl>
                                        <p:attrNameLst>
                                          <p:attrName>ppt_w</p:attrName>
                                        </p:attrNameLst>
                                      </p:cBhvr>
                                      <p:tavLst>
                                        <p:tav tm="0">
                                          <p:val>
                                            <p:fltVal val="0"/>
                                          </p:val>
                                        </p:tav>
                                        <p:tav tm="100000">
                                          <p:val>
                                            <p:strVal val="#ppt_w"/>
                                          </p:val>
                                        </p:tav>
                                      </p:tavLst>
                                    </p:anim>
                                    <p:anim calcmode="lin" valueType="num">
                                      <p:cBhvr>
                                        <p:cTn id="399" dur="500" fill="hold"/>
                                        <p:tgtEl>
                                          <p:spTgt spid="64"/>
                                        </p:tgtEl>
                                        <p:attrNameLst>
                                          <p:attrName>ppt_h</p:attrName>
                                        </p:attrNameLst>
                                      </p:cBhvr>
                                      <p:tavLst>
                                        <p:tav tm="0">
                                          <p:val>
                                            <p:fltVal val="0"/>
                                          </p:val>
                                        </p:tav>
                                        <p:tav tm="100000">
                                          <p:val>
                                            <p:strVal val="#ppt_h"/>
                                          </p:val>
                                        </p:tav>
                                      </p:tavLst>
                                    </p:anim>
                                    <p:animEffect transition="in" filter="fade">
                                      <p:cBhvr>
                                        <p:cTn id="400" dur="500"/>
                                        <p:tgtEl>
                                          <p:spTgt spid="64"/>
                                        </p:tgtEl>
                                      </p:cBhvr>
                                    </p:animEffect>
                                  </p:childTnLst>
                                </p:cTn>
                              </p:par>
                            </p:childTnLst>
                          </p:cTn>
                        </p:par>
                        <p:par>
                          <p:cTn id="401" fill="hold">
                            <p:stCondLst>
                              <p:cond delay="500"/>
                            </p:stCondLst>
                            <p:childTnLst>
                              <p:par>
                                <p:cTn id="402" presetID="53" presetClass="entr" presetSubtype="16" fill="hold" grpId="0" nodeType="afterEffect">
                                  <p:stCondLst>
                                    <p:cond delay="0"/>
                                  </p:stCondLst>
                                  <p:childTnLst>
                                    <p:set>
                                      <p:cBhvr>
                                        <p:cTn id="403" dur="1" fill="hold">
                                          <p:stCondLst>
                                            <p:cond delay="0"/>
                                          </p:stCondLst>
                                        </p:cTn>
                                        <p:tgtEl>
                                          <p:spTgt spid="67"/>
                                        </p:tgtEl>
                                        <p:attrNameLst>
                                          <p:attrName>style.visibility</p:attrName>
                                        </p:attrNameLst>
                                      </p:cBhvr>
                                      <p:to>
                                        <p:strVal val="visible"/>
                                      </p:to>
                                    </p:set>
                                    <p:anim calcmode="lin" valueType="num">
                                      <p:cBhvr>
                                        <p:cTn id="404" dur="500" fill="hold"/>
                                        <p:tgtEl>
                                          <p:spTgt spid="67"/>
                                        </p:tgtEl>
                                        <p:attrNameLst>
                                          <p:attrName>ppt_w</p:attrName>
                                        </p:attrNameLst>
                                      </p:cBhvr>
                                      <p:tavLst>
                                        <p:tav tm="0">
                                          <p:val>
                                            <p:fltVal val="0"/>
                                          </p:val>
                                        </p:tav>
                                        <p:tav tm="100000">
                                          <p:val>
                                            <p:strVal val="#ppt_w"/>
                                          </p:val>
                                        </p:tav>
                                      </p:tavLst>
                                    </p:anim>
                                    <p:anim calcmode="lin" valueType="num">
                                      <p:cBhvr>
                                        <p:cTn id="405" dur="500" fill="hold"/>
                                        <p:tgtEl>
                                          <p:spTgt spid="67"/>
                                        </p:tgtEl>
                                        <p:attrNameLst>
                                          <p:attrName>ppt_h</p:attrName>
                                        </p:attrNameLst>
                                      </p:cBhvr>
                                      <p:tavLst>
                                        <p:tav tm="0">
                                          <p:val>
                                            <p:fltVal val="0"/>
                                          </p:val>
                                        </p:tav>
                                        <p:tav tm="100000">
                                          <p:val>
                                            <p:strVal val="#ppt_h"/>
                                          </p:val>
                                        </p:tav>
                                      </p:tavLst>
                                    </p:anim>
                                    <p:animEffect transition="in" filter="fade">
                                      <p:cBhvr>
                                        <p:cTn id="406" dur="500"/>
                                        <p:tgtEl>
                                          <p:spTgt spid="67"/>
                                        </p:tgtEl>
                                      </p:cBhvr>
                                    </p:animEffect>
                                  </p:childTnLst>
                                </p:cTn>
                              </p:par>
                            </p:childTnLst>
                          </p:cTn>
                        </p:par>
                        <p:par>
                          <p:cTn id="407" fill="hold">
                            <p:stCondLst>
                              <p:cond delay="1000"/>
                            </p:stCondLst>
                            <p:childTnLst>
                              <p:par>
                                <p:cTn id="408" presetID="9" presetClass="emph" presetSubtype="0" grpId="2" nodeType="afterEffect">
                                  <p:stCondLst>
                                    <p:cond delay="0"/>
                                  </p:stCondLst>
                                  <p:childTnLst>
                                    <p:set>
                                      <p:cBhvr rctx="PPT">
                                        <p:cTn id="409" dur="indefinite"/>
                                        <p:tgtEl>
                                          <p:spTgt spid="16"/>
                                        </p:tgtEl>
                                        <p:attrNameLst>
                                          <p:attrName>style.opacity</p:attrName>
                                        </p:attrNameLst>
                                      </p:cBhvr>
                                      <p:to>
                                        <p:strVal val="1"/>
                                      </p:to>
                                    </p:set>
                                    <p:animEffect filter="image" prLst="opacity: 1">
                                      <p:cBhvr rctx="IE">
                                        <p:cTn id="410" dur="indefinite"/>
                                        <p:tgtEl>
                                          <p:spTgt spid="16"/>
                                        </p:tgtEl>
                                      </p:cBhvr>
                                    </p:animEffect>
                                  </p:childTnLst>
                                </p:cTn>
                              </p:par>
                              <p:par>
                                <p:cTn id="411" presetID="9" presetClass="emph" presetSubtype="0" grpId="2" nodeType="withEffect">
                                  <p:stCondLst>
                                    <p:cond delay="0"/>
                                  </p:stCondLst>
                                  <p:childTnLst>
                                    <p:set>
                                      <p:cBhvr rctx="PPT">
                                        <p:cTn id="412" dur="indefinite"/>
                                        <p:tgtEl>
                                          <p:spTgt spid="14"/>
                                        </p:tgtEl>
                                        <p:attrNameLst>
                                          <p:attrName>style.opacity</p:attrName>
                                        </p:attrNameLst>
                                      </p:cBhvr>
                                      <p:to>
                                        <p:strVal val="1"/>
                                      </p:to>
                                    </p:set>
                                    <p:animEffect filter="image" prLst="opacity: 1">
                                      <p:cBhvr rctx="IE">
                                        <p:cTn id="413" dur="indefinite"/>
                                        <p:tgtEl>
                                          <p:spTgt spid="14"/>
                                        </p:tgtEl>
                                      </p:cBhvr>
                                    </p:animEffect>
                                  </p:childTnLst>
                                </p:cTn>
                              </p:par>
                              <p:par>
                                <p:cTn id="414" presetID="9" presetClass="emph" presetSubtype="0" grpId="2" nodeType="withEffect">
                                  <p:stCondLst>
                                    <p:cond delay="0"/>
                                  </p:stCondLst>
                                  <p:childTnLst>
                                    <p:set>
                                      <p:cBhvr rctx="PPT">
                                        <p:cTn id="415" dur="indefinite"/>
                                        <p:tgtEl>
                                          <p:spTgt spid="15"/>
                                        </p:tgtEl>
                                        <p:attrNameLst>
                                          <p:attrName>style.opacity</p:attrName>
                                        </p:attrNameLst>
                                      </p:cBhvr>
                                      <p:to>
                                        <p:strVal val="1"/>
                                      </p:to>
                                    </p:set>
                                    <p:animEffect filter="image" prLst="opacity: 1">
                                      <p:cBhvr rctx="IE">
                                        <p:cTn id="416" dur="indefinite"/>
                                        <p:tgtEl>
                                          <p:spTgt spid="15"/>
                                        </p:tgtEl>
                                      </p:cBhvr>
                                    </p:animEffect>
                                  </p:childTnLst>
                                </p:cTn>
                              </p:par>
                              <p:par>
                                <p:cTn id="417" presetID="9" presetClass="emph" presetSubtype="0" grpId="2" nodeType="withEffect">
                                  <p:stCondLst>
                                    <p:cond delay="0"/>
                                  </p:stCondLst>
                                  <p:childTnLst>
                                    <p:set>
                                      <p:cBhvr rctx="PPT">
                                        <p:cTn id="418" dur="indefinite"/>
                                        <p:tgtEl>
                                          <p:spTgt spid="36"/>
                                        </p:tgtEl>
                                        <p:attrNameLst>
                                          <p:attrName>style.opacity</p:attrName>
                                        </p:attrNameLst>
                                      </p:cBhvr>
                                      <p:to>
                                        <p:strVal val="1"/>
                                      </p:to>
                                    </p:set>
                                    <p:animEffect filter="image" prLst="opacity: 1">
                                      <p:cBhvr rctx="IE">
                                        <p:cTn id="419" dur="indefinite"/>
                                        <p:tgtEl>
                                          <p:spTgt spid="36"/>
                                        </p:tgtEl>
                                      </p:cBhvr>
                                    </p:animEffect>
                                  </p:childTnLst>
                                </p:cTn>
                              </p:par>
                              <p:par>
                                <p:cTn id="420" presetID="9" presetClass="emph" presetSubtype="0" nodeType="withEffect">
                                  <p:stCondLst>
                                    <p:cond delay="0"/>
                                  </p:stCondLst>
                                  <p:childTnLst>
                                    <p:set>
                                      <p:cBhvr rctx="PPT">
                                        <p:cTn id="421" dur="indefinite"/>
                                        <p:tgtEl>
                                          <p:spTgt spid="37"/>
                                        </p:tgtEl>
                                        <p:attrNameLst>
                                          <p:attrName>style.opacity</p:attrName>
                                        </p:attrNameLst>
                                      </p:cBhvr>
                                      <p:to>
                                        <p:strVal val="1"/>
                                      </p:to>
                                    </p:set>
                                    <p:animEffect filter="image" prLst="opacity: 1">
                                      <p:cBhvr rctx="IE">
                                        <p:cTn id="422" dur="indefinite"/>
                                        <p:tgtEl>
                                          <p:spTgt spid="37"/>
                                        </p:tgtEl>
                                      </p:cBhvr>
                                    </p:animEffect>
                                  </p:childTnLst>
                                </p:cTn>
                              </p:par>
                              <p:par>
                                <p:cTn id="423" presetID="9" presetClass="emph" presetSubtype="0" grpId="2" nodeType="withEffect">
                                  <p:stCondLst>
                                    <p:cond delay="0"/>
                                  </p:stCondLst>
                                  <p:childTnLst>
                                    <p:set>
                                      <p:cBhvr rctx="PPT">
                                        <p:cTn id="424" dur="indefinite"/>
                                        <p:tgtEl>
                                          <p:spTgt spid="38"/>
                                        </p:tgtEl>
                                        <p:attrNameLst>
                                          <p:attrName>style.opacity</p:attrName>
                                        </p:attrNameLst>
                                      </p:cBhvr>
                                      <p:to>
                                        <p:strVal val="1"/>
                                      </p:to>
                                    </p:set>
                                    <p:animEffect filter="image" prLst="opacity: 1">
                                      <p:cBhvr rctx="IE">
                                        <p:cTn id="425" dur="indefinite"/>
                                        <p:tgtEl>
                                          <p:spTgt spid="38"/>
                                        </p:tgtEl>
                                      </p:cBhvr>
                                    </p:animEffect>
                                  </p:childTnLst>
                                </p:cTn>
                              </p:par>
                              <p:par>
                                <p:cTn id="426" presetID="9" presetClass="emph" presetSubtype="0" nodeType="withEffect">
                                  <p:stCondLst>
                                    <p:cond delay="0"/>
                                  </p:stCondLst>
                                  <p:childTnLst>
                                    <p:set>
                                      <p:cBhvr rctx="PPT">
                                        <p:cTn id="427" dur="indefinite"/>
                                        <p:tgtEl>
                                          <p:spTgt spid="39"/>
                                        </p:tgtEl>
                                        <p:attrNameLst>
                                          <p:attrName>style.opacity</p:attrName>
                                        </p:attrNameLst>
                                      </p:cBhvr>
                                      <p:to>
                                        <p:strVal val="1"/>
                                      </p:to>
                                    </p:set>
                                    <p:animEffect filter="image" prLst="opacity: 1">
                                      <p:cBhvr rctx="IE">
                                        <p:cTn id="428" dur="indefinite"/>
                                        <p:tgtEl>
                                          <p:spTgt spid="39"/>
                                        </p:tgtEl>
                                      </p:cBhvr>
                                    </p:animEffect>
                                  </p:childTnLst>
                                </p:cTn>
                              </p:par>
                              <p:par>
                                <p:cTn id="429" presetID="9" presetClass="emph" presetSubtype="0" grpId="2" nodeType="withEffect">
                                  <p:stCondLst>
                                    <p:cond delay="0"/>
                                  </p:stCondLst>
                                  <p:childTnLst>
                                    <p:set>
                                      <p:cBhvr rctx="PPT">
                                        <p:cTn id="430" dur="indefinite"/>
                                        <p:tgtEl>
                                          <p:spTgt spid="34"/>
                                        </p:tgtEl>
                                        <p:attrNameLst>
                                          <p:attrName>style.opacity</p:attrName>
                                        </p:attrNameLst>
                                      </p:cBhvr>
                                      <p:to>
                                        <p:strVal val="1"/>
                                      </p:to>
                                    </p:set>
                                    <p:animEffect filter="image" prLst="opacity: 1">
                                      <p:cBhvr rctx="IE">
                                        <p:cTn id="431" dur="indefinite"/>
                                        <p:tgtEl>
                                          <p:spTgt spid="34"/>
                                        </p:tgtEl>
                                      </p:cBhvr>
                                    </p:animEffect>
                                  </p:childTnLst>
                                </p:cTn>
                              </p:par>
                              <p:par>
                                <p:cTn id="432" presetID="9" presetClass="emph" presetSubtype="0" nodeType="withEffect">
                                  <p:stCondLst>
                                    <p:cond delay="0"/>
                                  </p:stCondLst>
                                  <p:childTnLst>
                                    <p:set>
                                      <p:cBhvr rctx="PPT">
                                        <p:cTn id="433" dur="indefinite"/>
                                        <p:tgtEl>
                                          <p:spTgt spid="35"/>
                                        </p:tgtEl>
                                        <p:attrNameLst>
                                          <p:attrName>style.opacity</p:attrName>
                                        </p:attrNameLst>
                                      </p:cBhvr>
                                      <p:to>
                                        <p:strVal val="1"/>
                                      </p:to>
                                    </p:set>
                                    <p:animEffect filter="image" prLst="opacity: 1">
                                      <p:cBhvr rctx="IE">
                                        <p:cTn id="434" dur="indefinite"/>
                                        <p:tgtEl>
                                          <p:spTgt spid="35"/>
                                        </p:tgtEl>
                                      </p:cBhvr>
                                    </p:animEffect>
                                  </p:childTnLst>
                                </p:cTn>
                              </p:par>
                              <p:par>
                                <p:cTn id="435" presetID="9" presetClass="emph" presetSubtype="0" grpId="2" nodeType="withEffect">
                                  <p:stCondLst>
                                    <p:cond delay="0"/>
                                  </p:stCondLst>
                                  <p:childTnLst>
                                    <p:set>
                                      <p:cBhvr rctx="PPT">
                                        <p:cTn id="436" dur="indefinite"/>
                                        <p:tgtEl>
                                          <p:spTgt spid="53"/>
                                        </p:tgtEl>
                                        <p:attrNameLst>
                                          <p:attrName>style.opacity</p:attrName>
                                        </p:attrNameLst>
                                      </p:cBhvr>
                                      <p:to>
                                        <p:strVal val="1"/>
                                      </p:to>
                                    </p:set>
                                    <p:animEffect filter="image" prLst="opacity: 1">
                                      <p:cBhvr rctx="IE">
                                        <p:cTn id="437" dur="indefinite"/>
                                        <p:tgtEl>
                                          <p:spTgt spid="53"/>
                                        </p:tgtEl>
                                      </p:cBhvr>
                                    </p:animEffect>
                                  </p:childTnLst>
                                </p:cTn>
                              </p:par>
                              <p:par>
                                <p:cTn id="438" presetID="9" presetClass="emph" presetSubtype="0" grpId="3" nodeType="withEffect">
                                  <p:stCondLst>
                                    <p:cond delay="0"/>
                                  </p:stCondLst>
                                  <p:childTnLst>
                                    <p:set>
                                      <p:cBhvr rctx="PPT">
                                        <p:cTn id="439" dur="indefinite"/>
                                        <p:tgtEl>
                                          <p:spTgt spid="17"/>
                                        </p:tgtEl>
                                        <p:attrNameLst>
                                          <p:attrName>style.opacity</p:attrName>
                                        </p:attrNameLst>
                                      </p:cBhvr>
                                      <p:to>
                                        <p:strVal val="0.5"/>
                                      </p:to>
                                    </p:set>
                                    <p:animEffect filter="image" prLst="opacity: 0.5">
                                      <p:cBhvr rctx="IE">
                                        <p:cTn id="440" dur="indefinite"/>
                                        <p:tgtEl>
                                          <p:spTgt spid="17"/>
                                        </p:tgtEl>
                                      </p:cBhvr>
                                    </p:animEffect>
                                  </p:childTnLst>
                                </p:cTn>
                              </p:par>
                              <p:par>
                                <p:cTn id="441" presetID="9" presetClass="emph" presetSubtype="0" grpId="3" nodeType="withEffect">
                                  <p:stCondLst>
                                    <p:cond delay="0"/>
                                  </p:stCondLst>
                                  <p:childTnLst>
                                    <p:set>
                                      <p:cBhvr rctx="PPT">
                                        <p:cTn id="442" dur="indefinite"/>
                                        <p:tgtEl>
                                          <p:spTgt spid="18"/>
                                        </p:tgtEl>
                                        <p:attrNameLst>
                                          <p:attrName>style.opacity</p:attrName>
                                        </p:attrNameLst>
                                      </p:cBhvr>
                                      <p:to>
                                        <p:strVal val="0.5"/>
                                      </p:to>
                                    </p:set>
                                    <p:animEffect filter="image" prLst="opacity: 0.5">
                                      <p:cBhvr rctx="IE">
                                        <p:cTn id="443" dur="indefinite"/>
                                        <p:tgtEl>
                                          <p:spTgt spid="18"/>
                                        </p:tgtEl>
                                      </p:cBhvr>
                                    </p:animEffect>
                                  </p:childTnLst>
                                </p:cTn>
                              </p:par>
                              <p:par>
                                <p:cTn id="444" presetID="9" presetClass="emph" presetSubtype="0" grpId="3" nodeType="withEffect">
                                  <p:stCondLst>
                                    <p:cond delay="0"/>
                                  </p:stCondLst>
                                  <p:childTnLst>
                                    <p:set>
                                      <p:cBhvr rctx="PPT">
                                        <p:cTn id="445" dur="indefinite"/>
                                        <p:tgtEl>
                                          <p:spTgt spid="19"/>
                                        </p:tgtEl>
                                        <p:attrNameLst>
                                          <p:attrName>style.opacity</p:attrName>
                                        </p:attrNameLst>
                                      </p:cBhvr>
                                      <p:to>
                                        <p:strVal val="0.5"/>
                                      </p:to>
                                    </p:set>
                                    <p:animEffect filter="image" prLst="opacity: 0.5">
                                      <p:cBhvr rctx="IE">
                                        <p:cTn id="446" dur="indefinite"/>
                                        <p:tgtEl>
                                          <p:spTgt spid="19"/>
                                        </p:tgtEl>
                                      </p:cBhvr>
                                    </p:animEffect>
                                  </p:childTnLst>
                                </p:cTn>
                              </p:par>
                              <p:par>
                                <p:cTn id="447" presetID="9" presetClass="emph" presetSubtype="0" grpId="3" nodeType="withEffect">
                                  <p:stCondLst>
                                    <p:cond delay="0"/>
                                  </p:stCondLst>
                                  <p:childTnLst>
                                    <p:set>
                                      <p:cBhvr rctx="PPT">
                                        <p:cTn id="448" dur="indefinite"/>
                                        <p:tgtEl>
                                          <p:spTgt spid="28"/>
                                        </p:tgtEl>
                                        <p:attrNameLst>
                                          <p:attrName>style.opacity</p:attrName>
                                        </p:attrNameLst>
                                      </p:cBhvr>
                                      <p:to>
                                        <p:strVal val="0.5"/>
                                      </p:to>
                                    </p:set>
                                    <p:animEffect filter="image" prLst="opacity: 0.5">
                                      <p:cBhvr rctx="IE">
                                        <p:cTn id="449" dur="indefinite"/>
                                        <p:tgtEl>
                                          <p:spTgt spid="28"/>
                                        </p:tgtEl>
                                      </p:cBhvr>
                                    </p:animEffect>
                                  </p:childTnLst>
                                </p:cTn>
                              </p:par>
                              <p:par>
                                <p:cTn id="450" presetID="9" presetClass="emph" presetSubtype="0" nodeType="withEffect">
                                  <p:stCondLst>
                                    <p:cond delay="0"/>
                                  </p:stCondLst>
                                  <p:childTnLst>
                                    <p:set>
                                      <p:cBhvr rctx="PPT">
                                        <p:cTn id="451" dur="indefinite"/>
                                        <p:tgtEl>
                                          <p:spTgt spid="29"/>
                                        </p:tgtEl>
                                        <p:attrNameLst>
                                          <p:attrName>style.opacity</p:attrName>
                                        </p:attrNameLst>
                                      </p:cBhvr>
                                      <p:to>
                                        <p:strVal val="0.5"/>
                                      </p:to>
                                    </p:set>
                                    <p:animEffect filter="image" prLst="opacity: 0.5">
                                      <p:cBhvr rctx="IE">
                                        <p:cTn id="452" dur="indefinite"/>
                                        <p:tgtEl>
                                          <p:spTgt spid="29"/>
                                        </p:tgtEl>
                                      </p:cBhvr>
                                    </p:animEffect>
                                  </p:childTnLst>
                                </p:cTn>
                              </p:par>
                              <p:par>
                                <p:cTn id="453" presetID="9" presetClass="emph" presetSubtype="0" grpId="3" nodeType="withEffect">
                                  <p:stCondLst>
                                    <p:cond delay="0"/>
                                  </p:stCondLst>
                                  <p:childTnLst>
                                    <p:set>
                                      <p:cBhvr rctx="PPT">
                                        <p:cTn id="454" dur="indefinite"/>
                                        <p:tgtEl>
                                          <p:spTgt spid="30"/>
                                        </p:tgtEl>
                                        <p:attrNameLst>
                                          <p:attrName>style.opacity</p:attrName>
                                        </p:attrNameLst>
                                      </p:cBhvr>
                                      <p:to>
                                        <p:strVal val="0.5"/>
                                      </p:to>
                                    </p:set>
                                    <p:animEffect filter="image" prLst="opacity: 0.5">
                                      <p:cBhvr rctx="IE">
                                        <p:cTn id="455" dur="indefinite"/>
                                        <p:tgtEl>
                                          <p:spTgt spid="30"/>
                                        </p:tgtEl>
                                      </p:cBhvr>
                                    </p:animEffect>
                                  </p:childTnLst>
                                </p:cTn>
                              </p:par>
                              <p:par>
                                <p:cTn id="456" presetID="9" presetClass="emph" presetSubtype="0" nodeType="withEffect">
                                  <p:stCondLst>
                                    <p:cond delay="0"/>
                                  </p:stCondLst>
                                  <p:childTnLst>
                                    <p:set>
                                      <p:cBhvr rctx="PPT">
                                        <p:cTn id="457" dur="indefinite"/>
                                        <p:tgtEl>
                                          <p:spTgt spid="31"/>
                                        </p:tgtEl>
                                        <p:attrNameLst>
                                          <p:attrName>style.opacity</p:attrName>
                                        </p:attrNameLst>
                                      </p:cBhvr>
                                      <p:to>
                                        <p:strVal val="0.5"/>
                                      </p:to>
                                    </p:set>
                                    <p:animEffect filter="image" prLst="opacity: 0.5">
                                      <p:cBhvr rctx="IE">
                                        <p:cTn id="458" dur="indefinite"/>
                                        <p:tgtEl>
                                          <p:spTgt spid="31"/>
                                        </p:tgtEl>
                                      </p:cBhvr>
                                    </p:animEffect>
                                  </p:childTnLst>
                                </p:cTn>
                              </p:par>
                              <p:par>
                                <p:cTn id="459" presetID="9" presetClass="emph" presetSubtype="0" grpId="3" nodeType="withEffect">
                                  <p:stCondLst>
                                    <p:cond delay="0"/>
                                  </p:stCondLst>
                                  <p:childTnLst>
                                    <p:set>
                                      <p:cBhvr rctx="PPT">
                                        <p:cTn id="460" dur="indefinite"/>
                                        <p:tgtEl>
                                          <p:spTgt spid="32"/>
                                        </p:tgtEl>
                                        <p:attrNameLst>
                                          <p:attrName>style.opacity</p:attrName>
                                        </p:attrNameLst>
                                      </p:cBhvr>
                                      <p:to>
                                        <p:strVal val="0.5"/>
                                      </p:to>
                                    </p:set>
                                    <p:animEffect filter="image" prLst="opacity: 0.5">
                                      <p:cBhvr rctx="IE">
                                        <p:cTn id="461" dur="indefinite"/>
                                        <p:tgtEl>
                                          <p:spTgt spid="32"/>
                                        </p:tgtEl>
                                      </p:cBhvr>
                                    </p:animEffect>
                                  </p:childTnLst>
                                </p:cTn>
                              </p:par>
                              <p:par>
                                <p:cTn id="462" presetID="9" presetClass="emph" presetSubtype="0" nodeType="withEffect">
                                  <p:stCondLst>
                                    <p:cond delay="0"/>
                                  </p:stCondLst>
                                  <p:childTnLst>
                                    <p:set>
                                      <p:cBhvr rctx="PPT">
                                        <p:cTn id="463" dur="indefinite"/>
                                        <p:tgtEl>
                                          <p:spTgt spid="33"/>
                                        </p:tgtEl>
                                        <p:attrNameLst>
                                          <p:attrName>style.opacity</p:attrName>
                                        </p:attrNameLst>
                                      </p:cBhvr>
                                      <p:to>
                                        <p:strVal val="0.5"/>
                                      </p:to>
                                    </p:set>
                                    <p:animEffect filter="image" prLst="opacity: 0.5">
                                      <p:cBhvr rctx="IE">
                                        <p:cTn id="464" dur="indefinite"/>
                                        <p:tgtEl>
                                          <p:spTgt spid="33"/>
                                        </p:tgtEl>
                                      </p:cBhvr>
                                    </p:animEffect>
                                  </p:childTnLst>
                                </p:cTn>
                              </p:par>
                              <p:par>
                                <p:cTn id="465" presetID="9" presetClass="emph" presetSubtype="0" grpId="3" nodeType="withEffect">
                                  <p:stCondLst>
                                    <p:cond delay="0"/>
                                  </p:stCondLst>
                                  <p:childTnLst>
                                    <p:set>
                                      <p:cBhvr rctx="PPT">
                                        <p:cTn id="466" dur="indefinite"/>
                                        <p:tgtEl>
                                          <p:spTgt spid="54"/>
                                        </p:tgtEl>
                                        <p:attrNameLst>
                                          <p:attrName>style.opacity</p:attrName>
                                        </p:attrNameLst>
                                      </p:cBhvr>
                                      <p:to>
                                        <p:strVal val="0.5"/>
                                      </p:to>
                                    </p:set>
                                    <p:animEffect filter="image" prLst="opacity: 0.5">
                                      <p:cBhvr rctx="IE">
                                        <p:cTn id="467" dur="indefinite"/>
                                        <p:tgtEl>
                                          <p:spTgt spid="54"/>
                                        </p:tgtEl>
                                      </p:cBhvr>
                                    </p:animEffect>
                                  </p:childTnLst>
                                </p:cTn>
                              </p:par>
                            </p:childTnLst>
                          </p:cTn>
                        </p:par>
                      </p:childTnLst>
                    </p:cTn>
                  </p:par>
                  <p:par>
                    <p:cTn id="468" fill="hold">
                      <p:stCondLst>
                        <p:cond delay="indefinite"/>
                      </p:stCondLst>
                      <p:childTnLst>
                        <p:par>
                          <p:cTn id="469" fill="hold">
                            <p:stCondLst>
                              <p:cond delay="0"/>
                            </p:stCondLst>
                            <p:childTnLst>
                              <p:par>
                                <p:cTn id="470" presetID="53" presetClass="entr" presetSubtype="16" fill="hold" grpId="0" nodeType="clickEffect">
                                  <p:stCondLst>
                                    <p:cond delay="0"/>
                                  </p:stCondLst>
                                  <p:childTnLst>
                                    <p:set>
                                      <p:cBhvr>
                                        <p:cTn id="471" dur="1" fill="hold">
                                          <p:stCondLst>
                                            <p:cond delay="0"/>
                                          </p:stCondLst>
                                        </p:cTn>
                                        <p:tgtEl>
                                          <p:spTgt spid="63"/>
                                        </p:tgtEl>
                                        <p:attrNameLst>
                                          <p:attrName>style.visibility</p:attrName>
                                        </p:attrNameLst>
                                      </p:cBhvr>
                                      <p:to>
                                        <p:strVal val="visible"/>
                                      </p:to>
                                    </p:set>
                                    <p:anim calcmode="lin" valueType="num">
                                      <p:cBhvr>
                                        <p:cTn id="472" dur="500" fill="hold"/>
                                        <p:tgtEl>
                                          <p:spTgt spid="63"/>
                                        </p:tgtEl>
                                        <p:attrNameLst>
                                          <p:attrName>ppt_w</p:attrName>
                                        </p:attrNameLst>
                                      </p:cBhvr>
                                      <p:tavLst>
                                        <p:tav tm="0">
                                          <p:val>
                                            <p:fltVal val="0"/>
                                          </p:val>
                                        </p:tav>
                                        <p:tav tm="100000">
                                          <p:val>
                                            <p:strVal val="#ppt_w"/>
                                          </p:val>
                                        </p:tav>
                                      </p:tavLst>
                                    </p:anim>
                                    <p:anim calcmode="lin" valueType="num">
                                      <p:cBhvr>
                                        <p:cTn id="473" dur="500" fill="hold"/>
                                        <p:tgtEl>
                                          <p:spTgt spid="63"/>
                                        </p:tgtEl>
                                        <p:attrNameLst>
                                          <p:attrName>ppt_h</p:attrName>
                                        </p:attrNameLst>
                                      </p:cBhvr>
                                      <p:tavLst>
                                        <p:tav tm="0">
                                          <p:val>
                                            <p:fltVal val="0"/>
                                          </p:val>
                                        </p:tav>
                                        <p:tav tm="100000">
                                          <p:val>
                                            <p:strVal val="#ppt_h"/>
                                          </p:val>
                                        </p:tav>
                                      </p:tavLst>
                                    </p:anim>
                                    <p:animEffect transition="in" filter="fade">
                                      <p:cBhvr>
                                        <p:cTn id="474" dur="500"/>
                                        <p:tgtEl>
                                          <p:spTgt spid="63"/>
                                        </p:tgtEl>
                                      </p:cBhvr>
                                    </p:animEffect>
                                  </p:childTnLst>
                                </p:cTn>
                              </p:par>
                            </p:childTnLst>
                          </p:cTn>
                        </p:par>
                        <p:par>
                          <p:cTn id="475" fill="hold">
                            <p:stCondLst>
                              <p:cond delay="500"/>
                            </p:stCondLst>
                            <p:childTnLst>
                              <p:par>
                                <p:cTn id="476" presetID="53" presetClass="entr" presetSubtype="16" fill="hold" grpId="0" nodeType="afterEffect">
                                  <p:stCondLst>
                                    <p:cond delay="0"/>
                                  </p:stCondLst>
                                  <p:childTnLst>
                                    <p:set>
                                      <p:cBhvr>
                                        <p:cTn id="477" dur="1" fill="hold">
                                          <p:stCondLst>
                                            <p:cond delay="0"/>
                                          </p:stCondLst>
                                        </p:cTn>
                                        <p:tgtEl>
                                          <p:spTgt spid="68"/>
                                        </p:tgtEl>
                                        <p:attrNameLst>
                                          <p:attrName>style.visibility</p:attrName>
                                        </p:attrNameLst>
                                      </p:cBhvr>
                                      <p:to>
                                        <p:strVal val="visible"/>
                                      </p:to>
                                    </p:set>
                                    <p:anim calcmode="lin" valueType="num">
                                      <p:cBhvr>
                                        <p:cTn id="478" dur="500" fill="hold"/>
                                        <p:tgtEl>
                                          <p:spTgt spid="68"/>
                                        </p:tgtEl>
                                        <p:attrNameLst>
                                          <p:attrName>ppt_w</p:attrName>
                                        </p:attrNameLst>
                                      </p:cBhvr>
                                      <p:tavLst>
                                        <p:tav tm="0">
                                          <p:val>
                                            <p:fltVal val="0"/>
                                          </p:val>
                                        </p:tav>
                                        <p:tav tm="100000">
                                          <p:val>
                                            <p:strVal val="#ppt_w"/>
                                          </p:val>
                                        </p:tav>
                                      </p:tavLst>
                                    </p:anim>
                                    <p:anim calcmode="lin" valueType="num">
                                      <p:cBhvr>
                                        <p:cTn id="479" dur="500" fill="hold"/>
                                        <p:tgtEl>
                                          <p:spTgt spid="68"/>
                                        </p:tgtEl>
                                        <p:attrNameLst>
                                          <p:attrName>ppt_h</p:attrName>
                                        </p:attrNameLst>
                                      </p:cBhvr>
                                      <p:tavLst>
                                        <p:tav tm="0">
                                          <p:val>
                                            <p:fltVal val="0"/>
                                          </p:val>
                                        </p:tav>
                                        <p:tav tm="100000">
                                          <p:val>
                                            <p:strVal val="#ppt_h"/>
                                          </p:val>
                                        </p:tav>
                                      </p:tavLst>
                                    </p:anim>
                                    <p:animEffect transition="in" filter="fade">
                                      <p:cBhvr>
                                        <p:cTn id="480" dur="500"/>
                                        <p:tgtEl>
                                          <p:spTgt spid="68"/>
                                        </p:tgtEl>
                                      </p:cBhvr>
                                    </p:animEffect>
                                  </p:childTnLst>
                                </p:cTn>
                              </p:par>
                            </p:childTnLst>
                          </p:cTn>
                        </p:par>
                        <p:par>
                          <p:cTn id="481" fill="hold">
                            <p:stCondLst>
                              <p:cond delay="1000"/>
                            </p:stCondLst>
                            <p:childTnLst>
                              <p:par>
                                <p:cTn id="482" presetID="9" presetClass="emph" presetSubtype="0" grpId="2" nodeType="afterEffect">
                                  <p:stCondLst>
                                    <p:cond delay="0"/>
                                  </p:stCondLst>
                                  <p:childTnLst>
                                    <p:set>
                                      <p:cBhvr rctx="PPT">
                                        <p:cTn id="483" dur="indefinite"/>
                                        <p:tgtEl>
                                          <p:spTgt spid="20"/>
                                        </p:tgtEl>
                                        <p:attrNameLst>
                                          <p:attrName>style.opacity</p:attrName>
                                        </p:attrNameLst>
                                      </p:cBhvr>
                                      <p:to>
                                        <p:strVal val="1"/>
                                      </p:to>
                                    </p:set>
                                    <p:animEffect filter="image" prLst="opacity: 1">
                                      <p:cBhvr rctx="IE">
                                        <p:cTn id="484" dur="indefinite"/>
                                        <p:tgtEl>
                                          <p:spTgt spid="20"/>
                                        </p:tgtEl>
                                      </p:cBhvr>
                                    </p:animEffect>
                                  </p:childTnLst>
                                </p:cTn>
                              </p:par>
                              <p:par>
                                <p:cTn id="485" presetID="9" presetClass="emph" presetSubtype="0" grpId="2" nodeType="withEffect">
                                  <p:stCondLst>
                                    <p:cond delay="0"/>
                                  </p:stCondLst>
                                  <p:childTnLst>
                                    <p:set>
                                      <p:cBhvr rctx="PPT">
                                        <p:cTn id="486" dur="indefinite"/>
                                        <p:tgtEl>
                                          <p:spTgt spid="21"/>
                                        </p:tgtEl>
                                        <p:attrNameLst>
                                          <p:attrName>style.opacity</p:attrName>
                                        </p:attrNameLst>
                                      </p:cBhvr>
                                      <p:to>
                                        <p:strVal val="1"/>
                                      </p:to>
                                    </p:set>
                                    <p:animEffect filter="image" prLst="opacity: 1">
                                      <p:cBhvr rctx="IE">
                                        <p:cTn id="487" dur="indefinite"/>
                                        <p:tgtEl>
                                          <p:spTgt spid="21"/>
                                        </p:tgtEl>
                                      </p:cBhvr>
                                    </p:animEffect>
                                  </p:childTnLst>
                                </p:cTn>
                              </p:par>
                              <p:par>
                                <p:cTn id="488" presetID="9" presetClass="emph" presetSubtype="0" grpId="2" nodeType="withEffect">
                                  <p:stCondLst>
                                    <p:cond delay="0"/>
                                  </p:stCondLst>
                                  <p:childTnLst>
                                    <p:set>
                                      <p:cBhvr rctx="PPT">
                                        <p:cTn id="489" dur="indefinite"/>
                                        <p:tgtEl>
                                          <p:spTgt spid="22"/>
                                        </p:tgtEl>
                                        <p:attrNameLst>
                                          <p:attrName>style.opacity</p:attrName>
                                        </p:attrNameLst>
                                      </p:cBhvr>
                                      <p:to>
                                        <p:strVal val="1"/>
                                      </p:to>
                                    </p:set>
                                    <p:animEffect filter="image" prLst="opacity: 1">
                                      <p:cBhvr rctx="IE">
                                        <p:cTn id="490" dur="indefinite"/>
                                        <p:tgtEl>
                                          <p:spTgt spid="22"/>
                                        </p:tgtEl>
                                      </p:cBhvr>
                                    </p:animEffect>
                                  </p:childTnLst>
                                </p:cTn>
                              </p:par>
                              <p:par>
                                <p:cTn id="491" presetID="9" presetClass="emph" presetSubtype="0" grpId="2" nodeType="withEffect">
                                  <p:stCondLst>
                                    <p:cond delay="0"/>
                                  </p:stCondLst>
                                  <p:childTnLst>
                                    <p:set>
                                      <p:cBhvr rctx="PPT">
                                        <p:cTn id="492" dur="indefinite"/>
                                        <p:tgtEl>
                                          <p:spTgt spid="40"/>
                                        </p:tgtEl>
                                        <p:attrNameLst>
                                          <p:attrName>style.opacity</p:attrName>
                                        </p:attrNameLst>
                                      </p:cBhvr>
                                      <p:to>
                                        <p:strVal val="1"/>
                                      </p:to>
                                    </p:set>
                                    <p:animEffect filter="image" prLst="opacity: 1">
                                      <p:cBhvr rctx="IE">
                                        <p:cTn id="493" dur="indefinite"/>
                                        <p:tgtEl>
                                          <p:spTgt spid="40"/>
                                        </p:tgtEl>
                                      </p:cBhvr>
                                    </p:animEffect>
                                  </p:childTnLst>
                                </p:cTn>
                              </p:par>
                              <p:par>
                                <p:cTn id="494" presetID="9" presetClass="emph" presetSubtype="0" nodeType="withEffect">
                                  <p:stCondLst>
                                    <p:cond delay="0"/>
                                  </p:stCondLst>
                                  <p:childTnLst>
                                    <p:set>
                                      <p:cBhvr rctx="PPT">
                                        <p:cTn id="495" dur="indefinite"/>
                                        <p:tgtEl>
                                          <p:spTgt spid="41"/>
                                        </p:tgtEl>
                                        <p:attrNameLst>
                                          <p:attrName>style.opacity</p:attrName>
                                        </p:attrNameLst>
                                      </p:cBhvr>
                                      <p:to>
                                        <p:strVal val="1"/>
                                      </p:to>
                                    </p:set>
                                    <p:animEffect filter="image" prLst="opacity: 1">
                                      <p:cBhvr rctx="IE">
                                        <p:cTn id="496" dur="indefinite"/>
                                        <p:tgtEl>
                                          <p:spTgt spid="41"/>
                                        </p:tgtEl>
                                      </p:cBhvr>
                                    </p:animEffect>
                                  </p:childTnLst>
                                </p:cTn>
                              </p:par>
                              <p:par>
                                <p:cTn id="497" presetID="9" presetClass="emph" presetSubtype="0" grpId="2" nodeType="withEffect">
                                  <p:stCondLst>
                                    <p:cond delay="0"/>
                                  </p:stCondLst>
                                  <p:childTnLst>
                                    <p:set>
                                      <p:cBhvr rctx="PPT">
                                        <p:cTn id="498" dur="indefinite"/>
                                        <p:tgtEl>
                                          <p:spTgt spid="42"/>
                                        </p:tgtEl>
                                        <p:attrNameLst>
                                          <p:attrName>style.opacity</p:attrName>
                                        </p:attrNameLst>
                                      </p:cBhvr>
                                      <p:to>
                                        <p:strVal val="1"/>
                                      </p:to>
                                    </p:set>
                                    <p:animEffect filter="image" prLst="opacity: 1">
                                      <p:cBhvr rctx="IE">
                                        <p:cTn id="499" dur="indefinite"/>
                                        <p:tgtEl>
                                          <p:spTgt spid="42"/>
                                        </p:tgtEl>
                                      </p:cBhvr>
                                    </p:animEffect>
                                  </p:childTnLst>
                                </p:cTn>
                              </p:par>
                              <p:par>
                                <p:cTn id="500" presetID="9" presetClass="emph" presetSubtype="0" nodeType="withEffect">
                                  <p:stCondLst>
                                    <p:cond delay="0"/>
                                  </p:stCondLst>
                                  <p:childTnLst>
                                    <p:set>
                                      <p:cBhvr rctx="PPT">
                                        <p:cTn id="501" dur="indefinite"/>
                                        <p:tgtEl>
                                          <p:spTgt spid="43"/>
                                        </p:tgtEl>
                                        <p:attrNameLst>
                                          <p:attrName>style.opacity</p:attrName>
                                        </p:attrNameLst>
                                      </p:cBhvr>
                                      <p:to>
                                        <p:strVal val="1"/>
                                      </p:to>
                                    </p:set>
                                    <p:animEffect filter="image" prLst="opacity: 1">
                                      <p:cBhvr rctx="IE">
                                        <p:cTn id="502" dur="indefinite"/>
                                        <p:tgtEl>
                                          <p:spTgt spid="43"/>
                                        </p:tgtEl>
                                      </p:cBhvr>
                                    </p:animEffect>
                                  </p:childTnLst>
                                </p:cTn>
                              </p:par>
                              <p:par>
                                <p:cTn id="503" presetID="9" presetClass="emph" presetSubtype="0" grpId="2" nodeType="withEffect">
                                  <p:stCondLst>
                                    <p:cond delay="0"/>
                                  </p:stCondLst>
                                  <p:childTnLst>
                                    <p:set>
                                      <p:cBhvr rctx="PPT">
                                        <p:cTn id="504" dur="indefinite"/>
                                        <p:tgtEl>
                                          <p:spTgt spid="44"/>
                                        </p:tgtEl>
                                        <p:attrNameLst>
                                          <p:attrName>style.opacity</p:attrName>
                                        </p:attrNameLst>
                                      </p:cBhvr>
                                      <p:to>
                                        <p:strVal val="1"/>
                                      </p:to>
                                    </p:set>
                                    <p:animEffect filter="image" prLst="opacity: 1">
                                      <p:cBhvr rctx="IE">
                                        <p:cTn id="505" dur="indefinite"/>
                                        <p:tgtEl>
                                          <p:spTgt spid="44"/>
                                        </p:tgtEl>
                                      </p:cBhvr>
                                    </p:animEffect>
                                  </p:childTnLst>
                                </p:cTn>
                              </p:par>
                              <p:par>
                                <p:cTn id="506" presetID="9" presetClass="emph" presetSubtype="0" nodeType="withEffect">
                                  <p:stCondLst>
                                    <p:cond delay="0"/>
                                  </p:stCondLst>
                                  <p:childTnLst>
                                    <p:set>
                                      <p:cBhvr rctx="PPT">
                                        <p:cTn id="507" dur="indefinite"/>
                                        <p:tgtEl>
                                          <p:spTgt spid="45"/>
                                        </p:tgtEl>
                                        <p:attrNameLst>
                                          <p:attrName>style.opacity</p:attrName>
                                        </p:attrNameLst>
                                      </p:cBhvr>
                                      <p:to>
                                        <p:strVal val="1"/>
                                      </p:to>
                                    </p:set>
                                    <p:animEffect filter="image" prLst="opacity: 1">
                                      <p:cBhvr rctx="IE">
                                        <p:cTn id="508" dur="indefinite"/>
                                        <p:tgtEl>
                                          <p:spTgt spid="45"/>
                                        </p:tgtEl>
                                      </p:cBhvr>
                                    </p:animEffect>
                                  </p:childTnLst>
                                </p:cTn>
                              </p:par>
                              <p:par>
                                <p:cTn id="509" presetID="9" presetClass="emph" presetSubtype="0" grpId="2" nodeType="withEffect">
                                  <p:stCondLst>
                                    <p:cond delay="0"/>
                                  </p:stCondLst>
                                  <p:childTnLst>
                                    <p:set>
                                      <p:cBhvr rctx="PPT">
                                        <p:cTn id="510" dur="indefinite"/>
                                        <p:tgtEl>
                                          <p:spTgt spid="52"/>
                                        </p:tgtEl>
                                        <p:attrNameLst>
                                          <p:attrName>style.opacity</p:attrName>
                                        </p:attrNameLst>
                                      </p:cBhvr>
                                      <p:to>
                                        <p:strVal val="1"/>
                                      </p:to>
                                    </p:set>
                                    <p:animEffect filter="image" prLst="opacity: 1">
                                      <p:cBhvr rctx="IE">
                                        <p:cTn id="511" dur="indefinite"/>
                                        <p:tgtEl>
                                          <p:spTgt spid="52"/>
                                        </p:tgtEl>
                                      </p:cBhvr>
                                    </p:animEffect>
                                  </p:childTnLst>
                                </p:cTn>
                              </p:par>
                              <p:par>
                                <p:cTn id="512" presetID="9" presetClass="emph" presetSubtype="0" nodeType="withEffect">
                                  <p:stCondLst>
                                    <p:cond delay="0"/>
                                  </p:stCondLst>
                                  <p:childTnLst>
                                    <p:set>
                                      <p:cBhvr rctx="PPT">
                                        <p:cTn id="513" dur="indefinite"/>
                                        <p:tgtEl>
                                          <p:spTgt spid="35"/>
                                        </p:tgtEl>
                                        <p:attrNameLst>
                                          <p:attrName>style.opacity</p:attrName>
                                        </p:attrNameLst>
                                      </p:cBhvr>
                                      <p:to>
                                        <p:strVal val="0.5"/>
                                      </p:to>
                                    </p:set>
                                    <p:animEffect filter="image" prLst="opacity: 0.5">
                                      <p:cBhvr rctx="IE">
                                        <p:cTn id="514" dur="indefinite"/>
                                        <p:tgtEl>
                                          <p:spTgt spid="35"/>
                                        </p:tgtEl>
                                      </p:cBhvr>
                                    </p:animEffect>
                                  </p:childTnLst>
                                </p:cTn>
                              </p:par>
                              <p:par>
                                <p:cTn id="515" presetID="9" presetClass="emph" presetSubtype="0" grpId="3" nodeType="withEffect">
                                  <p:stCondLst>
                                    <p:cond delay="0"/>
                                  </p:stCondLst>
                                  <p:childTnLst>
                                    <p:set>
                                      <p:cBhvr rctx="PPT">
                                        <p:cTn id="516" dur="indefinite"/>
                                        <p:tgtEl>
                                          <p:spTgt spid="16"/>
                                        </p:tgtEl>
                                        <p:attrNameLst>
                                          <p:attrName>style.opacity</p:attrName>
                                        </p:attrNameLst>
                                      </p:cBhvr>
                                      <p:to>
                                        <p:strVal val="0.5"/>
                                      </p:to>
                                    </p:set>
                                    <p:animEffect filter="image" prLst="opacity: 0.5">
                                      <p:cBhvr rctx="IE">
                                        <p:cTn id="517" dur="indefinite"/>
                                        <p:tgtEl>
                                          <p:spTgt spid="16"/>
                                        </p:tgtEl>
                                      </p:cBhvr>
                                    </p:animEffect>
                                  </p:childTnLst>
                                </p:cTn>
                              </p:par>
                              <p:par>
                                <p:cTn id="518" presetID="9" presetClass="emph" presetSubtype="0" grpId="3" nodeType="withEffect">
                                  <p:stCondLst>
                                    <p:cond delay="0"/>
                                  </p:stCondLst>
                                  <p:childTnLst>
                                    <p:set>
                                      <p:cBhvr rctx="PPT">
                                        <p:cTn id="519" dur="indefinite"/>
                                        <p:tgtEl>
                                          <p:spTgt spid="14"/>
                                        </p:tgtEl>
                                        <p:attrNameLst>
                                          <p:attrName>style.opacity</p:attrName>
                                        </p:attrNameLst>
                                      </p:cBhvr>
                                      <p:to>
                                        <p:strVal val="0.5"/>
                                      </p:to>
                                    </p:set>
                                    <p:animEffect filter="image" prLst="opacity: 0.5">
                                      <p:cBhvr rctx="IE">
                                        <p:cTn id="520" dur="indefinite"/>
                                        <p:tgtEl>
                                          <p:spTgt spid="14"/>
                                        </p:tgtEl>
                                      </p:cBhvr>
                                    </p:animEffect>
                                  </p:childTnLst>
                                </p:cTn>
                              </p:par>
                              <p:par>
                                <p:cTn id="521" presetID="9" presetClass="emph" presetSubtype="0" grpId="3" nodeType="withEffect">
                                  <p:stCondLst>
                                    <p:cond delay="0"/>
                                  </p:stCondLst>
                                  <p:childTnLst>
                                    <p:set>
                                      <p:cBhvr rctx="PPT">
                                        <p:cTn id="522" dur="indefinite"/>
                                        <p:tgtEl>
                                          <p:spTgt spid="15"/>
                                        </p:tgtEl>
                                        <p:attrNameLst>
                                          <p:attrName>style.opacity</p:attrName>
                                        </p:attrNameLst>
                                      </p:cBhvr>
                                      <p:to>
                                        <p:strVal val="0.5"/>
                                      </p:to>
                                    </p:set>
                                    <p:animEffect filter="image" prLst="opacity: 0.5">
                                      <p:cBhvr rctx="IE">
                                        <p:cTn id="523" dur="indefinite"/>
                                        <p:tgtEl>
                                          <p:spTgt spid="15"/>
                                        </p:tgtEl>
                                      </p:cBhvr>
                                    </p:animEffect>
                                  </p:childTnLst>
                                </p:cTn>
                              </p:par>
                              <p:par>
                                <p:cTn id="524" presetID="9" presetClass="emph" presetSubtype="0" grpId="3" nodeType="withEffect">
                                  <p:stCondLst>
                                    <p:cond delay="0"/>
                                  </p:stCondLst>
                                  <p:childTnLst>
                                    <p:set>
                                      <p:cBhvr rctx="PPT">
                                        <p:cTn id="525" dur="indefinite"/>
                                        <p:tgtEl>
                                          <p:spTgt spid="36"/>
                                        </p:tgtEl>
                                        <p:attrNameLst>
                                          <p:attrName>style.opacity</p:attrName>
                                        </p:attrNameLst>
                                      </p:cBhvr>
                                      <p:to>
                                        <p:strVal val="0.5"/>
                                      </p:to>
                                    </p:set>
                                    <p:animEffect filter="image" prLst="opacity: 0.5">
                                      <p:cBhvr rctx="IE">
                                        <p:cTn id="526" dur="indefinite"/>
                                        <p:tgtEl>
                                          <p:spTgt spid="36"/>
                                        </p:tgtEl>
                                      </p:cBhvr>
                                    </p:animEffect>
                                  </p:childTnLst>
                                </p:cTn>
                              </p:par>
                              <p:par>
                                <p:cTn id="527" presetID="9" presetClass="emph" presetSubtype="0" nodeType="withEffect">
                                  <p:stCondLst>
                                    <p:cond delay="0"/>
                                  </p:stCondLst>
                                  <p:childTnLst>
                                    <p:set>
                                      <p:cBhvr rctx="PPT">
                                        <p:cTn id="528" dur="indefinite"/>
                                        <p:tgtEl>
                                          <p:spTgt spid="37"/>
                                        </p:tgtEl>
                                        <p:attrNameLst>
                                          <p:attrName>style.opacity</p:attrName>
                                        </p:attrNameLst>
                                      </p:cBhvr>
                                      <p:to>
                                        <p:strVal val="0.5"/>
                                      </p:to>
                                    </p:set>
                                    <p:animEffect filter="image" prLst="opacity: 0.5">
                                      <p:cBhvr rctx="IE">
                                        <p:cTn id="529" dur="indefinite"/>
                                        <p:tgtEl>
                                          <p:spTgt spid="37"/>
                                        </p:tgtEl>
                                      </p:cBhvr>
                                    </p:animEffect>
                                  </p:childTnLst>
                                </p:cTn>
                              </p:par>
                              <p:par>
                                <p:cTn id="530" presetID="9" presetClass="emph" presetSubtype="0" grpId="3" nodeType="withEffect">
                                  <p:stCondLst>
                                    <p:cond delay="0"/>
                                  </p:stCondLst>
                                  <p:childTnLst>
                                    <p:set>
                                      <p:cBhvr rctx="PPT">
                                        <p:cTn id="531" dur="indefinite"/>
                                        <p:tgtEl>
                                          <p:spTgt spid="38"/>
                                        </p:tgtEl>
                                        <p:attrNameLst>
                                          <p:attrName>style.opacity</p:attrName>
                                        </p:attrNameLst>
                                      </p:cBhvr>
                                      <p:to>
                                        <p:strVal val="0.5"/>
                                      </p:to>
                                    </p:set>
                                    <p:animEffect filter="image" prLst="opacity: 0.5">
                                      <p:cBhvr rctx="IE">
                                        <p:cTn id="532" dur="indefinite"/>
                                        <p:tgtEl>
                                          <p:spTgt spid="38"/>
                                        </p:tgtEl>
                                      </p:cBhvr>
                                    </p:animEffect>
                                  </p:childTnLst>
                                </p:cTn>
                              </p:par>
                              <p:par>
                                <p:cTn id="533" presetID="9" presetClass="emph" presetSubtype="0" nodeType="withEffect">
                                  <p:stCondLst>
                                    <p:cond delay="0"/>
                                  </p:stCondLst>
                                  <p:childTnLst>
                                    <p:set>
                                      <p:cBhvr rctx="PPT">
                                        <p:cTn id="534" dur="indefinite"/>
                                        <p:tgtEl>
                                          <p:spTgt spid="39"/>
                                        </p:tgtEl>
                                        <p:attrNameLst>
                                          <p:attrName>style.opacity</p:attrName>
                                        </p:attrNameLst>
                                      </p:cBhvr>
                                      <p:to>
                                        <p:strVal val="0.5"/>
                                      </p:to>
                                    </p:set>
                                    <p:animEffect filter="image" prLst="opacity: 0.5">
                                      <p:cBhvr rctx="IE">
                                        <p:cTn id="535" dur="indefinite"/>
                                        <p:tgtEl>
                                          <p:spTgt spid="39"/>
                                        </p:tgtEl>
                                      </p:cBhvr>
                                    </p:animEffect>
                                  </p:childTnLst>
                                </p:cTn>
                              </p:par>
                              <p:par>
                                <p:cTn id="536" presetID="9" presetClass="emph" presetSubtype="0" grpId="3" nodeType="withEffect">
                                  <p:stCondLst>
                                    <p:cond delay="0"/>
                                  </p:stCondLst>
                                  <p:childTnLst>
                                    <p:set>
                                      <p:cBhvr rctx="PPT">
                                        <p:cTn id="537" dur="indefinite"/>
                                        <p:tgtEl>
                                          <p:spTgt spid="34"/>
                                        </p:tgtEl>
                                        <p:attrNameLst>
                                          <p:attrName>style.opacity</p:attrName>
                                        </p:attrNameLst>
                                      </p:cBhvr>
                                      <p:to>
                                        <p:strVal val="0.5"/>
                                      </p:to>
                                    </p:set>
                                    <p:animEffect filter="image" prLst="opacity: 0.5">
                                      <p:cBhvr rctx="IE">
                                        <p:cTn id="538" dur="indefinite"/>
                                        <p:tgtEl>
                                          <p:spTgt spid="34"/>
                                        </p:tgtEl>
                                      </p:cBhvr>
                                    </p:animEffect>
                                  </p:childTnLst>
                                </p:cTn>
                              </p:par>
                              <p:par>
                                <p:cTn id="539" presetID="9" presetClass="emph" presetSubtype="0" grpId="3" nodeType="withEffect">
                                  <p:stCondLst>
                                    <p:cond delay="0"/>
                                  </p:stCondLst>
                                  <p:childTnLst>
                                    <p:set>
                                      <p:cBhvr rctx="PPT">
                                        <p:cTn id="540" dur="indefinite"/>
                                        <p:tgtEl>
                                          <p:spTgt spid="53"/>
                                        </p:tgtEl>
                                        <p:attrNameLst>
                                          <p:attrName>style.opacity</p:attrName>
                                        </p:attrNameLst>
                                      </p:cBhvr>
                                      <p:to>
                                        <p:strVal val="0.5"/>
                                      </p:to>
                                    </p:set>
                                    <p:animEffect filter="image" prLst="opacity: 0.5">
                                      <p:cBhvr rctx="IE">
                                        <p:cTn id="541" dur="indefinite"/>
                                        <p:tgtEl>
                                          <p:spTgt spid="53"/>
                                        </p:tgtEl>
                                      </p:cBhvr>
                                    </p:animEffect>
                                  </p:childTnLst>
                                </p:cTn>
                              </p:par>
                              <p:par>
                                <p:cTn id="542" presetID="9" presetClass="emph" presetSubtype="0" grpId="3" nodeType="withEffect">
                                  <p:stCondLst>
                                    <p:cond delay="0"/>
                                  </p:stCondLst>
                                  <p:childTnLst>
                                    <p:set>
                                      <p:cBhvr rctx="PPT">
                                        <p:cTn id="543" dur="indefinite"/>
                                        <p:tgtEl>
                                          <p:spTgt spid="52"/>
                                        </p:tgtEl>
                                        <p:attrNameLst>
                                          <p:attrName>style.opacity</p:attrName>
                                        </p:attrNameLst>
                                      </p:cBhvr>
                                      <p:to>
                                        <p:strVal val="0.5"/>
                                      </p:to>
                                    </p:set>
                                    <p:animEffect filter="image" prLst="opacity: 0.5">
                                      <p:cBhvr rctx="IE">
                                        <p:cTn id="544" dur="indefinite"/>
                                        <p:tgtEl>
                                          <p:spTgt spid="52"/>
                                        </p:tgtEl>
                                      </p:cBhvr>
                                    </p:animEffect>
                                  </p:childTnLst>
                                </p:cTn>
                              </p:par>
                            </p:childTnLst>
                          </p:cTn>
                        </p:par>
                      </p:childTnLst>
                    </p:cTn>
                  </p:par>
                  <p:par>
                    <p:cTn id="545" fill="hold">
                      <p:stCondLst>
                        <p:cond delay="indefinite"/>
                      </p:stCondLst>
                      <p:childTnLst>
                        <p:par>
                          <p:cTn id="546" fill="hold">
                            <p:stCondLst>
                              <p:cond delay="0"/>
                            </p:stCondLst>
                            <p:childTnLst>
                              <p:par>
                                <p:cTn id="547" presetID="9" presetClass="emph" presetSubtype="0" grpId="4" nodeType="clickEffect">
                                  <p:stCondLst>
                                    <p:cond delay="0"/>
                                  </p:stCondLst>
                                  <p:childTnLst>
                                    <p:set>
                                      <p:cBhvr rctx="PPT">
                                        <p:cTn id="548" dur="indefinite"/>
                                        <p:tgtEl>
                                          <p:spTgt spid="16"/>
                                        </p:tgtEl>
                                        <p:attrNameLst>
                                          <p:attrName>style.opacity</p:attrName>
                                        </p:attrNameLst>
                                      </p:cBhvr>
                                      <p:to>
                                        <p:strVal val="1"/>
                                      </p:to>
                                    </p:set>
                                    <p:animEffect filter="image" prLst="opacity: 1">
                                      <p:cBhvr rctx="IE">
                                        <p:cTn id="549" dur="indefinite"/>
                                        <p:tgtEl>
                                          <p:spTgt spid="16"/>
                                        </p:tgtEl>
                                      </p:cBhvr>
                                    </p:animEffect>
                                  </p:childTnLst>
                                </p:cTn>
                              </p:par>
                              <p:par>
                                <p:cTn id="550" presetID="9" presetClass="emph" presetSubtype="0" grpId="4" nodeType="withEffect">
                                  <p:stCondLst>
                                    <p:cond delay="0"/>
                                  </p:stCondLst>
                                  <p:childTnLst>
                                    <p:set>
                                      <p:cBhvr rctx="PPT">
                                        <p:cTn id="551" dur="indefinite"/>
                                        <p:tgtEl>
                                          <p:spTgt spid="14"/>
                                        </p:tgtEl>
                                        <p:attrNameLst>
                                          <p:attrName>style.opacity</p:attrName>
                                        </p:attrNameLst>
                                      </p:cBhvr>
                                      <p:to>
                                        <p:strVal val="1"/>
                                      </p:to>
                                    </p:set>
                                    <p:animEffect filter="image" prLst="opacity: 1">
                                      <p:cBhvr rctx="IE">
                                        <p:cTn id="552" dur="indefinite"/>
                                        <p:tgtEl>
                                          <p:spTgt spid="14"/>
                                        </p:tgtEl>
                                      </p:cBhvr>
                                    </p:animEffect>
                                  </p:childTnLst>
                                </p:cTn>
                              </p:par>
                              <p:par>
                                <p:cTn id="553" presetID="9" presetClass="emph" presetSubtype="0" grpId="4" nodeType="withEffect">
                                  <p:stCondLst>
                                    <p:cond delay="0"/>
                                  </p:stCondLst>
                                  <p:childTnLst>
                                    <p:set>
                                      <p:cBhvr rctx="PPT">
                                        <p:cTn id="554" dur="indefinite"/>
                                        <p:tgtEl>
                                          <p:spTgt spid="15"/>
                                        </p:tgtEl>
                                        <p:attrNameLst>
                                          <p:attrName>style.opacity</p:attrName>
                                        </p:attrNameLst>
                                      </p:cBhvr>
                                      <p:to>
                                        <p:strVal val="1"/>
                                      </p:to>
                                    </p:set>
                                    <p:animEffect filter="image" prLst="opacity: 1">
                                      <p:cBhvr rctx="IE">
                                        <p:cTn id="555" dur="indefinite"/>
                                        <p:tgtEl>
                                          <p:spTgt spid="15"/>
                                        </p:tgtEl>
                                      </p:cBhvr>
                                    </p:animEffect>
                                  </p:childTnLst>
                                </p:cTn>
                              </p:par>
                              <p:par>
                                <p:cTn id="556" presetID="9" presetClass="emph" presetSubtype="0" grpId="3" nodeType="withEffect">
                                  <p:stCondLst>
                                    <p:cond delay="0"/>
                                  </p:stCondLst>
                                  <p:childTnLst>
                                    <p:set>
                                      <p:cBhvr rctx="PPT">
                                        <p:cTn id="557" dur="indefinite"/>
                                        <p:tgtEl>
                                          <p:spTgt spid="40"/>
                                        </p:tgtEl>
                                        <p:attrNameLst>
                                          <p:attrName>style.opacity</p:attrName>
                                        </p:attrNameLst>
                                      </p:cBhvr>
                                      <p:to>
                                        <p:strVal val="0.5"/>
                                      </p:to>
                                    </p:set>
                                    <p:animEffect filter="image" prLst="opacity: 0.5">
                                      <p:cBhvr rctx="IE">
                                        <p:cTn id="558" dur="indefinite"/>
                                        <p:tgtEl>
                                          <p:spTgt spid="40"/>
                                        </p:tgtEl>
                                      </p:cBhvr>
                                    </p:animEffect>
                                  </p:childTnLst>
                                </p:cTn>
                              </p:par>
                              <p:par>
                                <p:cTn id="559" presetID="9" presetClass="emph" presetSubtype="0" nodeType="withEffect">
                                  <p:stCondLst>
                                    <p:cond delay="0"/>
                                  </p:stCondLst>
                                  <p:childTnLst>
                                    <p:set>
                                      <p:cBhvr rctx="PPT">
                                        <p:cTn id="560" dur="indefinite"/>
                                        <p:tgtEl>
                                          <p:spTgt spid="41"/>
                                        </p:tgtEl>
                                        <p:attrNameLst>
                                          <p:attrName>style.opacity</p:attrName>
                                        </p:attrNameLst>
                                      </p:cBhvr>
                                      <p:to>
                                        <p:strVal val="0.5"/>
                                      </p:to>
                                    </p:set>
                                    <p:animEffect filter="image" prLst="opacity: 0.5">
                                      <p:cBhvr rctx="IE">
                                        <p:cTn id="561" dur="indefinite"/>
                                        <p:tgtEl>
                                          <p:spTgt spid="41"/>
                                        </p:tgtEl>
                                      </p:cBhvr>
                                    </p:animEffect>
                                  </p:childTnLst>
                                </p:cTn>
                              </p:par>
                              <p:par>
                                <p:cTn id="562" presetID="9" presetClass="emph" presetSubtype="0" grpId="3" nodeType="withEffect">
                                  <p:stCondLst>
                                    <p:cond delay="0"/>
                                  </p:stCondLst>
                                  <p:childTnLst>
                                    <p:set>
                                      <p:cBhvr rctx="PPT">
                                        <p:cTn id="563" dur="indefinite"/>
                                        <p:tgtEl>
                                          <p:spTgt spid="42"/>
                                        </p:tgtEl>
                                        <p:attrNameLst>
                                          <p:attrName>style.opacity</p:attrName>
                                        </p:attrNameLst>
                                      </p:cBhvr>
                                      <p:to>
                                        <p:strVal val="0.5"/>
                                      </p:to>
                                    </p:set>
                                    <p:animEffect filter="image" prLst="opacity: 0.5">
                                      <p:cBhvr rctx="IE">
                                        <p:cTn id="564" dur="indefinite"/>
                                        <p:tgtEl>
                                          <p:spTgt spid="42"/>
                                        </p:tgtEl>
                                      </p:cBhvr>
                                    </p:animEffect>
                                  </p:childTnLst>
                                </p:cTn>
                              </p:par>
                              <p:par>
                                <p:cTn id="565" presetID="9" presetClass="emph" presetSubtype="0" nodeType="withEffect">
                                  <p:stCondLst>
                                    <p:cond delay="0"/>
                                  </p:stCondLst>
                                  <p:childTnLst>
                                    <p:set>
                                      <p:cBhvr rctx="PPT">
                                        <p:cTn id="566" dur="indefinite"/>
                                        <p:tgtEl>
                                          <p:spTgt spid="43"/>
                                        </p:tgtEl>
                                        <p:attrNameLst>
                                          <p:attrName>style.opacity</p:attrName>
                                        </p:attrNameLst>
                                      </p:cBhvr>
                                      <p:to>
                                        <p:strVal val="0.5"/>
                                      </p:to>
                                    </p:set>
                                    <p:animEffect filter="image" prLst="opacity: 0.5">
                                      <p:cBhvr rctx="IE">
                                        <p:cTn id="567" dur="indefinite"/>
                                        <p:tgtEl>
                                          <p:spTgt spid="43"/>
                                        </p:tgtEl>
                                      </p:cBhvr>
                                    </p:animEffect>
                                  </p:childTnLst>
                                </p:cTn>
                              </p:par>
                              <p:par>
                                <p:cTn id="568" presetID="9" presetClass="emph" presetSubtype="0" grpId="3" nodeType="withEffect">
                                  <p:stCondLst>
                                    <p:cond delay="0"/>
                                  </p:stCondLst>
                                  <p:childTnLst>
                                    <p:set>
                                      <p:cBhvr rctx="PPT">
                                        <p:cTn id="569" dur="indefinite"/>
                                        <p:tgtEl>
                                          <p:spTgt spid="44"/>
                                        </p:tgtEl>
                                        <p:attrNameLst>
                                          <p:attrName>style.opacity</p:attrName>
                                        </p:attrNameLst>
                                      </p:cBhvr>
                                      <p:to>
                                        <p:strVal val="0.5"/>
                                      </p:to>
                                    </p:set>
                                    <p:animEffect filter="image" prLst="opacity: 0.5">
                                      <p:cBhvr rctx="IE">
                                        <p:cTn id="570" dur="indefinite"/>
                                        <p:tgtEl>
                                          <p:spTgt spid="44"/>
                                        </p:tgtEl>
                                      </p:cBhvr>
                                    </p:animEffect>
                                  </p:childTnLst>
                                </p:cTn>
                              </p:par>
                              <p:par>
                                <p:cTn id="571" presetID="9" presetClass="emph" presetSubtype="0" nodeType="withEffect">
                                  <p:stCondLst>
                                    <p:cond delay="0"/>
                                  </p:stCondLst>
                                  <p:childTnLst>
                                    <p:set>
                                      <p:cBhvr rctx="PPT">
                                        <p:cTn id="572" dur="indefinite"/>
                                        <p:tgtEl>
                                          <p:spTgt spid="45"/>
                                        </p:tgtEl>
                                        <p:attrNameLst>
                                          <p:attrName>style.opacity</p:attrName>
                                        </p:attrNameLst>
                                      </p:cBhvr>
                                      <p:to>
                                        <p:strVal val="0.5"/>
                                      </p:to>
                                    </p:set>
                                    <p:animEffect filter="image" prLst="opacity: 0.5">
                                      <p:cBhvr rctx="IE">
                                        <p:cTn id="573" dur="indefinite"/>
                                        <p:tgtEl>
                                          <p:spTgt spid="45"/>
                                        </p:tgtEl>
                                      </p:cBhvr>
                                    </p:animEffect>
                                  </p:childTnLst>
                                </p:cTn>
                              </p:par>
                              <p:par>
                                <p:cTn id="574" presetID="9" presetClass="emph" presetSubtype="0" grpId="2" nodeType="withEffect">
                                  <p:stCondLst>
                                    <p:cond delay="0"/>
                                  </p:stCondLst>
                                  <p:childTnLst>
                                    <p:set>
                                      <p:cBhvr rctx="PPT">
                                        <p:cTn id="575" dur="indefinite"/>
                                        <p:tgtEl>
                                          <p:spTgt spid="13"/>
                                        </p:tgtEl>
                                        <p:attrNameLst>
                                          <p:attrName>style.opacity</p:attrName>
                                        </p:attrNameLst>
                                      </p:cBhvr>
                                      <p:to>
                                        <p:strVal val="1"/>
                                      </p:to>
                                    </p:set>
                                    <p:animEffect filter="image" prLst="opacity: 1">
                                      <p:cBhvr rctx="IE">
                                        <p:cTn id="576" dur="indefinite"/>
                                        <p:tgtEl>
                                          <p:spTgt spid="13"/>
                                        </p:tgtEl>
                                      </p:cBhvr>
                                    </p:animEffect>
                                  </p:childTnLst>
                                </p:cTn>
                              </p:par>
                              <p:par>
                                <p:cTn id="577" presetID="9" presetClass="emph" presetSubtype="0" grpId="2" nodeType="withEffect">
                                  <p:stCondLst>
                                    <p:cond delay="0"/>
                                  </p:stCondLst>
                                  <p:childTnLst>
                                    <p:set>
                                      <p:cBhvr rctx="PPT">
                                        <p:cTn id="578" dur="indefinite"/>
                                        <p:tgtEl>
                                          <p:spTgt spid="12"/>
                                        </p:tgtEl>
                                        <p:attrNameLst>
                                          <p:attrName>style.opacity</p:attrName>
                                        </p:attrNameLst>
                                      </p:cBhvr>
                                      <p:to>
                                        <p:strVal val="1"/>
                                      </p:to>
                                    </p:set>
                                    <p:animEffect filter="image" prLst="opacity: 1">
                                      <p:cBhvr rctx="IE">
                                        <p:cTn id="579" dur="indefinite"/>
                                        <p:tgtEl>
                                          <p:spTgt spid="12"/>
                                        </p:tgtEl>
                                      </p:cBhvr>
                                    </p:animEffect>
                                  </p:childTnLst>
                                </p:cTn>
                              </p:par>
                              <p:par>
                                <p:cTn id="580" presetID="9" presetClass="emph" presetSubtype="0" grpId="2" nodeType="withEffect">
                                  <p:stCondLst>
                                    <p:cond delay="0"/>
                                  </p:stCondLst>
                                  <p:childTnLst>
                                    <p:set>
                                      <p:cBhvr rctx="PPT">
                                        <p:cTn id="581" dur="indefinite"/>
                                        <p:tgtEl>
                                          <p:spTgt spid="9"/>
                                        </p:tgtEl>
                                        <p:attrNameLst>
                                          <p:attrName>style.opacity</p:attrName>
                                        </p:attrNameLst>
                                      </p:cBhvr>
                                      <p:to>
                                        <p:strVal val="1"/>
                                      </p:to>
                                    </p:set>
                                    <p:animEffect filter="image" prLst="opacity: 1">
                                      <p:cBhvr rctx="IE">
                                        <p:cTn id="582" dur="indefinite"/>
                                        <p:tgtEl>
                                          <p:spTgt spid="9"/>
                                        </p:tgtEl>
                                      </p:cBhvr>
                                    </p:animEffect>
                                  </p:childTnLst>
                                </p:cTn>
                              </p:par>
                              <p:par>
                                <p:cTn id="583" presetID="9" presetClass="emph" presetSubtype="0" grpId="4" nodeType="withEffect">
                                  <p:stCondLst>
                                    <p:cond delay="0"/>
                                  </p:stCondLst>
                                  <p:childTnLst>
                                    <p:set>
                                      <p:cBhvr rctx="PPT">
                                        <p:cTn id="584" dur="indefinite"/>
                                        <p:tgtEl>
                                          <p:spTgt spid="17"/>
                                        </p:tgtEl>
                                        <p:attrNameLst>
                                          <p:attrName>style.opacity</p:attrName>
                                        </p:attrNameLst>
                                      </p:cBhvr>
                                      <p:to>
                                        <p:strVal val="1"/>
                                      </p:to>
                                    </p:set>
                                    <p:animEffect filter="image" prLst="opacity: 1">
                                      <p:cBhvr rctx="IE">
                                        <p:cTn id="585" dur="indefinite"/>
                                        <p:tgtEl>
                                          <p:spTgt spid="17"/>
                                        </p:tgtEl>
                                      </p:cBhvr>
                                    </p:animEffect>
                                  </p:childTnLst>
                                </p:cTn>
                              </p:par>
                              <p:par>
                                <p:cTn id="586" presetID="9" presetClass="emph" presetSubtype="0" grpId="4" nodeType="withEffect">
                                  <p:stCondLst>
                                    <p:cond delay="0"/>
                                  </p:stCondLst>
                                  <p:childTnLst>
                                    <p:set>
                                      <p:cBhvr rctx="PPT">
                                        <p:cTn id="587" dur="indefinite"/>
                                        <p:tgtEl>
                                          <p:spTgt spid="18"/>
                                        </p:tgtEl>
                                        <p:attrNameLst>
                                          <p:attrName>style.opacity</p:attrName>
                                        </p:attrNameLst>
                                      </p:cBhvr>
                                      <p:to>
                                        <p:strVal val="1"/>
                                      </p:to>
                                    </p:set>
                                    <p:animEffect filter="image" prLst="opacity: 1">
                                      <p:cBhvr rctx="IE">
                                        <p:cTn id="588" dur="indefinite"/>
                                        <p:tgtEl>
                                          <p:spTgt spid="18"/>
                                        </p:tgtEl>
                                      </p:cBhvr>
                                    </p:animEffect>
                                  </p:childTnLst>
                                </p:cTn>
                              </p:par>
                              <p:par>
                                <p:cTn id="589" presetID="9" presetClass="emph" presetSubtype="0" grpId="4" nodeType="withEffect">
                                  <p:stCondLst>
                                    <p:cond delay="0"/>
                                  </p:stCondLst>
                                  <p:childTnLst>
                                    <p:set>
                                      <p:cBhvr rctx="PPT">
                                        <p:cTn id="590" dur="indefinite"/>
                                        <p:tgtEl>
                                          <p:spTgt spid="19"/>
                                        </p:tgtEl>
                                        <p:attrNameLst>
                                          <p:attrName>style.opacity</p:attrName>
                                        </p:attrNameLst>
                                      </p:cBhvr>
                                      <p:to>
                                        <p:strVal val="0.95"/>
                                      </p:to>
                                    </p:set>
                                    <p:animEffect filter="image" prLst="opacity: 0.95">
                                      <p:cBhvr rctx="IE">
                                        <p:cTn id="591" dur="indefinite"/>
                                        <p:tgtEl>
                                          <p:spTgt spid="19"/>
                                        </p:tgtEl>
                                      </p:cBhvr>
                                    </p:animEffect>
                                  </p:childTnLst>
                                </p:cTn>
                              </p:par>
                            </p:childTnLst>
                          </p:cTn>
                        </p:par>
                        <p:par>
                          <p:cTn id="592" fill="hold">
                            <p:stCondLst>
                              <p:cond delay="0"/>
                            </p:stCondLst>
                            <p:childTnLst>
                              <p:par>
                                <p:cTn id="593" presetID="21" presetClass="entr" presetSubtype="1" fill="hold" grpId="0" nodeType="afterEffect">
                                  <p:stCondLst>
                                    <p:cond delay="0"/>
                                  </p:stCondLst>
                                  <p:childTnLst>
                                    <p:set>
                                      <p:cBhvr>
                                        <p:cTn id="594" dur="1" fill="hold">
                                          <p:stCondLst>
                                            <p:cond delay="0"/>
                                          </p:stCondLst>
                                        </p:cTn>
                                        <p:tgtEl>
                                          <p:spTgt spid="2"/>
                                        </p:tgtEl>
                                        <p:attrNameLst>
                                          <p:attrName>style.visibility</p:attrName>
                                        </p:attrNameLst>
                                      </p:cBhvr>
                                      <p:to>
                                        <p:strVal val="visible"/>
                                      </p:to>
                                    </p:set>
                                    <p:animEffect transition="in" filter="wheel(1)">
                                      <p:cBhvr>
                                        <p:cTn id="59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1" grpId="0"/>
      <p:bldP spid="11" grpId="1"/>
      <p:bldP spid="12" grpId="0" animBg="1"/>
      <p:bldP spid="12" grpId="1" animBg="1"/>
      <p:bldP spid="12" grpId="2" animBg="1"/>
      <p:bldP spid="13" grpId="0" animBg="1"/>
      <p:bldP spid="13" grpId="1" animBg="1"/>
      <p:bldP spid="13" grpId="2"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6" grpId="0" animBg="1"/>
      <p:bldP spid="16" grpId="1" animBg="1"/>
      <p:bldP spid="16" grpId="2" animBg="1"/>
      <p:bldP spid="16" grpId="3" animBg="1"/>
      <p:bldP spid="16" grpId="4" animBg="1"/>
      <p:bldP spid="17" grpId="0" animBg="1"/>
      <p:bldP spid="17" grpId="1" animBg="1"/>
      <p:bldP spid="17" grpId="2" animBg="1"/>
      <p:bldP spid="17" grpId="3" animBg="1"/>
      <p:bldP spid="17" grpId="4" animBg="1"/>
      <p:bldP spid="18" grpId="0" animBg="1"/>
      <p:bldP spid="18" grpId="1" animBg="1"/>
      <p:bldP spid="18" grpId="2" animBg="1"/>
      <p:bldP spid="18" grpId="3" animBg="1"/>
      <p:bldP spid="18" grpId="4" animBg="1"/>
      <p:bldP spid="19" grpId="0" animBg="1"/>
      <p:bldP spid="19" grpId="1" animBg="1"/>
      <p:bldP spid="19" grpId="2" animBg="1"/>
      <p:bldP spid="19" grpId="3" animBg="1"/>
      <p:bldP spid="19" grpId="4" animBg="1"/>
      <p:bldP spid="20" grpId="0" animBg="1"/>
      <p:bldP spid="20" grpId="1" animBg="1"/>
      <p:bldP spid="20" grpId="2" animBg="1"/>
      <p:bldP spid="21" grpId="0" animBg="1"/>
      <p:bldP spid="21" grpId="1" animBg="1"/>
      <p:bldP spid="21" grpId="2" animBg="1"/>
      <p:bldP spid="22" grpId="0" animBg="1"/>
      <p:bldP spid="22" grpId="1" animBg="1"/>
      <p:bldP spid="22" grpId="2" animBg="1"/>
      <p:bldP spid="24" grpId="0"/>
      <p:bldP spid="24" grpId="1"/>
      <p:bldP spid="26" grpId="0"/>
      <p:bldP spid="26" grpId="1"/>
      <p:bldP spid="28" grpId="0"/>
      <p:bldP spid="28" grpId="1"/>
      <p:bldP spid="28" grpId="2"/>
      <p:bldP spid="28" grpId="3"/>
      <p:bldP spid="30" grpId="0"/>
      <p:bldP spid="30" grpId="1"/>
      <p:bldP spid="30" grpId="2"/>
      <p:bldP spid="30" grpId="3"/>
      <p:bldP spid="32" grpId="0"/>
      <p:bldP spid="32" grpId="1"/>
      <p:bldP spid="32" grpId="2"/>
      <p:bldP spid="32" grpId="3"/>
      <p:bldP spid="34" grpId="0"/>
      <p:bldP spid="34" grpId="1"/>
      <p:bldP spid="34" grpId="2"/>
      <p:bldP spid="34" grpId="3"/>
      <p:bldP spid="36" grpId="0"/>
      <p:bldP spid="36" grpId="1"/>
      <p:bldP spid="36" grpId="2"/>
      <p:bldP spid="36" grpId="3"/>
      <p:bldP spid="38" grpId="0"/>
      <p:bldP spid="38" grpId="1"/>
      <p:bldP spid="38" grpId="2"/>
      <p:bldP spid="38" grpId="3"/>
      <p:bldP spid="40" grpId="0"/>
      <p:bldP spid="40" grpId="1"/>
      <p:bldP spid="40" grpId="2"/>
      <p:bldP spid="40" grpId="3"/>
      <p:bldP spid="42" grpId="0"/>
      <p:bldP spid="42" grpId="1"/>
      <p:bldP spid="42" grpId="2"/>
      <p:bldP spid="42" grpId="3"/>
      <p:bldP spid="44" grpId="0"/>
      <p:bldP spid="44" grpId="1"/>
      <p:bldP spid="44" grpId="2"/>
      <p:bldP spid="44" grpId="3"/>
      <p:bldP spid="51" grpId="0"/>
      <p:bldP spid="51" grpId="1"/>
      <p:bldP spid="52" grpId="0"/>
      <p:bldP spid="52" grpId="1"/>
      <p:bldP spid="52" grpId="2"/>
      <p:bldP spid="52" grpId="3"/>
      <p:bldP spid="53" grpId="0"/>
      <p:bldP spid="53" grpId="1"/>
      <p:bldP spid="53" grpId="2"/>
      <p:bldP spid="53" grpId="3"/>
      <p:bldP spid="54" grpId="0"/>
      <p:bldP spid="54" grpId="1"/>
      <p:bldP spid="54" grpId="2"/>
      <p:bldP spid="54" grpId="3"/>
      <p:bldP spid="61" grpId="0"/>
      <p:bldP spid="62" grpId="0"/>
      <p:bldP spid="63" grpId="0"/>
      <p:bldP spid="64" grpId="0"/>
      <p:bldP spid="65" grpId="0"/>
      <p:bldP spid="66" grpId="0"/>
      <p:bldP spid="67" grpId="0"/>
      <p:bldP spid="68"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a:solidFill>
                  <a:schemeClr val="bg1"/>
                </a:solidFill>
                <a:effectLst>
                  <a:glow rad="381000">
                    <a:srgbClr val="E20000">
                      <a:alpha val="49804"/>
                    </a:srgbClr>
                  </a:glow>
                </a:effectLst>
                <a:latin typeface="Felix Titling" pitchFamily="82" charset="0"/>
              </a:rPr>
              <a:t>4</a:t>
            </a:r>
            <a:r>
              <a:rPr lang="en-US" sz="2600" b="1" dirty="0" smtClean="0">
                <a:solidFill>
                  <a:schemeClr val="bg1"/>
                </a:solidFill>
                <a:effectLst>
                  <a:glow rad="381000">
                    <a:srgbClr val="E20000">
                      <a:alpha val="49804"/>
                    </a:srgbClr>
                  </a:glow>
                </a:effectLst>
                <a:latin typeface="Felix Titling" pitchFamily="82" charset="0"/>
              </a:rPr>
              <a:t> . 2 – 1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6268358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2246769"/>
          </a:xfrm>
          <a:prstGeom prst="rect">
            <a:avLst/>
          </a:prstGeom>
          <a:noFill/>
        </p:spPr>
        <p:txBody>
          <a:bodyPr wrap="square" rtlCol="0">
            <a:spAutoFit/>
          </a:bodyPr>
          <a:lstStyle/>
          <a:p>
            <a:r>
              <a:rPr lang="en-US" sz="2800" dirty="0"/>
              <a:t>1 Jn. 3:2 ~ </a:t>
            </a:r>
            <a:r>
              <a:rPr lang="en-US" sz="2800" dirty="0">
                <a:solidFill>
                  <a:srgbClr val="FFC000"/>
                </a:solidFill>
              </a:rPr>
              <a:t>Beloved, now we are children of God; and it has not yet been revealed what we shall be, but we know that when He is revealed, we shall be like Him, for we shall see Him as He </a:t>
            </a:r>
            <a:r>
              <a:rPr lang="en-US" sz="2800" dirty="0" smtClean="0">
                <a:solidFill>
                  <a:srgbClr val="FFC000"/>
                </a:solidFill>
              </a:rPr>
              <a:t>is.</a:t>
            </a:r>
            <a:endParaRPr lang="en-US" sz="2800" dirty="0">
              <a:solidFill>
                <a:srgbClr val="FFC000"/>
              </a:solidFill>
            </a:endParaRPr>
          </a:p>
        </p:txBody>
      </p:sp>
      <p:sp>
        <p:nvSpPr>
          <p:cNvPr id="4" name="TextBox 3"/>
          <p:cNvSpPr txBox="1"/>
          <p:nvPr/>
        </p:nvSpPr>
        <p:spPr>
          <a:xfrm>
            <a:off x="457200" y="3124200"/>
            <a:ext cx="8295951" cy="3108543"/>
          </a:xfrm>
          <a:prstGeom prst="rect">
            <a:avLst/>
          </a:prstGeom>
          <a:noFill/>
        </p:spPr>
        <p:txBody>
          <a:bodyPr wrap="square" rtlCol="0">
            <a:spAutoFit/>
          </a:bodyPr>
          <a:lstStyle/>
          <a:p>
            <a:r>
              <a:rPr lang="en-US" sz="2800" dirty="0"/>
              <a:t>Phil. 3:20-21 ~ </a:t>
            </a:r>
            <a:r>
              <a:rPr lang="en-US" sz="2800" baseline="30000" dirty="0"/>
              <a:t>20 </a:t>
            </a:r>
            <a:r>
              <a:rPr lang="en-US" sz="2800" dirty="0">
                <a:solidFill>
                  <a:srgbClr val="FFC000"/>
                </a:solidFill>
              </a:rPr>
              <a:t>For our citizenship is in heaven, from which we also eagerly wait for the Savior, the Lord Jesus Christ,</a:t>
            </a:r>
            <a:r>
              <a:rPr lang="en-US" sz="2800" dirty="0"/>
              <a:t> </a:t>
            </a:r>
            <a:r>
              <a:rPr lang="en-US" sz="2800" baseline="30000" dirty="0"/>
              <a:t>21 </a:t>
            </a:r>
            <a:r>
              <a:rPr lang="en-US" sz="2800" dirty="0">
                <a:solidFill>
                  <a:srgbClr val="FFC000"/>
                </a:solidFill>
              </a:rPr>
              <a:t>who will transform our lowly body that it may be conformed to His glorious body, according to the working by which He is able even to subdue all things to Himself.</a:t>
            </a:r>
          </a:p>
        </p:txBody>
      </p:sp>
      <p:sp>
        <p:nvSpPr>
          <p:cNvPr id="8" name="TextBox 7"/>
          <p:cNvSpPr txBox="1"/>
          <p:nvPr/>
        </p:nvSpPr>
        <p:spPr>
          <a:xfrm>
            <a:off x="4800600" y="44587"/>
            <a:ext cx="3915228" cy="492443"/>
          </a:xfrm>
          <a:prstGeom prst="rect">
            <a:avLst/>
          </a:prstGeom>
          <a:noFill/>
        </p:spPr>
        <p:txBody>
          <a:bodyPr wrap="square" rtlCol="0">
            <a:spAutoFit/>
          </a:bodyPr>
          <a:lstStyle/>
          <a:p>
            <a:r>
              <a:rPr lang="en-US" sz="2600" b="1" dirty="0">
                <a:solidFill>
                  <a:schemeClr val="bg1"/>
                </a:solidFill>
                <a:effectLst>
                  <a:glow rad="381000">
                    <a:srgbClr val="E20000">
                      <a:alpha val="49804"/>
                    </a:srgbClr>
                  </a:glow>
                </a:effectLst>
                <a:latin typeface="Felix Titling" pitchFamily="82" charset="0"/>
              </a:rPr>
              <a:t>4</a:t>
            </a:r>
            <a:r>
              <a:rPr lang="en-US" sz="2600" b="1" dirty="0" smtClean="0">
                <a:solidFill>
                  <a:schemeClr val="bg1"/>
                </a:solidFill>
                <a:effectLst>
                  <a:glow rad="381000">
                    <a:srgbClr val="E20000">
                      <a:alpha val="49804"/>
                    </a:srgbClr>
                  </a:glow>
                </a:effectLst>
                <a:latin typeface="Felix Titling" pitchFamily="82" charset="0"/>
              </a:rPr>
              <a:t> . 2 – 1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1882702072"/>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9" presetClass="emph" presetSubtype="0" grpId="0" nodeType="afterEffect">
                                  <p:stCondLst>
                                    <p:cond delay="0"/>
                                  </p:stCondLst>
                                  <p:childTnLst>
                                    <p:set>
                                      <p:cBhvr rctx="PPT">
                                        <p:cTn id="10" dur="indefinite"/>
                                        <p:tgtEl>
                                          <p:spTgt spid="3"/>
                                        </p:tgtEl>
                                        <p:attrNameLst>
                                          <p:attrName>style.opacity</p:attrName>
                                        </p:attrNameLst>
                                      </p:cBhvr>
                                      <p:to>
                                        <p:strVal val="0.5"/>
                                      </p:to>
                                    </p:set>
                                    <p:animEffect filter="image" prLst="opacity: 0.5">
                                      <p:cBhvr rctx="IE">
                                        <p:cTn id="11"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a:solidFill>
                  <a:schemeClr val="bg1"/>
                </a:solidFill>
                <a:effectLst>
                  <a:glow rad="381000">
                    <a:srgbClr val="E20000">
                      <a:alpha val="49804"/>
                    </a:srgbClr>
                  </a:glow>
                </a:effectLst>
                <a:latin typeface="Felix Titling" pitchFamily="82" charset="0"/>
              </a:rPr>
              <a:t>4</a:t>
            </a:r>
            <a:r>
              <a:rPr lang="en-US" sz="2600" b="1" dirty="0" smtClean="0">
                <a:solidFill>
                  <a:schemeClr val="bg1"/>
                </a:solidFill>
                <a:effectLst>
                  <a:glow rad="381000">
                    <a:srgbClr val="E20000">
                      <a:alpha val="49804"/>
                    </a:srgbClr>
                  </a:glow>
                </a:effectLst>
                <a:latin typeface="Felix Titling" pitchFamily="82" charset="0"/>
              </a:rPr>
              <a:t> . 2 – 1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2446794450"/>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1077218"/>
          </a:xfrm>
          <a:prstGeom prst="rect">
            <a:avLst/>
          </a:prstGeom>
          <a:noFill/>
        </p:spPr>
        <p:txBody>
          <a:bodyPr wrap="square" rtlCol="0">
            <a:spAutoFit/>
          </a:bodyPr>
          <a:lstStyle/>
          <a:p>
            <a:r>
              <a:rPr lang="en-US" sz="3200" dirty="0" smtClean="0">
                <a:solidFill>
                  <a:srgbClr val="FFC000"/>
                </a:solidFill>
              </a:rPr>
              <a:t>Throne </a:t>
            </a:r>
            <a:r>
              <a:rPr lang="en-US" sz="3200" dirty="0"/>
              <a:t>~ </a:t>
            </a:r>
            <a:r>
              <a:rPr lang="en-US" sz="3200" b="1" i="1" dirty="0" err="1">
                <a:solidFill>
                  <a:srgbClr val="FFC000"/>
                </a:solidFill>
                <a:latin typeface="Times New Roman" pitchFamily="18" charset="0"/>
                <a:cs typeface="Times New Roman" pitchFamily="18" charset="0"/>
              </a:rPr>
              <a:t>thronos</a:t>
            </a:r>
            <a:r>
              <a:rPr lang="en-US" sz="3200" dirty="0"/>
              <a:t> – 14x in chapter 4 (46x in book)</a:t>
            </a: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a:solidFill>
                  <a:schemeClr val="bg1"/>
                </a:solidFill>
                <a:effectLst>
                  <a:glow rad="381000">
                    <a:srgbClr val="E20000">
                      <a:alpha val="49804"/>
                    </a:srgbClr>
                  </a:glow>
                </a:effectLst>
                <a:latin typeface="Felix Titling" pitchFamily="82" charset="0"/>
              </a:rPr>
              <a:t>4</a:t>
            </a:r>
            <a:r>
              <a:rPr lang="en-US" sz="2600" b="1" dirty="0" smtClean="0">
                <a:solidFill>
                  <a:schemeClr val="bg1"/>
                </a:solidFill>
                <a:effectLst>
                  <a:glow rad="381000">
                    <a:srgbClr val="E20000">
                      <a:alpha val="49804"/>
                    </a:srgbClr>
                  </a:glow>
                </a:effectLst>
                <a:latin typeface="Felix Titling" pitchFamily="82" charset="0"/>
              </a:rPr>
              <a:t> . 2 – 1 1</a:t>
            </a:r>
            <a:endParaRPr lang="en-US" sz="2600" b="1" dirty="0">
              <a:solidFill>
                <a:schemeClr val="bg1"/>
              </a:solidFill>
              <a:effectLst>
                <a:glow rad="381000">
                  <a:srgbClr val="E20000">
                    <a:alpha val="49804"/>
                  </a:srgbClr>
                </a:glow>
              </a:effectLst>
              <a:latin typeface="Felix Titling" pitchFamily="82" charset="0"/>
            </a:endParaRPr>
          </a:p>
        </p:txBody>
      </p:sp>
      <p:sp>
        <p:nvSpPr>
          <p:cNvPr id="2" name="TextBox 1"/>
          <p:cNvSpPr txBox="1"/>
          <p:nvPr/>
        </p:nvSpPr>
        <p:spPr>
          <a:xfrm>
            <a:off x="762000" y="1991617"/>
            <a:ext cx="7953828" cy="3046988"/>
          </a:xfrm>
          <a:prstGeom prst="rect">
            <a:avLst/>
          </a:prstGeom>
          <a:noFill/>
        </p:spPr>
        <p:txBody>
          <a:bodyPr wrap="square" rtlCol="0">
            <a:spAutoFit/>
          </a:bodyPr>
          <a:lstStyle/>
          <a:p>
            <a:pPr marL="285750" indent="-285750">
              <a:buFont typeface="Arial" pitchFamily="34" charset="0"/>
              <a:buChar char="•"/>
            </a:pPr>
            <a:r>
              <a:rPr lang="en-US" sz="3200" dirty="0" smtClean="0"/>
              <a:t>  </a:t>
            </a:r>
            <a:r>
              <a:rPr lang="en-US" sz="3200" dirty="0" smtClean="0">
                <a:solidFill>
                  <a:srgbClr val="FFC000"/>
                </a:solidFill>
              </a:rPr>
              <a:t>G</a:t>
            </a:r>
            <a:r>
              <a:rPr lang="en-US" sz="3200" dirty="0">
                <a:solidFill>
                  <a:srgbClr val="FFC000"/>
                </a:solidFill>
              </a:rPr>
              <a:t>. Campbell Morgan ~ </a:t>
            </a:r>
            <a:r>
              <a:rPr lang="en-US" sz="3200" dirty="0"/>
              <a:t>“While there may be many differing interpretations, the fundamental truths are self-evident.  At the center of everything is an occupied throne.”</a:t>
            </a:r>
          </a:p>
          <a:p>
            <a:endParaRPr lang="en-US" sz="3200" dirty="0" smtClean="0">
              <a:solidFill>
                <a:schemeClr val="bg1"/>
              </a:solidFill>
              <a:latin typeface="Eras Demi ITC" pitchFamily="34" charset="0"/>
            </a:endParaRPr>
          </a:p>
        </p:txBody>
      </p:sp>
    </p:spTree>
    <p:extLst>
      <p:ext uri="{BB962C8B-B14F-4D97-AF65-F5344CB8AC3E}">
        <p14:creationId xmlns:p14="http://schemas.microsoft.com/office/powerpoint/2010/main" xmlns="" val="2563030052"/>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a:solidFill>
                  <a:schemeClr val="bg1"/>
                </a:solidFill>
                <a:effectLst>
                  <a:glow rad="381000">
                    <a:srgbClr val="E20000">
                      <a:alpha val="49804"/>
                    </a:srgbClr>
                  </a:glow>
                </a:effectLst>
                <a:latin typeface="Felix Titling" pitchFamily="82" charset="0"/>
              </a:rPr>
              <a:t>4</a:t>
            </a:r>
            <a:r>
              <a:rPr lang="en-US" sz="2600" b="1" dirty="0" smtClean="0">
                <a:solidFill>
                  <a:schemeClr val="bg1"/>
                </a:solidFill>
                <a:effectLst>
                  <a:glow rad="381000">
                    <a:srgbClr val="E20000">
                      <a:alpha val="49804"/>
                    </a:srgbClr>
                  </a:glow>
                </a:effectLst>
                <a:latin typeface="Felix Titling" pitchFamily="82" charset="0"/>
              </a:rPr>
              <a:t> . 2 – 1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72529784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584775"/>
          </a:xfrm>
          <a:prstGeom prst="rect">
            <a:avLst/>
          </a:prstGeom>
          <a:noFill/>
        </p:spPr>
        <p:txBody>
          <a:bodyPr wrap="square" rtlCol="0">
            <a:spAutoFit/>
          </a:bodyPr>
          <a:lstStyle/>
          <a:p>
            <a:r>
              <a:rPr lang="en-US" sz="3200" dirty="0">
                <a:solidFill>
                  <a:srgbClr val="FFC000"/>
                </a:solidFill>
              </a:rPr>
              <a:t>Elders</a:t>
            </a:r>
            <a:r>
              <a:rPr lang="en-US" sz="3200" dirty="0"/>
              <a:t> ~ </a:t>
            </a:r>
            <a:r>
              <a:rPr lang="en-US" sz="3200" b="1" i="1" dirty="0" err="1">
                <a:solidFill>
                  <a:srgbClr val="FFC000"/>
                </a:solidFill>
                <a:latin typeface="Times New Roman" pitchFamily="18" charset="0"/>
                <a:cs typeface="Times New Roman" pitchFamily="18" charset="0"/>
              </a:rPr>
              <a:t>presbuteros</a:t>
            </a:r>
            <a:r>
              <a:rPr lang="en-US" sz="3200" b="1" dirty="0">
                <a:solidFill>
                  <a:srgbClr val="FFC000"/>
                </a:solidFill>
                <a:latin typeface="Times New Roman" pitchFamily="18" charset="0"/>
                <a:cs typeface="Times New Roman" pitchFamily="18" charset="0"/>
              </a:rPr>
              <a:t> </a:t>
            </a: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a:solidFill>
                  <a:schemeClr val="bg1"/>
                </a:solidFill>
                <a:effectLst>
                  <a:glow rad="381000">
                    <a:srgbClr val="E20000">
                      <a:alpha val="49804"/>
                    </a:srgbClr>
                  </a:glow>
                </a:effectLst>
                <a:latin typeface="Felix Titling" pitchFamily="82" charset="0"/>
              </a:rPr>
              <a:t>4</a:t>
            </a:r>
            <a:r>
              <a:rPr lang="en-US" sz="2600" b="1" dirty="0" smtClean="0">
                <a:solidFill>
                  <a:schemeClr val="bg1"/>
                </a:solidFill>
                <a:effectLst>
                  <a:glow rad="381000">
                    <a:srgbClr val="E20000">
                      <a:alpha val="49804"/>
                    </a:srgbClr>
                  </a:glow>
                </a:effectLst>
                <a:latin typeface="Felix Titling" pitchFamily="82" charset="0"/>
              </a:rPr>
              <a:t> . 2 – 1 1</a:t>
            </a:r>
            <a:endParaRPr lang="en-US" sz="2600" b="1" dirty="0">
              <a:solidFill>
                <a:schemeClr val="bg1"/>
              </a:solidFill>
              <a:effectLst>
                <a:glow rad="381000">
                  <a:srgbClr val="E20000">
                    <a:alpha val="49804"/>
                  </a:srgbClr>
                </a:glow>
              </a:effectLst>
              <a:latin typeface="Felix Titling" pitchFamily="82" charset="0"/>
            </a:endParaRPr>
          </a:p>
        </p:txBody>
      </p:sp>
      <p:sp>
        <p:nvSpPr>
          <p:cNvPr id="2" name="TextBox 1"/>
          <p:cNvSpPr txBox="1"/>
          <p:nvPr/>
        </p:nvSpPr>
        <p:spPr>
          <a:xfrm>
            <a:off x="762000" y="1447800"/>
            <a:ext cx="7953828" cy="584775"/>
          </a:xfrm>
          <a:prstGeom prst="rect">
            <a:avLst/>
          </a:prstGeom>
          <a:noFill/>
        </p:spPr>
        <p:txBody>
          <a:bodyPr wrap="square" rtlCol="0">
            <a:spAutoFit/>
          </a:bodyPr>
          <a:lstStyle/>
          <a:p>
            <a:pPr marL="285750" indent="-285750">
              <a:buFont typeface="Arial" pitchFamily="34" charset="0"/>
              <a:buChar char="•"/>
            </a:pPr>
            <a:r>
              <a:rPr lang="en-US" sz="3200" dirty="0" smtClean="0"/>
              <a:t> </a:t>
            </a:r>
            <a:r>
              <a:rPr lang="en-US" sz="3200" dirty="0">
                <a:solidFill>
                  <a:srgbClr val="FFC000"/>
                </a:solidFill>
              </a:rPr>
              <a:t>Crowns</a:t>
            </a:r>
            <a:r>
              <a:rPr lang="en-US" sz="3200" dirty="0"/>
              <a:t> ~ </a:t>
            </a:r>
            <a:r>
              <a:rPr lang="en-US" sz="3200" b="1" i="1" dirty="0" err="1">
                <a:solidFill>
                  <a:srgbClr val="FFC000"/>
                </a:solidFill>
                <a:latin typeface="Times New Roman" pitchFamily="18" charset="0"/>
                <a:cs typeface="Times New Roman" pitchFamily="18" charset="0"/>
              </a:rPr>
              <a:t>stephanos</a:t>
            </a:r>
            <a:r>
              <a:rPr lang="en-US" sz="3200" b="1" dirty="0">
                <a:solidFill>
                  <a:srgbClr val="FFC000"/>
                </a:solidFill>
                <a:latin typeface="Times New Roman" pitchFamily="18" charset="0"/>
                <a:cs typeface="Times New Roman" pitchFamily="18" charset="0"/>
              </a:rPr>
              <a:t> </a:t>
            </a:r>
            <a:endParaRPr lang="en-US" sz="3200" b="1" dirty="0" smtClean="0">
              <a:solidFill>
                <a:srgbClr val="FFC000"/>
              </a:solidFill>
              <a:latin typeface="Times New Roman" pitchFamily="18" charset="0"/>
              <a:cs typeface="Times New Roman" pitchFamily="18" charset="0"/>
            </a:endParaRPr>
          </a:p>
        </p:txBody>
      </p:sp>
      <p:sp>
        <p:nvSpPr>
          <p:cNvPr id="4" name="TextBox 3"/>
          <p:cNvSpPr txBox="1"/>
          <p:nvPr/>
        </p:nvSpPr>
        <p:spPr>
          <a:xfrm>
            <a:off x="457200" y="1981200"/>
            <a:ext cx="8229600" cy="3539430"/>
          </a:xfrm>
          <a:prstGeom prst="rect">
            <a:avLst/>
          </a:prstGeom>
          <a:noFill/>
        </p:spPr>
        <p:txBody>
          <a:bodyPr wrap="square" rtlCol="0">
            <a:spAutoFit/>
          </a:bodyPr>
          <a:lstStyle/>
          <a:p>
            <a:r>
              <a:rPr lang="en-US" sz="3200" dirty="0">
                <a:solidFill>
                  <a:srgbClr val="FFC000"/>
                </a:solidFill>
              </a:rPr>
              <a:t>Jay Adams </a:t>
            </a:r>
            <a:r>
              <a:rPr lang="en-US" sz="3200" dirty="0" smtClean="0">
                <a:solidFill>
                  <a:srgbClr val="FFC000"/>
                </a:solidFill>
              </a:rPr>
              <a:t>~ </a:t>
            </a:r>
            <a:r>
              <a:rPr lang="en-US" sz="3200" dirty="0"/>
              <a:t>"They are here to create the proper effect. Later in the book, they help carry the story forward, much as the chorus in a Greek tragedy. … Beyond this, they seem to do nothing, and represent nothing."</a:t>
            </a:r>
          </a:p>
          <a:p>
            <a:endParaRPr lang="en-US" sz="3200" dirty="0" smtClean="0">
              <a:solidFill>
                <a:schemeClr val="bg1"/>
              </a:solidFill>
              <a:latin typeface="Eras Demi ITC" pitchFamily="34" charset="0"/>
            </a:endParaRPr>
          </a:p>
        </p:txBody>
      </p:sp>
    </p:spTree>
    <p:extLst>
      <p:ext uri="{BB962C8B-B14F-4D97-AF65-F5344CB8AC3E}">
        <p14:creationId xmlns:p14="http://schemas.microsoft.com/office/powerpoint/2010/main" xmlns="" val="281474052"/>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500"/>
                            </p:stCondLst>
                            <p:childTnLst>
                              <p:par>
                                <p:cTn id="18" presetID="9" presetClass="emph" presetSubtype="0" grpId="0" nodeType="afterEffect">
                                  <p:stCondLst>
                                    <p:cond delay="0"/>
                                  </p:stCondLst>
                                  <p:childTnLst>
                                    <p:set>
                                      <p:cBhvr rctx="PPT">
                                        <p:cTn id="19" dur="indefinite"/>
                                        <p:tgtEl>
                                          <p:spTgt spid="2">
                                            <p:txEl>
                                              <p:pRg st="0" end="0"/>
                                            </p:txEl>
                                          </p:spTgt>
                                        </p:tgtEl>
                                        <p:attrNameLst>
                                          <p:attrName>style.opacity</p:attrName>
                                        </p:attrNameLst>
                                      </p:cBhvr>
                                      <p:to>
                                        <p:strVal val="0.5"/>
                                      </p:to>
                                    </p:set>
                                    <p:animEffect filter="image" prLst="opacity: 0.5">
                                      <p:cBhvr rctx="IE">
                                        <p:cTn id="20" dur="indefinite"/>
                                        <p:tgtEl>
                                          <p:spTgt spid="2">
                                            <p:txEl>
                                              <p:pRg st="0" end="0"/>
                                            </p:txEl>
                                          </p:spTgt>
                                        </p:tgtEl>
                                      </p:cBhvr>
                                    </p:animEffect>
                                  </p:childTnLst>
                                </p:cTn>
                              </p:par>
                              <p:par>
                                <p:cTn id="21" presetID="9" presetClass="emph" presetSubtype="0" grpId="0" nodeType="withEffect">
                                  <p:stCondLst>
                                    <p:cond delay="0"/>
                                  </p:stCondLst>
                                  <p:childTnLst>
                                    <p:set>
                                      <p:cBhvr rctx="PPT">
                                        <p:cTn id="22" dur="indefinite"/>
                                        <p:tgtEl>
                                          <p:spTgt spid="3"/>
                                        </p:tgtEl>
                                        <p:attrNameLst>
                                          <p:attrName>style.opacity</p:attrName>
                                        </p:attrNameLst>
                                      </p:cBhvr>
                                      <p:to>
                                        <p:strVal val="0.5"/>
                                      </p:to>
                                    </p:set>
                                    <p:animEffect filter="image" prLst="opacity: 0.5">
                                      <p:cBhvr rctx="IE">
                                        <p:cTn id="23"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a:solidFill>
                  <a:schemeClr val="bg1"/>
                </a:solidFill>
                <a:effectLst>
                  <a:glow rad="381000">
                    <a:srgbClr val="E20000">
                      <a:alpha val="49804"/>
                    </a:srgbClr>
                  </a:glow>
                </a:effectLst>
                <a:latin typeface="Felix Titling" pitchFamily="82" charset="0"/>
              </a:rPr>
              <a:t>4</a:t>
            </a:r>
            <a:r>
              <a:rPr lang="en-US" sz="2600" b="1" dirty="0" smtClean="0">
                <a:solidFill>
                  <a:schemeClr val="bg1"/>
                </a:solidFill>
                <a:effectLst>
                  <a:glow rad="381000">
                    <a:srgbClr val="E20000">
                      <a:alpha val="49804"/>
                    </a:srgbClr>
                  </a:glow>
                </a:effectLst>
                <a:latin typeface="Felix Titling" pitchFamily="82" charset="0"/>
              </a:rPr>
              <a:t> . 2 – 1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597633936"/>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2554545"/>
          </a:xfrm>
          <a:prstGeom prst="rect">
            <a:avLst/>
          </a:prstGeom>
          <a:noFill/>
        </p:spPr>
        <p:txBody>
          <a:bodyPr wrap="square" rtlCol="0">
            <a:spAutoFit/>
          </a:bodyPr>
          <a:lstStyle/>
          <a:p>
            <a:r>
              <a:rPr lang="en-US" sz="3200" dirty="0" err="1"/>
              <a:t>Heb</a:t>
            </a:r>
            <a:r>
              <a:rPr lang="en-US" sz="3200" dirty="0"/>
              <a:t> 9:23 ~ </a:t>
            </a:r>
            <a:r>
              <a:rPr lang="en-US" sz="3200" dirty="0">
                <a:solidFill>
                  <a:srgbClr val="FFC000"/>
                </a:solidFill>
              </a:rPr>
              <a:t>Therefore </a:t>
            </a:r>
            <a:r>
              <a:rPr lang="en-US" sz="3200" i="1" dirty="0">
                <a:solidFill>
                  <a:srgbClr val="FFC000"/>
                </a:solidFill>
              </a:rPr>
              <a:t>it was</a:t>
            </a:r>
            <a:r>
              <a:rPr lang="en-US" sz="3200" dirty="0">
                <a:solidFill>
                  <a:srgbClr val="FFC000"/>
                </a:solidFill>
              </a:rPr>
              <a:t> necessary that the copies of the things in the heavens should be purified with these, but the heavenly things themselves with better sacrifices than these. </a:t>
            </a:r>
            <a:endParaRPr lang="en-US" sz="3200" dirty="0">
              <a:solidFill>
                <a:srgbClr val="FFC000"/>
              </a:solidFill>
              <a:latin typeface="Eras Demi ITC" pitchFamily="34" charset="0"/>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a:solidFill>
                  <a:schemeClr val="bg1"/>
                </a:solidFill>
                <a:effectLst>
                  <a:glow rad="381000">
                    <a:srgbClr val="E20000">
                      <a:alpha val="49804"/>
                    </a:srgbClr>
                  </a:glow>
                </a:effectLst>
                <a:latin typeface="Felix Titling" pitchFamily="82" charset="0"/>
              </a:rPr>
              <a:t>4</a:t>
            </a:r>
            <a:r>
              <a:rPr lang="en-US" sz="2600" b="1" dirty="0" smtClean="0">
                <a:solidFill>
                  <a:schemeClr val="bg1"/>
                </a:solidFill>
                <a:effectLst>
                  <a:glow rad="381000">
                    <a:srgbClr val="E20000">
                      <a:alpha val="49804"/>
                    </a:srgbClr>
                  </a:glow>
                </a:effectLst>
                <a:latin typeface="Felix Titling" pitchFamily="82" charset="0"/>
              </a:rPr>
              <a:t> . 2 – 1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80364187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a:solidFill>
                  <a:schemeClr val="bg1"/>
                </a:solidFill>
                <a:effectLst>
                  <a:glow rad="381000">
                    <a:srgbClr val="E20000">
                      <a:alpha val="49804"/>
                    </a:srgbClr>
                  </a:glow>
                </a:effectLst>
                <a:latin typeface="Felix Titling" pitchFamily="82" charset="0"/>
              </a:rPr>
              <a:t>4</a:t>
            </a:r>
            <a:r>
              <a:rPr lang="en-US" sz="2600" b="1" dirty="0" smtClean="0">
                <a:solidFill>
                  <a:schemeClr val="bg1"/>
                </a:solidFill>
                <a:effectLst>
                  <a:glow rad="381000">
                    <a:srgbClr val="E20000">
                      <a:alpha val="49804"/>
                    </a:srgbClr>
                  </a:glow>
                </a:effectLst>
                <a:latin typeface="Felix Titling" pitchFamily="82" charset="0"/>
              </a:rPr>
              <a:t> . 2 – 1 1</a:t>
            </a:r>
            <a:endParaRPr lang="en-US" sz="2600" b="1" dirty="0">
              <a:solidFill>
                <a:schemeClr val="bg1"/>
              </a:solidFill>
              <a:effectLst>
                <a:glow rad="381000">
                  <a:srgbClr val="E20000">
                    <a:alpha val="49804"/>
                  </a:srgbClr>
                </a:glow>
              </a:effectLst>
              <a:latin typeface="Felix Titling" pitchFamily="82" charset="0"/>
            </a:endParaRPr>
          </a:p>
        </p:txBody>
      </p:sp>
      <p:sp>
        <p:nvSpPr>
          <p:cNvPr id="8" name="Rectangle 7"/>
          <p:cNvSpPr/>
          <p:nvPr/>
        </p:nvSpPr>
        <p:spPr>
          <a:xfrm>
            <a:off x="1524000" y="3276600"/>
            <a:ext cx="228600" cy="381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24200" y="2997760"/>
            <a:ext cx="533400"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24200" y="3886200"/>
            <a:ext cx="457200" cy="762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10200" y="3246456"/>
            <a:ext cx="457200" cy="457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58000" y="3170256"/>
            <a:ext cx="609600" cy="609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4893547" y="1821264"/>
            <a:ext cx="3717053" cy="9127"/>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533401" y="1830392"/>
            <a:ext cx="3616569" cy="10968"/>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38600" y="1662168"/>
            <a:ext cx="990600" cy="338554"/>
          </a:xfrm>
          <a:prstGeom prst="rect">
            <a:avLst/>
          </a:prstGeom>
          <a:noFill/>
        </p:spPr>
        <p:txBody>
          <a:bodyPr wrap="square" rtlCol="0">
            <a:spAutoFit/>
          </a:bodyPr>
          <a:lstStyle/>
          <a:p>
            <a:pPr algn="ctr"/>
            <a:r>
              <a:rPr lang="en-US" sz="1600" dirty="0" smtClean="0">
                <a:solidFill>
                  <a:schemeClr val="bg1"/>
                </a:solidFill>
                <a:latin typeface="Arial Rounded MT Bold" pitchFamily="34" charset="0"/>
              </a:rPr>
              <a:t>150 '</a:t>
            </a:r>
          </a:p>
        </p:txBody>
      </p:sp>
      <p:sp>
        <p:nvSpPr>
          <p:cNvPr id="17" name="TextBox 16"/>
          <p:cNvSpPr txBox="1"/>
          <p:nvPr/>
        </p:nvSpPr>
        <p:spPr>
          <a:xfrm rot="16200000">
            <a:off x="319586" y="3267678"/>
            <a:ext cx="838200" cy="338554"/>
          </a:xfrm>
          <a:prstGeom prst="rect">
            <a:avLst/>
          </a:prstGeom>
          <a:noFill/>
        </p:spPr>
        <p:txBody>
          <a:bodyPr wrap="square" rtlCol="0">
            <a:spAutoFit/>
          </a:bodyPr>
          <a:lstStyle/>
          <a:p>
            <a:pPr algn="ctr"/>
            <a:r>
              <a:rPr lang="en-US" sz="1600" dirty="0" smtClean="0">
                <a:solidFill>
                  <a:schemeClr val="bg1"/>
                </a:solidFill>
                <a:latin typeface="Arial Rounded MT Bold" pitchFamily="34" charset="0"/>
              </a:rPr>
              <a:t>75'</a:t>
            </a:r>
          </a:p>
        </p:txBody>
      </p:sp>
      <p:cxnSp>
        <p:nvCxnSpPr>
          <p:cNvPr id="18" name="Straight Arrow Connector 17"/>
          <p:cNvCxnSpPr/>
          <p:nvPr/>
        </p:nvCxnSpPr>
        <p:spPr>
          <a:xfrm rot="16200000" flipV="1">
            <a:off x="-45218" y="2328707"/>
            <a:ext cx="1557494" cy="3"/>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85828" y="4610098"/>
            <a:ext cx="1620294" cy="1676"/>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400" y="4242862"/>
            <a:ext cx="24116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623919" y="4254645"/>
            <a:ext cx="24116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22967" y="4065399"/>
            <a:ext cx="712596" cy="338554"/>
          </a:xfrm>
          <a:prstGeom prst="rect">
            <a:avLst/>
          </a:prstGeom>
          <a:noFill/>
        </p:spPr>
        <p:txBody>
          <a:bodyPr wrap="square" rtlCol="0">
            <a:spAutoFit/>
          </a:bodyPr>
          <a:lstStyle/>
          <a:p>
            <a:pPr algn="ctr"/>
            <a:r>
              <a:rPr lang="en-US" sz="1600" dirty="0" smtClean="0">
                <a:solidFill>
                  <a:schemeClr val="bg1"/>
                </a:solidFill>
                <a:latin typeface="Arial Rounded MT Bold" pitchFamily="34" charset="0"/>
              </a:rPr>
              <a:t>45 '</a:t>
            </a:r>
          </a:p>
        </p:txBody>
      </p:sp>
      <p:cxnSp>
        <p:nvCxnSpPr>
          <p:cNvPr id="23" name="Straight Arrow Connector 22"/>
          <p:cNvCxnSpPr/>
          <p:nvPr/>
        </p:nvCxnSpPr>
        <p:spPr>
          <a:xfrm>
            <a:off x="3235569" y="4242912"/>
            <a:ext cx="1477108" cy="4"/>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1076842" y="4232863"/>
            <a:ext cx="1485488" cy="1679"/>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953036" y="3288198"/>
            <a:ext cx="619654" cy="338554"/>
          </a:xfrm>
          <a:prstGeom prst="rect">
            <a:avLst/>
          </a:prstGeom>
          <a:noFill/>
        </p:spPr>
        <p:txBody>
          <a:bodyPr wrap="square" rtlCol="0">
            <a:spAutoFit/>
          </a:bodyPr>
          <a:lstStyle/>
          <a:p>
            <a:pPr algn="ctr"/>
            <a:r>
              <a:rPr lang="en-US" sz="1600" dirty="0" smtClean="0">
                <a:solidFill>
                  <a:schemeClr val="bg1"/>
                </a:solidFill>
                <a:latin typeface="Arial Rounded MT Bold" pitchFamily="34" charset="0"/>
              </a:rPr>
              <a:t>15 '</a:t>
            </a:r>
          </a:p>
        </p:txBody>
      </p:sp>
      <p:cxnSp>
        <p:nvCxnSpPr>
          <p:cNvPr id="26" name="Straight Arrow Connector 25"/>
          <p:cNvCxnSpPr>
            <a:stCxn id="25" idx="3"/>
          </p:cNvCxnSpPr>
          <p:nvPr/>
        </p:nvCxnSpPr>
        <p:spPr>
          <a:xfrm rot="5400000" flipH="1" flipV="1">
            <a:off x="1163993" y="3045550"/>
            <a:ext cx="200969" cy="3229"/>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H="1">
            <a:off x="1175721" y="3891262"/>
            <a:ext cx="200969" cy="3229"/>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87728" y="1956933"/>
            <a:ext cx="712596" cy="338554"/>
          </a:xfrm>
          <a:prstGeom prst="rect">
            <a:avLst/>
          </a:prstGeom>
          <a:noFill/>
        </p:spPr>
        <p:txBody>
          <a:bodyPr wrap="square" rtlCol="0">
            <a:spAutoFit/>
          </a:bodyPr>
          <a:lstStyle/>
          <a:p>
            <a:pPr algn="ctr"/>
            <a:r>
              <a:rPr lang="en-US" sz="1600" dirty="0" smtClean="0">
                <a:solidFill>
                  <a:schemeClr val="bg1"/>
                </a:solidFill>
                <a:latin typeface="Arial Rounded MT Bold" pitchFamily="34" charset="0"/>
              </a:rPr>
              <a:t>Ark</a:t>
            </a:r>
          </a:p>
        </p:txBody>
      </p:sp>
      <p:sp>
        <p:nvSpPr>
          <p:cNvPr id="29" name="TextBox 28"/>
          <p:cNvSpPr txBox="1"/>
          <p:nvPr/>
        </p:nvSpPr>
        <p:spPr>
          <a:xfrm>
            <a:off x="2254976" y="1968661"/>
            <a:ext cx="2266784" cy="338554"/>
          </a:xfrm>
          <a:prstGeom prst="rect">
            <a:avLst/>
          </a:prstGeom>
          <a:noFill/>
        </p:spPr>
        <p:txBody>
          <a:bodyPr wrap="square" rtlCol="0">
            <a:spAutoFit/>
          </a:bodyPr>
          <a:lstStyle/>
          <a:p>
            <a:pPr algn="ctr"/>
            <a:r>
              <a:rPr lang="en-US" sz="1600" dirty="0" smtClean="0">
                <a:solidFill>
                  <a:schemeClr val="bg1"/>
                </a:solidFill>
                <a:latin typeface="Arial Rounded MT Bold" pitchFamily="34" charset="0"/>
              </a:rPr>
              <a:t>Table of Showbread</a:t>
            </a:r>
          </a:p>
        </p:txBody>
      </p:sp>
      <p:sp>
        <p:nvSpPr>
          <p:cNvPr id="30" name="TextBox 29"/>
          <p:cNvSpPr txBox="1"/>
          <p:nvPr/>
        </p:nvSpPr>
        <p:spPr>
          <a:xfrm>
            <a:off x="3758074" y="2362246"/>
            <a:ext cx="1056753" cy="338554"/>
          </a:xfrm>
          <a:prstGeom prst="rect">
            <a:avLst/>
          </a:prstGeom>
          <a:noFill/>
        </p:spPr>
        <p:txBody>
          <a:bodyPr wrap="square" rtlCol="0">
            <a:spAutoFit/>
          </a:bodyPr>
          <a:lstStyle/>
          <a:p>
            <a:pPr algn="ctr"/>
            <a:r>
              <a:rPr lang="en-US" sz="1600" dirty="0" smtClean="0">
                <a:solidFill>
                  <a:schemeClr val="bg1"/>
                </a:solidFill>
                <a:latin typeface="Arial Rounded MT Bold" pitchFamily="34" charset="0"/>
              </a:rPr>
              <a:t>Menorah</a:t>
            </a:r>
          </a:p>
        </p:txBody>
      </p:sp>
      <p:sp>
        <p:nvSpPr>
          <p:cNvPr id="31" name="Rectangle 30"/>
          <p:cNvSpPr/>
          <p:nvPr/>
        </p:nvSpPr>
        <p:spPr>
          <a:xfrm>
            <a:off x="2325465" y="3363365"/>
            <a:ext cx="132309" cy="22105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593488" y="2362213"/>
            <a:ext cx="1521501" cy="338554"/>
          </a:xfrm>
          <a:prstGeom prst="rect">
            <a:avLst/>
          </a:prstGeom>
          <a:noFill/>
        </p:spPr>
        <p:txBody>
          <a:bodyPr wrap="square" rtlCol="0">
            <a:spAutoFit/>
          </a:bodyPr>
          <a:lstStyle/>
          <a:p>
            <a:pPr algn="ctr"/>
            <a:r>
              <a:rPr lang="en-US" sz="1600" dirty="0" smtClean="0">
                <a:solidFill>
                  <a:schemeClr val="bg1"/>
                </a:solidFill>
                <a:latin typeface="Arial Rounded MT Bold" pitchFamily="34" charset="0"/>
              </a:rPr>
              <a:t>Golden Altar</a:t>
            </a:r>
          </a:p>
        </p:txBody>
      </p:sp>
      <p:sp>
        <p:nvSpPr>
          <p:cNvPr id="33" name="TextBox 32"/>
          <p:cNvSpPr txBox="1"/>
          <p:nvPr/>
        </p:nvSpPr>
        <p:spPr>
          <a:xfrm>
            <a:off x="4667535" y="4328602"/>
            <a:ext cx="1551650" cy="584775"/>
          </a:xfrm>
          <a:prstGeom prst="rect">
            <a:avLst/>
          </a:prstGeom>
          <a:noFill/>
        </p:spPr>
        <p:txBody>
          <a:bodyPr wrap="square" rtlCol="0">
            <a:spAutoFit/>
          </a:bodyPr>
          <a:lstStyle/>
          <a:p>
            <a:pPr algn="ctr"/>
            <a:r>
              <a:rPr lang="en-US" sz="1600" dirty="0" smtClean="0">
                <a:solidFill>
                  <a:schemeClr val="bg1"/>
                </a:solidFill>
                <a:latin typeface="Arial Rounded MT Bold" pitchFamily="34" charset="0"/>
              </a:rPr>
              <a:t>Bronze Laver</a:t>
            </a:r>
          </a:p>
          <a:p>
            <a:pPr algn="ctr"/>
            <a:r>
              <a:rPr lang="en-US" sz="1600" smtClean="0">
                <a:solidFill>
                  <a:schemeClr val="bg1"/>
                </a:solidFill>
                <a:latin typeface="Arial Rounded MT Bold" pitchFamily="34" charset="0"/>
              </a:rPr>
              <a:t>(Sea)</a:t>
            </a:r>
            <a:endParaRPr lang="en-US" sz="1600" dirty="0" smtClean="0">
              <a:solidFill>
                <a:schemeClr val="bg1"/>
              </a:solidFill>
              <a:latin typeface="Arial Rounded MT Bold" pitchFamily="34" charset="0"/>
            </a:endParaRPr>
          </a:p>
        </p:txBody>
      </p:sp>
      <p:sp>
        <p:nvSpPr>
          <p:cNvPr id="34" name="TextBox 33"/>
          <p:cNvSpPr txBox="1"/>
          <p:nvPr/>
        </p:nvSpPr>
        <p:spPr>
          <a:xfrm>
            <a:off x="6529615" y="4330282"/>
            <a:ext cx="1455346" cy="338554"/>
          </a:xfrm>
          <a:prstGeom prst="rect">
            <a:avLst/>
          </a:prstGeom>
          <a:noFill/>
        </p:spPr>
        <p:txBody>
          <a:bodyPr wrap="square" rtlCol="0">
            <a:spAutoFit/>
          </a:bodyPr>
          <a:lstStyle/>
          <a:p>
            <a:pPr algn="ctr"/>
            <a:r>
              <a:rPr lang="en-US" sz="1600" dirty="0" smtClean="0">
                <a:solidFill>
                  <a:schemeClr val="bg1"/>
                </a:solidFill>
                <a:latin typeface="Arial Rounded MT Bold" pitchFamily="34" charset="0"/>
              </a:rPr>
              <a:t>Bronze Altar</a:t>
            </a:r>
          </a:p>
        </p:txBody>
      </p:sp>
      <p:grpSp>
        <p:nvGrpSpPr>
          <p:cNvPr id="35" name="Group 34"/>
          <p:cNvGrpSpPr/>
          <p:nvPr/>
        </p:nvGrpSpPr>
        <p:grpSpPr>
          <a:xfrm>
            <a:off x="457200" y="1447800"/>
            <a:ext cx="8230993" cy="4038600"/>
            <a:chOff x="457200" y="1676400"/>
            <a:chExt cx="8230993" cy="4038600"/>
          </a:xfrm>
        </p:grpSpPr>
        <p:sp>
          <p:nvSpPr>
            <p:cNvPr id="36" name="Rectangle 35"/>
            <p:cNvSpPr/>
            <p:nvPr/>
          </p:nvSpPr>
          <p:spPr>
            <a:xfrm>
              <a:off x="457200" y="1676400"/>
              <a:ext cx="8229600" cy="40386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rot="5400000">
              <a:off x="8336500" y="3707841"/>
              <a:ext cx="703385" cy="0"/>
            </a:xfrm>
            <a:prstGeom prst="line">
              <a:avLst/>
            </a:prstGeom>
            <a:ln w="76200">
              <a:solidFill>
                <a:srgbClr val="285BAE"/>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8608923" y="3094884"/>
            <a:ext cx="150725" cy="769544"/>
            <a:chOff x="8630697" y="3327113"/>
            <a:chExt cx="150725" cy="727678"/>
          </a:xfrm>
        </p:grpSpPr>
        <p:cxnSp>
          <p:nvCxnSpPr>
            <p:cNvPr id="39" name="Straight Connector 38"/>
            <p:cNvCxnSpPr/>
            <p:nvPr/>
          </p:nvCxnSpPr>
          <p:spPr>
            <a:xfrm rot="2700000">
              <a:off x="8634370" y="3402476"/>
              <a:ext cx="1507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2700000">
              <a:off x="8630723" y="3598424"/>
              <a:ext cx="1507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2700000">
              <a:off x="8630698" y="3787113"/>
              <a:ext cx="1507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2700000">
              <a:off x="8637957" y="3979429"/>
              <a:ext cx="1507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8900000" flipV="1">
              <a:off x="8630697" y="3500455"/>
              <a:ext cx="1507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8900000" flipV="1">
              <a:off x="8630697" y="3689141"/>
              <a:ext cx="1507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8900000" flipV="1">
              <a:off x="8630697" y="3881455"/>
              <a:ext cx="1507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1066800" y="2899230"/>
            <a:ext cx="3728361" cy="1143000"/>
            <a:chOff x="1066800" y="3127830"/>
            <a:chExt cx="3728361" cy="1143000"/>
          </a:xfrm>
        </p:grpSpPr>
        <p:grpSp>
          <p:nvGrpSpPr>
            <p:cNvPr id="47" name="Group 123"/>
            <p:cNvGrpSpPr/>
            <p:nvPr/>
          </p:nvGrpSpPr>
          <p:grpSpPr>
            <a:xfrm>
              <a:off x="1066800" y="3127830"/>
              <a:ext cx="3658349" cy="1143000"/>
              <a:chOff x="1066800" y="3127830"/>
              <a:chExt cx="3658349" cy="1143000"/>
            </a:xfrm>
          </p:grpSpPr>
          <p:sp>
            <p:nvSpPr>
              <p:cNvPr id="56" name="Rectangle 55"/>
              <p:cNvSpPr/>
              <p:nvPr/>
            </p:nvSpPr>
            <p:spPr>
              <a:xfrm>
                <a:off x="1066800" y="3127830"/>
                <a:ext cx="3657600" cy="11430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rot="5400000">
                <a:off x="4377677" y="3712464"/>
                <a:ext cx="694944" cy="0"/>
              </a:xfrm>
              <a:prstGeom prst="line">
                <a:avLst/>
              </a:prstGeom>
              <a:ln w="57150">
                <a:solidFill>
                  <a:srgbClr val="285BAE"/>
                </a:solidFill>
              </a:ln>
            </p:spPr>
            <p:style>
              <a:lnRef idx="1">
                <a:schemeClr val="accent1"/>
              </a:lnRef>
              <a:fillRef idx="0">
                <a:schemeClr val="accent1"/>
              </a:fillRef>
              <a:effectRef idx="0">
                <a:schemeClr val="accent1"/>
              </a:effectRef>
              <a:fontRef idx="minor">
                <a:schemeClr val="tx1"/>
              </a:fontRef>
            </p:style>
          </p:cxnSp>
        </p:grpSp>
        <p:grpSp>
          <p:nvGrpSpPr>
            <p:cNvPr id="48" name="Group 88"/>
            <p:cNvGrpSpPr/>
            <p:nvPr/>
          </p:nvGrpSpPr>
          <p:grpSpPr>
            <a:xfrm>
              <a:off x="4644436" y="3329576"/>
              <a:ext cx="150725" cy="766504"/>
              <a:chOff x="8630697" y="3327113"/>
              <a:chExt cx="150725" cy="727678"/>
            </a:xfrm>
          </p:grpSpPr>
          <p:cxnSp>
            <p:nvCxnSpPr>
              <p:cNvPr id="49" name="Straight Connector 48"/>
              <p:cNvCxnSpPr/>
              <p:nvPr/>
            </p:nvCxnSpPr>
            <p:spPr>
              <a:xfrm rot="2700000">
                <a:off x="8634370" y="3402476"/>
                <a:ext cx="1507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2700000">
                <a:off x="8630723" y="3598424"/>
                <a:ext cx="1507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2700000">
                <a:off x="8630698" y="3787113"/>
                <a:ext cx="1507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2700000">
                <a:off x="8637957" y="3979429"/>
                <a:ext cx="1507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8900000" flipV="1">
                <a:off x="8630697" y="3500455"/>
                <a:ext cx="1507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8900000" flipV="1">
                <a:off x="8630697" y="3689141"/>
                <a:ext cx="1507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8900000" flipV="1">
                <a:off x="8630697" y="3881455"/>
                <a:ext cx="15072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grpSp>
        <p:nvGrpSpPr>
          <p:cNvPr id="58" name="Group 57"/>
          <p:cNvGrpSpPr/>
          <p:nvPr/>
        </p:nvGrpSpPr>
        <p:grpSpPr>
          <a:xfrm>
            <a:off x="1995050" y="2846138"/>
            <a:ext cx="324692" cy="1101557"/>
            <a:chOff x="1995050" y="3074738"/>
            <a:chExt cx="324692" cy="1114268"/>
          </a:xfrm>
        </p:grpSpPr>
        <p:cxnSp>
          <p:nvCxnSpPr>
            <p:cNvPr id="59" name="Straight Connector 58"/>
            <p:cNvCxnSpPr/>
            <p:nvPr/>
          </p:nvCxnSpPr>
          <p:spPr>
            <a:xfrm rot="2700000">
              <a:off x="2004071" y="3234410"/>
              <a:ext cx="31934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2700000">
              <a:off x="2000424" y="3611652"/>
              <a:ext cx="31934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2700000">
              <a:off x="2005747" y="3989426"/>
              <a:ext cx="31934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8900000" flipV="1">
              <a:off x="2000398" y="3425716"/>
              <a:ext cx="31934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8900000" flipV="1">
              <a:off x="2000397" y="3798212"/>
              <a:ext cx="31934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8900000" flipV="1">
              <a:off x="1995050" y="4189006"/>
              <a:ext cx="31934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65" name="Straight Arrow Connector 64"/>
          <p:cNvCxnSpPr>
            <a:stCxn id="28" idx="2"/>
          </p:cNvCxnSpPr>
          <p:nvPr/>
        </p:nvCxnSpPr>
        <p:spPr>
          <a:xfrm rot="16200000" flipH="1">
            <a:off x="1083305" y="2656208"/>
            <a:ext cx="887853" cy="166410"/>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6200000" flipH="1">
            <a:off x="1999979" y="2931439"/>
            <a:ext cx="571684" cy="95897"/>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6200000" flipH="1">
            <a:off x="2957599" y="2537929"/>
            <a:ext cx="610351" cy="107270"/>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3319264" y="2884035"/>
            <a:ext cx="1101673" cy="725243"/>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3" idx="0"/>
          </p:cNvCxnSpPr>
          <p:nvPr/>
        </p:nvCxnSpPr>
        <p:spPr>
          <a:xfrm flipV="1">
            <a:off x="5443360" y="3811138"/>
            <a:ext cx="138575" cy="517464"/>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4" idx="0"/>
          </p:cNvCxnSpPr>
          <p:nvPr/>
        </p:nvCxnSpPr>
        <p:spPr>
          <a:xfrm rot="16200000" flipV="1">
            <a:off x="6978905" y="4051898"/>
            <a:ext cx="464554" cy="92213"/>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1" name="Picture 2" descr="C:\Users\Ken\AppData\Local\Microsoft\Windows\Temporary Internet Files\Content.IE5\38Q8HI9B\MC900329243[1].wmf"/>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3810000" y="5672707"/>
            <a:ext cx="794035" cy="804293"/>
          </a:xfrm>
          <a:prstGeom prst="rect">
            <a:avLst/>
          </a:prstGeom>
          <a:noFill/>
        </p:spPr>
      </p:pic>
      <p:sp>
        <p:nvSpPr>
          <p:cNvPr id="72" name="TextBox 71"/>
          <p:cNvSpPr txBox="1"/>
          <p:nvPr/>
        </p:nvSpPr>
        <p:spPr>
          <a:xfrm>
            <a:off x="6954982" y="2223782"/>
            <a:ext cx="1205345" cy="338554"/>
          </a:xfrm>
          <a:prstGeom prst="rect">
            <a:avLst/>
          </a:prstGeom>
          <a:noFill/>
        </p:spPr>
        <p:txBody>
          <a:bodyPr wrap="square" rtlCol="0">
            <a:spAutoFit/>
          </a:bodyPr>
          <a:lstStyle/>
          <a:p>
            <a:pPr algn="ctr"/>
            <a:r>
              <a:rPr lang="en-US" sz="1600" dirty="0" smtClean="0">
                <a:solidFill>
                  <a:srgbClr val="FFC000"/>
                </a:solidFill>
                <a:latin typeface="Arial Rounded MT Bold" pitchFamily="34" charset="0"/>
              </a:rPr>
              <a:t>Salvation</a:t>
            </a:r>
          </a:p>
        </p:txBody>
      </p:sp>
      <p:cxnSp>
        <p:nvCxnSpPr>
          <p:cNvPr id="73" name="Straight Arrow Connector 72"/>
          <p:cNvCxnSpPr>
            <a:stCxn id="72" idx="2"/>
          </p:cNvCxnSpPr>
          <p:nvPr/>
        </p:nvCxnSpPr>
        <p:spPr>
          <a:xfrm rot="5400000">
            <a:off x="7141578" y="2680541"/>
            <a:ext cx="534283" cy="297873"/>
          </a:xfrm>
          <a:prstGeom prst="straightConnector1">
            <a:avLst/>
          </a:prstGeom>
          <a:ln w="190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514057" y="2362327"/>
            <a:ext cx="1205345" cy="338554"/>
          </a:xfrm>
          <a:prstGeom prst="rect">
            <a:avLst/>
          </a:prstGeom>
          <a:noFill/>
        </p:spPr>
        <p:txBody>
          <a:bodyPr wrap="square" rtlCol="0">
            <a:spAutoFit/>
          </a:bodyPr>
          <a:lstStyle/>
          <a:p>
            <a:pPr algn="ctr"/>
            <a:r>
              <a:rPr lang="en-US" sz="1600" dirty="0" smtClean="0">
                <a:solidFill>
                  <a:srgbClr val="FFC000"/>
                </a:solidFill>
                <a:latin typeface="Arial Rounded MT Bold" pitchFamily="34" charset="0"/>
              </a:rPr>
              <a:t>Cleansing</a:t>
            </a:r>
          </a:p>
        </p:txBody>
      </p:sp>
      <p:cxnSp>
        <p:nvCxnSpPr>
          <p:cNvPr id="75" name="Straight Arrow Connector 74"/>
          <p:cNvCxnSpPr>
            <a:stCxn id="74" idx="2"/>
          </p:cNvCxnSpPr>
          <p:nvPr/>
        </p:nvCxnSpPr>
        <p:spPr>
          <a:xfrm rot="5400000">
            <a:off x="5700653" y="2819086"/>
            <a:ext cx="534283" cy="297873"/>
          </a:xfrm>
          <a:prstGeom prst="straightConnector1">
            <a:avLst/>
          </a:prstGeom>
          <a:ln w="190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83430555"/>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down)">
                                      <p:cBhvr>
                                        <p:cTn id="19" dur="500"/>
                                        <p:tgtEl>
                                          <p:spTgt spid="7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childTnLst>
                          </p:cTn>
                        </p:par>
                        <p:par>
                          <p:cTn id="32" fill="hold">
                            <p:stCondLst>
                              <p:cond delay="2500"/>
                            </p:stCondLst>
                            <p:childTnLst>
                              <p:par>
                                <p:cTn id="33" presetID="22" presetClass="entr" presetSubtype="4"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72"/>
                                        </p:tgtEl>
                                        <p:attrNameLst>
                                          <p:attrName>style.visibility</p:attrName>
                                        </p:attrNameLst>
                                      </p:cBhvr>
                                      <p:to>
                                        <p:strVal val="visible"/>
                                      </p:to>
                                    </p:set>
                                    <p:anim calcmode="lin" valueType="num">
                                      <p:cBhvr>
                                        <p:cTn id="40" dur="500" fill="hold"/>
                                        <p:tgtEl>
                                          <p:spTgt spid="72"/>
                                        </p:tgtEl>
                                        <p:attrNameLst>
                                          <p:attrName>ppt_w</p:attrName>
                                        </p:attrNameLst>
                                      </p:cBhvr>
                                      <p:tavLst>
                                        <p:tav tm="0">
                                          <p:val>
                                            <p:fltVal val="0"/>
                                          </p:val>
                                        </p:tav>
                                        <p:tav tm="100000">
                                          <p:val>
                                            <p:strVal val="#ppt_w"/>
                                          </p:val>
                                        </p:tav>
                                      </p:tavLst>
                                    </p:anim>
                                    <p:anim calcmode="lin" valueType="num">
                                      <p:cBhvr>
                                        <p:cTn id="41" dur="500" fill="hold"/>
                                        <p:tgtEl>
                                          <p:spTgt spid="72"/>
                                        </p:tgtEl>
                                        <p:attrNameLst>
                                          <p:attrName>ppt_h</p:attrName>
                                        </p:attrNameLst>
                                      </p:cBhvr>
                                      <p:tavLst>
                                        <p:tav tm="0">
                                          <p:val>
                                            <p:fltVal val="0"/>
                                          </p:val>
                                        </p:tav>
                                        <p:tav tm="100000">
                                          <p:val>
                                            <p:strVal val="#ppt_h"/>
                                          </p:val>
                                        </p:tav>
                                      </p:tavLst>
                                    </p:anim>
                                    <p:animEffect transition="in" filter="fade">
                                      <p:cBhvr>
                                        <p:cTn id="42" dur="500"/>
                                        <p:tgtEl>
                                          <p:spTgt spid="72"/>
                                        </p:tgtEl>
                                      </p:cBhvr>
                                    </p:animEffect>
                                  </p:childTnLst>
                                </p:cTn>
                              </p:par>
                            </p:childTnLst>
                          </p:cTn>
                        </p:par>
                        <p:par>
                          <p:cTn id="43" fill="hold">
                            <p:stCondLst>
                              <p:cond delay="500"/>
                            </p:stCondLst>
                            <p:childTnLst>
                              <p:par>
                                <p:cTn id="44" presetID="22" presetClass="entr" presetSubtype="1" fill="hold" nodeType="after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wipe(up)">
                                      <p:cBhvr>
                                        <p:cTn id="46" dur="500"/>
                                        <p:tgtEl>
                                          <p:spTgt spid="73"/>
                                        </p:tgtEl>
                                      </p:cBhvr>
                                    </p:animEffect>
                                  </p:childTnLst>
                                </p:cTn>
                              </p:par>
                            </p:childTnLst>
                          </p:cTn>
                        </p:par>
                        <p:par>
                          <p:cTn id="47" fill="hold">
                            <p:stCondLst>
                              <p:cond delay="1000"/>
                            </p:stCondLst>
                            <p:childTnLst>
                              <p:par>
                                <p:cTn id="48" presetID="53"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 calcmode="lin" valueType="num">
                                      <p:cBhvr>
                                        <p:cTn id="50" dur="500" fill="hold"/>
                                        <p:tgtEl>
                                          <p:spTgt spid="74"/>
                                        </p:tgtEl>
                                        <p:attrNameLst>
                                          <p:attrName>ppt_w</p:attrName>
                                        </p:attrNameLst>
                                      </p:cBhvr>
                                      <p:tavLst>
                                        <p:tav tm="0">
                                          <p:val>
                                            <p:fltVal val="0"/>
                                          </p:val>
                                        </p:tav>
                                        <p:tav tm="100000">
                                          <p:val>
                                            <p:strVal val="#ppt_w"/>
                                          </p:val>
                                        </p:tav>
                                      </p:tavLst>
                                    </p:anim>
                                    <p:anim calcmode="lin" valueType="num">
                                      <p:cBhvr>
                                        <p:cTn id="51" dur="500" fill="hold"/>
                                        <p:tgtEl>
                                          <p:spTgt spid="74"/>
                                        </p:tgtEl>
                                        <p:attrNameLst>
                                          <p:attrName>ppt_h</p:attrName>
                                        </p:attrNameLst>
                                      </p:cBhvr>
                                      <p:tavLst>
                                        <p:tav tm="0">
                                          <p:val>
                                            <p:fltVal val="0"/>
                                          </p:val>
                                        </p:tav>
                                        <p:tav tm="100000">
                                          <p:val>
                                            <p:strVal val="#ppt_h"/>
                                          </p:val>
                                        </p:tav>
                                      </p:tavLst>
                                    </p:anim>
                                    <p:animEffect transition="in" filter="fade">
                                      <p:cBhvr>
                                        <p:cTn id="52" dur="500"/>
                                        <p:tgtEl>
                                          <p:spTgt spid="74"/>
                                        </p:tgtEl>
                                      </p:cBhvr>
                                    </p:animEffect>
                                  </p:childTnLst>
                                </p:cTn>
                              </p:par>
                            </p:childTnLst>
                          </p:cTn>
                        </p:par>
                        <p:par>
                          <p:cTn id="53" fill="hold">
                            <p:stCondLst>
                              <p:cond delay="1500"/>
                            </p:stCondLst>
                            <p:childTnLst>
                              <p:par>
                                <p:cTn id="54" presetID="22" presetClass="entr" presetSubtype="1" fill="hold" nodeType="after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wipe(up)">
                                      <p:cBhvr>
                                        <p:cTn id="5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3" grpId="0"/>
      <p:bldP spid="34" grpId="0"/>
      <p:bldP spid="72" grpId="0"/>
      <p:bldP spid="7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892814"/>
            <a:ext cx="8229600" cy="1077218"/>
          </a:xfrm>
          <a:prstGeom prst="rect">
            <a:avLst/>
          </a:prstGeom>
          <a:noFill/>
        </p:spPr>
        <p:txBody>
          <a:bodyPr wrap="square" rtlCol="0">
            <a:spAutoFit/>
          </a:bodyPr>
          <a:lstStyle/>
          <a:p>
            <a:r>
              <a:rPr lang="en-US" sz="3200" dirty="0" smtClean="0">
                <a:solidFill>
                  <a:srgbClr val="FFC000"/>
                </a:solidFill>
              </a:rPr>
              <a:t>Four living creatures </a:t>
            </a:r>
            <a:r>
              <a:rPr lang="en-US" sz="3200" dirty="0" smtClean="0"/>
              <a:t>~ </a:t>
            </a:r>
            <a:r>
              <a:rPr lang="en-US" sz="3200" b="1" i="1" dirty="0" err="1" smtClean="0">
                <a:solidFill>
                  <a:srgbClr val="FFC000"/>
                </a:solidFill>
                <a:latin typeface="Times New Roman" pitchFamily="18" charset="0"/>
                <a:cs typeface="Times New Roman" pitchFamily="18" charset="0"/>
              </a:rPr>
              <a:t>zōa</a:t>
            </a:r>
            <a:r>
              <a:rPr lang="en-US" sz="3200" i="1" dirty="0" smtClean="0"/>
              <a:t> </a:t>
            </a:r>
            <a:r>
              <a:rPr lang="en-US" sz="3200" dirty="0" smtClean="0"/>
              <a:t>– literally </a:t>
            </a:r>
            <a:r>
              <a:rPr lang="en-US" sz="3200" i="1" dirty="0" smtClean="0"/>
              <a:t>"livings”</a:t>
            </a:r>
            <a:endParaRPr lang="en-US" sz="3200" dirty="0">
              <a:solidFill>
                <a:srgbClr val="FFC000"/>
              </a:solidFill>
              <a:latin typeface="Eras Demi ITC" pitchFamily="34" charset="0"/>
            </a:endParaRPr>
          </a:p>
        </p:txBody>
      </p:sp>
      <p:sp>
        <p:nvSpPr>
          <p:cNvPr id="5" name="TextBox 4"/>
          <p:cNvSpPr txBox="1"/>
          <p:nvPr/>
        </p:nvSpPr>
        <p:spPr>
          <a:xfrm>
            <a:off x="685800" y="1868782"/>
            <a:ext cx="8001000" cy="584775"/>
          </a:xfrm>
          <a:prstGeom prst="rect">
            <a:avLst/>
          </a:prstGeom>
          <a:noFill/>
        </p:spPr>
        <p:txBody>
          <a:bodyPr wrap="square" rtlCol="0">
            <a:spAutoFit/>
          </a:bodyPr>
          <a:lstStyle/>
          <a:p>
            <a:pPr marL="347663" indent="-347663">
              <a:buFont typeface="Arial" pitchFamily="34" charset="0"/>
              <a:buChar char="•"/>
            </a:pPr>
            <a:r>
              <a:rPr lang="en-US" sz="3200" dirty="0" smtClean="0">
                <a:solidFill>
                  <a:schemeClr val="bg1"/>
                </a:solidFill>
                <a:latin typeface="Eras Demi ITC" pitchFamily="34" charset="0"/>
              </a:rPr>
              <a:t> </a:t>
            </a:r>
            <a:r>
              <a:rPr lang="en-US" sz="3200" dirty="0"/>
              <a:t>KJV ~ </a:t>
            </a:r>
            <a:r>
              <a:rPr lang="en-US" sz="3200" dirty="0">
                <a:solidFill>
                  <a:srgbClr val="FFC000"/>
                </a:solidFill>
              </a:rPr>
              <a:t>living beasts</a:t>
            </a:r>
            <a:endParaRPr lang="en-US" sz="3200" dirty="0">
              <a:solidFill>
                <a:srgbClr val="FFC000"/>
              </a:solidFill>
              <a:latin typeface="Eras Demi ITC" pitchFamily="34" charset="0"/>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a:solidFill>
                  <a:schemeClr val="bg1"/>
                </a:solidFill>
                <a:effectLst>
                  <a:glow rad="381000">
                    <a:srgbClr val="E20000">
                      <a:alpha val="49804"/>
                    </a:srgbClr>
                  </a:glow>
                </a:effectLst>
                <a:latin typeface="Felix Titling" pitchFamily="82" charset="0"/>
              </a:rPr>
              <a:t>4</a:t>
            </a:r>
            <a:r>
              <a:rPr lang="en-US" sz="2600" b="1" dirty="0" smtClean="0">
                <a:solidFill>
                  <a:schemeClr val="bg1"/>
                </a:solidFill>
                <a:effectLst>
                  <a:glow rad="381000">
                    <a:srgbClr val="E20000">
                      <a:alpha val="49804"/>
                    </a:srgbClr>
                  </a:glow>
                </a:effectLst>
                <a:latin typeface="Felix Titling" pitchFamily="82" charset="0"/>
              </a:rPr>
              <a:t> . 2 – 1 1</a:t>
            </a:r>
            <a:endParaRPr lang="en-US" sz="2600" b="1" dirty="0">
              <a:solidFill>
                <a:schemeClr val="bg1"/>
              </a:solidFill>
              <a:effectLst>
                <a:glow rad="381000">
                  <a:srgbClr val="E20000">
                    <a:alpha val="49804"/>
                  </a:srgbClr>
                </a:glow>
              </a:effectLst>
              <a:latin typeface="Felix Titling" pitchFamily="82" charset="0"/>
            </a:endParaRPr>
          </a:p>
        </p:txBody>
      </p:sp>
      <p:sp>
        <p:nvSpPr>
          <p:cNvPr id="8" name="TextBox 7"/>
          <p:cNvSpPr txBox="1"/>
          <p:nvPr/>
        </p:nvSpPr>
        <p:spPr>
          <a:xfrm>
            <a:off x="685800" y="2387025"/>
            <a:ext cx="8001000" cy="584775"/>
          </a:xfrm>
          <a:prstGeom prst="rect">
            <a:avLst/>
          </a:prstGeom>
          <a:noFill/>
        </p:spPr>
        <p:txBody>
          <a:bodyPr wrap="square" rtlCol="0">
            <a:spAutoFit/>
          </a:bodyPr>
          <a:lstStyle/>
          <a:p>
            <a:pPr marL="347663" indent="-347663">
              <a:buFont typeface="Arial" pitchFamily="34" charset="0"/>
              <a:buChar char="•"/>
            </a:pPr>
            <a:r>
              <a:rPr lang="en-US" sz="3200" dirty="0" smtClean="0">
                <a:solidFill>
                  <a:schemeClr val="bg1"/>
                </a:solidFill>
                <a:latin typeface="Eras Demi ITC" pitchFamily="34" charset="0"/>
              </a:rPr>
              <a:t> </a:t>
            </a:r>
            <a:r>
              <a:rPr lang="en-US" sz="3200" dirty="0"/>
              <a:t>Message ~ </a:t>
            </a:r>
            <a:r>
              <a:rPr lang="en-US" sz="3200" dirty="0">
                <a:solidFill>
                  <a:srgbClr val="FFC000"/>
                </a:solidFill>
              </a:rPr>
              <a:t>Four Animals</a:t>
            </a:r>
            <a:endParaRPr lang="en-US" sz="3200" dirty="0">
              <a:solidFill>
                <a:srgbClr val="FFC000"/>
              </a:solidFill>
              <a:latin typeface="Eras Demi ITC" pitchFamily="34" charset="0"/>
            </a:endParaRPr>
          </a:p>
        </p:txBody>
      </p:sp>
    </p:spTree>
    <p:extLst>
      <p:ext uri="{BB962C8B-B14F-4D97-AF65-F5344CB8AC3E}">
        <p14:creationId xmlns:p14="http://schemas.microsoft.com/office/powerpoint/2010/main" xmlns="" val="212938014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9" presetClass="emph" presetSubtype="0" grpId="1" nodeType="afterEffect">
                                  <p:stCondLst>
                                    <p:cond delay="0"/>
                                  </p:stCondLst>
                                  <p:childTnLst>
                                    <p:set>
                                      <p:cBhvr rctx="PPT">
                                        <p:cTn id="15" dur="indefinite"/>
                                        <p:tgtEl>
                                          <p:spTgt spid="5"/>
                                        </p:tgtEl>
                                        <p:attrNameLst>
                                          <p:attrName>style.opacity</p:attrName>
                                        </p:attrNameLst>
                                      </p:cBhvr>
                                      <p:to>
                                        <p:strVal val="0.5"/>
                                      </p:to>
                                    </p:set>
                                    <p:animEffect filter="image" prLst="opacity: 0.5">
                                      <p:cBhvr rctx="IE">
                                        <p:cTn id="16"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a:solidFill>
                  <a:schemeClr val="bg1"/>
                </a:solidFill>
                <a:effectLst>
                  <a:glow rad="381000">
                    <a:srgbClr val="E20000">
                      <a:alpha val="49804"/>
                    </a:srgbClr>
                  </a:glow>
                </a:effectLst>
                <a:latin typeface="Felix Titling" pitchFamily="82" charset="0"/>
              </a:rPr>
              <a:t>4</a:t>
            </a:r>
            <a:r>
              <a:rPr lang="en-US" sz="2600" b="1" dirty="0" smtClean="0">
                <a:solidFill>
                  <a:schemeClr val="bg1"/>
                </a:solidFill>
                <a:effectLst>
                  <a:glow rad="381000">
                    <a:srgbClr val="E20000">
                      <a:alpha val="49804"/>
                    </a:srgbClr>
                  </a:glow>
                </a:effectLst>
                <a:latin typeface="Felix Titling" pitchFamily="82" charset="0"/>
              </a:rPr>
              <a:t> . 2 – 1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10504570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Revelation">
  <a:themeElements>
    <a:clrScheme name="Revelation">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Eras Demi ITC"/>
        <a:ea typeface=""/>
        <a:cs typeface=""/>
      </a:majorFont>
      <a:minorFont>
        <a:latin typeface="Eras Demi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chemeClr val="bg1"/>
            </a:solidFill>
            <a:latin typeface="Eras Demi ITC"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Revelation</Template>
  <TotalTime>3498</TotalTime>
  <Words>508</Words>
  <Application>Microsoft Office PowerPoint</Application>
  <PresentationFormat>On-screen Show (4:3)</PresentationFormat>
  <Paragraphs>107</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Revelation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Kathy</cp:lastModifiedBy>
  <cp:revision>30</cp:revision>
  <dcterms:created xsi:type="dcterms:W3CDTF">2012-12-27T06:04:34Z</dcterms:created>
  <dcterms:modified xsi:type="dcterms:W3CDTF">2012-12-31T18:09:01Z</dcterms:modified>
</cp:coreProperties>
</file>