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8" r:id="rId3"/>
    <p:sldId id="257" r:id="rId4"/>
    <p:sldId id="294" r:id="rId5"/>
    <p:sldId id="295" r:id="rId6"/>
    <p:sldId id="262" r:id="rId7"/>
    <p:sldId id="263" r:id="rId8"/>
    <p:sldId id="306" r:id="rId9"/>
    <p:sldId id="307" r:id="rId10"/>
    <p:sldId id="264" r:id="rId11"/>
    <p:sldId id="266" r:id="rId12"/>
    <p:sldId id="265" r:id="rId13"/>
    <p:sldId id="261" r:id="rId14"/>
    <p:sldId id="267" r:id="rId15"/>
    <p:sldId id="300" r:id="rId16"/>
    <p:sldId id="301" r:id="rId17"/>
    <p:sldId id="259" r:id="rId18"/>
    <p:sldId id="268" r:id="rId19"/>
    <p:sldId id="270" r:id="rId20"/>
    <p:sldId id="271" r:id="rId21"/>
    <p:sldId id="273" r:id="rId22"/>
    <p:sldId id="272" r:id="rId23"/>
    <p:sldId id="274" r:id="rId24"/>
    <p:sldId id="275" r:id="rId25"/>
    <p:sldId id="276" r:id="rId26"/>
    <p:sldId id="277" r:id="rId27"/>
    <p:sldId id="278" r:id="rId28"/>
    <p:sldId id="280" r:id="rId29"/>
    <p:sldId id="281" r:id="rId30"/>
    <p:sldId id="260" r:id="rId31"/>
    <p:sldId id="282" r:id="rId32"/>
    <p:sldId id="284" r:id="rId33"/>
    <p:sldId id="285" r:id="rId34"/>
    <p:sldId id="283" r:id="rId35"/>
    <p:sldId id="286" r:id="rId36"/>
    <p:sldId id="288" r:id="rId37"/>
    <p:sldId id="287" r:id="rId38"/>
    <p:sldId id="289" r:id="rId39"/>
    <p:sldId id="290" r:id="rId40"/>
    <p:sldId id="291" r:id="rId41"/>
    <p:sldId id="293" r:id="rId42"/>
    <p:sldId id="292" r:id="rId43"/>
    <p:sldId id="304" r:id="rId44"/>
    <p:sldId id="305" r:id="rId45"/>
    <p:sldId id="298" r:id="rId46"/>
    <p:sldId id="299" r:id="rId47"/>
    <p:sldId id="296" r:id="rId48"/>
    <p:sldId id="297" r:id="rId49"/>
    <p:sldId id="302" r:id="rId50"/>
    <p:sldId id="303"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178" y="-1164"/>
      </p:cViewPr>
      <p:guideLst>
        <p:guide orient="horz" pos="2160"/>
        <p:guide pos="2880"/>
      </p:guideLst>
    </p:cSldViewPr>
  </p:slideViewPr>
  <p:notesTextViewPr>
    <p:cViewPr>
      <p:scale>
        <a:sx n="1" d="1"/>
        <a:sy n="1" d="1"/>
      </p:scale>
      <p:origin x="0" y="0"/>
    </p:cViewPr>
  </p:notesTextViewPr>
  <p:gridSpacing cx="58989913" cy="58989913"/>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9BD526-6417-498F-8A5B-14FF4A0002AB}" type="datetimeFigureOut">
              <a:rPr lang="en-US" smtClean="0"/>
              <a:pPr/>
              <a:t>12/24/2012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1EED56-B966-4FC6-B9F9-BA7D59AF511F}" type="slidenum">
              <a:rPr lang="en-US" smtClean="0"/>
              <a:pPr/>
              <a:t>‹#›</a:t>
            </a:fld>
            <a:endParaRPr lang="en-US"/>
          </a:p>
        </p:txBody>
      </p:sp>
    </p:spTree>
    <p:extLst>
      <p:ext uri="{BB962C8B-B14F-4D97-AF65-F5344CB8AC3E}">
        <p14:creationId xmlns:p14="http://schemas.microsoft.com/office/powerpoint/2010/main" xmlns="" val="2638885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1EED56-B966-4FC6-B9F9-BA7D59AF511F}" type="slidenum">
              <a:rPr lang="en-US" smtClean="0"/>
              <a:pPr/>
              <a:t>4</a:t>
            </a:fld>
            <a:endParaRPr lang="en-US"/>
          </a:p>
        </p:txBody>
      </p:sp>
    </p:spTree>
    <p:extLst>
      <p:ext uri="{BB962C8B-B14F-4D97-AF65-F5344CB8AC3E}">
        <p14:creationId xmlns:p14="http://schemas.microsoft.com/office/powerpoint/2010/main" xmlns="" val="200883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12/24/2012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4 . 1</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2062103"/>
          </a:xfrm>
          <a:prstGeom prst="rect">
            <a:avLst/>
          </a:prstGeom>
          <a:noFill/>
        </p:spPr>
        <p:txBody>
          <a:bodyPr wrap="square" rtlCol="0">
            <a:spAutoFit/>
          </a:bodyPr>
          <a:lstStyle/>
          <a:p>
            <a:r>
              <a:rPr lang="en-US" sz="3200" dirty="0"/>
              <a:t>Rapture Primer</a:t>
            </a:r>
          </a:p>
          <a:p>
            <a:r>
              <a:rPr lang="en-US" sz="3200" dirty="0"/>
              <a:t>Webster's ~ 1. An elementary textbook.  2. A book covering the basic elements of a subject.</a:t>
            </a:r>
          </a:p>
        </p:txBody>
      </p:sp>
      <p:sp>
        <p:nvSpPr>
          <p:cNvPr id="10" name="TextBox 9"/>
          <p:cNvSpPr txBox="1"/>
          <p:nvPr/>
        </p:nvSpPr>
        <p:spPr>
          <a:xfrm>
            <a:off x="457200" y="4038600"/>
            <a:ext cx="8229600" cy="584775"/>
          </a:xfrm>
          <a:prstGeom prst="rect">
            <a:avLst/>
          </a:prstGeom>
          <a:noFill/>
        </p:spPr>
        <p:txBody>
          <a:bodyPr wrap="square" rtlCol="0">
            <a:spAutoFit/>
          </a:bodyPr>
          <a:lstStyle/>
          <a:p>
            <a:r>
              <a:rPr lang="en-US" sz="3200" dirty="0" smtClean="0">
                <a:solidFill>
                  <a:schemeClr val="bg1"/>
                </a:solidFill>
              </a:rPr>
              <a:t>Neither does the word </a:t>
            </a:r>
            <a:r>
              <a:rPr lang="en-US" sz="3200" i="1" dirty="0" smtClean="0">
                <a:solidFill>
                  <a:schemeClr val="bg1"/>
                </a:solidFill>
              </a:rPr>
              <a:t>Trinity</a:t>
            </a:r>
            <a:endParaRPr lang="en-US" sz="3200" i="1" dirty="0">
              <a:solidFill>
                <a:schemeClr val="bg1"/>
              </a:solidFill>
              <a:latin typeface="Eras Demi ITC" pitchFamily="34" charset="0"/>
            </a:endParaRPr>
          </a:p>
        </p:txBody>
      </p:sp>
      <p:sp>
        <p:nvSpPr>
          <p:cNvPr id="11" name="TextBox 10"/>
          <p:cNvSpPr txBox="1"/>
          <p:nvPr/>
        </p:nvSpPr>
        <p:spPr>
          <a:xfrm>
            <a:off x="28041600" y="4637314"/>
            <a:ext cx="8229600" cy="584775"/>
          </a:xfrm>
          <a:prstGeom prst="rect">
            <a:avLst/>
          </a:prstGeom>
          <a:noFill/>
        </p:spPr>
        <p:txBody>
          <a:bodyPr wrap="square" rtlCol="0">
            <a:spAutoFit/>
          </a:bodyPr>
          <a:lstStyle/>
          <a:p>
            <a:r>
              <a:rPr lang="en-US" sz="3200" dirty="0" smtClean="0">
                <a:solidFill>
                  <a:schemeClr val="bg1"/>
                </a:solidFill>
              </a:rPr>
              <a:t>Neither does the word Bible</a:t>
            </a:r>
            <a:endParaRPr lang="en-US" sz="3200" dirty="0">
              <a:solidFill>
                <a:schemeClr val="bg1"/>
              </a:solidFill>
              <a:latin typeface="Eras Demi ITC" pitchFamily="34" charset="0"/>
            </a:endParaRPr>
          </a:p>
        </p:txBody>
      </p:sp>
      <p:sp>
        <p:nvSpPr>
          <p:cNvPr id="12" name="TextBox 11"/>
          <p:cNvSpPr txBox="1"/>
          <p:nvPr/>
        </p:nvSpPr>
        <p:spPr>
          <a:xfrm>
            <a:off x="457200" y="2971800"/>
            <a:ext cx="8229600" cy="1077218"/>
          </a:xfrm>
          <a:prstGeom prst="rect">
            <a:avLst/>
          </a:prstGeom>
          <a:noFill/>
        </p:spPr>
        <p:txBody>
          <a:bodyPr wrap="square" rtlCol="0">
            <a:spAutoFit/>
          </a:bodyPr>
          <a:lstStyle/>
          <a:p>
            <a:r>
              <a:rPr lang="en-US" sz="3200" dirty="0" smtClean="0">
                <a:solidFill>
                  <a:schemeClr val="bg1"/>
                </a:solidFill>
              </a:rPr>
              <a:t>“The word Rapture doesn’t occur in the Bible”</a:t>
            </a:r>
            <a:endParaRPr lang="en-US" sz="3200" dirty="0">
              <a:solidFill>
                <a:schemeClr val="bg1"/>
              </a:solidFill>
              <a:latin typeface="Eras Demi ITC" pitchFamily="34" charset="0"/>
            </a:endParaRPr>
          </a:p>
        </p:txBody>
      </p:sp>
      <p:sp>
        <p:nvSpPr>
          <p:cNvPr id="7" name="TextBox 6"/>
          <p:cNvSpPr txBox="1"/>
          <p:nvPr/>
        </p:nvSpPr>
        <p:spPr>
          <a:xfrm>
            <a:off x="457200" y="4575055"/>
            <a:ext cx="8229600" cy="584775"/>
          </a:xfrm>
          <a:prstGeom prst="rect">
            <a:avLst/>
          </a:prstGeom>
          <a:noFill/>
        </p:spPr>
        <p:txBody>
          <a:bodyPr wrap="square" rtlCol="0">
            <a:spAutoFit/>
          </a:bodyPr>
          <a:lstStyle/>
          <a:p>
            <a:r>
              <a:rPr lang="en-US" sz="3200" dirty="0" smtClean="0">
                <a:solidFill>
                  <a:schemeClr val="bg1"/>
                </a:solidFill>
              </a:rPr>
              <a:t>Or even the word </a:t>
            </a:r>
            <a:r>
              <a:rPr lang="en-US" sz="3200" i="1" dirty="0" smtClean="0">
                <a:solidFill>
                  <a:schemeClr val="bg1"/>
                </a:solidFill>
              </a:rPr>
              <a:t>Bible</a:t>
            </a:r>
            <a:endParaRPr lang="en-US" sz="3200" i="1" dirty="0">
              <a:solidFill>
                <a:schemeClr val="bg1"/>
              </a:solidFill>
              <a:latin typeface="Eras Demi ITC" pitchFamily="34" charset="0"/>
            </a:endParaRPr>
          </a:p>
        </p:txBody>
      </p:sp>
    </p:spTree>
    <p:extLst>
      <p:ext uri="{BB962C8B-B14F-4D97-AF65-F5344CB8AC3E}">
        <p14:creationId xmlns:p14="http://schemas.microsoft.com/office/powerpoint/2010/main" xmlns="" val="159299288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8"/>
                                        </p:tgtEl>
                                        <p:attrNameLst>
                                          <p:attrName>style.opacity</p:attrName>
                                        </p:attrNameLst>
                                      </p:cBhvr>
                                      <p:to>
                                        <p:strVal val="0.5"/>
                                      </p:to>
                                    </p:set>
                                    <p:animEffect filter="image" prLst="opacity: 0.5">
                                      <p:cBhvr rctx="IE">
                                        <p:cTn id="11" dur="indefinite"/>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9" presetClass="emph" presetSubtype="0" grpId="0" nodeType="afterEffect">
                                  <p:stCondLst>
                                    <p:cond delay="0"/>
                                  </p:stCondLst>
                                  <p:childTnLst>
                                    <p:set>
                                      <p:cBhvr rctx="PPT">
                                        <p:cTn id="19" dur="indefinite"/>
                                        <p:tgtEl>
                                          <p:spTgt spid="12"/>
                                        </p:tgtEl>
                                        <p:attrNameLst>
                                          <p:attrName>style.opacity</p:attrName>
                                        </p:attrNameLst>
                                      </p:cBhvr>
                                      <p:to>
                                        <p:strVal val="0.5"/>
                                      </p:to>
                                    </p:set>
                                    <p:animEffect filter="image" prLst="opacity: 0.5">
                                      <p:cBhvr rctx="IE">
                                        <p:cTn id="20" dur="indefinite"/>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10"/>
                                        </p:tgtEl>
                                        <p:attrNameLst>
                                          <p:attrName>style.opacity</p:attrName>
                                        </p:attrNameLst>
                                      </p:cBhvr>
                                      <p:to>
                                        <p:strVal val="0.5"/>
                                      </p:to>
                                    </p:set>
                                    <p:animEffect filter="image" prLst="opacity: 0.5">
                                      <p:cBhvr rctx="IE">
                                        <p:cTn id="29"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0" grpId="1"/>
      <p:bldP spid="12" grpId="0"/>
      <p:bldP spid="12" grpId="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2554545"/>
          </a:xfrm>
          <a:prstGeom prst="rect">
            <a:avLst/>
          </a:prstGeom>
          <a:noFill/>
        </p:spPr>
        <p:txBody>
          <a:bodyPr wrap="square" rtlCol="0">
            <a:spAutoFit/>
          </a:bodyPr>
          <a:lstStyle/>
          <a:p>
            <a:r>
              <a:rPr lang="en-US" sz="3200" dirty="0"/>
              <a:t>1 Thess. </a:t>
            </a:r>
            <a:r>
              <a:rPr lang="en-US" sz="3200" dirty="0" smtClean="0"/>
              <a:t>4.17 </a:t>
            </a:r>
            <a:r>
              <a:rPr lang="en-US" sz="3200" dirty="0"/>
              <a:t>~ </a:t>
            </a:r>
            <a:r>
              <a:rPr lang="en-US" sz="3200" dirty="0">
                <a:solidFill>
                  <a:srgbClr val="FFC000"/>
                </a:solidFill>
              </a:rPr>
              <a:t>Then we who are alive </a:t>
            </a:r>
            <a:r>
              <a:rPr lang="en-US" sz="3200" i="1" dirty="0">
                <a:solidFill>
                  <a:srgbClr val="FFC000"/>
                </a:solidFill>
              </a:rPr>
              <a:t>and</a:t>
            </a:r>
            <a:r>
              <a:rPr lang="en-US" sz="3200" dirty="0">
                <a:solidFill>
                  <a:srgbClr val="FFC000"/>
                </a:solidFill>
              </a:rPr>
              <a:t> remain shall be caught up together with them in the clouds to meet the Lord in the air. And thus we shall always be with the Lord.</a:t>
            </a:r>
          </a:p>
        </p:txBody>
      </p:sp>
      <p:sp>
        <p:nvSpPr>
          <p:cNvPr id="10" name="TextBox 9"/>
          <p:cNvSpPr txBox="1"/>
          <p:nvPr/>
        </p:nvSpPr>
        <p:spPr>
          <a:xfrm>
            <a:off x="457200" y="4444425"/>
            <a:ext cx="8229600" cy="584775"/>
          </a:xfrm>
          <a:prstGeom prst="rect">
            <a:avLst/>
          </a:prstGeom>
          <a:noFill/>
        </p:spPr>
        <p:txBody>
          <a:bodyPr wrap="square" rtlCol="0">
            <a:spAutoFit/>
          </a:bodyPr>
          <a:lstStyle/>
          <a:p>
            <a:r>
              <a:rPr lang="en-US" sz="3200" i="1" dirty="0" err="1">
                <a:solidFill>
                  <a:srgbClr val="FFC000"/>
                </a:solidFill>
              </a:rPr>
              <a:t>rapio</a:t>
            </a:r>
            <a:r>
              <a:rPr lang="en-US" sz="3200" dirty="0"/>
              <a:t>, M. L. ~ </a:t>
            </a:r>
            <a:r>
              <a:rPr lang="en-US" sz="3200" i="1" dirty="0" err="1">
                <a:solidFill>
                  <a:srgbClr val="FFC000"/>
                </a:solidFill>
              </a:rPr>
              <a:t>raptura</a:t>
            </a:r>
            <a:endParaRPr lang="en-US" sz="3200" i="1" dirty="0">
              <a:solidFill>
                <a:srgbClr val="FFC000"/>
              </a:solidFill>
              <a:latin typeface="Eras Demi ITC" pitchFamily="34" charset="0"/>
            </a:endParaRPr>
          </a:p>
        </p:txBody>
      </p:sp>
      <p:sp>
        <p:nvSpPr>
          <p:cNvPr id="11" name="TextBox 10"/>
          <p:cNvSpPr txBox="1"/>
          <p:nvPr/>
        </p:nvSpPr>
        <p:spPr>
          <a:xfrm>
            <a:off x="28041600" y="4637314"/>
            <a:ext cx="8229600" cy="584775"/>
          </a:xfrm>
          <a:prstGeom prst="rect">
            <a:avLst/>
          </a:prstGeom>
          <a:noFill/>
        </p:spPr>
        <p:txBody>
          <a:bodyPr wrap="square" rtlCol="0">
            <a:spAutoFit/>
          </a:bodyPr>
          <a:lstStyle/>
          <a:p>
            <a:r>
              <a:rPr lang="en-US" sz="3200" dirty="0" smtClean="0">
                <a:solidFill>
                  <a:schemeClr val="bg1"/>
                </a:solidFill>
              </a:rPr>
              <a:t>Neither does the word Bible</a:t>
            </a:r>
            <a:endParaRPr lang="en-US" sz="3200" dirty="0">
              <a:solidFill>
                <a:schemeClr val="bg1"/>
              </a:solidFill>
              <a:latin typeface="Eras Demi ITC" pitchFamily="34" charset="0"/>
            </a:endParaRPr>
          </a:p>
        </p:txBody>
      </p:sp>
      <p:sp>
        <p:nvSpPr>
          <p:cNvPr id="12" name="TextBox 11"/>
          <p:cNvSpPr txBox="1"/>
          <p:nvPr/>
        </p:nvSpPr>
        <p:spPr>
          <a:xfrm>
            <a:off x="457200" y="3377625"/>
            <a:ext cx="8229600" cy="1077218"/>
          </a:xfrm>
          <a:prstGeom prst="rect">
            <a:avLst/>
          </a:prstGeom>
          <a:noFill/>
        </p:spPr>
        <p:txBody>
          <a:bodyPr wrap="square" rtlCol="0">
            <a:spAutoFit/>
          </a:bodyPr>
          <a:lstStyle/>
          <a:p>
            <a:r>
              <a:rPr lang="en-US" sz="3200" dirty="0">
                <a:solidFill>
                  <a:srgbClr val="FFC000"/>
                </a:solidFill>
              </a:rPr>
              <a:t>C</a:t>
            </a:r>
            <a:r>
              <a:rPr lang="en-US" sz="3200" dirty="0" smtClean="0">
                <a:solidFill>
                  <a:srgbClr val="FFC000"/>
                </a:solidFill>
              </a:rPr>
              <a:t>aught </a:t>
            </a:r>
            <a:r>
              <a:rPr lang="en-US" sz="3200" dirty="0">
                <a:solidFill>
                  <a:srgbClr val="FFC000"/>
                </a:solidFill>
              </a:rPr>
              <a:t>up </a:t>
            </a:r>
            <a:r>
              <a:rPr lang="en-US" sz="3200" dirty="0"/>
              <a:t>– </a:t>
            </a:r>
            <a:r>
              <a:rPr lang="en-US" sz="3200" b="1" i="1" dirty="0" err="1">
                <a:solidFill>
                  <a:srgbClr val="FFC000"/>
                </a:solidFill>
                <a:latin typeface="Times New Roman" pitchFamily="18" charset="0"/>
                <a:cs typeface="Times New Roman" pitchFamily="18" charset="0"/>
              </a:rPr>
              <a:t>harpazō</a:t>
            </a:r>
            <a:r>
              <a:rPr lang="en-US" sz="3200" dirty="0">
                <a:solidFill>
                  <a:schemeClr val="bg1"/>
                </a:solidFill>
              </a:rPr>
              <a:t>, </a:t>
            </a:r>
            <a:r>
              <a:rPr lang="en-US" sz="3200" i="1" dirty="0">
                <a:solidFill>
                  <a:schemeClr val="bg1"/>
                </a:solidFill>
              </a:rPr>
              <a:t>to take away by </a:t>
            </a:r>
            <a:r>
              <a:rPr lang="en-US" sz="3200" i="1" dirty="0" smtClean="0">
                <a:solidFill>
                  <a:schemeClr val="bg1"/>
                </a:solidFill>
              </a:rPr>
              <a:t>force, to snatch</a:t>
            </a:r>
            <a:endParaRPr lang="en-US" sz="3200" dirty="0">
              <a:solidFill>
                <a:schemeClr val="bg1"/>
              </a:solidFill>
              <a:latin typeface="Eras Demi ITC" pitchFamily="34" charset="0"/>
            </a:endParaRPr>
          </a:p>
        </p:txBody>
      </p:sp>
    </p:spTree>
    <p:extLst>
      <p:ext uri="{BB962C8B-B14F-4D97-AF65-F5344CB8AC3E}">
        <p14:creationId xmlns:p14="http://schemas.microsoft.com/office/powerpoint/2010/main" xmlns="" val="23093116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9" presetClass="emph" presetSubtype="0" grpId="0" nodeType="afterEffect">
                                  <p:stCondLst>
                                    <p:cond delay="0"/>
                                  </p:stCondLst>
                                  <p:childTnLst>
                                    <p:set>
                                      <p:cBhvr rctx="PPT">
                                        <p:cTn id="15" dur="indefinite"/>
                                        <p:tgtEl>
                                          <p:spTgt spid="12"/>
                                        </p:tgtEl>
                                        <p:attrNameLst>
                                          <p:attrName>style.opacity</p:attrName>
                                        </p:attrNameLst>
                                      </p:cBhvr>
                                      <p:to>
                                        <p:strVal val="0.5"/>
                                      </p:to>
                                    </p:set>
                                    <p:animEffect filter="image" prLst="opacity: 0.5">
                                      <p:cBhvr rctx="IE">
                                        <p:cTn id="16" dur="indefinite"/>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2"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010598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026" name="Picture 2" descr="http://s3.hubimg.com/u/645362_f102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8200" y="704850"/>
            <a:ext cx="7086599" cy="5314950"/>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11" name="TextBox 10"/>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909697"/>
            <a:ext cx="8153400" cy="1569660"/>
          </a:xfrm>
          <a:prstGeom prst="rect">
            <a:avLst/>
          </a:prstGeom>
          <a:noFill/>
        </p:spPr>
        <p:txBody>
          <a:bodyPr wrap="square" rtlCol="0">
            <a:spAutoFit/>
          </a:bodyPr>
          <a:lstStyle/>
          <a:p>
            <a:r>
              <a:rPr lang="en-US" sz="3200" dirty="0" smtClean="0">
                <a:solidFill>
                  <a:srgbClr val="FFC000"/>
                </a:solidFill>
              </a:rPr>
              <a:t>Merriam-Webster ~ </a:t>
            </a:r>
            <a:r>
              <a:rPr lang="en-US" sz="3200" dirty="0" smtClean="0">
                <a:solidFill>
                  <a:schemeClr val="bg1"/>
                </a:solidFill>
              </a:rPr>
              <a:t>“the </a:t>
            </a:r>
            <a:r>
              <a:rPr lang="en-US" sz="3200" dirty="0">
                <a:solidFill>
                  <a:schemeClr val="bg1"/>
                </a:solidFill>
              </a:rPr>
              <a:t>final assumption of Christians into heaven during the end-time according to Christian </a:t>
            </a:r>
            <a:r>
              <a:rPr lang="en-US" sz="3200" dirty="0" smtClean="0">
                <a:solidFill>
                  <a:schemeClr val="bg1"/>
                </a:solidFill>
              </a:rPr>
              <a:t>theology.”</a:t>
            </a:r>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1" nodeType="clickEffect">
                                  <p:stCondLst>
                                    <p:cond delay="0"/>
                                  </p:stCondLst>
                                  <p:childTnLst>
                                    <p:anim calcmode="lin" valueType="num">
                                      <p:cBhvr>
                                        <p:cTn id="6" dur="500"/>
                                        <p:tgtEl>
                                          <p:spTgt spid="2"/>
                                        </p:tgtEl>
                                        <p:attrNameLst>
                                          <p:attrName>ppt_w</p:attrName>
                                        </p:attrNameLst>
                                      </p:cBhvr>
                                      <p:tavLst>
                                        <p:tav tm="0">
                                          <p:val>
                                            <p:strVal val="ppt_w"/>
                                          </p:val>
                                        </p:tav>
                                        <p:tav tm="100000">
                                          <p:val>
                                            <p:fltVal val="0"/>
                                          </p:val>
                                        </p:tav>
                                      </p:tavLst>
                                    </p:anim>
                                    <p:anim calcmode="lin" valueType="num">
                                      <p:cBhvr>
                                        <p:cTn id="7" dur="500"/>
                                        <p:tgtEl>
                                          <p:spTgt spid="2"/>
                                        </p:tgtEl>
                                        <p:attrNameLst>
                                          <p:attrName>ppt_h</p:attrName>
                                        </p:attrNameLst>
                                      </p:cBhvr>
                                      <p:tavLst>
                                        <p:tav tm="0">
                                          <p:val>
                                            <p:strVal val="ppt_h"/>
                                          </p:val>
                                        </p:tav>
                                        <p:tav tm="100000">
                                          <p:val>
                                            <p:fltVal val="0"/>
                                          </p:val>
                                        </p:tav>
                                      </p:tavLst>
                                    </p:anim>
                                    <p:animEffect transition="out" filter="fade">
                                      <p:cBhvr>
                                        <p:cTn id="8" dur="500"/>
                                        <p:tgtEl>
                                          <p:spTgt spid="2"/>
                                        </p:tgtEl>
                                      </p:cBhvr>
                                    </p:animEffect>
                                    <p:set>
                                      <p:cBhvr>
                                        <p:cTn id="9" dur="1" fill="hold">
                                          <p:stCondLst>
                                            <p:cond delay="499"/>
                                          </p:stCondLst>
                                        </p:cTn>
                                        <p:tgtEl>
                                          <p:spTgt spid="2"/>
                                        </p:tgtEl>
                                        <p:attrNameLst>
                                          <p:attrName>style.visibility</p:attrName>
                                        </p:attrNameLst>
                                      </p:cBhvr>
                                      <p:to>
                                        <p:strVal val="hidden"/>
                                      </p:to>
                                    </p:se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500" fill="hold"/>
                                        <p:tgtEl>
                                          <p:spTgt spid="1026"/>
                                        </p:tgtEl>
                                        <p:attrNameLst>
                                          <p:attrName>ppt_w</p:attrName>
                                        </p:attrNameLst>
                                      </p:cBhvr>
                                      <p:tavLst>
                                        <p:tav tm="0">
                                          <p:val>
                                            <p:fltVal val="0"/>
                                          </p:val>
                                        </p:tav>
                                        <p:tav tm="100000">
                                          <p:val>
                                            <p:strVal val="#ppt_w"/>
                                          </p:val>
                                        </p:tav>
                                      </p:tavLst>
                                    </p:anim>
                                    <p:anim calcmode="lin" valueType="num">
                                      <p:cBhvr>
                                        <p:cTn id="14" dur="500" fill="hold"/>
                                        <p:tgtEl>
                                          <p:spTgt spid="1026"/>
                                        </p:tgtEl>
                                        <p:attrNameLst>
                                          <p:attrName>ppt_h</p:attrName>
                                        </p:attrNameLst>
                                      </p:cBhvr>
                                      <p:tavLst>
                                        <p:tav tm="0">
                                          <p:val>
                                            <p:fltVal val="0"/>
                                          </p:val>
                                        </p:tav>
                                        <p:tav tm="100000">
                                          <p:val>
                                            <p:strVal val="#ppt_h"/>
                                          </p:val>
                                        </p:tav>
                                      </p:tavLst>
                                    </p:anim>
                                    <p:animEffect transition="in" filter="fade">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54480194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1" name="TextBox 10"/>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81904" y="916064"/>
            <a:ext cx="4748476" cy="5293757"/>
          </a:xfrm>
          <a:prstGeom prst="rect">
            <a:avLst/>
          </a:prstGeom>
          <a:noFill/>
        </p:spPr>
        <p:txBody>
          <a:bodyPr wrap="square" rtlCol="0">
            <a:spAutoFit/>
          </a:bodyPr>
          <a:lstStyle/>
          <a:p>
            <a:r>
              <a:rPr lang="en-US" sz="2600" dirty="0" smtClean="0"/>
              <a:t>“The </a:t>
            </a:r>
            <a:r>
              <a:rPr lang="en-US" sz="2600" dirty="0"/>
              <a:t>rapture is an event that will take place very soon and very suddenly. It will be the most astonishing event in the history of the world which will turn the entire planet on its head. The Bible teaches this very clearly and it is the hope of every believer in the Lordship of Jesus Christ to be among those who experience the rapture."</a:t>
            </a:r>
          </a:p>
        </p:txBody>
      </p:sp>
      <p:sp>
        <p:nvSpPr>
          <p:cNvPr id="5" name="TextBox 4"/>
          <p:cNvSpPr txBox="1"/>
          <p:nvPr/>
        </p:nvSpPr>
        <p:spPr>
          <a:xfrm>
            <a:off x="5098646" y="916064"/>
            <a:ext cx="3678664" cy="4893647"/>
          </a:xfrm>
          <a:prstGeom prst="rect">
            <a:avLst/>
          </a:prstGeom>
          <a:noFill/>
        </p:spPr>
        <p:txBody>
          <a:bodyPr wrap="square" rtlCol="0">
            <a:spAutoFit/>
          </a:bodyPr>
          <a:lstStyle/>
          <a:p>
            <a:r>
              <a:rPr lang="en-US" sz="2600" b="1" dirty="0"/>
              <a:t>"Let me make a very clear statement. The idea of the rapture, as described in the Left Behind books and described by certain fundamentalist churches especially in the United States, is completely fictional. It has absolutely no basis in reality."</a:t>
            </a:r>
            <a:endParaRPr lang="en-US" sz="2600" dirty="0"/>
          </a:p>
        </p:txBody>
      </p:sp>
    </p:spTree>
    <p:extLst>
      <p:ext uri="{BB962C8B-B14F-4D97-AF65-F5344CB8AC3E}">
        <p14:creationId xmlns:p14="http://schemas.microsoft.com/office/powerpoint/2010/main" xmlns="" val="140001033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9" presetClass="emph" presetSubtype="0" grpId="0" nodeType="afterEffect">
                                  <p:stCondLst>
                                    <p:cond delay="0"/>
                                  </p:stCondLst>
                                  <p:childTnLst>
                                    <p:set>
                                      <p:cBhvr rctx="PPT">
                                        <p:cTn id="12" dur="indefinite"/>
                                        <p:tgtEl>
                                          <p:spTgt spid="2"/>
                                        </p:tgtEl>
                                        <p:attrNameLst>
                                          <p:attrName>style.opacity</p:attrName>
                                        </p:attrNameLst>
                                      </p:cBhvr>
                                      <p:to>
                                        <p:strVal val="0.5"/>
                                      </p:to>
                                    </p:set>
                                    <p:animEffect filter="image" prLst="opacity: 0.5">
                                      <p:cBhvr rctx="IE">
                                        <p:cTn id="13"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713203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685800" y="4368225"/>
            <a:ext cx="8001000" cy="584775"/>
          </a:xfrm>
          <a:prstGeom prst="rect">
            <a:avLst/>
          </a:prstGeom>
          <a:noFill/>
        </p:spPr>
        <p:txBody>
          <a:bodyPr wrap="square" rtlCol="0">
            <a:spAutoFit/>
          </a:bodyPr>
          <a:lstStyle/>
          <a:p>
            <a:pPr marL="228600" indent="-228600">
              <a:buFont typeface="Arial" pitchFamily="34" charset="0"/>
              <a:buChar char="•"/>
              <a:tabLst>
                <a:tab pos="174625" algn="l"/>
              </a:tabLst>
            </a:pPr>
            <a:r>
              <a:rPr lang="en-US" sz="3200" dirty="0" smtClean="0">
                <a:solidFill>
                  <a:schemeClr val="bg1"/>
                </a:solidFill>
                <a:latin typeface="Eras Demi ITC" pitchFamily="34" charset="0"/>
              </a:rPr>
              <a:t>  </a:t>
            </a:r>
            <a:r>
              <a:rPr lang="en-US" sz="3200" dirty="0" smtClean="0">
                <a:solidFill>
                  <a:srgbClr val="FFC000"/>
                </a:solidFill>
              </a:rPr>
              <a:t>They</a:t>
            </a:r>
            <a:r>
              <a:rPr lang="en-US" sz="3200" dirty="0" smtClean="0"/>
              <a:t> </a:t>
            </a:r>
            <a:r>
              <a:rPr lang="en-US" sz="3200" dirty="0"/>
              <a:t>~ not </a:t>
            </a:r>
            <a:r>
              <a:rPr lang="en-US" sz="3200" i="1" dirty="0" smtClean="0"/>
              <a:t>we</a:t>
            </a:r>
            <a:r>
              <a:rPr lang="en-US" sz="3200" dirty="0" smtClean="0"/>
              <a:t> … </a:t>
            </a:r>
            <a:r>
              <a:rPr lang="en-US" sz="3200" dirty="0" smtClean="0">
                <a:solidFill>
                  <a:srgbClr val="FFC000"/>
                </a:solidFill>
              </a:rPr>
              <a:t>them</a:t>
            </a:r>
            <a:r>
              <a:rPr lang="en-US" sz="3200" dirty="0" smtClean="0"/>
              <a:t>, </a:t>
            </a:r>
            <a:r>
              <a:rPr lang="en-US" sz="3200" dirty="0"/>
              <a:t>not </a:t>
            </a:r>
            <a:r>
              <a:rPr lang="en-US" sz="3200" i="1" dirty="0" smtClean="0"/>
              <a:t>us</a:t>
            </a:r>
            <a:endParaRPr lang="en-US" sz="3200" i="1" dirty="0">
              <a:solidFill>
                <a:schemeClr val="bg1"/>
              </a:solidFill>
              <a:latin typeface="Eras Demi ITC" pitchFamily="34" charset="0"/>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8" name="Rounded Rectangle 7"/>
          <p:cNvSpPr/>
          <p:nvPr/>
        </p:nvSpPr>
        <p:spPr>
          <a:xfrm>
            <a:off x="370114" y="2416628"/>
            <a:ext cx="12476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144514" y="2895600"/>
            <a:ext cx="12476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7402286" y="3374572"/>
            <a:ext cx="12476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smtClean="0">
                <a:solidFill>
                  <a:srgbClr val="FFC000"/>
                </a:solidFill>
              </a:rPr>
              <a:t>1)</a:t>
            </a:r>
            <a:r>
              <a:rPr lang="en-US" sz="3200" dirty="0">
                <a:solidFill>
                  <a:srgbClr val="FFC000"/>
                </a:solidFill>
              </a:rPr>
              <a:t> </a:t>
            </a:r>
            <a:r>
              <a:rPr lang="en-US" sz="3200" dirty="0" smtClean="0"/>
              <a:t>2 Thess. 5:2-3 </a:t>
            </a:r>
            <a:r>
              <a:rPr lang="en-US" sz="3200" dirty="0"/>
              <a:t>~ </a:t>
            </a:r>
            <a:r>
              <a:rPr lang="en-US" sz="3200" dirty="0">
                <a:solidFill>
                  <a:srgbClr val="FFC000"/>
                </a:solidFill>
              </a:rPr>
              <a:t>For you yourselves know perfectly that the day of the Lord so comes as a thief in the night. For when they say, “Peace and safety!” then sudden destruction comes upon them, as labor pains upon a pregnant woman. And they shall not escape. </a:t>
            </a: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9"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rPr>
              <a:t>2) </a:t>
            </a:r>
            <a:r>
              <a:rPr lang="en-US" sz="3200" dirty="0" smtClean="0"/>
              <a:t>Imminent </a:t>
            </a:r>
            <a:r>
              <a:rPr lang="en-US" sz="3200" dirty="0"/>
              <a:t>Return </a:t>
            </a:r>
            <a:endParaRPr lang="en-US" sz="32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685800" y="1458686"/>
            <a:ext cx="8001000" cy="1569660"/>
          </a:xfrm>
          <a:prstGeom prst="rect">
            <a:avLst/>
          </a:prstGeom>
          <a:noFill/>
        </p:spPr>
        <p:txBody>
          <a:bodyPr wrap="square" rtlCol="0">
            <a:spAutoFit/>
          </a:bodyPr>
          <a:lstStyle/>
          <a:p>
            <a:pPr marL="228600" indent="-228600">
              <a:buFont typeface="Arial" pitchFamily="34" charset="0"/>
              <a:buChar char="•"/>
              <a:tabLst>
                <a:tab pos="174625" algn="l"/>
              </a:tabLst>
            </a:pPr>
            <a:r>
              <a:rPr lang="en-US" sz="3200" dirty="0" smtClean="0">
                <a:solidFill>
                  <a:schemeClr val="bg1"/>
                </a:solidFill>
                <a:latin typeface="Eras Demi ITC" pitchFamily="34" charset="0"/>
              </a:rPr>
              <a:t>  </a:t>
            </a:r>
            <a:r>
              <a:rPr lang="en-US" sz="3200" dirty="0"/>
              <a:t>Matt. </a:t>
            </a:r>
            <a:r>
              <a:rPr lang="en-US" sz="3200" dirty="0" smtClean="0"/>
              <a:t>24.44 </a:t>
            </a:r>
            <a:r>
              <a:rPr lang="en-US" sz="3200" dirty="0"/>
              <a:t>~ </a:t>
            </a:r>
            <a:r>
              <a:rPr lang="en-US" sz="3200" dirty="0">
                <a:solidFill>
                  <a:srgbClr val="FFC000"/>
                </a:solidFill>
              </a:rPr>
              <a:t>Therefore you also be ready, for the Son of Man is coming at an hour you do not expect.</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56847345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smtClean="0">
                <a:solidFill>
                  <a:srgbClr val="FFC000"/>
                </a:solidFill>
              </a:rPr>
              <a:t>3) </a:t>
            </a:r>
            <a:r>
              <a:rPr lang="en-US" sz="3200" dirty="0"/>
              <a:t>Prepare for Christ's appearing, not Antichrist's</a:t>
            </a:r>
            <a:endParaRPr lang="en-US" sz="32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685800" y="1935540"/>
            <a:ext cx="8001000" cy="4524315"/>
          </a:xfrm>
          <a:prstGeom prst="rect">
            <a:avLst/>
          </a:prstGeom>
          <a:noFill/>
        </p:spPr>
        <p:txBody>
          <a:bodyPr wrap="square" rtlCol="0">
            <a:spAutoFit/>
          </a:bodyPr>
          <a:lstStyle/>
          <a:p>
            <a:pPr marL="282575" indent="-282575" hangingPunct="0">
              <a:buFont typeface="Arial" pitchFamily="34" charset="0"/>
              <a:buChar char="•"/>
            </a:pPr>
            <a:r>
              <a:rPr lang="en-US" sz="3200" dirty="0" smtClean="0">
                <a:solidFill>
                  <a:schemeClr val="bg1"/>
                </a:solidFill>
                <a:latin typeface="Eras Demi ITC" pitchFamily="34" charset="0"/>
              </a:rPr>
              <a:t> </a:t>
            </a:r>
            <a:r>
              <a:rPr lang="en-US" sz="3200" dirty="0" smtClean="0"/>
              <a:t>Titus </a:t>
            </a:r>
            <a:r>
              <a:rPr lang="en-US" sz="3200" dirty="0"/>
              <a:t>2:11-13 ~ </a:t>
            </a:r>
            <a:r>
              <a:rPr lang="en-US" sz="3200" baseline="30000" dirty="0"/>
              <a:t>11</a:t>
            </a:r>
            <a:r>
              <a:rPr lang="en-US" sz="3200" dirty="0"/>
              <a:t> </a:t>
            </a:r>
            <a:r>
              <a:rPr lang="en-US" sz="3200" dirty="0">
                <a:solidFill>
                  <a:srgbClr val="FFC000"/>
                </a:solidFill>
              </a:rPr>
              <a:t>For the grace of God that brings salvation has appeared to all men, </a:t>
            </a:r>
            <a:r>
              <a:rPr lang="en-US" sz="3200" baseline="30000" dirty="0"/>
              <a:t>12</a:t>
            </a:r>
            <a:r>
              <a:rPr lang="en-US" sz="3200" dirty="0"/>
              <a:t> </a:t>
            </a:r>
            <a:r>
              <a:rPr lang="en-US" sz="3200" dirty="0">
                <a:solidFill>
                  <a:srgbClr val="FFC000"/>
                </a:solidFill>
              </a:rPr>
              <a:t>teaching us that, denying ungodliness and worldly lusts, we should live soberly, righteously, and godly in the present age, </a:t>
            </a:r>
            <a:r>
              <a:rPr lang="en-US" sz="3200" baseline="30000" dirty="0"/>
              <a:t>13</a:t>
            </a:r>
            <a:r>
              <a:rPr lang="en-US" sz="3200" dirty="0"/>
              <a:t> </a:t>
            </a:r>
            <a:r>
              <a:rPr lang="en-US" sz="3200" dirty="0">
                <a:solidFill>
                  <a:srgbClr val="FFC000"/>
                </a:solidFill>
              </a:rPr>
              <a:t>looking for the blessed hope and glorious appearing of our great God and Savior Jesus Christ,</a:t>
            </a:r>
          </a:p>
        </p:txBody>
      </p:sp>
    </p:spTree>
    <p:extLst>
      <p:ext uri="{BB962C8B-B14F-4D97-AF65-F5344CB8AC3E}">
        <p14:creationId xmlns:p14="http://schemas.microsoft.com/office/powerpoint/2010/main" xmlns="" val="427849191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1569660"/>
          </a:xfrm>
          <a:prstGeom prst="rect">
            <a:avLst/>
          </a:prstGeom>
          <a:noFill/>
        </p:spPr>
        <p:txBody>
          <a:bodyPr wrap="square" rtlCol="0">
            <a:spAutoFit/>
          </a:bodyPr>
          <a:lstStyle/>
          <a:p>
            <a:r>
              <a:rPr lang="en-US" sz="3200" dirty="0"/>
              <a:t>Lu. </a:t>
            </a:r>
            <a:r>
              <a:rPr lang="en-US" sz="3200" dirty="0" smtClean="0"/>
              <a:t>17.26 </a:t>
            </a:r>
            <a:r>
              <a:rPr lang="en-US" sz="3200" dirty="0"/>
              <a:t>~ </a:t>
            </a:r>
            <a:r>
              <a:rPr lang="en-US" sz="3200" dirty="0" smtClean="0">
                <a:solidFill>
                  <a:srgbClr val="FFC000"/>
                </a:solidFill>
              </a:rPr>
              <a:t>And </a:t>
            </a:r>
            <a:r>
              <a:rPr lang="en-US" sz="3200" dirty="0">
                <a:solidFill>
                  <a:srgbClr val="FFC000"/>
                </a:solidFill>
              </a:rPr>
              <a:t>as it was in the days of Noah, so it will be also in the days of the Son of Man</a:t>
            </a:r>
            <a:r>
              <a:rPr lang="en-US" sz="3200" dirty="0" smtClean="0">
                <a:solidFill>
                  <a:srgbClr val="FFC000"/>
                </a:solidFill>
              </a:rPr>
              <a:t>…</a:t>
            </a:r>
            <a:endParaRPr lang="en-US" sz="3200" dirty="0">
              <a:solidFill>
                <a:srgbClr val="FFC000"/>
              </a:solidFill>
            </a:endParaRPr>
          </a:p>
        </p:txBody>
      </p:sp>
      <p:sp>
        <p:nvSpPr>
          <p:cNvPr id="12" name="TextBox 11"/>
          <p:cNvSpPr txBox="1"/>
          <p:nvPr/>
        </p:nvSpPr>
        <p:spPr>
          <a:xfrm>
            <a:off x="457200" y="2438400"/>
            <a:ext cx="8229600" cy="3539430"/>
          </a:xfrm>
          <a:prstGeom prst="rect">
            <a:avLst/>
          </a:prstGeom>
          <a:noFill/>
        </p:spPr>
        <p:txBody>
          <a:bodyPr wrap="square" rtlCol="0">
            <a:spAutoFit/>
          </a:bodyPr>
          <a:lstStyle/>
          <a:p>
            <a:r>
              <a:rPr lang="en-US" sz="3200" dirty="0"/>
              <a:t>Gen. </a:t>
            </a:r>
            <a:r>
              <a:rPr lang="en-US" sz="3200" dirty="0" smtClean="0"/>
              <a:t>6.5-6 </a:t>
            </a:r>
            <a:r>
              <a:rPr lang="en-US" sz="3200" dirty="0"/>
              <a:t>~ </a:t>
            </a:r>
            <a:r>
              <a:rPr lang="en-US" sz="3200" baseline="30000" dirty="0"/>
              <a:t>5</a:t>
            </a:r>
            <a:r>
              <a:rPr lang="en-US" sz="3200" dirty="0"/>
              <a:t> </a:t>
            </a:r>
            <a:r>
              <a:rPr lang="en-US" sz="3200" dirty="0">
                <a:solidFill>
                  <a:srgbClr val="FFC000"/>
                </a:solidFill>
              </a:rPr>
              <a:t>Then the Lord saw </a:t>
            </a:r>
            <a:r>
              <a:rPr lang="en-US" sz="3200" i="1" dirty="0">
                <a:solidFill>
                  <a:srgbClr val="FFC000"/>
                </a:solidFill>
              </a:rPr>
              <a:t>that</a:t>
            </a:r>
            <a:r>
              <a:rPr lang="en-US" sz="3200" dirty="0">
                <a:solidFill>
                  <a:srgbClr val="FFC000"/>
                </a:solidFill>
              </a:rPr>
              <a:t> the wickedness of man </a:t>
            </a:r>
            <a:r>
              <a:rPr lang="en-US" sz="3200" i="1" dirty="0">
                <a:solidFill>
                  <a:srgbClr val="FFC000"/>
                </a:solidFill>
              </a:rPr>
              <a:t>was</a:t>
            </a:r>
            <a:r>
              <a:rPr lang="en-US" sz="3200" dirty="0">
                <a:solidFill>
                  <a:srgbClr val="FFC000"/>
                </a:solidFill>
              </a:rPr>
              <a:t> great in the earth, and that every intent of the thoughts of his heart was only evil continually. </a:t>
            </a:r>
            <a:r>
              <a:rPr lang="en-US" sz="3200" baseline="30000" dirty="0"/>
              <a:t>6 </a:t>
            </a:r>
            <a:r>
              <a:rPr lang="en-US" sz="3200" dirty="0">
                <a:solidFill>
                  <a:srgbClr val="FFC000"/>
                </a:solidFill>
              </a:rPr>
              <a:t>And the Lord was sorry that </a:t>
            </a:r>
            <a:r>
              <a:rPr lang="en-US" sz="3200" dirty="0" smtClean="0">
                <a:solidFill>
                  <a:srgbClr val="FFC000"/>
                </a:solidFill>
              </a:rPr>
              <a:t>He </a:t>
            </a:r>
            <a:r>
              <a:rPr lang="en-US" sz="3200" dirty="0">
                <a:solidFill>
                  <a:srgbClr val="FFC000"/>
                </a:solidFill>
              </a:rPr>
              <a:t>had made man on the earth, and He was grieved in His heart.</a:t>
            </a: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500"/>
                            </p:stCondLst>
                            <p:childTnLst>
                              <p:par>
                                <p:cTn id="11" presetID="9" presetClass="emph" presetSubtype="0" grpId="0" nodeType="afterEffect">
                                  <p:stCondLst>
                                    <p:cond delay="0"/>
                                  </p:stCondLst>
                                  <p:childTnLst>
                                    <p:set>
                                      <p:cBhvr rctx="PPT">
                                        <p:cTn id="12" dur="indefinite"/>
                                        <p:tgtEl>
                                          <p:spTgt spid="8"/>
                                        </p:tgtEl>
                                        <p:attrNameLst>
                                          <p:attrName>style.opacity</p:attrName>
                                        </p:attrNameLst>
                                      </p:cBhvr>
                                      <p:to>
                                        <p:strVal val="0.5"/>
                                      </p:to>
                                    </p:set>
                                    <p:animEffect filter="image" prLst="opacity: 0.5">
                                      <p:cBhvr rctx="IE">
                                        <p:cTn id="13"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4</a:t>
            </a:r>
            <a:r>
              <a:rPr lang="en-US" sz="3200" dirty="0" smtClean="0">
                <a:solidFill>
                  <a:srgbClr val="FFC000"/>
                </a:solidFill>
              </a:rPr>
              <a:t>) </a:t>
            </a:r>
            <a:r>
              <a:rPr lang="en-US" sz="3200" dirty="0"/>
              <a:t>Lot (Gen. 19)</a:t>
            </a:r>
            <a:endParaRPr lang="en-US" sz="32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685800" y="1447800"/>
            <a:ext cx="8001000" cy="2062103"/>
          </a:xfrm>
          <a:prstGeom prst="rect">
            <a:avLst/>
          </a:prstGeom>
          <a:noFill/>
        </p:spPr>
        <p:txBody>
          <a:bodyPr wrap="square" rtlCol="0">
            <a:spAutoFit/>
          </a:bodyPr>
          <a:lstStyle/>
          <a:p>
            <a:pPr marL="228600" indent="-228600">
              <a:buFont typeface="Arial" pitchFamily="34" charset="0"/>
              <a:buChar char="•"/>
            </a:pPr>
            <a:r>
              <a:rPr lang="en-US" sz="3200" dirty="0" smtClean="0">
                <a:solidFill>
                  <a:schemeClr val="bg1"/>
                </a:solidFill>
                <a:latin typeface="Eras Demi ITC" pitchFamily="34" charset="0"/>
              </a:rPr>
              <a:t> </a:t>
            </a:r>
            <a:r>
              <a:rPr lang="en-US" sz="3200" dirty="0"/>
              <a:t>2 Pet. </a:t>
            </a:r>
            <a:r>
              <a:rPr lang="en-US" sz="3200" dirty="0" smtClean="0"/>
              <a:t>2.9 </a:t>
            </a:r>
            <a:r>
              <a:rPr lang="en-US" sz="3200" dirty="0"/>
              <a:t>~ </a:t>
            </a:r>
            <a:r>
              <a:rPr lang="en-US" sz="3200" dirty="0">
                <a:solidFill>
                  <a:srgbClr val="FFC000"/>
                </a:solidFill>
              </a:rPr>
              <a:t>then the Lord knows how to deliver the godly out of temptations and to reserve the unjust under punishment for the day of judgment,</a:t>
            </a:r>
          </a:p>
        </p:txBody>
      </p:sp>
    </p:spTree>
    <p:extLst>
      <p:ext uri="{BB962C8B-B14F-4D97-AF65-F5344CB8AC3E}">
        <p14:creationId xmlns:p14="http://schemas.microsoft.com/office/powerpoint/2010/main" xmlns="" val="387865285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5</a:t>
            </a:r>
            <a:r>
              <a:rPr lang="en-US" sz="3200" dirty="0" smtClean="0">
                <a:solidFill>
                  <a:srgbClr val="FFC000"/>
                </a:solidFill>
              </a:rPr>
              <a:t>) </a:t>
            </a:r>
            <a:r>
              <a:rPr lang="en-US" sz="3200" dirty="0" err="1"/>
              <a:t>Rahab</a:t>
            </a:r>
            <a:r>
              <a:rPr lang="en-US" sz="3200" dirty="0"/>
              <a:t> was saved from the destruction at Jericho</a:t>
            </a:r>
            <a:endParaRPr lang="en-US" sz="32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685800" y="1900297"/>
            <a:ext cx="8001000" cy="3046988"/>
          </a:xfrm>
          <a:prstGeom prst="rect">
            <a:avLst/>
          </a:prstGeom>
          <a:noFill/>
        </p:spPr>
        <p:txBody>
          <a:bodyPr wrap="square" rtlCol="0">
            <a:spAutoFit/>
          </a:bodyPr>
          <a:lstStyle/>
          <a:p>
            <a:pPr marL="228600" indent="-228600">
              <a:buFont typeface="Arial" pitchFamily="34" charset="0"/>
              <a:buChar char="•"/>
            </a:pPr>
            <a:r>
              <a:rPr lang="en-US" sz="3200" dirty="0" smtClean="0">
                <a:solidFill>
                  <a:schemeClr val="bg1"/>
                </a:solidFill>
                <a:latin typeface="Eras Demi ITC" pitchFamily="34" charset="0"/>
              </a:rPr>
              <a:t> </a:t>
            </a:r>
            <a:r>
              <a:rPr lang="en-US" sz="3200" dirty="0" smtClean="0"/>
              <a:t>Josh. 6.17 </a:t>
            </a:r>
            <a:r>
              <a:rPr lang="en-US" sz="3200" dirty="0"/>
              <a:t>~ </a:t>
            </a:r>
            <a:r>
              <a:rPr lang="en-US" sz="3200" dirty="0">
                <a:solidFill>
                  <a:srgbClr val="FFC000"/>
                </a:solidFill>
              </a:rPr>
              <a:t>Now the city shall be doomed by the LORD to destruction, it and all who </a:t>
            </a:r>
            <a:r>
              <a:rPr lang="en-US" sz="3200" i="1" dirty="0">
                <a:solidFill>
                  <a:srgbClr val="FFC000"/>
                </a:solidFill>
              </a:rPr>
              <a:t>are</a:t>
            </a:r>
            <a:r>
              <a:rPr lang="en-US" sz="3200" dirty="0">
                <a:solidFill>
                  <a:srgbClr val="FFC000"/>
                </a:solidFill>
              </a:rPr>
              <a:t> in it. Only </a:t>
            </a:r>
            <a:r>
              <a:rPr lang="en-US" sz="3200" dirty="0" err="1">
                <a:solidFill>
                  <a:srgbClr val="FFC000"/>
                </a:solidFill>
              </a:rPr>
              <a:t>Rahab</a:t>
            </a:r>
            <a:r>
              <a:rPr lang="en-US" sz="3200" dirty="0">
                <a:solidFill>
                  <a:srgbClr val="FFC000"/>
                </a:solidFill>
              </a:rPr>
              <a:t> the harlot shall live, she and all who </a:t>
            </a:r>
            <a:r>
              <a:rPr lang="en-US" sz="3200" i="1" dirty="0">
                <a:solidFill>
                  <a:srgbClr val="FFC000"/>
                </a:solidFill>
              </a:rPr>
              <a:t>are</a:t>
            </a:r>
            <a:r>
              <a:rPr lang="en-US" sz="3200" dirty="0">
                <a:solidFill>
                  <a:srgbClr val="FFC000"/>
                </a:solidFill>
              </a:rPr>
              <a:t> with her in the house, because she hid the messengers that we sent.</a:t>
            </a:r>
          </a:p>
        </p:txBody>
      </p:sp>
    </p:spTree>
    <p:extLst>
      <p:ext uri="{BB962C8B-B14F-4D97-AF65-F5344CB8AC3E}">
        <p14:creationId xmlns:p14="http://schemas.microsoft.com/office/powerpoint/2010/main" xmlns="" val="87321758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solidFill>
                  <a:srgbClr val="FFC000"/>
                </a:solidFill>
              </a:rPr>
              <a:t>6</a:t>
            </a:r>
            <a:r>
              <a:rPr lang="en-US" sz="3200" dirty="0" smtClean="0">
                <a:solidFill>
                  <a:srgbClr val="FFC000"/>
                </a:solidFill>
              </a:rPr>
              <a:t>)</a:t>
            </a:r>
            <a:r>
              <a:rPr lang="en-US" sz="3200" dirty="0" smtClean="0"/>
              <a:t> </a:t>
            </a:r>
            <a:r>
              <a:rPr lang="en-US" sz="3200" dirty="0"/>
              <a:t>Is. </a:t>
            </a:r>
            <a:r>
              <a:rPr lang="en-US" sz="3200" dirty="0" smtClean="0"/>
              <a:t>57.1 </a:t>
            </a:r>
            <a:r>
              <a:rPr lang="en-US" sz="3200" dirty="0"/>
              <a:t>~ </a:t>
            </a:r>
            <a:r>
              <a:rPr lang="en-US" sz="3200" dirty="0">
                <a:solidFill>
                  <a:srgbClr val="FFC000"/>
                </a:solidFill>
              </a:rPr>
              <a:t>The righteous perishes,</a:t>
            </a:r>
          </a:p>
          <a:p>
            <a:r>
              <a:rPr lang="en-US" sz="3200" dirty="0">
                <a:solidFill>
                  <a:srgbClr val="FFC000"/>
                </a:solidFill>
              </a:rPr>
              <a:t>And no man takes it to heart;</a:t>
            </a:r>
          </a:p>
          <a:p>
            <a:r>
              <a:rPr lang="en-US" sz="3200" dirty="0">
                <a:solidFill>
                  <a:srgbClr val="FFC000"/>
                </a:solidFill>
              </a:rPr>
              <a:t>Merciful men are taken away, While no one considers</a:t>
            </a:r>
          </a:p>
          <a:p>
            <a:r>
              <a:rPr lang="en-US" sz="3200" dirty="0">
                <a:solidFill>
                  <a:srgbClr val="FFC000"/>
                </a:solidFill>
              </a:rPr>
              <a:t>That the righteous is taken away from evil.</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457200" y="3886200"/>
            <a:ext cx="8229600" cy="584775"/>
          </a:xfrm>
          <a:prstGeom prst="rect">
            <a:avLst/>
          </a:prstGeom>
          <a:noFill/>
        </p:spPr>
        <p:txBody>
          <a:bodyPr wrap="square" rtlCol="0">
            <a:spAutoFit/>
          </a:bodyPr>
          <a:lstStyle/>
          <a:p>
            <a:r>
              <a:rPr lang="en-US" sz="3200" dirty="0">
                <a:solidFill>
                  <a:srgbClr val="FFC000"/>
                </a:solidFill>
              </a:rPr>
              <a:t>7) </a:t>
            </a:r>
            <a:r>
              <a:rPr lang="en-US" sz="3200" dirty="0" smtClean="0"/>
              <a:t>Daniel's </a:t>
            </a:r>
            <a:r>
              <a:rPr lang="en-US" sz="3200" dirty="0"/>
              <a:t>"absence" in Daniel 3 </a:t>
            </a:r>
            <a:endParaRPr lang="en-US" sz="3200" dirty="0">
              <a:solidFill>
                <a:srgbClr val="FFC000"/>
              </a:solidFill>
            </a:endParaRPr>
          </a:p>
        </p:txBody>
      </p:sp>
    </p:spTree>
    <p:extLst>
      <p:ext uri="{BB962C8B-B14F-4D97-AF65-F5344CB8AC3E}">
        <p14:creationId xmlns:p14="http://schemas.microsoft.com/office/powerpoint/2010/main" xmlns="" val="103892829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rPr>
              <a:t>8) </a:t>
            </a:r>
            <a:r>
              <a:rPr lang="en-US" sz="3200" dirty="0" smtClean="0"/>
              <a:t>Daniel's </a:t>
            </a:r>
            <a:r>
              <a:rPr lang="en-US" sz="3200" dirty="0"/>
              <a:t>"70</a:t>
            </a:r>
            <a:r>
              <a:rPr lang="en-US" sz="3200" baseline="30000" dirty="0"/>
              <a:t>th</a:t>
            </a:r>
            <a:r>
              <a:rPr lang="en-US" sz="3200" dirty="0"/>
              <a:t> week"</a:t>
            </a:r>
            <a:endParaRPr lang="en-US" sz="32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685800" y="1447800"/>
            <a:ext cx="8001000" cy="4031873"/>
          </a:xfrm>
          <a:prstGeom prst="rect">
            <a:avLst/>
          </a:prstGeom>
          <a:noFill/>
        </p:spPr>
        <p:txBody>
          <a:bodyPr wrap="square" rtlCol="0">
            <a:spAutoFit/>
          </a:bodyPr>
          <a:lstStyle/>
          <a:p>
            <a:pPr marL="347663" indent="-347663">
              <a:buFont typeface="Arial" pitchFamily="34" charset="0"/>
              <a:buChar char="•"/>
              <a:tabLst>
                <a:tab pos="347663" algn="l"/>
              </a:tabLst>
            </a:pPr>
            <a:r>
              <a:rPr lang="en-US" sz="3200" dirty="0"/>
              <a:t>Dan. </a:t>
            </a:r>
            <a:r>
              <a:rPr lang="en-US" sz="3200" dirty="0" smtClean="0"/>
              <a:t>9.24 </a:t>
            </a:r>
            <a:r>
              <a:rPr lang="en-US" sz="3200" dirty="0"/>
              <a:t>~ </a:t>
            </a:r>
            <a:r>
              <a:rPr lang="en-US" sz="3200" dirty="0">
                <a:solidFill>
                  <a:srgbClr val="FFC000"/>
                </a:solidFill>
              </a:rPr>
              <a:t>Seventy weeks are determined For your people and for your holy city, To finish the transgression, To make an end of sins, To make reconciliation for iniquity, To bring in everlasting righteousness, To seal up vision and prophecy, And to anoint the Most Holy.</a:t>
            </a:r>
          </a:p>
        </p:txBody>
      </p:sp>
    </p:spTree>
    <p:extLst>
      <p:ext uri="{BB962C8B-B14F-4D97-AF65-F5344CB8AC3E}">
        <p14:creationId xmlns:p14="http://schemas.microsoft.com/office/powerpoint/2010/main" xmlns="" val="286979775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477328"/>
          </a:xfrm>
          <a:prstGeom prst="rect">
            <a:avLst/>
          </a:prstGeom>
          <a:noFill/>
        </p:spPr>
        <p:txBody>
          <a:bodyPr wrap="square" rtlCol="0">
            <a:spAutoFit/>
          </a:bodyPr>
          <a:lstStyle/>
          <a:p>
            <a:r>
              <a:rPr lang="en-US" sz="3000" dirty="0" smtClean="0">
                <a:solidFill>
                  <a:srgbClr val="FFC000"/>
                </a:solidFill>
              </a:rPr>
              <a:t>9)</a:t>
            </a:r>
            <a:r>
              <a:rPr lang="en-US" sz="3000" dirty="0">
                <a:solidFill>
                  <a:srgbClr val="FFC000"/>
                </a:solidFill>
              </a:rPr>
              <a:t> </a:t>
            </a:r>
            <a:r>
              <a:rPr lang="en-US" sz="3000" dirty="0" smtClean="0"/>
              <a:t>Col</a:t>
            </a:r>
            <a:r>
              <a:rPr lang="en-US" sz="3000" dirty="0"/>
              <a:t>. </a:t>
            </a:r>
            <a:r>
              <a:rPr lang="en-US" sz="3000" dirty="0" smtClean="0"/>
              <a:t>3.4 </a:t>
            </a:r>
            <a:r>
              <a:rPr lang="en-US" sz="3000" dirty="0"/>
              <a:t>~ </a:t>
            </a:r>
            <a:r>
              <a:rPr lang="en-US" sz="3000" dirty="0">
                <a:solidFill>
                  <a:srgbClr val="FFC000"/>
                </a:solidFill>
              </a:rPr>
              <a:t>When Christ </a:t>
            </a:r>
            <a:r>
              <a:rPr lang="en-US" sz="3000" i="1" dirty="0">
                <a:solidFill>
                  <a:srgbClr val="FFC000"/>
                </a:solidFill>
              </a:rPr>
              <a:t>who is </a:t>
            </a:r>
            <a:r>
              <a:rPr lang="en-US" sz="3000" dirty="0">
                <a:solidFill>
                  <a:srgbClr val="FFC000"/>
                </a:solidFill>
              </a:rPr>
              <a:t>our life appears, then you also will appear with Him in </a:t>
            </a:r>
            <a:r>
              <a:rPr lang="en-US" sz="3000" dirty="0" smtClean="0">
                <a:solidFill>
                  <a:srgbClr val="FFC000"/>
                </a:solidFill>
              </a:rPr>
              <a:t>glory.                                                                                                                                   </a:t>
            </a:r>
            <a:endParaRPr lang="en-US" sz="30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457200" y="2432745"/>
            <a:ext cx="8229600" cy="3785652"/>
          </a:xfrm>
          <a:prstGeom prst="rect">
            <a:avLst/>
          </a:prstGeom>
          <a:noFill/>
        </p:spPr>
        <p:txBody>
          <a:bodyPr wrap="square" rtlCol="0">
            <a:spAutoFit/>
          </a:bodyPr>
          <a:lstStyle/>
          <a:p>
            <a:r>
              <a:rPr lang="en-US" sz="3000" dirty="0">
                <a:solidFill>
                  <a:srgbClr val="FFC000"/>
                </a:solidFill>
              </a:rPr>
              <a:t>10)</a:t>
            </a:r>
            <a:r>
              <a:rPr lang="en-US" sz="3000" dirty="0"/>
              <a:t>	1 Thess. </a:t>
            </a:r>
            <a:r>
              <a:rPr lang="en-US" sz="3000" dirty="0" smtClean="0"/>
              <a:t>4.14-17 </a:t>
            </a:r>
            <a:r>
              <a:rPr lang="en-US" sz="3000" dirty="0"/>
              <a:t>~ </a:t>
            </a:r>
            <a:r>
              <a:rPr lang="en-US" sz="3000" baseline="30000" dirty="0" smtClean="0"/>
              <a:t>14 </a:t>
            </a:r>
            <a:r>
              <a:rPr lang="en-US" sz="3000" dirty="0" smtClean="0">
                <a:solidFill>
                  <a:srgbClr val="FFC000"/>
                </a:solidFill>
              </a:rPr>
              <a:t>For </a:t>
            </a:r>
            <a:r>
              <a:rPr lang="en-US" sz="3000" dirty="0">
                <a:solidFill>
                  <a:srgbClr val="FFC000"/>
                </a:solidFill>
              </a:rPr>
              <a:t>if we believe that Jesus died and rose again, even so God will bring with Him those who sleep in </a:t>
            </a:r>
            <a:r>
              <a:rPr lang="en-US" sz="3000" dirty="0" smtClean="0">
                <a:solidFill>
                  <a:srgbClr val="FFC000"/>
                </a:solidFill>
              </a:rPr>
              <a:t>Jesus.</a:t>
            </a:r>
            <a:r>
              <a:rPr lang="en-US" sz="3000" baseline="30000" dirty="0" smtClean="0"/>
              <a:t>15 </a:t>
            </a:r>
            <a:r>
              <a:rPr lang="en-US" sz="3000" dirty="0" smtClean="0">
                <a:solidFill>
                  <a:srgbClr val="FFC000"/>
                </a:solidFill>
              </a:rPr>
              <a:t>For </a:t>
            </a:r>
            <a:r>
              <a:rPr lang="en-US" sz="3000" dirty="0">
                <a:solidFill>
                  <a:srgbClr val="FFC000"/>
                </a:solidFill>
              </a:rPr>
              <a:t>this we say to you by the word of the Lord, that we who are alive </a:t>
            </a:r>
            <a:r>
              <a:rPr lang="en-US" sz="3000" i="1" dirty="0">
                <a:solidFill>
                  <a:srgbClr val="FFC000"/>
                </a:solidFill>
              </a:rPr>
              <a:t>and</a:t>
            </a:r>
            <a:r>
              <a:rPr lang="en-US" sz="3000" dirty="0">
                <a:solidFill>
                  <a:srgbClr val="FFC000"/>
                </a:solidFill>
              </a:rPr>
              <a:t> remain until the coming of the Lord will by no means precede those who </a:t>
            </a:r>
            <a:r>
              <a:rPr lang="en-US" sz="3000" dirty="0" smtClean="0">
                <a:solidFill>
                  <a:srgbClr val="FFC000"/>
                </a:solidFill>
              </a:rPr>
              <a:t>are </a:t>
            </a:r>
            <a:r>
              <a:rPr lang="en-US" sz="3000" dirty="0">
                <a:solidFill>
                  <a:srgbClr val="FFC000"/>
                </a:solidFill>
              </a:rPr>
              <a:t>asleep. </a:t>
            </a:r>
            <a:r>
              <a:rPr lang="en-US" sz="3000" baseline="30000" dirty="0"/>
              <a:t>16 </a:t>
            </a:r>
            <a:r>
              <a:rPr lang="en-US" sz="3000" dirty="0">
                <a:solidFill>
                  <a:srgbClr val="FFC000"/>
                </a:solidFill>
              </a:rPr>
              <a:t>For the Lord Himself will descend from</a:t>
            </a:r>
          </a:p>
        </p:txBody>
      </p:sp>
      <p:sp>
        <p:nvSpPr>
          <p:cNvPr id="2" name="TextBox 1"/>
          <p:cNvSpPr txBox="1"/>
          <p:nvPr/>
        </p:nvSpPr>
        <p:spPr>
          <a:xfrm>
            <a:off x="478971" y="2438795"/>
            <a:ext cx="8258628" cy="3785652"/>
          </a:xfrm>
          <a:prstGeom prst="rect">
            <a:avLst/>
          </a:prstGeom>
          <a:noFill/>
        </p:spPr>
        <p:txBody>
          <a:bodyPr wrap="square" rtlCol="0">
            <a:spAutoFit/>
          </a:bodyPr>
          <a:lstStyle/>
          <a:p>
            <a:r>
              <a:rPr lang="en-US" sz="3000" dirty="0" smtClean="0">
                <a:solidFill>
                  <a:schemeClr val="bg1"/>
                </a:solidFill>
              </a:rPr>
              <a:t>1 Thess. 4.14-17 ~ </a:t>
            </a:r>
            <a:r>
              <a:rPr lang="en-US" sz="3000" dirty="0" smtClean="0">
                <a:solidFill>
                  <a:srgbClr val="FFC000"/>
                </a:solidFill>
              </a:rPr>
              <a:t>heaven </a:t>
            </a:r>
            <a:r>
              <a:rPr lang="en-US" sz="3000" dirty="0">
                <a:solidFill>
                  <a:srgbClr val="FFC000"/>
                </a:solidFill>
              </a:rPr>
              <a:t>with a shout, with the voice of an archangel, and with the trumpet of God. And the dead in Christ will rise first.</a:t>
            </a:r>
            <a:r>
              <a:rPr lang="en-US" sz="3000" dirty="0"/>
              <a:t> </a:t>
            </a:r>
            <a:r>
              <a:rPr lang="en-US" sz="3000" baseline="30000" dirty="0"/>
              <a:t>17 </a:t>
            </a:r>
            <a:r>
              <a:rPr lang="en-US" sz="3000" dirty="0">
                <a:solidFill>
                  <a:srgbClr val="FFC000"/>
                </a:solidFill>
              </a:rPr>
              <a:t>Then we who are alive </a:t>
            </a:r>
            <a:r>
              <a:rPr lang="en-US" sz="3000" i="1" dirty="0">
                <a:solidFill>
                  <a:srgbClr val="FFC000"/>
                </a:solidFill>
              </a:rPr>
              <a:t>and</a:t>
            </a:r>
            <a:r>
              <a:rPr lang="en-US" sz="3000" dirty="0">
                <a:solidFill>
                  <a:srgbClr val="FFC000"/>
                </a:solidFill>
              </a:rPr>
              <a:t> remain shall be caught up together with them in the clouds to meet the Lord in the air. And thus we shall always be with the Lord. </a:t>
            </a:r>
            <a:endParaRPr lang="en-US" sz="3000" dirty="0" smtClean="0">
              <a:solidFill>
                <a:srgbClr val="FFC000"/>
              </a:solidFill>
              <a:latin typeface="Eras Demi ITC" pitchFamily="34" charset="0"/>
            </a:endParaRPr>
          </a:p>
        </p:txBody>
      </p:sp>
    </p:spTree>
    <p:extLst>
      <p:ext uri="{BB962C8B-B14F-4D97-AF65-F5344CB8AC3E}">
        <p14:creationId xmlns:p14="http://schemas.microsoft.com/office/powerpoint/2010/main" xmlns="" val="23961424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xit" presetSubtype="32" fill="hold" grpId="1" nodeType="clickEffect">
                                  <p:stCondLst>
                                    <p:cond delay="0"/>
                                  </p:stCondLst>
                                  <p:childTnLst>
                                    <p:anim calcmode="lin" valueType="num">
                                      <p:cBhvr>
                                        <p:cTn id="15" dur="500"/>
                                        <p:tgtEl>
                                          <p:spTgt spid="12"/>
                                        </p:tgtEl>
                                        <p:attrNameLst>
                                          <p:attrName>ppt_w</p:attrName>
                                        </p:attrNameLst>
                                      </p:cBhvr>
                                      <p:tavLst>
                                        <p:tav tm="0">
                                          <p:val>
                                            <p:strVal val="ppt_w"/>
                                          </p:val>
                                        </p:tav>
                                        <p:tav tm="100000">
                                          <p:val>
                                            <p:fltVal val="0"/>
                                          </p:val>
                                        </p:tav>
                                      </p:tavLst>
                                    </p:anim>
                                    <p:anim calcmode="lin" valueType="num">
                                      <p:cBhvr>
                                        <p:cTn id="16" dur="500"/>
                                        <p:tgtEl>
                                          <p:spTgt spid="12"/>
                                        </p:tgtEl>
                                        <p:attrNameLst>
                                          <p:attrName>ppt_h</p:attrName>
                                        </p:attrNameLst>
                                      </p:cBhvr>
                                      <p:tavLst>
                                        <p:tav tm="0">
                                          <p:val>
                                            <p:strVal val="ppt_h"/>
                                          </p:val>
                                        </p:tav>
                                        <p:tav tm="100000">
                                          <p:val>
                                            <p:fltVal val="0"/>
                                          </p:val>
                                        </p:tav>
                                      </p:tavLst>
                                    </p:anim>
                                    <p:animEffect transition="out" filter="fade">
                                      <p:cBhvr>
                                        <p:cTn id="17" dur="500"/>
                                        <p:tgtEl>
                                          <p:spTgt spid="12"/>
                                        </p:tgtEl>
                                      </p:cBhvr>
                                    </p:animEffect>
                                    <p:set>
                                      <p:cBhvr>
                                        <p:cTn id="18" dur="1" fill="hold">
                                          <p:stCondLst>
                                            <p:cond delay="499"/>
                                          </p:stCondLst>
                                        </p:cTn>
                                        <p:tgtEl>
                                          <p:spTgt spid="12"/>
                                        </p:tgtEl>
                                        <p:attrNameLst>
                                          <p:attrName>style.visibility</p:attrName>
                                        </p:attrNameLst>
                                      </p:cBhvr>
                                      <p:to>
                                        <p:strVal val="hidden"/>
                                      </p:to>
                                    </p:set>
                                  </p:childTnLst>
                                </p:cTn>
                              </p:par>
                              <p:par>
                                <p:cTn id="19" presetID="53" presetClass="entr" presetSubtype="16" fill="hold" nodeType="with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 calcmode="lin" valueType="num">
                                      <p:cBhvr>
                                        <p:cTn id="21"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2" grpId="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rPr>
              <a:t>11) </a:t>
            </a:r>
            <a:r>
              <a:rPr lang="en-US" sz="3200" dirty="0"/>
              <a:t>Not appointed unto wrath</a:t>
            </a:r>
            <a:endParaRPr lang="en-US" sz="30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685800" y="1458686"/>
            <a:ext cx="8001000" cy="4031873"/>
          </a:xfrm>
          <a:prstGeom prst="rect">
            <a:avLst/>
          </a:prstGeom>
          <a:noFill/>
        </p:spPr>
        <p:txBody>
          <a:bodyPr wrap="square" rtlCol="0">
            <a:spAutoFit/>
          </a:bodyPr>
          <a:lstStyle/>
          <a:p>
            <a:pPr marL="282575" indent="-282575">
              <a:buFont typeface="Arial" pitchFamily="34" charset="0"/>
              <a:buChar char="•"/>
            </a:pPr>
            <a:r>
              <a:rPr lang="en-US" sz="3200" dirty="0"/>
              <a:t>1 Thess. </a:t>
            </a:r>
            <a:r>
              <a:rPr lang="en-US" sz="3200" dirty="0" smtClean="0"/>
              <a:t>5.9-11 </a:t>
            </a:r>
            <a:r>
              <a:rPr lang="en-US" sz="3200" dirty="0"/>
              <a:t>~ </a:t>
            </a:r>
            <a:r>
              <a:rPr lang="en-US" sz="3200" baseline="30000" dirty="0" smtClean="0"/>
              <a:t>9 </a:t>
            </a:r>
            <a:r>
              <a:rPr lang="en-US" sz="3200" dirty="0" smtClean="0">
                <a:solidFill>
                  <a:srgbClr val="FFC000"/>
                </a:solidFill>
              </a:rPr>
              <a:t>For </a:t>
            </a:r>
            <a:r>
              <a:rPr lang="en-US" sz="3200" dirty="0">
                <a:solidFill>
                  <a:srgbClr val="FFC000"/>
                </a:solidFill>
              </a:rPr>
              <a:t>God did not appoint us to wrath, but to obtain salvation through our Lord Jesus Christ, </a:t>
            </a:r>
            <a:r>
              <a:rPr lang="en-US" sz="3200" baseline="30000" dirty="0" smtClean="0"/>
              <a:t>10</a:t>
            </a:r>
            <a:r>
              <a:rPr lang="en-US" sz="3200" dirty="0" smtClean="0"/>
              <a:t> </a:t>
            </a:r>
            <a:r>
              <a:rPr lang="en-US" sz="3200" dirty="0" smtClean="0">
                <a:solidFill>
                  <a:srgbClr val="FFC000"/>
                </a:solidFill>
              </a:rPr>
              <a:t>who </a:t>
            </a:r>
            <a:r>
              <a:rPr lang="en-US" sz="3200" dirty="0">
                <a:solidFill>
                  <a:srgbClr val="FFC000"/>
                </a:solidFill>
              </a:rPr>
              <a:t>died for us, that whether we wake or sleep, we should live together with Him. </a:t>
            </a:r>
            <a:r>
              <a:rPr lang="en-US" sz="3200" baseline="30000" dirty="0" smtClean="0"/>
              <a:t>11</a:t>
            </a:r>
            <a:r>
              <a:rPr lang="en-US" sz="3200" dirty="0" smtClean="0"/>
              <a:t> </a:t>
            </a:r>
            <a:r>
              <a:rPr lang="en-US" sz="3200" dirty="0" smtClean="0">
                <a:solidFill>
                  <a:srgbClr val="FFC000"/>
                </a:solidFill>
              </a:rPr>
              <a:t>Therefore </a:t>
            </a:r>
            <a:r>
              <a:rPr lang="en-US" sz="3200" dirty="0">
                <a:solidFill>
                  <a:srgbClr val="FFC000"/>
                </a:solidFill>
              </a:rPr>
              <a:t>comfort each other and edify one another, just as you also are doing. </a:t>
            </a:r>
          </a:p>
        </p:txBody>
      </p:sp>
    </p:spTree>
    <p:extLst>
      <p:ext uri="{BB962C8B-B14F-4D97-AF65-F5344CB8AC3E}">
        <p14:creationId xmlns:p14="http://schemas.microsoft.com/office/powerpoint/2010/main" xmlns="" val="41758538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12) </a:t>
            </a:r>
            <a:r>
              <a:rPr lang="en-US" sz="3200" dirty="0"/>
              <a:t>The Holy Spirit indwelling the Church</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685800" y="1458686"/>
            <a:ext cx="8001000" cy="2062103"/>
          </a:xfrm>
          <a:prstGeom prst="rect">
            <a:avLst/>
          </a:prstGeom>
          <a:noFill/>
        </p:spPr>
        <p:txBody>
          <a:bodyPr wrap="square" rtlCol="0">
            <a:spAutoFit/>
          </a:bodyPr>
          <a:lstStyle/>
          <a:p>
            <a:pPr marL="282575" indent="-282575">
              <a:buFont typeface="Arial" pitchFamily="34" charset="0"/>
              <a:buChar char="•"/>
            </a:pPr>
            <a:r>
              <a:rPr lang="en-US" sz="3200" dirty="0"/>
              <a:t>2 Thess. </a:t>
            </a:r>
            <a:r>
              <a:rPr lang="en-US" sz="3200" dirty="0" smtClean="0"/>
              <a:t>2.7 </a:t>
            </a:r>
            <a:r>
              <a:rPr lang="en-US" sz="3200" dirty="0"/>
              <a:t>~ </a:t>
            </a:r>
            <a:r>
              <a:rPr lang="en-US" sz="3200" dirty="0">
                <a:solidFill>
                  <a:srgbClr val="FFC000"/>
                </a:solidFill>
              </a:rPr>
              <a:t>For the mystery of lawlessness is already at work; only He who now restrains will do so until He is taken out of the way</a:t>
            </a:r>
            <a:r>
              <a:rPr lang="en-US" sz="3200" dirty="0" smtClean="0">
                <a:solidFill>
                  <a:srgbClr val="FFC000"/>
                </a:solidFill>
              </a:rPr>
              <a:t>.</a:t>
            </a:r>
            <a:endParaRPr lang="en-US" sz="3200" dirty="0">
              <a:solidFill>
                <a:srgbClr val="FFC000"/>
              </a:solidFill>
            </a:endParaRPr>
          </a:p>
        </p:txBody>
      </p:sp>
    </p:spTree>
    <p:extLst>
      <p:ext uri="{BB962C8B-B14F-4D97-AF65-F5344CB8AC3E}">
        <p14:creationId xmlns:p14="http://schemas.microsoft.com/office/powerpoint/2010/main" xmlns="" val="100063808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rPr>
              <a:t>13)</a:t>
            </a:r>
            <a:r>
              <a:rPr lang="en-US" sz="3200" dirty="0">
                <a:solidFill>
                  <a:srgbClr val="FFC000"/>
                </a:solidFill>
              </a:rPr>
              <a:t> </a:t>
            </a:r>
            <a:r>
              <a:rPr lang="en-US" sz="3200" dirty="0" smtClean="0"/>
              <a:t>Church </a:t>
            </a:r>
            <a:r>
              <a:rPr lang="en-US" sz="3200" dirty="0"/>
              <a:t>in </a:t>
            </a:r>
            <a:r>
              <a:rPr lang="en-US" sz="3200" dirty="0" smtClean="0"/>
              <a:t>Philadelphia</a:t>
            </a:r>
            <a:endParaRPr lang="en-US" sz="3200" dirty="0"/>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685800" y="3922455"/>
            <a:ext cx="8001000" cy="584775"/>
          </a:xfrm>
          <a:prstGeom prst="rect">
            <a:avLst/>
          </a:prstGeom>
          <a:noFill/>
        </p:spPr>
        <p:txBody>
          <a:bodyPr wrap="square" rtlCol="0">
            <a:spAutoFit/>
          </a:bodyPr>
          <a:lstStyle/>
          <a:p>
            <a:pPr marL="228600" indent="-228600">
              <a:buFont typeface="Arial" pitchFamily="34" charset="0"/>
              <a:buChar char="•"/>
            </a:pPr>
            <a:r>
              <a:rPr lang="en-US" sz="3200" dirty="0" smtClean="0"/>
              <a:t> </a:t>
            </a:r>
            <a:r>
              <a:rPr lang="en-US" sz="3200" dirty="0" smtClean="0">
                <a:solidFill>
                  <a:srgbClr val="FFC000"/>
                </a:solidFill>
              </a:rPr>
              <a:t>Keep</a:t>
            </a:r>
            <a:r>
              <a:rPr lang="en-US" sz="3200" dirty="0" smtClean="0"/>
              <a:t> ~ </a:t>
            </a:r>
            <a:r>
              <a:rPr lang="en-US" sz="3200" b="1" i="1" dirty="0" err="1" smtClean="0">
                <a:solidFill>
                  <a:srgbClr val="FFC000"/>
                </a:solidFill>
                <a:latin typeface="Times New Roman" pitchFamily="18" charset="0"/>
                <a:cs typeface="Times New Roman" pitchFamily="18" charset="0"/>
              </a:rPr>
              <a:t>tēreō</a:t>
            </a:r>
            <a:endParaRPr lang="en-US" sz="3200" b="1" i="1" dirty="0">
              <a:solidFill>
                <a:srgbClr val="FFC000"/>
              </a:solidFill>
              <a:latin typeface="Times New Roman" pitchFamily="18" charset="0"/>
              <a:cs typeface="Times New Roman" pitchFamily="18" charset="0"/>
            </a:endParaRPr>
          </a:p>
        </p:txBody>
      </p:sp>
      <p:sp>
        <p:nvSpPr>
          <p:cNvPr id="6" name="TextBox 5"/>
          <p:cNvSpPr txBox="1"/>
          <p:nvPr/>
        </p:nvSpPr>
        <p:spPr>
          <a:xfrm>
            <a:off x="685800" y="4498853"/>
            <a:ext cx="8001000" cy="584775"/>
          </a:xfrm>
          <a:prstGeom prst="rect">
            <a:avLst/>
          </a:prstGeom>
          <a:noFill/>
        </p:spPr>
        <p:txBody>
          <a:bodyPr wrap="square" rtlCol="0">
            <a:spAutoFit/>
          </a:bodyPr>
          <a:lstStyle/>
          <a:p>
            <a:pPr marL="228600" indent="-228600">
              <a:buFont typeface="Arial" pitchFamily="34" charset="0"/>
              <a:buChar char="•"/>
            </a:pPr>
            <a:r>
              <a:rPr lang="en-US" sz="3200" dirty="0" smtClean="0"/>
              <a:t> </a:t>
            </a:r>
            <a:r>
              <a:rPr lang="en-US" sz="3200" dirty="0">
                <a:solidFill>
                  <a:srgbClr val="FFC000"/>
                </a:solidFill>
              </a:rPr>
              <a:t>From</a:t>
            </a:r>
            <a:r>
              <a:rPr lang="en-US" sz="3200" dirty="0"/>
              <a:t> ~ </a:t>
            </a:r>
            <a:r>
              <a:rPr lang="en-US" sz="3200" b="1" i="1" dirty="0" err="1">
                <a:solidFill>
                  <a:srgbClr val="FFC000"/>
                </a:solidFill>
                <a:latin typeface="Times New Roman" pitchFamily="18" charset="0"/>
                <a:cs typeface="Times New Roman" pitchFamily="18" charset="0"/>
              </a:rPr>
              <a:t>ek</a:t>
            </a:r>
            <a:r>
              <a:rPr lang="en-US" sz="3200" i="1" dirty="0">
                <a:solidFill>
                  <a:srgbClr val="FFC000"/>
                </a:solidFill>
              </a:rPr>
              <a:t> </a:t>
            </a:r>
            <a:r>
              <a:rPr lang="en-US" sz="3200" dirty="0"/>
              <a:t>– </a:t>
            </a:r>
            <a:r>
              <a:rPr lang="en-US" sz="3200" i="1" dirty="0"/>
              <a:t>out of</a:t>
            </a:r>
            <a:endParaRPr lang="en-US" sz="3200" b="1" i="1" dirty="0">
              <a:solidFill>
                <a:srgbClr val="FFC000"/>
              </a:solidFill>
              <a:latin typeface="Times New Roman" pitchFamily="18" charset="0"/>
              <a:cs typeface="Times New Roman" pitchFamily="18" charset="0"/>
            </a:endParaRPr>
          </a:p>
        </p:txBody>
      </p:sp>
      <p:sp>
        <p:nvSpPr>
          <p:cNvPr id="7" name="TextBox 6"/>
          <p:cNvSpPr txBox="1"/>
          <p:nvPr/>
        </p:nvSpPr>
        <p:spPr>
          <a:xfrm>
            <a:off x="685800" y="5054025"/>
            <a:ext cx="8001000" cy="584775"/>
          </a:xfrm>
          <a:prstGeom prst="rect">
            <a:avLst/>
          </a:prstGeom>
          <a:noFill/>
        </p:spPr>
        <p:txBody>
          <a:bodyPr wrap="square" rtlCol="0">
            <a:spAutoFit/>
          </a:bodyPr>
          <a:lstStyle/>
          <a:p>
            <a:pPr marL="228600" indent="-228600">
              <a:buFont typeface="Arial" pitchFamily="34" charset="0"/>
              <a:buChar char="•"/>
            </a:pPr>
            <a:r>
              <a:rPr lang="en-US" sz="3200" dirty="0" smtClean="0"/>
              <a:t> </a:t>
            </a:r>
            <a:r>
              <a:rPr lang="en-US" sz="3200" dirty="0">
                <a:solidFill>
                  <a:srgbClr val="FFC000"/>
                </a:solidFill>
              </a:rPr>
              <a:t>Hour</a:t>
            </a:r>
            <a:r>
              <a:rPr lang="en-US" sz="3200" dirty="0"/>
              <a:t> ~ </a:t>
            </a:r>
            <a:r>
              <a:rPr lang="en-US" sz="3200" b="1" i="1" dirty="0" err="1" smtClean="0">
                <a:solidFill>
                  <a:srgbClr val="FFC000"/>
                </a:solidFill>
                <a:latin typeface="Times New Roman" pitchFamily="18" charset="0"/>
                <a:cs typeface="Times New Roman" pitchFamily="18" charset="0"/>
              </a:rPr>
              <a:t>hora</a:t>
            </a:r>
            <a:r>
              <a:rPr lang="en-US" sz="3200" i="1" dirty="0" smtClean="0"/>
              <a:t> </a:t>
            </a:r>
            <a:r>
              <a:rPr lang="en-US" sz="3200" dirty="0" smtClean="0"/>
              <a:t>– </a:t>
            </a:r>
            <a:r>
              <a:rPr lang="en-US" sz="3200" i="1" dirty="0"/>
              <a:t>period of time</a:t>
            </a:r>
            <a:endParaRPr lang="en-US" sz="3200" b="1" i="1" dirty="0">
              <a:solidFill>
                <a:srgbClr val="FFC000"/>
              </a:solidFill>
              <a:latin typeface="Times New Roman" pitchFamily="18" charset="0"/>
              <a:cs typeface="Times New Roman" pitchFamily="18" charset="0"/>
            </a:endParaRPr>
          </a:p>
        </p:txBody>
      </p:sp>
      <p:sp>
        <p:nvSpPr>
          <p:cNvPr id="8" name="Rounded Rectangle 7"/>
          <p:cNvSpPr/>
          <p:nvPr/>
        </p:nvSpPr>
        <p:spPr>
          <a:xfrm>
            <a:off x="7286717" y="1981200"/>
            <a:ext cx="12476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400515" y="2449286"/>
            <a:ext cx="12476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1647915" y="2471925"/>
            <a:ext cx="12476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5800" y="1458686"/>
            <a:ext cx="8001000" cy="2554545"/>
          </a:xfrm>
          <a:prstGeom prst="rect">
            <a:avLst/>
          </a:prstGeom>
          <a:noFill/>
        </p:spPr>
        <p:txBody>
          <a:bodyPr wrap="square" rtlCol="0">
            <a:spAutoFit/>
          </a:bodyPr>
          <a:lstStyle/>
          <a:p>
            <a:pPr marL="228600" indent="-228600">
              <a:buFont typeface="Arial" pitchFamily="34" charset="0"/>
              <a:buChar char="•"/>
            </a:pPr>
            <a:r>
              <a:rPr lang="en-US" sz="3200" dirty="0" smtClean="0"/>
              <a:t> Rev</a:t>
            </a:r>
            <a:r>
              <a:rPr lang="en-US" sz="3200" dirty="0"/>
              <a:t>. </a:t>
            </a:r>
            <a:r>
              <a:rPr lang="en-US" sz="3200" dirty="0" smtClean="0"/>
              <a:t>3.10 </a:t>
            </a:r>
            <a:r>
              <a:rPr lang="en-US" sz="3200" dirty="0"/>
              <a:t>~ </a:t>
            </a:r>
            <a:r>
              <a:rPr lang="en-US" sz="3200" dirty="0" smtClean="0">
                <a:solidFill>
                  <a:srgbClr val="FFC000"/>
                </a:solidFill>
              </a:rPr>
              <a:t>Because </a:t>
            </a:r>
            <a:r>
              <a:rPr lang="en-US" sz="3200" dirty="0">
                <a:solidFill>
                  <a:srgbClr val="FFC000"/>
                </a:solidFill>
              </a:rPr>
              <a:t>you have kept My command to persevere, I also will keep you from the hour of trial which shall come upon the whole world, to test those who dwell on the earth.</a:t>
            </a:r>
          </a:p>
        </p:txBody>
      </p:sp>
    </p:spTree>
    <p:extLst>
      <p:ext uri="{BB962C8B-B14F-4D97-AF65-F5344CB8AC3E}">
        <p14:creationId xmlns:p14="http://schemas.microsoft.com/office/powerpoint/2010/main" xmlns="" val="307013259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1000"/>
                            </p:stCondLst>
                            <p:childTnLst>
                              <p:par>
                                <p:cTn id="27" presetID="9" presetClass="emph" presetSubtype="0" grpId="1" nodeType="afterEffect">
                                  <p:stCondLst>
                                    <p:cond delay="0"/>
                                  </p:stCondLst>
                                  <p:childTnLst>
                                    <p:set>
                                      <p:cBhvr rctx="PPT">
                                        <p:cTn id="28" dur="indefinite"/>
                                        <p:tgtEl>
                                          <p:spTgt spid="5"/>
                                        </p:tgtEl>
                                        <p:attrNameLst>
                                          <p:attrName>style.opacity</p:attrName>
                                        </p:attrNameLst>
                                      </p:cBhvr>
                                      <p:to>
                                        <p:strVal val="0.5"/>
                                      </p:to>
                                    </p:set>
                                    <p:animEffect filter="image" prLst="opacity: 0.5">
                                      <p:cBhvr rctx="IE">
                                        <p:cTn id="29" dur="indefinite"/>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par>
                          <p:cTn id="39" fill="hold">
                            <p:stCondLst>
                              <p:cond delay="1000"/>
                            </p:stCondLst>
                            <p:childTnLst>
                              <p:par>
                                <p:cTn id="40" presetID="9" presetClass="emph" presetSubtype="0" grpId="1" nodeType="afterEffect">
                                  <p:stCondLst>
                                    <p:cond delay="0"/>
                                  </p:stCondLst>
                                  <p:childTnLst>
                                    <p:set>
                                      <p:cBhvr rctx="PPT">
                                        <p:cTn id="41" dur="indefinite"/>
                                        <p:tgtEl>
                                          <p:spTgt spid="6"/>
                                        </p:tgtEl>
                                        <p:attrNameLst>
                                          <p:attrName>style.opacity</p:attrName>
                                        </p:attrNameLst>
                                      </p:cBhvr>
                                      <p:to>
                                        <p:strVal val="0.5"/>
                                      </p:to>
                                    </p:set>
                                    <p:animEffect filter="image" prLst="opacity: 0.5">
                                      <p:cBhvr rctx="IE">
                                        <p:cTn id="42"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8" grpId="0" animBg="1"/>
      <p:bldP spid="9" grpId="0" animBg="1"/>
      <p:bldP spid="11" grpId="0" animBg="1"/>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rPr>
              <a:t>14)</a:t>
            </a:r>
            <a:r>
              <a:rPr lang="en-US" sz="3200" dirty="0">
                <a:solidFill>
                  <a:srgbClr val="FFC000"/>
                </a:solidFill>
              </a:rPr>
              <a:t> </a:t>
            </a:r>
            <a:r>
              <a:rPr lang="en-US" sz="3200" dirty="0" smtClean="0"/>
              <a:t>Absence </a:t>
            </a:r>
            <a:r>
              <a:rPr lang="en-US" sz="3200" dirty="0"/>
              <a:t>of the Church</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685800" y="1981200"/>
            <a:ext cx="8001000" cy="1077218"/>
          </a:xfrm>
          <a:prstGeom prst="rect">
            <a:avLst/>
          </a:prstGeom>
          <a:noFill/>
        </p:spPr>
        <p:txBody>
          <a:bodyPr wrap="square" rtlCol="0">
            <a:spAutoFit/>
          </a:bodyPr>
          <a:lstStyle/>
          <a:p>
            <a:pPr marL="228600" indent="-228600">
              <a:buFont typeface="Arial" pitchFamily="34" charset="0"/>
              <a:buChar char="•"/>
            </a:pPr>
            <a:r>
              <a:rPr lang="en-US" sz="3200" dirty="0" smtClean="0"/>
              <a:t> </a:t>
            </a:r>
            <a:r>
              <a:rPr lang="en-US" sz="3200" dirty="0"/>
              <a:t>Church is a mystery (hidden) in the </a:t>
            </a:r>
            <a:r>
              <a:rPr lang="en-US" sz="3200" dirty="0" smtClean="0"/>
              <a:t>Old Testament </a:t>
            </a:r>
            <a:endParaRPr lang="en-US" sz="3200" b="1" i="1" dirty="0">
              <a:solidFill>
                <a:srgbClr val="FFC000"/>
              </a:solidFill>
              <a:latin typeface="Times New Roman" pitchFamily="18" charset="0"/>
              <a:cs typeface="Times New Roman" pitchFamily="18" charset="0"/>
            </a:endParaRPr>
          </a:p>
        </p:txBody>
      </p:sp>
      <p:sp>
        <p:nvSpPr>
          <p:cNvPr id="12" name="TextBox 11"/>
          <p:cNvSpPr txBox="1"/>
          <p:nvPr/>
        </p:nvSpPr>
        <p:spPr>
          <a:xfrm>
            <a:off x="685800" y="1458686"/>
            <a:ext cx="8001000" cy="584775"/>
          </a:xfrm>
          <a:prstGeom prst="rect">
            <a:avLst/>
          </a:prstGeom>
          <a:noFill/>
        </p:spPr>
        <p:txBody>
          <a:bodyPr wrap="square" rtlCol="0">
            <a:spAutoFit/>
          </a:bodyPr>
          <a:lstStyle/>
          <a:p>
            <a:pPr marL="282575" indent="-282575">
              <a:buFont typeface="Arial" pitchFamily="34" charset="0"/>
              <a:buChar char="•"/>
            </a:pPr>
            <a:r>
              <a:rPr lang="en-US" sz="3200" dirty="0" smtClean="0"/>
              <a:t> </a:t>
            </a:r>
            <a:r>
              <a:rPr lang="en-US" sz="3200" dirty="0"/>
              <a:t>Mentioned 19x in 1-3; not once in 6-19</a:t>
            </a:r>
          </a:p>
        </p:txBody>
      </p:sp>
      <p:sp>
        <p:nvSpPr>
          <p:cNvPr id="6" name="TextBox 5"/>
          <p:cNvSpPr txBox="1"/>
          <p:nvPr/>
        </p:nvSpPr>
        <p:spPr>
          <a:xfrm>
            <a:off x="457200" y="2960967"/>
            <a:ext cx="8229600" cy="1077218"/>
          </a:xfrm>
          <a:prstGeom prst="rect">
            <a:avLst/>
          </a:prstGeom>
          <a:noFill/>
        </p:spPr>
        <p:txBody>
          <a:bodyPr wrap="square" rtlCol="0">
            <a:spAutoFit/>
          </a:bodyPr>
          <a:lstStyle/>
          <a:p>
            <a:r>
              <a:rPr lang="en-US" sz="3200" dirty="0">
                <a:solidFill>
                  <a:srgbClr val="FFC000"/>
                </a:solidFill>
              </a:rPr>
              <a:t>15) </a:t>
            </a:r>
            <a:r>
              <a:rPr lang="en-US" sz="3200" dirty="0"/>
              <a:t>Rev. </a:t>
            </a:r>
            <a:r>
              <a:rPr lang="en-US" sz="3200" dirty="0" smtClean="0"/>
              <a:t>4.1 </a:t>
            </a:r>
            <a:r>
              <a:rPr lang="en-US" sz="3200" dirty="0"/>
              <a:t>~ </a:t>
            </a:r>
            <a:r>
              <a:rPr lang="en-US" sz="3200" dirty="0">
                <a:solidFill>
                  <a:srgbClr val="FFC000"/>
                </a:solidFill>
              </a:rPr>
              <a:t>after these things </a:t>
            </a:r>
            <a:r>
              <a:rPr lang="en-US" sz="3200" dirty="0"/>
              <a:t>– </a:t>
            </a:r>
            <a:r>
              <a:rPr lang="en-US" sz="3200" b="1" i="1" dirty="0">
                <a:solidFill>
                  <a:srgbClr val="FFC000"/>
                </a:solidFill>
                <a:latin typeface="Times New Roman" pitchFamily="18" charset="0"/>
                <a:cs typeface="Times New Roman" pitchFamily="18" charset="0"/>
              </a:rPr>
              <a:t>meta </a:t>
            </a:r>
            <a:r>
              <a:rPr lang="en-US" sz="3200" b="1" i="1" dirty="0" err="1">
                <a:solidFill>
                  <a:srgbClr val="FFC000"/>
                </a:solidFill>
                <a:latin typeface="Times New Roman" pitchFamily="18" charset="0"/>
                <a:cs typeface="Times New Roman" pitchFamily="18" charset="0"/>
              </a:rPr>
              <a:t>tauta</a:t>
            </a:r>
            <a:r>
              <a:rPr lang="en-US" sz="3200" b="1" dirty="0">
                <a:solidFill>
                  <a:srgbClr val="FFC000"/>
                </a:solidFill>
                <a:latin typeface="Times New Roman" pitchFamily="18" charset="0"/>
                <a:cs typeface="Times New Roman" pitchFamily="18" charset="0"/>
              </a:rPr>
              <a:t> </a:t>
            </a:r>
            <a:r>
              <a:rPr lang="en-US" sz="3200" dirty="0"/>
              <a:t>(2x)</a:t>
            </a:r>
          </a:p>
        </p:txBody>
      </p:sp>
      <p:sp>
        <p:nvSpPr>
          <p:cNvPr id="7" name="TextBox 6"/>
          <p:cNvSpPr txBox="1"/>
          <p:nvPr/>
        </p:nvSpPr>
        <p:spPr>
          <a:xfrm>
            <a:off x="593271" y="4506740"/>
            <a:ext cx="8001000" cy="584775"/>
          </a:xfrm>
          <a:prstGeom prst="rect">
            <a:avLst/>
          </a:prstGeom>
          <a:noFill/>
        </p:spPr>
        <p:txBody>
          <a:bodyPr wrap="square" rtlCol="0">
            <a:spAutoFit/>
          </a:bodyPr>
          <a:lstStyle/>
          <a:p>
            <a:pPr marL="228600" indent="-228600">
              <a:buFont typeface="Arial" pitchFamily="34" charset="0"/>
              <a:buChar char="•"/>
            </a:pPr>
            <a:r>
              <a:rPr lang="en-US" sz="3200" dirty="0" smtClean="0"/>
              <a:t> </a:t>
            </a:r>
            <a:r>
              <a:rPr lang="en-US" sz="3200" dirty="0"/>
              <a:t>Rev. </a:t>
            </a:r>
            <a:r>
              <a:rPr lang="en-US" sz="3200" dirty="0" smtClean="0"/>
              <a:t>4.10 ~ </a:t>
            </a:r>
            <a:r>
              <a:rPr lang="en-US" sz="3200" dirty="0" smtClean="0">
                <a:solidFill>
                  <a:srgbClr val="FFC000"/>
                </a:solidFill>
              </a:rPr>
              <a:t>crowns </a:t>
            </a:r>
            <a:r>
              <a:rPr lang="en-US" sz="3200" dirty="0" smtClean="0">
                <a:solidFill>
                  <a:schemeClr val="bg1"/>
                </a:solidFill>
              </a:rPr>
              <a:t>–</a:t>
            </a:r>
            <a:r>
              <a:rPr lang="en-US" sz="3200" dirty="0" smtClean="0">
                <a:solidFill>
                  <a:srgbClr val="FFC000"/>
                </a:solidFill>
              </a:rPr>
              <a:t> </a:t>
            </a:r>
            <a:r>
              <a:rPr lang="en-US" sz="3200" b="1" i="1" dirty="0" err="1" smtClean="0">
                <a:solidFill>
                  <a:srgbClr val="FFC000"/>
                </a:solidFill>
                <a:latin typeface="Times New Roman" pitchFamily="18" charset="0"/>
                <a:cs typeface="Times New Roman" pitchFamily="18" charset="0"/>
              </a:rPr>
              <a:t>stephanos</a:t>
            </a:r>
            <a:r>
              <a:rPr lang="en-US" sz="3200" b="1" i="1" dirty="0" smtClean="0">
                <a:solidFill>
                  <a:srgbClr val="FFC000"/>
                </a:solidFill>
                <a:latin typeface="Times New Roman" pitchFamily="18" charset="0"/>
                <a:cs typeface="Times New Roman" pitchFamily="18" charset="0"/>
              </a:rPr>
              <a:t>  </a:t>
            </a:r>
            <a:endParaRPr lang="en-US" sz="3200" b="1" i="1" dirty="0">
              <a:solidFill>
                <a:srgbClr val="FFC000"/>
              </a:solidFill>
              <a:latin typeface="Times New Roman" pitchFamily="18" charset="0"/>
              <a:cs typeface="Times New Roman" pitchFamily="18" charset="0"/>
            </a:endParaRPr>
          </a:p>
        </p:txBody>
      </p:sp>
      <p:sp>
        <p:nvSpPr>
          <p:cNvPr id="8" name="TextBox 7"/>
          <p:cNvSpPr txBox="1"/>
          <p:nvPr/>
        </p:nvSpPr>
        <p:spPr>
          <a:xfrm>
            <a:off x="457200" y="4027768"/>
            <a:ext cx="8229600" cy="584775"/>
          </a:xfrm>
          <a:prstGeom prst="rect">
            <a:avLst/>
          </a:prstGeom>
          <a:noFill/>
        </p:spPr>
        <p:txBody>
          <a:bodyPr wrap="square" rtlCol="0">
            <a:spAutoFit/>
          </a:bodyPr>
          <a:lstStyle/>
          <a:p>
            <a:r>
              <a:rPr lang="en-US" sz="3200" dirty="0">
                <a:solidFill>
                  <a:srgbClr val="FFC000"/>
                </a:solidFill>
              </a:rPr>
              <a:t>16) </a:t>
            </a:r>
            <a:r>
              <a:rPr lang="en-US" sz="3200" dirty="0" smtClean="0"/>
              <a:t>24 </a:t>
            </a:r>
            <a:r>
              <a:rPr lang="en-US" sz="3200" dirty="0"/>
              <a:t>elders</a:t>
            </a:r>
          </a:p>
        </p:txBody>
      </p:sp>
      <p:sp>
        <p:nvSpPr>
          <p:cNvPr id="9" name="TextBox 8"/>
          <p:cNvSpPr txBox="1"/>
          <p:nvPr/>
        </p:nvSpPr>
        <p:spPr>
          <a:xfrm>
            <a:off x="604153" y="5051036"/>
            <a:ext cx="8001000" cy="1569660"/>
          </a:xfrm>
          <a:prstGeom prst="rect">
            <a:avLst/>
          </a:prstGeom>
          <a:noFill/>
        </p:spPr>
        <p:txBody>
          <a:bodyPr wrap="square" rtlCol="0">
            <a:spAutoFit/>
          </a:bodyPr>
          <a:lstStyle/>
          <a:p>
            <a:pPr marL="228600" indent="-228600">
              <a:buFont typeface="Arial" pitchFamily="34" charset="0"/>
              <a:buChar char="•"/>
            </a:pPr>
            <a:r>
              <a:rPr lang="en-US" sz="3200" dirty="0" smtClean="0"/>
              <a:t> </a:t>
            </a:r>
            <a:r>
              <a:rPr lang="en-US" sz="3200" dirty="0"/>
              <a:t>Rev. </a:t>
            </a:r>
            <a:r>
              <a:rPr lang="en-US" sz="3200" dirty="0" smtClean="0"/>
              <a:t>5.9-10 </a:t>
            </a:r>
            <a:r>
              <a:rPr lang="en-US" sz="3200" dirty="0"/>
              <a:t>– song of redemption </a:t>
            </a:r>
            <a:r>
              <a:rPr lang="en-US" sz="3200" dirty="0">
                <a:solidFill>
                  <a:schemeClr val="bg1"/>
                </a:solidFill>
              </a:rPr>
              <a:t>(</a:t>
            </a:r>
            <a:r>
              <a:rPr lang="en-US" sz="3200" dirty="0">
                <a:solidFill>
                  <a:srgbClr val="FFC000"/>
                </a:solidFill>
              </a:rPr>
              <a:t>"You have redeemed </a:t>
            </a:r>
            <a:r>
              <a:rPr lang="en-US" sz="3200" i="1" dirty="0" smtClean="0">
                <a:solidFill>
                  <a:srgbClr val="FFC000"/>
                </a:solidFill>
              </a:rPr>
              <a:t>us</a:t>
            </a:r>
            <a:r>
              <a:rPr lang="en-US" sz="3200" dirty="0" smtClean="0">
                <a:solidFill>
                  <a:srgbClr val="FFC000"/>
                </a:solidFill>
              </a:rPr>
              <a:t>"</a:t>
            </a:r>
            <a:r>
              <a:rPr lang="en-US" sz="3200" dirty="0" smtClean="0"/>
              <a:t>)</a:t>
            </a:r>
            <a:endParaRPr lang="en-US" sz="3200" dirty="0"/>
          </a:p>
          <a:p>
            <a:pPr marL="228600" indent="-228600">
              <a:buFont typeface="Arial" pitchFamily="34" charset="0"/>
              <a:buChar char="•"/>
            </a:pPr>
            <a:endParaRPr lang="en-US" sz="3200" b="1" i="1"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80157995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12"/>
                                        </p:tgtEl>
                                        <p:attrNameLst>
                                          <p:attrName>style.opacity</p:attrName>
                                        </p:attrNameLst>
                                      </p:cBhvr>
                                      <p:to>
                                        <p:strVal val="0.5"/>
                                      </p:to>
                                    </p:set>
                                    <p:animEffect filter="image" prLst="opacity: 0.5">
                                      <p:cBhvr rctx="IE">
                                        <p:cTn id="16" dur="indefinite"/>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1"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par>
                          <p:cTn id="24" fill="hold">
                            <p:stCondLst>
                              <p:cond delay="500"/>
                            </p:stCondLst>
                            <p:childTnLst>
                              <p:par>
                                <p:cTn id="25" presetID="9" presetClass="emph" presetSubtype="0" grpId="1" nodeType="afterEffect">
                                  <p:stCondLst>
                                    <p:cond delay="0"/>
                                  </p:stCondLst>
                                  <p:childTnLst>
                                    <p:set>
                                      <p:cBhvr rctx="PPT">
                                        <p:cTn id="26" dur="indefinite"/>
                                        <p:tgtEl>
                                          <p:spTgt spid="5"/>
                                        </p:tgtEl>
                                        <p:attrNameLst>
                                          <p:attrName>style.opacity</p:attrName>
                                        </p:attrNameLst>
                                      </p:cBhvr>
                                      <p:to>
                                        <p:strVal val="0.5"/>
                                      </p:to>
                                    </p:set>
                                    <p:animEffect filter="image" prLst="opacity: 0.5">
                                      <p:cBhvr rctx="IE">
                                        <p:cTn id="27" dur="indefinite"/>
                                        <p:tgtEl>
                                          <p:spTgt spid="5"/>
                                        </p:tgtEl>
                                      </p:cBhvr>
                                    </p:animEffect>
                                  </p:childTnLst>
                                </p:cTn>
                              </p:par>
                              <p:par>
                                <p:cTn id="28" presetID="9" presetClass="emph" presetSubtype="0" grpId="0" nodeType="withEffect">
                                  <p:stCondLst>
                                    <p:cond delay="0"/>
                                  </p:stCondLst>
                                  <p:childTnLst>
                                    <p:set>
                                      <p:cBhvr rctx="PPT">
                                        <p:cTn id="29" dur="indefinite"/>
                                        <p:tgtEl>
                                          <p:spTgt spid="3"/>
                                        </p:tgtEl>
                                        <p:attrNameLst>
                                          <p:attrName>style.opacity</p:attrName>
                                        </p:attrNameLst>
                                      </p:cBhvr>
                                      <p:to>
                                        <p:strVal val="0.5"/>
                                      </p:to>
                                    </p:set>
                                    <p:animEffect filter="image" prLst="opacity: 0.5">
                                      <p:cBhvr rctx="IE">
                                        <p:cTn id="30" dur="indefinite"/>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childTnLst>
                          </p:cTn>
                        </p:par>
                        <p:par>
                          <p:cTn id="36" fill="hold">
                            <p:stCondLst>
                              <p:cond delay="500"/>
                            </p:stCondLst>
                            <p:childTnLst>
                              <p:par>
                                <p:cTn id="37" presetID="9" presetClass="emph" presetSubtype="0" grpId="0" nodeType="afterEffect">
                                  <p:stCondLst>
                                    <p:cond delay="0"/>
                                  </p:stCondLst>
                                  <p:childTnLst>
                                    <p:set>
                                      <p:cBhvr rctx="PPT">
                                        <p:cTn id="38" dur="indefinite"/>
                                        <p:tgtEl>
                                          <p:spTgt spid="6"/>
                                        </p:tgtEl>
                                        <p:attrNameLst>
                                          <p:attrName>style.opacity</p:attrName>
                                        </p:attrNameLst>
                                      </p:cBhvr>
                                      <p:to>
                                        <p:strVal val="0.5"/>
                                      </p:to>
                                    </p:set>
                                    <p:animEffect filter="image" prLst="opacity: 0.5">
                                      <p:cBhvr rctx="IE">
                                        <p:cTn id="39" dur="indefinite"/>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500"/>
                                        <p:tgtEl>
                                          <p:spTgt spid="9"/>
                                        </p:tgtEl>
                                      </p:cBhvr>
                                    </p:animEffect>
                                  </p:childTnLst>
                                </p:cTn>
                              </p:par>
                            </p:childTnLst>
                          </p:cTn>
                        </p:par>
                        <p:par>
                          <p:cTn id="50" fill="hold">
                            <p:stCondLst>
                              <p:cond delay="500"/>
                            </p:stCondLst>
                            <p:childTnLst>
                              <p:par>
                                <p:cTn id="51" presetID="9" presetClass="emph" presetSubtype="0" grpId="1" nodeType="afterEffect">
                                  <p:stCondLst>
                                    <p:cond delay="0"/>
                                  </p:stCondLst>
                                  <p:childTnLst>
                                    <p:set>
                                      <p:cBhvr rctx="PPT">
                                        <p:cTn id="52" dur="indefinite"/>
                                        <p:tgtEl>
                                          <p:spTgt spid="7"/>
                                        </p:tgtEl>
                                        <p:attrNameLst>
                                          <p:attrName>style.opacity</p:attrName>
                                        </p:attrNameLst>
                                      </p:cBhvr>
                                      <p:to>
                                        <p:strVal val="0.5"/>
                                      </p:to>
                                    </p:set>
                                    <p:animEffect filter="image" prLst="opacity: 0.5">
                                      <p:cBhvr rctx="IE">
                                        <p:cTn id="53"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5" grpId="1"/>
      <p:bldP spid="12" grpId="0"/>
      <p:bldP spid="12" grpId="1"/>
      <p:bldP spid="6" grpId="0"/>
      <p:bldP spid="6" grpId="1"/>
      <p:bldP spid="7" grpId="0"/>
      <p:bldP spid="7" grpId="1"/>
      <p:bldP spid="8"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936116"/>
            <a:ext cx="8229600" cy="1077218"/>
          </a:xfrm>
          <a:prstGeom prst="rect">
            <a:avLst/>
          </a:prstGeom>
          <a:noFill/>
        </p:spPr>
        <p:txBody>
          <a:bodyPr wrap="square" rtlCol="0">
            <a:spAutoFit/>
          </a:bodyPr>
          <a:lstStyle/>
          <a:p>
            <a:r>
              <a:rPr lang="en-US" sz="3200" dirty="0" smtClean="0">
                <a:solidFill>
                  <a:srgbClr val="FFC000"/>
                </a:solidFill>
              </a:rPr>
              <a:t>17)</a:t>
            </a:r>
            <a:r>
              <a:rPr lang="en-US" sz="3200" dirty="0" smtClean="0"/>
              <a:t>1 </a:t>
            </a:r>
            <a:r>
              <a:rPr lang="en-US" sz="3200" dirty="0"/>
              <a:t>Cor. </a:t>
            </a:r>
            <a:r>
              <a:rPr lang="en-US" sz="3200" dirty="0" smtClean="0"/>
              <a:t>12.27 </a:t>
            </a:r>
            <a:r>
              <a:rPr lang="en-US" sz="3200" dirty="0"/>
              <a:t>~ </a:t>
            </a:r>
            <a:r>
              <a:rPr lang="en-US" sz="3200" dirty="0">
                <a:solidFill>
                  <a:srgbClr val="FFC000"/>
                </a:solidFill>
              </a:rPr>
              <a:t>Now you are the body of Christ, and members </a:t>
            </a:r>
            <a:r>
              <a:rPr lang="en-US" sz="3200" dirty="0" smtClean="0">
                <a:solidFill>
                  <a:srgbClr val="FFC000"/>
                </a:solidFill>
              </a:rPr>
              <a:t>individually</a:t>
            </a:r>
            <a:endParaRPr lang="en-US" sz="3200" dirty="0">
              <a:solidFill>
                <a:srgbClr val="FFC000"/>
              </a:solidFill>
            </a:endParaRPr>
          </a:p>
        </p:txBody>
      </p:sp>
      <p:sp>
        <p:nvSpPr>
          <p:cNvPr id="11" name="TextBox 10"/>
          <p:cNvSpPr txBox="1"/>
          <p:nvPr/>
        </p:nvSpPr>
        <p:spPr>
          <a:xfrm>
            <a:off x="457196" y="1970337"/>
            <a:ext cx="8229600" cy="1077218"/>
          </a:xfrm>
          <a:prstGeom prst="rect">
            <a:avLst/>
          </a:prstGeom>
          <a:noFill/>
        </p:spPr>
        <p:txBody>
          <a:bodyPr wrap="square" rtlCol="0">
            <a:spAutoFit/>
          </a:bodyPr>
          <a:lstStyle/>
          <a:p>
            <a:r>
              <a:rPr lang="en-US" sz="3200" dirty="0">
                <a:solidFill>
                  <a:srgbClr val="FFC000"/>
                </a:solidFill>
              </a:rPr>
              <a:t>18) </a:t>
            </a:r>
            <a:r>
              <a:rPr lang="en-US" sz="3200" dirty="0"/>
              <a:t>Rev. </a:t>
            </a:r>
            <a:r>
              <a:rPr lang="en-US" sz="3200" dirty="0" smtClean="0"/>
              <a:t>13.9 </a:t>
            </a:r>
            <a:r>
              <a:rPr lang="en-US" sz="3200" dirty="0"/>
              <a:t>~ </a:t>
            </a:r>
            <a:r>
              <a:rPr lang="en-US" sz="3200" dirty="0">
                <a:solidFill>
                  <a:srgbClr val="FFC000"/>
                </a:solidFill>
              </a:rPr>
              <a:t>If anyone has an ear, let him hear.</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6087822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9" presetClass="emph" presetSubtype="0" grpId="0" nodeType="afterEffect">
                                  <p:stCondLst>
                                    <p:cond delay="0"/>
                                  </p:stCondLst>
                                  <p:childTnLst>
                                    <p:set>
                                      <p:cBhvr rctx="PPT">
                                        <p:cTn id="12" dur="indefinite"/>
                                        <p:tgtEl>
                                          <p:spTgt spid="7"/>
                                        </p:tgtEl>
                                        <p:attrNameLst>
                                          <p:attrName>style.opacity</p:attrName>
                                        </p:attrNameLst>
                                      </p:cBhvr>
                                      <p:to>
                                        <p:strVal val="0.5"/>
                                      </p:to>
                                    </p:set>
                                    <p:animEffect filter="image" prLst="opacity: 0.5">
                                      <p:cBhvr rctx="IE">
                                        <p:cTn id="13"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339923"/>
          </a:xfrm>
          <a:prstGeom prst="rect">
            <a:avLst/>
          </a:prstGeom>
          <a:noFill/>
        </p:spPr>
        <p:txBody>
          <a:bodyPr wrap="square" rtlCol="0">
            <a:spAutoFit/>
          </a:bodyPr>
          <a:lstStyle/>
          <a:p>
            <a:r>
              <a:rPr lang="en-US" sz="3100" dirty="0">
                <a:solidFill>
                  <a:srgbClr val="FFC000"/>
                </a:solidFill>
              </a:rPr>
              <a:t>Epistle of Barnabas (ca. AD 100) 15:3-6, 9 ~ </a:t>
            </a:r>
            <a:r>
              <a:rPr lang="en-US" sz="3100" baseline="30000" dirty="0">
                <a:solidFill>
                  <a:srgbClr val="FFC000"/>
                </a:solidFill>
              </a:rPr>
              <a:t>3</a:t>
            </a:r>
            <a:r>
              <a:rPr lang="en-US" sz="3100" dirty="0">
                <a:solidFill>
                  <a:srgbClr val="FFC000"/>
                </a:solidFill>
              </a:rPr>
              <a:t> </a:t>
            </a:r>
            <a:r>
              <a:rPr lang="en-US" sz="3100" dirty="0"/>
              <a:t>Of the Sabbath He </a:t>
            </a:r>
            <a:r>
              <a:rPr lang="en-US" sz="3100" dirty="0" err="1"/>
              <a:t>speaketh</a:t>
            </a:r>
            <a:r>
              <a:rPr lang="en-US" sz="3100" dirty="0"/>
              <a:t> in the beginning of the creation; </a:t>
            </a:r>
            <a:r>
              <a:rPr lang="en-US" sz="3100" i="1" dirty="0"/>
              <a:t>And God made the works of His hands in six days, and He ended on the seventh day, and rested on it, and He hallowed it. </a:t>
            </a:r>
            <a:r>
              <a:rPr lang="en-US" sz="3100" baseline="30000" dirty="0">
                <a:solidFill>
                  <a:srgbClr val="FFC000"/>
                </a:solidFill>
              </a:rPr>
              <a:t>4</a:t>
            </a:r>
            <a:r>
              <a:rPr lang="en-US" sz="3100" i="1" dirty="0"/>
              <a:t> </a:t>
            </a:r>
            <a:r>
              <a:rPr lang="en-US" sz="3100" dirty="0"/>
              <a:t>Give heed, children, what this </a:t>
            </a:r>
            <a:r>
              <a:rPr lang="en-US" sz="3100" dirty="0" err="1"/>
              <a:t>meaneth</a:t>
            </a:r>
            <a:r>
              <a:rPr lang="en-US" sz="3100" dirty="0"/>
              <a:t>; </a:t>
            </a:r>
            <a:r>
              <a:rPr lang="en-US" sz="3100" i="1" dirty="0"/>
              <a:t>He ended in six days.</a:t>
            </a:r>
            <a:r>
              <a:rPr lang="en-US" sz="3100" dirty="0"/>
              <a:t> He </a:t>
            </a:r>
            <a:r>
              <a:rPr lang="en-US" sz="3100" dirty="0" err="1"/>
              <a:t>meaneth</a:t>
            </a:r>
            <a:r>
              <a:rPr lang="en-US" sz="3100" dirty="0"/>
              <a:t> this, that in six thousand years the Lord shall bring all things to an end; for the day with </a:t>
            </a:r>
            <a:r>
              <a:rPr lang="en-US" sz="3100" dirty="0" smtClean="0"/>
              <a:t>Him</a:t>
            </a:r>
          </a:p>
          <a:p>
            <a:r>
              <a:rPr lang="en-US" sz="3100" dirty="0" err="1"/>
              <a:t>signifyeth</a:t>
            </a:r>
            <a:r>
              <a:rPr lang="en-US" sz="3100" dirty="0"/>
              <a:t> a thousand years; and this He</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4372186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355312"/>
          </a:xfrm>
          <a:prstGeom prst="rect">
            <a:avLst/>
          </a:prstGeom>
          <a:noFill/>
        </p:spPr>
        <p:txBody>
          <a:bodyPr wrap="square" rtlCol="0">
            <a:spAutoFit/>
          </a:bodyPr>
          <a:lstStyle/>
          <a:p>
            <a:r>
              <a:rPr lang="en-US" sz="3200" dirty="0"/>
              <a:t>He himself </a:t>
            </a:r>
            <a:r>
              <a:rPr lang="en-US" sz="3200" dirty="0" err="1"/>
              <a:t>beareth</a:t>
            </a:r>
            <a:r>
              <a:rPr lang="en-US" sz="3200" dirty="0"/>
              <a:t> me witness, saying; </a:t>
            </a:r>
            <a:r>
              <a:rPr lang="en-US" sz="3100" i="1" dirty="0" smtClean="0"/>
              <a:t>Behold</a:t>
            </a:r>
            <a:r>
              <a:rPr lang="en-US" sz="3100" i="1" dirty="0"/>
              <a:t>, the day of the Lord shall be as a thousand years.</a:t>
            </a:r>
            <a:r>
              <a:rPr lang="en-US" sz="3100" dirty="0"/>
              <a:t> Therefore, children, in six days, that is in six thousand years, everything shall come to an end. </a:t>
            </a:r>
            <a:r>
              <a:rPr lang="en-US" sz="3100" baseline="30000" dirty="0">
                <a:solidFill>
                  <a:srgbClr val="FFC000"/>
                </a:solidFill>
              </a:rPr>
              <a:t>5</a:t>
            </a:r>
            <a:r>
              <a:rPr lang="en-US" sz="3100" dirty="0"/>
              <a:t> </a:t>
            </a:r>
            <a:r>
              <a:rPr lang="en-US" sz="3100" i="1" dirty="0"/>
              <a:t>And He rested on the seventh day.</a:t>
            </a:r>
            <a:r>
              <a:rPr lang="en-US" sz="3100" dirty="0"/>
              <a:t> this He </a:t>
            </a:r>
            <a:r>
              <a:rPr lang="en-US" sz="3100" dirty="0" err="1"/>
              <a:t>meaneth</a:t>
            </a:r>
            <a:r>
              <a:rPr lang="en-US" sz="3100" dirty="0"/>
              <a:t>; when His Son shall come, and shall abolish the time of the Lawless One, and shall judge the ungodly, and </a:t>
            </a:r>
            <a:r>
              <a:rPr lang="en-US" sz="3100" dirty="0" smtClean="0"/>
              <a:t>shall</a:t>
            </a:r>
          </a:p>
          <a:p>
            <a:r>
              <a:rPr lang="en-US" sz="3100" dirty="0"/>
              <a:t>change the sun and the moon and the stars, then shall he truly rest on </a:t>
            </a:r>
            <a:r>
              <a:rPr lang="en-US" sz="3100" dirty="0" smtClean="0"/>
              <a:t>the</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08670623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862870"/>
          </a:xfrm>
          <a:prstGeom prst="rect">
            <a:avLst/>
          </a:prstGeom>
          <a:noFill/>
        </p:spPr>
        <p:txBody>
          <a:bodyPr wrap="square" rtlCol="0">
            <a:spAutoFit/>
          </a:bodyPr>
          <a:lstStyle/>
          <a:p>
            <a:r>
              <a:rPr lang="en-US" sz="3100" dirty="0"/>
              <a:t>seventh day. </a:t>
            </a:r>
            <a:r>
              <a:rPr lang="en-US" sz="3100" baseline="30000" dirty="0">
                <a:solidFill>
                  <a:srgbClr val="FFC000"/>
                </a:solidFill>
              </a:rPr>
              <a:t>6</a:t>
            </a:r>
            <a:r>
              <a:rPr lang="en-US" sz="3100" dirty="0">
                <a:solidFill>
                  <a:srgbClr val="FFC000"/>
                </a:solidFill>
              </a:rPr>
              <a:t> </a:t>
            </a:r>
            <a:r>
              <a:rPr lang="en-US" sz="3100" dirty="0"/>
              <a:t>Yea and furthermore He</a:t>
            </a:r>
          </a:p>
          <a:p>
            <a:r>
              <a:rPr lang="en-US" sz="3100" dirty="0" err="1" smtClean="0"/>
              <a:t>saith</a:t>
            </a:r>
            <a:r>
              <a:rPr lang="en-US" sz="3100" dirty="0"/>
              <a:t>; </a:t>
            </a:r>
            <a:r>
              <a:rPr lang="en-US" sz="3100" i="1" dirty="0"/>
              <a:t>Thou shalt hallow it with pure hands and with a pure heart.</a:t>
            </a:r>
            <a:r>
              <a:rPr lang="en-US" sz="3100" dirty="0"/>
              <a:t> If therefore a man is able now to hallow the day which God hallowed, though he be pure in heart, we have gone utterly astray …</a:t>
            </a:r>
          </a:p>
          <a:p>
            <a:r>
              <a:rPr lang="en-US" sz="3100" baseline="30000" dirty="0">
                <a:solidFill>
                  <a:srgbClr val="FFC000"/>
                </a:solidFill>
              </a:rPr>
              <a:t>9</a:t>
            </a:r>
            <a:r>
              <a:rPr lang="en-US" sz="3100" dirty="0"/>
              <a:t> Wherefore also we keep the eighth day for rejoicing, in the which also Jesus rose from the dead, and having been manifested ascended into the heavens.</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473710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68984117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Shepherd of </a:t>
            </a:r>
            <a:r>
              <a:rPr lang="en-US" sz="3200" dirty="0" err="1">
                <a:solidFill>
                  <a:srgbClr val="FFC000"/>
                </a:solidFill>
              </a:rPr>
              <a:t>Hermas</a:t>
            </a:r>
            <a:r>
              <a:rPr lang="en-US" sz="3200" dirty="0">
                <a:solidFill>
                  <a:srgbClr val="FFC000"/>
                </a:solidFill>
              </a:rPr>
              <a:t> (ca. AD 100), Vision 4, chapter 2 ~ </a:t>
            </a:r>
            <a:endParaRPr lang="en-US" sz="3100" dirty="0">
              <a:solidFill>
                <a:srgbClr val="FFC000"/>
              </a:solidFill>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1420373"/>
            <a:ext cx="8229600" cy="4524315"/>
          </a:xfrm>
          <a:prstGeom prst="rect">
            <a:avLst/>
          </a:prstGeom>
          <a:noFill/>
        </p:spPr>
        <p:txBody>
          <a:bodyPr wrap="square" rtlCol="0">
            <a:spAutoFit/>
          </a:bodyPr>
          <a:lstStyle/>
          <a:p>
            <a:r>
              <a:rPr lang="en-US" sz="3200" dirty="0" smtClean="0"/>
              <a:t>                           "</a:t>
            </a:r>
            <a:r>
              <a:rPr lang="en-US" sz="3200" dirty="0"/>
              <a:t>Go, therefore, and tell the elect of the Lord His mighty deeds, and say to them that this beast is a type of the great tribulation that is coming. If then ye prepare yourselves, and repent with all your heart, and turn to the Lord, it will be possible for you to escape it, if your heart be pure and spotless, and ye spend </a:t>
            </a:r>
            <a:r>
              <a:rPr lang="en-US" sz="3200" dirty="0" smtClean="0"/>
              <a:t>the rest of the days of your life in serving the</a:t>
            </a:r>
            <a:endParaRPr lang="en-US" sz="3200" dirty="0"/>
          </a:p>
        </p:txBody>
      </p:sp>
    </p:spTree>
    <p:extLst>
      <p:ext uri="{BB962C8B-B14F-4D97-AF65-F5344CB8AC3E}">
        <p14:creationId xmlns:p14="http://schemas.microsoft.com/office/powerpoint/2010/main" xmlns="" val="22529224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031873"/>
          </a:xfrm>
          <a:prstGeom prst="rect">
            <a:avLst/>
          </a:prstGeom>
          <a:noFill/>
        </p:spPr>
        <p:txBody>
          <a:bodyPr wrap="square" rtlCol="0">
            <a:spAutoFit/>
          </a:bodyPr>
          <a:lstStyle/>
          <a:p>
            <a:r>
              <a:rPr lang="en-US" sz="3200" dirty="0"/>
              <a:t>Lord blamelessly. Cast your cares upon the Lord, and He will direct them. Trust the Lord, ye who doubt, for He is all-powerful, and can turn His anger away from you, and send scourges on the doubters. Woe to those who hear these words, and despise them: better were it for them not to have been born.”</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7662825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18815449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err="1">
                <a:solidFill>
                  <a:srgbClr val="FFC000"/>
                </a:solidFill>
              </a:rPr>
              <a:t>Irenaeus</a:t>
            </a:r>
            <a:r>
              <a:rPr lang="en-US" sz="3200" dirty="0">
                <a:solidFill>
                  <a:srgbClr val="FFC000"/>
                </a:solidFill>
              </a:rPr>
              <a:t>, </a:t>
            </a:r>
            <a:r>
              <a:rPr lang="en-US" sz="3200" i="1" dirty="0">
                <a:solidFill>
                  <a:srgbClr val="FFC000"/>
                </a:solidFill>
              </a:rPr>
              <a:t>Against Heresies</a:t>
            </a:r>
            <a:r>
              <a:rPr lang="en-US" sz="3200" dirty="0">
                <a:solidFill>
                  <a:srgbClr val="FFC000"/>
                </a:solidFill>
              </a:rPr>
              <a:t>, (ca. AD 175) book 5, chapter 29 ~ </a:t>
            </a:r>
            <a:r>
              <a:rPr lang="en-US" sz="3200" dirty="0" smtClean="0"/>
              <a:t>And </a:t>
            </a:r>
            <a:r>
              <a:rPr lang="en-US" sz="3200" dirty="0"/>
              <a:t>therefore, when in the end the Church shall be suddenly caught up from this, it is said, “There shall be tribulation such as has not been since the beginning, neither shall be …”</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067742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7300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419600" y="1295400"/>
            <a:ext cx="3820886" cy="388620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7" name="Rectangle 6"/>
          <p:cNvSpPr/>
          <p:nvPr/>
        </p:nvSpPr>
        <p:spPr>
          <a:xfrm>
            <a:off x="598714" y="1295400"/>
            <a:ext cx="3820886" cy="388620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301341" y="1948542"/>
            <a:ext cx="2667002" cy="1077218"/>
          </a:xfrm>
          <a:prstGeom prst="rect">
            <a:avLst/>
          </a:prstGeom>
          <a:noFill/>
        </p:spPr>
        <p:txBody>
          <a:bodyPr wrap="square" rtlCol="0">
            <a:spAutoFit/>
          </a:bodyPr>
          <a:lstStyle/>
          <a:p>
            <a:r>
              <a:rPr lang="en-US" sz="3200" b="1" dirty="0" smtClean="0">
                <a:solidFill>
                  <a:srgbClr val="FF0000"/>
                </a:solidFill>
                <a:latin typeface="Vivaldi" pitchFamily="66" charset="0"/>
              </a:rPr>
              <a:t>And a Happy New Year</a:t>
            </a:r>
          </a:p>
        </p:txBody>
      </p:sp>
      <p:pic>
        <p:nvPicPr>
          <p:cNvPr id="1027" name="Picture 3" descr="C:\Users\Ken\AppData\Local\Microsoft\Windows\Temporary Internet Files\Content.IE5\WBGWDD2T\MC900436297[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720000">
            <a:off x="5606141" y="2672669"/>
            <a:ext cx="1828572" cy="1828572"/>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http://us.123rf.com/400wm/400/400/alisafoytik/alisafoytik1111/alisafoytik111100933/11158899-vintage-christmas-card-merry-christmas-lettering.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397828" y="1295401"/>
            <a:ext cx="3820886" cy="38862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094014" y="2294410"/>
            <a:ext cx="2830285" cy="646331"/>
          </a:xfrm>
          <a:prstGeom prst="rect">
            <a:avLst/>
          </a:prstGeom>
          <a:noFill/>
        </p:spPr>
        <p:txBody>
          <a:bodyPr wrap="square" rtlCol="0">
            <a:spAutoFit/>
          </a:bodyPr>
          <a:lstStyle/>
          <a:p>
            <a:r>
              <a:rPr lang="en-US" sz="3600" b="1" dirty="0" smtClean="0">
                <a:solidFill>
                  <a:srgbClr val="000000"/>
                </a:solidFill>
                <a:latin typeface="Commercial-Script" pitchFamily="34" charset="0"/>
              </a:rPr>
              <a:t>Buy your</a:t>
            </a:r>
            <a:endParaRPr lang="en-US" sz="3200" b="1" dirty="0" smtClean="0">
              <a:solidFill>
                <a:srgbClr val="000000"/>
              </a:solidFill>
              <a:latin typeface="Commercial-Script" pitchFamily="34" charset="0"/>
            </a:endParaRPr>
          </a:p>
        </p:txBody>
      </p:sp>
      <p:sp>
        <p:nvSpPr>
          <p:cNvPr id="11" name="TextBox 10"/>
          <p:cNvSpPr txBox="1"/>
          <p:nvPr/>
        </p:nvSpPr>
        <p:spPr>
          <a:xfrm>
            <a:off x="1385356" y="2693320"/>
            <a:ext cx="2830285" cy="707886"/>
          </a:xfrm>
          <a:prstGeom prst="rect">
            <a:avLst/>
          </a:prstGeom>
          <a:noFill/>
        </p:spPr>
        <p:txBody>
          <a:bodyPr wrap="square" rtlCol="0">
            <a:spAutoFit/>
          </a:bodyPr>
          <a:lstStyle/>
          <a:p>
            <a:r>
              <a:rPr lang="en-US" sz="4000" b="1" dirty="0">
                <a:solidFill>
                  <a:srgbClr val="000000"/>
                </a:solidFill>
                <a:latin typeface="Commercial-Script" pitchFamily="34" charset="0"/>
              </a:rPr>
              <a:t>own gift</a:t>
            </a:r>
            <a:r>
              <a:rPr lang="en-US" sz="4000" b="1" dirty="0" smtClean="0">
                <a:solidFill>
                  <a:srgbClr val="000000"/>
                </a:solidFill>
                <a:latin typeface="Commercial-Script" pitchFamily="34" charset="0"/>
              </a:rPr>
              <a:t>.</a:t>
            </a:r>
            <a:endParaRPr lang="en-US" sz="3200" b="1" dirty="0">
              <a:solidFill>
                <a:srgbClr val="000000"/>
              </a:solidFill>
              <a:latin typeface="Commercial-Script" pitchFamily="34" charset="0"/>
            </a:endParaRPr>
          </a:p>
        </p:txBody>
      </p:sp>
      <p:sp>
        <p:nvSpPr>
          <p:cNvPr id="13" name="TextBox 12"/>
          <p:cNvSpPr txBox="1"/>
          <p:nvPr/>
        </p:nvSpPr>
        <p:spPr>
          <a:xfrm>
            <a:off x="1053700" y="3374596"/>
            <a:ext cx="2830285" cy="646331"/>
          </a:xfrm>
          <a:prstGeom prst="rect">
            <a:avLst/>
          </a:prstGeom>
          <a:noFill/>
        </p:spPr>
        <p:txBody>
          <a:bodyPr wrap="square" rtlCol="0">
            <a:spAutoFit/>
          </a:bodyPr>
          <a:lstStyle/>
          <a:p>
            <a:r>
              <a:rPr lang="en-US" sz="3600" b="1" dirty="0">
                <a:solidFill>
                  <a:srgbClr val="000000"/>
                </a:solidFill>
                <a:latin typeface="Commercial-Script" pitchFamily="34" charset="0"/>
              </a:rPr>
              <a:t>Love, </a:t>
            </a:r>
          </a:p>
        </p:txBody>
      </p:sp>
      <p:sp>
        <p:nvSpPr>
          <p:cNvPr id="14" name="TextBox 13"/>
          <p:cNvSpPr txBox="1"/>
          <p:nvPr/>
        </p:nvSpPr>
        <p:spPr>
          <a:xfrm>
            <a:off x="1232992" y="3881074"/>
            <a:ext cx="2830285" cy="646331"/>
          </a:xfrm>
          <a:prstGeom prst="rect">
            <a:avLst/>
          </a:prstGeom>
          <a:noFill/>
        </p:spPr>
        <p:txBody>
          <a:bodyPr wrap="square" rtlCol="0">
            <a:spAutoFit/>
          </a:bodyPr>
          <a:lstStyle/>
          <a:p>
            <a:r>
              <a:rPr lang="en-US" sz="3600" b="1" dirty="0" smtClean="0">
                <a:solidFill>
                  <a:srgbClr val="000000"/>
                </a:solidFill>
                <a:latin typeface="Commercial-Script" pitchFamily="34" charset="0"/>
              </a:rPr>
              <a:t>Annabelle</a:t>
            </a:r>
            <a:endParaRPr lang="en-US" sz="3600" b="1" dirty="0">
              <a:solidFill>
                <a:srgbClr val="000000"/>
              </a:solidFill>
              <a:latin typeface="Commercial-Script" pitchFamily="34" charset="0"/>
            </a:endParaRPr>
          </a:p>
        </p:txBody>
      </p:sp>
      <p:pic>
        <p:nvPicPr>
          <p:cNvPr id="1028" name="Picture 4" descr="C:\Users\Ken\AppData\Local\Microsoft\Windows\Temporary Internet Files\Content.IE5\T5T34V6U\MC900432584[1].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016034" y="185559"/>
            <a:ext cx="2944933" cy="294493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3541789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2" fill="hold" nodeType="clickEffect">
                                  <p:stCondLst>
                                    <p:cond delay="0"/>
                                  </p:stCondLst>
                                  <p:childTnLst>
                                    <p:animEffect transition="out" filter="wipe(right)">
                                      <p:cBhvr>
                                        <p:cTn id="6" dur="500"/>
                                        <p:tgtEl>
                                          <p:spTgt spid="1026"/>
                                        </p:tgtEl>
                                      </p:cBhvr>
                                    </p:animEffect>
                                    <p:set>
                                      <p:cBhvr>
                                        <p:cTn id="7" dur="1" fill="hold">
                                          <p:stCondLst>
                                            <p:cond delay="499"/>
                                          </p:stCondLst>
                                        </p:cTn>
                                        <p:tgtEl>
                                          <p:spTgt spid="1026"/>
                                        </p:tgtEl>
                                        <p:attrNameLst>
                                          <p:attrName>style.visibility</p:attrName>
                                        </p:attrNameLst>
                                      </p:cBhvr>
                                      <p:to>
                                        <p:strVal val="hidden"/>
                                      </p:to>
                                    </p:set>
                                  </p:childTnLst>
                                </p:cTn>
                              </p:par>
                              <p:par>
                                <p:cTn id="8" presetID="1"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par>
                          <p:cTn id="10" fill="hold">
                            <p:stCondLst>
                              <p:cond delay="500"/>
                            </p:stCondLst>
                            <p:childTnLst>
                              <p:par>
                                <p:cTn id="11" presetID="22" presetClass="entr" presetSubtype="2"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right)">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 calcmode="lin" valueType="num">
                                      <p:cBhvr>
                                        <p:cTn id="18" dur="500" fill="hold"/>
                                        <p:tgtEl>
                                          <p:spTgt spid="1028"/>
                                        </p:tgtEl>
                                        <p:attrNameLst>
                                          <p:attrName>ppt_w</p:attrName>
                                        </p:attrNameLst>
                                      </p:cBhvr>
                                      <p:tavLst>
                                        <p:tav tm="0">
                                          <p:val>
                                            <p:fltVal val="0"/>
                                          </p:val>
                                        </p:tav>
                                        <p:tav tm="100000">
                                          <p:val>
                                            <p:strVal val="#ppt_w"/>
                                          </p:val>
                                        </p:tav>
                                      </p:tavLst>
                                    </p:anim>
                                    <p:anim calcmode="lin" valueType="num">
                                      <p:cBhvr>
                                        <p:cTn id="19" dur="500" fill="hold"/>
                                        <p:tgtEl>
                                          <p:spTgt spid="1028"/>
                                        </p:tgtEl>
                                        <p:attrNameLst>
                                          <p:attrName>ppt_h</p:attrName>
                                        </p:attrNameLst>
                                      </p:cBhvr>
                                      <p:tavLst>
                                        <p:tav tm="0">
                                          <p:val>
                                            <p:fltVal val="0"/>
                                          </p:val>
                                        </p:tav>
                                        <p:tav tm="100000">
                                          <p:val>
                                            <p:strVal val="#ppt_h"/>
                                          </p:val>
                                        </p:tav>
                                      </p:tavLst>
                                    </p:anim>
                                    <p:animEffect transition="in" filter="fade">
                                      <p:cBhvr>
                                        <p:cTn id="20" dur="500"/>
                                        <p:tgtEl>
                                          <p:spTgt spid="1028"/>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2000"/>
                                        <p:tgtEl>
                                          <p:spTgt spid="4"/>
                                        </p:tgtEl>
                                      </p:cBhvr>
                                    </p:animEffect>
                                  </p:childTnLst>
                                </p:cTn>
                              </p:par>
                              <p:par>
                                <p:cTn id="25" presetID="38" presetClass="path" presetSubtype="0" accel="50000" decel="50000" fill="hold" nodeType="withEffect">
                                  <p:stCondLst>
                                    <p:cond delay="0"/>
                                  </p:stCondLst>
                                  <p:childTnLst>
                                    <p:animMotion origin="layout" path="M -0.00261 -0.01158 L 0.0092 0.04352 L 0.02048 -0.01158 L 0.03246 0.04352 L 0.04444 -0.01158 L 0.05555 0.04352 L 0.06753 -0.01158 L 0.07882 0.04352 L 0.0908 -0.01158 L 0.1026 0.04352 L 0.11389 -0.01158 L 0.12587 0.04352 L 0.13698 -0.01158 L 0.14896 0.04352 L 0.16094 -0.01158 L 0.17222 0.04352 L 0.1842 -0.01158 " pathEditMode="relative" rAng="0" ptsTypes="FFFFFFFFFFFFFFFFF">
                                      <p:cBhvr>
                                        <p:cTn id="26" dur="1500" fill="hold"/>
                                        <p:tgtEl>
                                          <p:spTgt spid="1028"/>
                                        </p:tgtEl>
                                        <p:attrNameLst>
                                          <p:attrName>ppt_x</p:attrName>
                                          <p:attrName>ppt_y</p:attrName>
                                        </p:attrNameLst>
                                      </p:cBhvr>
                                      <p:rCtr x="9340" y="2755"/>
                                    </p:animMotion>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2000"/>
                                        <p:tgtEl>
                                          <p:spTgt spid="11"/>
                                        </p:tgtEl>
                                      </p:cBhvr>
                                    </p:animEffect>
                                  </p:childTnLst>
                                </p:cTn>
                              </p:par>
                              <p:par>
                                <p:cTn id="31" presetID="38" presetClass="path" presetSubtype="0" accel="50303" decel="49697" fill="hold" nodeType="withEffect">
                                  <p:stCondLst>
                                    <p:cond delay="0"/>
                                  </p:stCondLst>
                                  <p:childTnLst>
                                    <p:animMotion origin="layout" path="M 0.01406 0.04977 L 0.02483 0.10347 L 0.03507 0.04977 L 0.04601 0.10347 L 0.05694 0.04977 L 0.06719 0.10347 L 0.07812 0.04977 L 0.08837 0.10347 L 0.0993 0.04977 L 0.11024 0.10347 L 0.12048 0.04977 L 0.13142 0.10347 L 0.14167 0.04977 L 0.1526 0.10347 L 0.16354 0.04977 L 0.17378 0.10347 L 0.18489 0.04977 " pathEditMode="relative" rAng="0" ptsTypes="FFFFFFFFFFFFFFFFF">
                                      <p:cBhvr>
                                        <p:cTn id="32" dur="1500" fill="hold"/>
                                        <p:tgtEl>
                                          <p:spTgt spid="1028"/>
                                        </p:tgtEl>
                                        <p:attrNameLst>
                                          <p:attrName>ppt_x</p:attrName>
                                          <p:attrName>ppt_y</p:attrName>
                                        </p:attrNameLst>
                                      </p:cBhvr>
                                      <p:rCtr x="8542" y="2685"/>
                                    </p:animMotion>
                                  </p:childTnLst>
                                </p:cTn>
                              </p:par>
                            </p:childTnLst>
                          </p:cTn>
                        </p:par>
                        <p:par>
                          <p:cTn id="33" fill="hold">
                            <p:stCondLst>
                              <p:cond delay="4500"/>
                            </p:stCondLst>
                            <p:childTnLst>
                              <p:par>
                                <p:cTn id="34" presetID="22" presetClass="entr" presetSubtype="8"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left)">
                                      <p:cBhvr>
                                        <p:cTn id="36" dur="2000"/>
                                        <p:tgtEl>
                                          <p:spTgt spid="13"/>
                                        </p:tgtEl>
                                      </p:cBhvr>
                                    </p:animEffect>
                                  </p:childTnLst>
                                </p:cTn>
                              </p:par>
                              <p:par>
                                <p:cTn id="37" presetID="38" presetClass="path" presetSubtype="0" accel="50000" decel="50000" fill="hold" nodeType="withEffect">
                                  <p:stCondLst>
                                    <p:cond delay="0"/>
                                  </p:stCondLst>
                                  <p:childTnLst>
                                    <p:animMotion origin="layout" path="M -0.02344 0.13889 L -0.01511 0.19027 L -0.00729 0.13889 L 0.00121 0.19027 L 0.00955 0.13889 L 0.01736 0.19027 L 0.02569 0.13889 L 0.03368 0.19027 L 0.04201 0.13889 L 0.05035 0.19027 L 0.05833 0.13889 L 0.06667 0.19027 L 0.07448 0.13889 L 0.08281 0.19027 L 0.09132 0.13889 L 0.09913 0.19027 L 0.10764 0.13889 " pathEditMode="relative" rAng="0" ptsTypes="FFFFFFFFFFFFFFFFF">
                                      <p:cBhvr>
                                        <p:cTn id="38" dur="1500" fill="hold"/>
                                        <p:tgtEl>
                                          <p:spTgt spid="1028"/>
                                        </p:tgtEl>
                                        <p:attrNameLst>
                                          <p:attrName>ppt_x</p:attrName>
                                          <p:attrName>ppt_y</p:attrName>
                                        </p:attrNameLst>
                                      </p:cBhvr>
                                      <p:rCtr x="6545" y="2569"/>
                                    </p:animMotion>
                                  </p:childTnLst>
                                </p:cTn>
                              </p:par>
                            </p:childTnLst>
                          </p:cTn>
                        </p:par>
                        <p:par>
                          <p:cTn id="39" fill="hold">
                            <p:stCondLst>
                              <p:cond delay="6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2000"/>
                                        <p:tgtEl>
                                          <p:spTgt spid="14"/>
                                        </p:tgtEl>
                                      </p:cBhvr>
                                    </p:animEffect>
                                  </p:childTnLst>
                                </p:cTn>
                              </p:par>
                              <p:par>
                                <p:cTn id="43" presetID="38" presetClass="path" presetSubtype="0" accel="50286" decel="49714" fill="hold" nodeType="withEffect">
                                  <p:stCondLst>
                                    <p:cond delay="0"/>
                                  </p:stCondLst>
                                  <p:childTnLst>
                                    <p:animMotion origin="layout" path="M 0.00434 0.19328 L 0.01614 0.24722 L 0.0276 0.19328 L 0.03958 0.24722 L 0.05156 0.19328 L 0.06267 0.24722 L 0.07465 0.19328 L 0.08611 0.24722 L 0.09809 0.19328 L 0.10989 0.24722 L 0.12135 0.19328 L 0.13333 0.24722 L 0.14444 0.19328 L 0.15642 0.24722 L 0.1684 0.19328 L 0.17986 0.24722 L 0.19201 0.19328 " pathEditMode="relative" rAng="0" ptsTypes="FFFFFFFFFFFFFFFFF">
                                      <p:cBhvr>
                                        <p:cTn id="44" dur="1500" fill="hold"/>
                                        <p:tgtEl>
                                          <p:spTgt spid="1028"/>
                                        </p:tgtEl>
                                        <p:attrNameLst>
                                          <p:attrName>ppt_x</p:attrName>
                                          <p:attrName>ppt_y</p:attrName>
                                        </p:attrNameLst>
                                      </p:cBhvr>
                                      <p:rCtr x="9375" y="2685"/>
                                    </p:animMotion>
                                  </p:childTnLst>
                                </p:cTn>
                              </p:par>
                            </p:childTnLst>
                          </p:cTn>
                        </p:par>
                        <p:par>
                          <p:cTn id="45" fill="hold">
                            <p:stCondLst>
                              <p:cond delay="8500"/>
                            </p:stCondLst>
                            <p:childTnLst>
                              <p:par>
                                <p:cTn id="46" presetID="10" presetClass="exit" presetSubtype="0" fill="hold" nodeType="afterEffect">
                                  <p:stCondLst>
                                    <p:cond delay="1500"/>
                                  </p:stCondLst>
                                  <p:childTnLst>
                                    <p:animEffect transition="out" filter="fade">
                                      <p:cBhvr>
                                        <p:cTn id="47" dur="2000"/>
                                        <p:tgtEl>
                                          <p:spTgt spid="1028"/>
                                        </p:tgtEl>
                                      </p:cBhvr>
                                    </p:animEffect>
                                    <p:set>
                                      <p:cBhvr>
                                        <p:cTn id="48" dur="1" fill="hold">
                                          <p:stCondLst>
                                            <p:cond delay="1999"/>
                                          </p:stCondLst>
                                        </p:cTn>
                                        <p:tgtEl>
                                          <p:spTgt spid="10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4" grpId="0"/>
      <p:bldP spid="11" grpId="0"/>
      <p:bldP spid="13" grpId="0"/>
      <p:bldP spid="14"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solidFill>
                  <a:srgbClr val="FFC000"/>
                </a:solidFill>
              </a:rPr>
              <a:t>Morgan Edwards (1722-1795) </a:t>
            </a:r>
            <a:r>
              <a:rPr lang="en-US" sz="3200" dirty="0"/>
              <a:t>"... the dead saints will be raised, and the living changed at Christ's 'appearing in the air' (I Thess. iv. 17); and this will be about three years and a half before the millennium, as we shall see hereafter: but will he and they abide in the air all that time? No: they will ascend to paradise, or to some one of those many 'mansions in the father's house' (John xiv. 2), and </a:t>
            </a:r>
            <a:r>
              <a:rPr lang="en-US" sz="3200" dirty="0" smtClean="0"/>
              <a:t>so</a:t>
            </a:r>
            <a:endParaRPr lang="en-US" sz="3200" dirty="0">
              <a:solidFill>
                <a:srgbClr val="FFC000"/>
              </a:solidFill>
            </a:endParaRPr>
          </a:p>
        </p:txBody>
      </p:sp>
    </p:spTree>
    <p:extLst>
      <p:ext uri="{BB962C8B-B14F-4D97-AF65-F5344CB8AC3E}">
        <p14:creationId xmlns:p14="http://schemas.microsoft.com/office/powerpoint/2010/main" xmlns="" val="392430731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3" name="TextBox 2"/>
          <p:cNvSpPr txBox="1"/>
          <p:nvPr/>
        </p:nvSpPr>
        <p:spPr>
          <a:xfrm>
            <a:off x="457200" y="914399"/>
            <a:ext cx="8229600" cy="4031873"/>
          </a:xfrm>
          <a:prstGeom prst="rect">
            <a:avLst/>
          </a:prstGeom>
          <a:noFill/>
        </p:spPr>
        <p:txBody>
          <a:bodyPr wrap="square" rtlCol="0">
            <a:spAutoFit/>
          </a:bodyPr>
          <a:lstStyle/>
          <a:p>
            <a:r>
              <a:rPr lang="en-US" sz="3200" dirty="0"/>
              <a:t>disappear during the foresaid period of</a:t>
            </a:r>
            <a:endParaRPr lang="en-US" sz="3200" dirty="0">
              <a:solidFill>
                <a:srgbClr val="FFC000"/>
              </a:solidFill>
            </a:endParaRPr>
          </a:p>
          <a:p>
            <a:r>
              <a:rPr lang="en-US" sz="3200" dirty="0" smtClean="0"/>
              <a:t>time</a:t>
            </a:r>
            <a:r>
              <a:rPr lang="en-US" sz="3200" dirty="0"/>
              <a:t>. The design of this retreat and disappearing will be to judge the risen and changed saints; for 'now the time is come that judgment must begin,' and that will be 'at the house of God' (I Pet. iv. 17)..."  </a:t>
            </a:r>
            <a:r>
              <a:rPr lang="en-US" sz="3200" dirty="0">
                <a:solidFill>
                  <a:srgbClr val="FFC000"/>
                </a:solidFill>
              </a:rPr>
              <a:t>(source: Dr. Thomas Ice)</a:t>
            </a:r>
          </a:p>
          <a:p>
            <a:endParaRPr lang="en-US" sz="3200" dirty="0">
              <a:solidFill>
                <a:srgbClr val="FFC000"/>
              </a:solidFill>
            </a:endParaRPr>
          </a:p>
        </p:txBody>
      </p:sp>
    </p:spTree>
    <p:extLst>
      <p:ext uri="{BB962C8B-B14F-4D97-AF65-F5344CB8AC3E}">
        <p14:creationId xmlns:p14="http://schemas.microsoft.com/office/powerpoint/2010/main" xmlns="" val="387821173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3734194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Dan. </a:t>
            </a:r>
            <a:r>
              <a:rPr lang="en-US" sz="3200" dirty="0" smtClean="0"/>
              <a:t>12.4 </a:t>
            </a:r>
            <a:r>
              <a:rPr lang="en-US" sz="3200" dirty="0"/>
              <a:t>~ </a:t>
            </a:r>
            <a:r>
              <a:rPr lang="en-US" sz="3200" dirty="0">
                <a:solidFill>
                  <a:srgbClr val="FFC000"/>
                </a:solidFill>
              </a:rPr>
              <a:t>But you, Daniel, shut up the words, and seal the book until the time of the end; many shall run to and fro, and knowledge shall increase.</a:t>
            </a:r>
          </a:p>
        </p:txBody>
      </p:sp>
      <p:sp>
        <p:nvSpPr>
          <p:cNvPr id="4" name="TextBox 3"/>
          <p:cNvSpPr txBox="1"/>
          <p:nvPr/>
        </p:nvSpPr>
        <p:spPr>
          <a:xfrm>
            <a:off x="468332" y="2919109"/>
            <a:ext cx="8229600" cy="1569660"/>
          </a:xfrm>
          <a:prstGeom prst="rect">
            <a:avLst/>
          </a:prstGeom>
          <a:noFill/>
        </p:spPr>
        <p:txBody>
          <a:bodyPr wrap="square" rtlCol="0">
            <a:spAutoFit/>
          </a:bodyPr>
          <a:lstStyle/>
          <a:p>
            <a:r>
              <a:rPr lang="en-US" sz="3200" dirty="0"/>
              <a:t>Dan. </a:t>
            </a:r>
            <a:r>
              <a:rPr lang="en-US" sz="3200" dirty="0" smtClean="0"/>
              <a:t>12.9 </a:t>
            </a:r>
            <a:r>
              <a:rPr lang="en-US" sz="3200" dirty="0"/>
              <a:t>~ </a:t>
            </a:r>
            <a:r>
              <a:rPr lang="en-US" sz="3200" dirty="0">
                <a:solidFill>
                  <a:srgbClr val="FFC000"/>
                </a:solidFill>
              </a:rPr>
              <a:t>And he said, "Go </a:t>
            </a:r>
            <a:r>
              <a:rPr lang="en-US" sz="3200" i="1" dirty="0">
                <a:solidFill>
                  <a:srgbClr val="FFC000"/>
                </a:solidFill>
              </a:rPr>
              <a:t>your way</a:t>
            </a:r>
            <a:r>
              <a:rPr lang="en-US" sz="3200" dirty="0">
                <a:solidFill>
                  <a:srgbClr val="FFC000"/>
                </a:solidFill>
              </a:rPr>
              <a:t>, Daniel, for the words</a:t>
            </a:r>
            <a:r>
              <a:rPr lang="en-US" sz="3200" i="1" dirty="0">
                <a:solidFill>
                  <a:srgbClr val="FFC000"/>
                </a:solidFill>
              </a:rPr>
              <a:t> are</a:t>
            </a:r>
            <a:r>
              <a:rPr lang="en-US" sz="3200" dirty="0">
                <a:solidFill>
                  <a:srgbClr val="FFC000"/>
                </a:solidFill>
              </a:rPr>
              <a:t> closed up and sealed till the time of the end."</a:t>
            </a:r>
          </a:p>
        </p:txBody>
      </p:sp>
    </p:spTree>
    <p:extLst>
      <p:ext uri="{BB962C8B-B14F-4D97-AF65-F5344CB8AC3E}">
        <p14:creationId xmlns:p14="http://schemas.microsoft.com/office/powerpoint/2010/main" xmlns="" val="1759950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9" presetClass="emph" presetSubtype="0" grpId="0" nodeType="afterEffect">
                                  <p:stCondLst>
                                    <p:cond delay="0"/>
                                  </p:stCondLst>
                                  <p:childTnLst>
                                    <p:set>
                                      <p:cBhvr rctx="PPT">
                                        <p:cTn id="12" dur="indefinite"/>
                                        <p:tgtEl>
                                          <p:spTgt spid="3"/>
                                        </p:tgtEl>
                                        <p:attrNameLst>
                                          <p:attrName>style.opacity</p:attrName>
                                        </p:attrNameLst>
                                      </p:cBhvr>
                                      <p:to>
                                        <p:strVal val="0.5"/>
                                      </p:to>
                                    </p:set>
                                    <p:animEffect filter="image" prLst="opacity: 0.5">
                                      <p:cBhvr rctx="IE">
                                        <p:cTn id="13"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2916231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t>"Oh no, it's the Rapture! Quick, Marge, get Bart out of the house before God comes!" </a:t>
            </a:r>
            <a:r>
              <a:rPr lang="en-US" sz="3200" dirty="0">
                <a:solidFill>
                  <a:srgbClr val="FFC000"/>
                </a:solidFill>
              </a:rPr>
              <a:t>– Homer Simpson</a:t>
            </a:r>
          </a:p>
        </p:txBody>
      </p:sp>
    </p:spTree>
    <p:extLst>
      <p:ext uri="{BB962C8B-B14F-4D97-AF65-F5344CB8AC3E}">
        <p14:creationId xmlns:p14="http://schemas.microsoft.com/office/powerpoint/2010/main" xmlns="" val="124172941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54207018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026" name="Picture 2" descr="Volunteer As a Post-Rapture Pet Caretaker 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020000">
            <a:off x="1562274" y="1644094"/>
            <a:ext cx="3606048" cy="3842306"/>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t>www.aftertherapturepetcare.com</a:t>
            </a:r>
            <a:endParaRPr lang="en-US" sz="3200" dirty="0">
              <a:solidFill>
                <a:srgbClr val="FFC000"/>
              </a:solidFill>
            </a:endParaRPr>
          </a:p>
        </p:txBody>
      </p:sp>
    </p:spTree>
    <p:extLst>
      <p:ext uri="{BB962C8B-B14F-4D97-AF65-F5344CB8AC3E}">
        <p14:creationId xmlns:p14="http://schemas.microsoft.com/office/powerpoint/2010/main" xmlns="" val="140614278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76352766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t>1 Cor. </a:t>
            </a:r>
            <a:r>
              <a:rPr lang="en-US" sz="3200" dirty="0" smtClean="0"/>
              <a:t>15.52 </a:t>
            </a:r>
            <a:r>
              <a:rPr lang="en-US" sz="3200" dirty="0"/>
              <a:t>~ </a:t>
            </a:r>
            <a:r>
              <a:rPr lang="en-US" sz="3200" dirty="0">
                <a:solidFill>
                  <a:srgbClr val="FFC000"/>
                </a:solidFill>
              </a:rPr>
              <a:t>in a moment, in the twinkling of an eye, at the last trumpet. For the trumpet will sound, and the dead will be raised incorruptible, and we shall be changed.</a:t>
            </a:r>
          </a:p>
        </p:txBody>
      </p:sp>
      <p:sp>
        <p:nvSpPr>
          <p:cNvPr id="2" name="Rectangle 1"/>
          <p:cNvSpPr/>
          <p:nvPr/>
        </p:nvSpPr>
        <p:spPr>
          <a:xfrm>
            <a:off x="769938" y="3410480"/>
            <a:ext cx="7945890" cy="1077218"/>
          </a:xfrm>
          <a:prstGeom prst="rect">
            <a:avLst/>
          </a:prstGeom>
          <a:noFill/>
        </p:spPr>
        <p:txBody>
          <a:bodyPr wrap="square" rtlCol="0">
            <a:spAutoFit/>
          </a:bodyPr>
          <a:lstStyle/>
          <a:p>
            <a:pPr marL="282575" indent="-282575">
              <a:buFont typeface="Arial" pitchFamily="34" charset="0"/>
              <a:buChar char="•"/>
            </a:pPr>
            <a:r>
              <a:rPr lang="en-US" sz="3200" dirty="0" smtClean="0"/>
              <a:t> </a:t>
            </a:r>
            <a:r>
              <a:rPr lang="en-US" sz="3200" dirty="0" smtClean="0">
                <a:solidFill>
                  <a:srgbClr val="FFC000"/>
                </a:solidFill>
              </a:rPr>
              <a:t>Moment</a:t>
            </a:r>
            <a:r>
              <a:rPr lang="en-US" sz="3200" dirty="0" smtClean="0"/>
              <a:t> </a:t>
            </a:r>
            <a:r>
              <a:rPr lang="en-US" sz="3200" dirty="0"/>
              <a:t>~ </a:t>
            </a:r>
            <a:r>
              <a:rPr lang="en-US" sz="3200" b="1" i="1" dirty="0" err="1">
                <a:solidFill>
                  <a:srgbClr val="FFC000"/>
                </a:solidFill>
                <a:latin typeface="Times New Roman" pitchFamily="18" charset="0"/>
                <a:cs typeface="Times New Roman" pitchFamily="18" charset="0"/>
              </a:rPr>
              <a:t>atomos</a:t>
            </a:r>
            <a:r>
              <a:rPr lang="en-US" sz="3200" dirty="0"/>
              <a:t> – </a:t>
            </a:r>
            <a:r>
              <a:rPr lang="en-US" sz="3200" i="1" dirty="0"/>
              <a:t>that which cannot be cut in two, indivisible</a:t>
            </a:r>
            <a:endParaRPr lang="en-US" sz="3200" dirty="0"/>
          </a:p>
        </p:txBody>
      </p:sp>
    </p:spTree>
    <p:extLst>
      <p:ext uri="{BB962C8B-B14F-4D97-AF65-F5344CB8AC3E}">
        <p14:creationId xmlns:p14="http://schemas.microsoft.com/office/powerpoint/2010/main" xmlns="" val="35616441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2220290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0195148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rPr>
              <a:t>Revelation 1.19 ~</a:t>
            </a:r>
            <a:endParaRPr lang="en-US" sz="3200" dirty="0">
              <a:solidFill>
                <a:schemeClr val="bg1"/>
              </a:solidFill>
              <a:latin typeface="Eras Demi ITC" pitchFamily="34" charset="0"/>
            </a:endParaRPr>
          </a:p>
        </p:txBody>
      </p:sp>
      <p:sp>
        <p:nvSpPr>
          <p:cNvPr id="10" name="TextBox 9"/>
          <p:cNvSpPr txBox="1"/>
          <p:nvPr/>
        </p:nvSpPr>
        <p:spPr>
          <a:xfrm>
            <a:off x="457200" y="2021775"/>
            <a:ext cx="8229600" cy="584775"/>
          </a:xfrm>
          <a:prstGeom prst="rect">
            <a:avLst/>
          </a:prstGeom>
          <a:noFill/>
        </p:spPr>
        <p:txBody>
          <a:bodyPr wrap="square" rtlCol="0">
            <a:spAutoFit/>
          </a:bodyPr>
          <a:lstStyle/>
          <a:p>
            <a:r>
              <a:rPr lang="en-US" sz="3200" dirty="0">
                <a:solidFill>
                  <a:srgbClr val="FFC000"/>
                </a:solidFill>
              </a:rPr>
              <a:t>Things which are </a:t>
            </a:r>
            <a:r>
              <a:rPr lang="en-US" sz="3200" dirty="0"/>
              <a:t>~ chapters 2-3</a:t>
            </a:r>
            <a:endParaRPr lang="en-US" sz="3200" dirty="0">
              <a:solidFill>
                <a:schemeClr val="bg1"/>
              </a:solidFill>
              <a:latin typeface="Eras Demi ITC" pitchFamily="34" charset="0"/>
            </a:endParaRPr>
          </a:p>
        </p:txBody>
      </p:sp>
      <p:sp>
        <p:nvSpPr>
          <p:cNvPr id="11" name="TextBox 10"/>
          <p:cNvSpPr txBox="1"/>
          <p:nvPr/>
        </p:nvSpPr>
        <p:spPr>
          <a:xfrm>
            <a:off x="457200" y="2557165"/>
            <a:ext cx="8229600" cy="1077218"/>
          </a:xfrm>
          <a:prstGeom prst="rect">
            <a:avLst/>
          </a:prstGeom>
          <a:noFill/>
        </p:spPr>
        <p:txBody>
          <a:bodyPr wrap="square" rtlCol="0">
            <a:spAutoFit/>
          </a:bodyPr>
          <a:lstStyle/>
          <a:p>
            <a:r>
              <a:rPr lang="en-US" sz="3200" dirty="0">
                <a:solidFill>
                  <a:srgbClr val="FFC000"/>
                </a:solidFill>
              </a:rPr>
              <a:t>Things which will take place after this </a:t>
            </a:r>
            <a:r>
              <a:rPr lang="en-US" sz="3200" dirty="0"/>
              <a:t>~ chapters 4-22</a:t>
            </a:r>
            <a:endParaRPr lang="en-US" sz="3200" dirty="0">
              <a:solidFill>
                <a:schemeClr val="bg1"/>
              </a:solidFill>
              <a:latin typeface="Eras Demi ITC" pitchFamily="34" charset="0"/>
            </a:endParaRPr>
          </a:p>
        </p:txBody>
      </p:sp>
      <p:sp>
        <p:nvSpPr>
          <p:cNvPr id="12" name="TextBox 11"/>
          <p:cNvSpPr txBox="1"/>
          <p:nvPr/>
        </p:nvSpPr>
        <p:spPr>
          <a:xfrm>
            <a:off x="457200" y="1467675"/>
            <a:ext cx="8229600" cy="584775"/>
          </a:xfrm>
          <a:prstGeom prst="rect">
            <a:avLst/>
          </a:prstGeom>
          <a:noFill/>
        </p:spPr>
        <p:txBody>
          <a:bodyPr wrap="square" rtlCol="0">
            <a:spAutoFit/>
          </a:bodyPr>
          <a:lstStyle/>
          <a:p>
            <a:r>
              <a:rPr lang="en-US" sz="3200" dirty="0">
                <a:solidFill>
                  <a:srgbClr val="FFC000"/>
                </a:solidFill>
              </a:rPr>
              <a:t>Things which you have seen </a:t>
            </a:r>
            <a:r>
              <a:rPr lang="en-US" sz="3200" dirty="0"/>
              <a:t>~ chapter 1</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1490688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9" presetClass="emph" presetSubtype="0" grpId="0" nodeType="afterEffect">
                                  <p:stCondLst>
                                    <p:cond delay="0"/>
                                  </p:stCondLst>
                                  <p:childTnLst>
                                    <p:set>
                                      <p:cBhvr rctx="PPT">
                                        <p:cTn id="15" dur="indefinite"/>
                                        <p:tgtEl>
                                          <p:spTgt spid="12"/>
                                        </p:tgtEl>
                                        <p:attrNameLst>
                                          <p:attrName>style.opacity</p:attrName>
                                        </p:attrNameLst>
                                      </p:cBhvr>
                                      <p:to>
                                        <p:strVal val="0.5"/>
                                      </p:to>
                                    </p:set>
                                    <p:animEffect filter="image" prLst="opacity: 0.5">
                                      <p:cBhvr rctx="IE">
                                        <p:cTn id="16" dur="indefinite"/>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10"/>
                                        </p:tgtEl>
                                        <p:attrNameLst>
                                          <p:attrName>style.opacity</p:attrName>
                                        </p:attrNameLst>
                                      </p:cBhvr>
                                      <p:to>
                                        <p:strVal val="0.5"/>
                                      </p:to>
                                    </p:set>
                                    <p:animEffect filter="image" prLst="opacity: 0.5">
                                      <p:cBhvr rctx="IE">
                                        <p:cTn id="25"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2" grpId="0"/>
      <p:bldP spid="12"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03449377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After these things </a:t>
            </a:r>
            <a:r>
              <a:rPr lang="en-US" sz="3200" dirty="0"/>
              <a:t>~ </a:t>
            </a:r>
            <a:r>
              <a:rPr lang="en-US" sz="3200" i="1" dirty="0">
                <a:solidFill>
                  <a:srgbClr val="FFC000"/>
                </a:solidFill>
                <a:latin typeface="Times New Roman" pitchFamily="18" charset="0"/>
                <a:cs typeface="Times New Roman" pitchFamily="18" charset="0"/>
              </a:rPr>
              <a:t>meta </a:t>
            </a:r>
            <a:r>
              <a:rPr lang="en-US" sz="3200" i="1" dirty="0" err="1">
                <a:solidFill>
                  <a:srgbClr val="FFC000"/>
                </a:solidFill>
                <a:latin typeface="Times New Roman" pitchFamily="18" charset="0"/>
                <a:cs typeface="Times New Roman" pitchFamily="18" charset="0"/>
              </a:rPr>
              <a:t>tauta</a:t>
            </a:r>
            <a:endParaRPr lang="en-US" sz="3200" dirty="0">
              <a:solidFill>
                <a:srgbClr val="FFC000"/>
              </a:solidFill>
              <a:latin typeface="Times New Roman" pitchFamily="18" charset="0"/>
              <a:cs typeface="Times New Roman" pitchFamily="18" charset="0"/>
            </a:endParaRPr>
          </a:p>
        </p:txBody>
      </p:sp>
      <p:sp>
        <p:nvSpPr>
          <p:cNvPr id="12" name="TextBox 11"/>
          <p:cNvSpPr txBox="1"/>
          <p:nvPr/>
        </p:nvSpPr>
        <p:spPr>
          <a:xfrm>
            <a:off x="457200" y="1496942"/>
            <a:ext cx="8229600" cy="531614"/>
          </a:xfrm>
          <a:prstGeom prst="rect">
            <a:avLst/>
          </a:prstGeom>
          <a:noFill/>
        </p:spPr>
        <p:txBody>
          <a:bodyPr wrap="square" rtlCol="0">
            <a:spAutoFit/>
          </a:bodyPr>
          <a:lstStyle/>
          <a:p>
            <a:r>
              <a:rPr lang="en-US" sz="3200" dirty="0">
                <a:solidFill>
                  <a:srgbClr val="FFC000"/>
                </a:solidFill>
              </a:rPr>
              <a:t>After this </a:t>
            </a:r>
            <a:r>
              <a:rPr lang="en-US" sz="3200" dirty="0"/>
              <a:t>~ </a:t>
            </a:r>
            <a:r>
              <a:rPr lang="en-US" sz="3200" b="1" i="1" dirty="0">
                <a:solidFill>
                  <a:srgbClr val="FFC000"/>
                </a:solidFill>
                <a:latin typeface="Times New Roman" pitchFamily="18" charset="0"/>
                <a:cs typeface="Times New Roman" pitchFamily="18" charset="0"/>
              </a:rPr>
              <a:t>meta </a:t>
            </a:r>
            <a:r>
              <a:rPr lang="en-US" sz="3200" b="1" i="1" dirty="0" err="1">
                <a:solidFill>
                  <a:srgbClr val="FFC000"/>
                </a:solidFill>
                <a:latin typeface="Times New Roman" pitchFamily="18" charset="0"/>
                <a:cs typeface="Times New Roman" pitchFamily="18" charset="0"/>
              </a:rPr>
              <a:t>tauta</a:t>
            </a:r>
            <a:endParaRPr lang="en-US" sz="3200" b="1"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4472457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8"/>
                                        </p:tgtEl>
                                        <p:attrNameLst>
                                          <p:attrName>style.opacity</p:attrName>
                                        </p:attrNameLst>
                                      </p:cBhvr>
                                      <p:to>
                                        <p:strVal val="0.5"/>
                                      </p:to>
                                    </p:set>
                                    <p:animEffect filter="image" prLst="opacity: 0.5">
                                      <p:cBhvr rctx="IE">
                                        <p:cTn id="11"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4 . 1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6567136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3389</TotalTime>
  <Words>2118</Words>
  <Application>Microsoft Office PowerPoint</Application>
  <PresentationFormat>On-screen Show (4:3)</PresentationFormat>
  <Paragraphs>137</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49</cp:revision>
  <dcterms:created xsi:type="dcterms:W3CDTF">2012-12-20T15:05:58Z</dcterms:created>
  <dcterms:modified xsi:type="dcterms:W3CDTF">2012-12-24T23:38:18Z</dcterms:modified>
</cp:coreProperties>
</file>