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261" r:id="rId4"/>
    <p:sldId id="262" r:id="rId5"/>
    <p:sldId id="257" r:id="rId6"/>
    <p:sldId id="259" r:id="rId7"/>
    <p:sldId id="260" r:id="rId8"/>
    <p:sldId id="279" r:id="rId9"/>
    <p:sldId id="280" r:id="rId10"/>
    <p:sldId id="269" r:id="rId11"/>
    <p:sldId id="264" r:id="rId12"/>
    <p:sldId id="263" r:id="rId13"/>
    <p:sldId id="266" r:id="rId14"/>
    <p:sldId id="265" r:id="rId15"/>
    <p:sldId id="281" r:id="rId16"/>
    <p:sldId id="267" r:id="rId17"/>
    <p:sldId id="268" r:id="rId18"/>
    <p:sldId id="273" r:id="rId19"/>
    <p:sldId id="275" r:id="rId20"/>
    <p:sldId id="276" r:id="rId21"/>
    <p:sldId id="274" r:id="rId22"/>
    <p:sldId id="277" r:id="rId23"/>
    <p:sldId id="278" r:id="rId24"/>
    <p:sldId id="271" r:id="rId25"/>
    <p:sldId id="27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a:srgbClr val="F4001A"/>
    <a:srgbClr val="EA0027"/>
    <a:srgbClr val="C50D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607" autoAdjust="0"/>
  </p:normalViewPr>
  <p:slideViewPr>
    <p:cSldViewPr>
      <p:cViewPr>
        <p:scale>
          <a:sx n="80" d="100"/>
          <a:sy n="80" d="100"/>
        </p:scale>
        <p:origin x="-1878" y="-93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F45505-9738-491F-A408-E508F08152D2}" type="datetimeFigureOut">
              <a:rPr lang="en-US" smtClean="0"/>
              <a:pPr/>
              <a:t>12/3/2012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FDFAD6-F22C-4315-B723-27E00AAC7A58}" type="slidenum">
              <a:rPr lang="en-US" smtClean="0"/>
              <a:pPr/>
              <a:t>‹#›</a:t>
            </a:fld>
            <a:endParaRPr lang="en-US"/>
          </a:p>
        </p:txBody>
      </p:sp>
    </p:spTree>
    <p:extLst>
      <p:ext uri="{BB962C8B-B14F-4D97-AF65-F5344CB8AC3E}">
        <p14:creationId xmlns:p14="http://schemas.microsoft.com/office/powerpoint/2010/main" xmlns="" val="2215359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DFAD6-F22C-4315-B723-27E00AAC7A58}" type="slidenum">
              <a:rPr lang="en-US" smtClean="0"/>
              <a:pPr/>
              <a:t>8</a:t>
            </a:fld>
            <a:endParaRPr lang="en-US"/>
          </a:p>
        </p:txBody>
      </p:sp>
    </p:spTree>
    <p:extLst>
      <p:ext uri="{BB962C8B-B14F-4D97-AF65-F5344CB8AC3E}">
        <p14:creationId xmlns:p14="http://schemas.microsoft.com/office/powerpoint/2010/main" xmlns="" val="1687774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12/3/2012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12/3/2012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12/3/2012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12/3/2012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t>
            </a:r>
            <a:r>
              <a:rPr lang="en-US" sz="2400" b="1" dirty="0" smtClean="0">
                <a:solidFill>
                  <a:schemeClr val="bg1"/>
                </a:solidFill>
                <a:latin typeface="Eras Demi ITC" pitchFamily="34" charset="0"/>
              </a:rPr>
              <a:t>at </a:t>
            </a:r>
            <a:r>
              <a:rPr lang="en-US" sz="2400" b="1" dirty="0" smtClean="0">
                <a:solidFill>
                  <a:schemeClr val="bg1"/>
                </a:solidFill>
                <a:latin typeface="Eras Demi ITC" pitchFamily="34" charset="0"/>
              </a:rPr>
              <a:t>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a:solidFill>
                  <a:schemeClr val="bg1"/>
                </a:solidFill>
                <a:effectLst>
                  <a:glow rad="381000">
                    <a:srgbClr val="E20000">
                      <a:alpha val="25000"/>
                    </a:srgbClr>
                  </a:glow>
                </a:effectLst>
                <a:latin typeface="Felix Titling" pitchFamily="82" charset="0"/>
              </a:rPr>
              <a:t>3</a:t>
            </a:r>
            <a:r>
              <a:rPr lang="en-US" sz="2600" b="1" dirty="0" smtClean="0">
                <a:solidFill>
                  <a:schemeClr val="bg1"/>
                </a:solidFill>
                <a:effectLst>
                  <a:glow rad="381000">
                    <a:srgbClr val="E20000">
                      <a:alpha val="25000"/>
                    </a:srgbClr>
                  </a:glow>
                </a:effectLst>
                <a:latin typeface="Felix Titling" pitchFamily="82" charset="0"/>
              </a:rPr>
              <a:t> . 7 – 1 3</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t>Matt. 5:3 ~</a:t>
            </a:r>
            <a:r>
              <a:rPr lang="en-US" sz="3200" dirty="0">
                <a:solidFill>
                  <a:srgbClr val="FFC000"/>
                </a:solidFill>
              </a:rPr>
              <a:t>Blessed are the poor in spirit, For theirs is the kingdom of heaven.</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40328817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95352897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err="1"/>
              <a:t>Barna</a:t>
            </a:r>
            <a:r>
              <a:rPr lang="en-US" sz="3200" dirty="0"/>
              <a:t> research on beliefs of "born-again Christians"</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457200" y="1905000"/>
            <a:ext cx="8229600" cy="1077218"/>
          </a:xfrm>
          <a:prstGeom prst="rect">
            <a:avLst/>
          </a:prstGeom>
          <a:noFill/>
        </p:spPr>
        <p:txBody>
          <a:bodyPr wrap="square" rtlCol="0">
            <a:spAutoFit/>
          </a:bodyPr>
          <a:lstStyle/>
          <a:p>
            <a:r>
              <a:rPr lang="en-US" sz="3200" dirty="0"/>
              <a:t>52% do not believe Holy Spirit is a living entity</a:t>
            </a:r>
            <a:endParaRPr lang="en-US" sz="3200" dirty="0" smtClean="0">
              <a:solidFill>
                <a:schemeClr val="bg1"/>
              </a:solidFill>
              <a:latin typeface="Eras Demi ITC" pitchFamily="34" charset="0"/>
            </a:endParaRPr>
          </a:p>
        </p:txBody>
      </p:sp>
      <p:sp>
        <p:nvSpPr>
          <p:cNvPr id="5" name="TextBox 4"/>
          <p:cNvSpPr txBox="1"/>
          <p:nvPr/>
        </p:nvSpPr>
        <p:spPr>
          <a:xfrm>
            <a:off x="457200" y="2929950"/>
            <a:ext cx="8229600" cy="584775"/>
          </a:xfrm>
          <a:prstGeom prst="rect">
            <a:avLst/>
          </a:prstGeom>
          <a:noFill/>
        </p:spPr>
        <p:txBody>
          <a:bodyPr wrap="square" rtlCol="0">
            <a:spAutoFit/>
          </a:bodyPr>
          <a:lstStyle/>
          <a:p>
            <a:r>
              <a:rPr lang="en-US" sz="3200" dirty="0"/>
              <a:t>45% do not believe the devil exists</a:t>
            </a:r>
            <a:endParaRPr lang="en-US" sz="3200" dirty="0" smtClean="0">
              <a:solidFill>
                <a:schemeClr val="bg1"/>
              </a:solidFill>
              <a:latin typeface="Eras Demi ITC" pitchFamily="34" charset="0"/>
            </a:endParaRPr>
          </a:p>
        </p:txBody>
      </p:sp>
      <p:sp>
        <p:nvSpPr>
          <p:cNvPr id="6" name="TextBox 5"/>
          <p:cNvSpPr txBox="1"/>
          <p:nvPr/>
        </p:nvSpPr>
        <p:spPr>
          <a:xfrm>
            <a:off x="457200" y="3429000"/>
            <a:ext cx="8229600" cy="584775"/>
          </a:xfrm>
          <a:prstGeom prst="rect">
            <a:avLst/>
          </a:prstGeom>
          <a:noFill/>
        </p:spPr>
        <p:txBody>
          <a:bodyPr wrap="square" rtlCol="0">
            <a:spAutoFit/>
          </a:bodyPr>
          <a:lstStyle/>
          <a:p>
            <a:r>
              <a:rPr lang="en-US" sz="3200" dirty="0"/>
              <a:t>10% believe in </a:t>
            </a:r>
            <a:r>
              <a:rPr lang="en-US" sz="3200" dirty="0" smtClean="0"/>
              <a:t>reincarnation</a:t>
            </a:r>
            <a:endParaRPr lang="en-US" sz="3200" dirty="0" smtClean="0">
              <a:solidFill>
                <a:schemeClr val="bg1"/>
              </a:solidFill>
              <a:latin typeface="Eras Demi ITC" pitchFamily="34" charset="0"/>
            </a:endParaRPr>
          </a:p>
        </p:txBody>
      </p:sp>
      <p:sp>
        <p:nvSpPr>
          <p:cNvPr id="7" name="TextBox 6"/>
          <p:cNvSpPr txBox="1"/>
          <p:nvPr/>
        </p:nvSpPr>
        <p:spPr>
          <a:xfrm>
            <a:off x="457200" y="3962400"/>
            <a:ext cx="8229600" cy="1077218"/>
          </a:xfrm>
          <a:prstGeom prst="rect">
            <a:avLst/>
          </a:prstGeom>
          <a:noFill/>
        </p:spPr>
        <p:txBody>
          <a:bodyPr wrap="square" rtlCol="0">
            <a:spAutoFit/>
          </a:bodyPr>
          <a:lstStyle/>
          <a:p>
            <a:r>
              <a:rPr lang="en-US" sz="3200" dirty="0"/>
              <a:t>29% believe in communicating with the dead</a:t>
            </a:r>
            <a:endParaRPr lang="en-US" sz="3200" dirty="0" smtClean="0">
              <a:solidFill>
                <a:schemeClr val="bg1"/>
              </a:solidFill>
              <a:latin typeface="Eras Demi ITC" pitchFamily="34" charset="0"/>
            </a:endParaRPr>
          </a:p>
        </p:txBody>
      </p:sp>
      <p:sp>
        <p:nvSpPr>
          <p:cNvPr id="9" name="TextBox 8"/>
          <p:cNvSpPr txBox="1"/>
          <p:nvPr/>
        </p:nvSpPr>
        <p:spPr>
          <a:xfrm>
            <a:off x="448733" y="4953000"/>
            <a:ext cx="8229600" cy="584775"/>
          </a:xfrm>
          <a:prstGeom prst="rect">
            <a:avLst/>
          </a:prstGeom>
          <a:noFill/>
        </p:spPr>
        <p:txBody>
          <a:bodyPr wrap="square" rtlCol="0">
            <a:spAutoFit/>
          </a:bodyPr>
          <a:lstStyle/>
          <a:p>
            <a:r>
              <a:rPr lang="en-US" sz="3200" dirty="0"/>
              <a:t>33% believe in same sex unions</a:t>
            </a:r>
            <a:endParaRPr lang="en-US" sz="3200" dirty="0">
              <a:solidFill>
                <a:schemeClr val="bg1"/>
              </a:solidFill>
              <a:latin typeface="Eras Demi ITC" pitchFamily="34" charset="0"/>
            </a:endParaRPr>
          </a:p>
        </p:txBody>
      </p:sp>
      <p:sp>
        <p:nvSpPr>
          <p:cNvPr id="10" name="TextBox 9"/>
          <p:cNvSpPr txBox="1"/>
          <p:nvPr/>
        </p:nvSpPr>
        <p:spPr>
          <a:xfrm>
            <a:off x="457200" y="5475982"/>
            <a:ext cx="8229600" cy="1077218"/>
          </a:xfrm>
          <a:prstGeom prst="rect">
            <a:avLst/>
          </a:prstGeom>
          <a:noFill/>
        </p:spPr>
        <p:txBody>
          <a:bodyPr wrap="square" rtlCol="0">
            <a:spAutoFit/>
          </a:bodyPr>
          <a:lstStyle/>
          <a:p>
            <a:r>
              <a:rPr lang="en-US" sz="3200" dirty="0"/>
              <a:t>39% believe cohabitation is morally acceptable</a:t>
            </a:r>
            <a:endParaRPr lang="en-US" sz="3200" dirty="0">
              <a:solidFill>
                <a:schemeClr val="bg1"/>
              </a:solidFill>
              <a:latin typeface="Eras Demi ITC" pitchFamily="34" charset="0"/>
            </a:endParaRPr>
          </a:p>
        </p:txBody>
      </p:sp>
      <p:sp>
        <p:nvSpPr>
          <p:cNvPr id="11" name="TextBox 10"/>
          <p:cNvSpPr txBox="1"/>
          <p:nvPr/>
        </p:nvSpPr>
        <p:spPr>
          <a:xfrm>
            <a:off x="457200" y="1905000"/>
            <a:ext cx="8229600" cy="584775"/>
          </a:xfrm>
          <a:prstGeom prst="rect">
            <a:avLst/>
          </a:prstGeom>
          <a:noFill/>
        </p:spPr>
        <p:txBody>
          <a:bodyPr wrap="square" rtlCol="0">
            <a:spAutoFit/>
          </a:bodyPr>
          <a:lstStyle/>
          <a:p>
            <a:r>
              <a:rPr lang="en-US" sz="3200" dirty="0"/>
              <a:t>27% have been divorced </a:t>
            </a:r>
            <a:endParaRPr lang="en-US" sz="3200" dirty="0">
              <a:solidFill>
                <a:schemeClr val="bg1"/>
              </a:solidFill>
              <a:latin typeface="Eras Demi ITC" pitchFamily="34" charset="0"/>
            </a:endParaRPr>
          </a:p>
        </p:txBody>
      </p:sp>
      <p:sp>
        <p:nvSpPr>
          <p:cNvPr id="12" name="TextBox 11"/>
          <p:cNvSpPr txBox="1"/>
          <p:nvPr/>
        </p:nvSpPr>
        <p:spPr>
          <a:xfrm>
            <a:off x="457200" y="2438400"/>
            <a:ext cx="8229600" cy="584775"/>
          </a:xfrm>
          <a:prstGeom prst="rect">
            <a:avLst/>
          </a:prstGeom>
          <a:noFill/>
        </p:spPr>
        <p:txBody>
          <a:bodyPr wrap="square" rtlCol="0">
            <a:spAutoFit/>
          </a:bodyPr>
          <a:lstStyle/>
          <a:p>
            <a:r>
              <a:rPr lang="en-US" sz="3200" dirty="0"/>
              <a:t>25 % believe in Universalism</a:t>
            </a:r>
            <a:endParaRPr lang="en-US" sz="3200" dirty="0">
              <a:solidFill>
                <a:schemeClr val="bg1"/>
              </a:solidFill>
              <a:latin typeface="Eras Demi ITC" pitchFamily="34" charset="0"/>
            </a:endParaRPr>
          </a:p>
        </p:txBody>
      </p:sp>
      <p:sp>
        <p:nvSpPr>
          <p:cNvPr id="13" name="TextBox 12"/>
          <p:cNvSpPr txBox="1"/>
          <p:nvPr/>
        </p:nvSpPr>
        <p:spPr>
          <a:xfrm>
            <a:off x="457200" y="2959100"/>
            <a:ext cx="8229600" cy="1077218"/>
          </a:xfrm>
          <a:prstGeom prst="rect">
            <a:avLst/>
          </a:prstGeom>
          <a:noFill/>
        </p:spPr>
        <p:txBody>
          <a:bodyPr wrap="square" rtlCol="0">
            <a:spAutoFit/>
          </a:bodyPr>
          <a:lstStyle/>
          <a:p>
            <a:r>
              <a:rPr lang="en-US" sz="3200" dirty="0"/>
              <a:t>26 % believe all religions teach the same essential beliefs</a:t>
            </a:r>
            <a:endParaRPr lang="en-US" sz="3200" dirty="0">
              <a:solidFill>
                <a:schemeClr val="bg1"/>
              </a:solidFill>
              <a:latin typeface="Eras Demi ITC" pitchFamily="34" charset="0"/>
            </a:endParaRPr>
          </a:p>
        </p:txBody>
      </p:sp>
      <p:sp>
        <p:nvSpPr>
          <p:cNvPr id="14" name="TextBox 13"/>
          <p:cNvSpPr txBox="1"/>
          <p:nvPr/>
        </p:nvSpPr>
        <p:spPr>
          <a:xfrm>
            <a:off x="457200" y="3951982"/>
            <a:ext cx="8229600" cy="1077218"/>
          </a:xfrm>
          <a:prstGeom prst="rect">
            <a:avLst/>
          </a:prstGeom>
          <a:noFill/>
        </p:spPr>
        <p:txBody>
          <a:bodyPr wrap="square" rtlCol="0">
            <a:spAutoFit/>
          </a:bodyPr>
          <a:lstStyle/>
          <a:p>
            <a:r>
              <a:rPr lang="en-US" sz="3200" dirty="0"/>
              <a:t>40 % believe Christians and Muslims worship the same God</a:t>
            </a:r>
          </a:p>
        </p:txBody>
      </p:sp>
    </p:spTree>
    <p:extLst>
      <p:ext uri="{BB962C8B-B14F-4D97-AF65-F5344CB8AC3E}">
        <p14:creationId xmlns:p14="http://schemas.microsoft.com/office/powerpoint/2010/main" xmlns="" val="18900251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2"/>
                                        </p:tgtEl>
                                        <p:attrNameLst>
                                          <p:attrName>style.opacity</p:attrName>
                                        </p:attrNameLst>
                                      </p:cBhvr>
                                      <p:to>
                                        <p:strVal val="0.5"/>
                                      </p:to>
                                    </p:set>
                                    <p:animEffect filter="image" prLst="opacity: 0.5">
                                      <p:cBhvr rctx="IE">
                                        <p:cTn id="16" dur="indefinite"/>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5"/>
                                        </p:tgtEl>
                                        <p:attrNameLst>
                                          <p:attrName>style.opacity</p:attrName>
                                        </p:attrNameLst>
                                      </p:cBhvr>
                                      <p:to>
                                        <p:strVal val="0.5"/>
                                      </p:to>
                                    </p:set>
                                    <p:animEffect filter="image" prLst="opacity: 0.5">
                                      <p:cBhvr rctx="IE">
                                        <p:cTn id="25" dur="indefinite"/>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par>
                          <p:cTn id="31" fill="hold">
                            <p:stCondLst>
                              <p:cond delay="500"/>
                            </p:stCondLst>
                            <p:childTnLst>
                              <p:par>
                                <p:cTn id="32" presetID="9" presetClass="emph" presetSubtype="0" grpId="1" nodeType="afterEffect">
                                  <p:stCondLst>
                                    <p:cond delay="0"/>
                                  </p:stCondLst>
                                  <p:childTnLst>
                                    <p:set>
                                      <p:cBhvr rctx="PPT">
                                        <p:cTn id="33" dur="indefinite"/>
                                        <p:tgtEl>
                                          <p:spTgt spid="6"/>
                                        </p:tgtEl>
                                        <p:attrNameLst>
                                          <p:attrName>style.opacity</p:attrName>
                                        </p:attrNameLst>
                                      </p:cBhvr>
                                      <p:to>
                                        <p:strVal val="0.5"/>
                                      </p:to>
                                    </p:set>
                                    <p:animEffect filter="image" prLst="opacity: 0.5">
                                      <p:cBhvr rctx="IE">
                                        <p:cTn id="34" dur="indefinite"/>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par>
                          <p:cTn id="40" fill="hold">
                            <p:stCondLst>
                              <p:cond delay="500"/>
                            </p:stCondLst>
                            <p:childTnLst>
                              <p:par>
                                <p:cTn id="41" presetID="9" presetClass="emph" presetSubtype="0" grpId="1" nodeType="afterEffect">
                                  <p:stCondLst>
                                    <p:cond delay="0"/>
                                  </p:stCondLst>
                                  <p:childTnLst>
                                    <p:set>
                                      <p:cBhvr rctx="PPT">
                                        <p:cTn id="42" dur="indefinite"/>
                                        <p:tgtEl>
                                          <p:spTgt spid="7"/>
                                        </p:tgtEl>
                                        <p:attrNameLst>
                                          <p:attrName>style.opacity</p:attrName>
                                        </p:attrNameLst>
                                      </p:cBhvr>
                                      <p:to>
                                        <p:strVal val="0.5"/>
                                      </p:to>
                                    </p:set>
                                    <p:animEffect filter="image" prLst="opacity: 0.5">
                                      <p:cBhvr rctx="IE">
                                        <p:cTn id="43" dur="indefinite"/>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500"/>
                                        <p:tgtEl>
                                          <p:spTgt spid="10"/>
                                        </p:tgtEl>
                                      </p:cBhvr>
                                    </p:animEffect>
                                  </p:childTnLst>
                                </p:cTn>
                              </p:par>
                            </p:childTnLst>
                          </p:cTn>
                        </p:par>
                        <p:par>
                          <p:cTn id="49" fill="hold">
                            <p:stCondLst>
                              <p:cond delay="500"/>
                            </p:stCondLst>
                            <p:childTnLst>
                              <p:par>
                                <p:cTn id="50" presetID="9" presetClass="emph" presetSubtype="0" grpId="1" nodeType="afterEffect">
                                  <p:stCondLst>
                                    <p:cond delay="0"/>
                                  </p:stCondLst>
                                  <p:childTnLst>
                                    <p:set>
                                      <p:cBhvr rctx="PPT">
                                        <p:cTn id="51" dur="indefinite"/>
                                        <p:tgtEl>
                                          <p:spTgt spid="9"/>
                                        </p:tgtEl>
                                        <p:attrNameLst>
                                          <p:attrName>style.opacity</p:attrName>
                                        </p:attrNameLst>
                                      </p:cBhvr>
                                      <p:to>
                                        <p:strVal val="0.5"/>
                                      </p:to>
                                    </p:set>
                                    <p:animEffect filter="image" prLst="opacity: 0.5">
                                      <p:cBhvr rctx="IE">
                                        <p:cTn id="52" dur="indefinite"/>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2" nodeType="clickEffect">
                                  <p:stCondLst>
                                    <p:cond delay="0"/>
                                  </p:stCondLst>
                                  <p:childTnLst>
                                    <p:animEffect transition="out" filter="fade">
                                      <p:cBhvr>
                                        <p:cTn id="56" dur="500"/>
                                        <p:tgtEl>
                                          <p:spTgt spid="2"/>
                                        </p:tgtEl>
                                      </p:cBhvr>
                                    </p:animEffect>
                                    <p:set>
                                      <p:cBhvr>
                                        <p:cTn id="57" dur="1" fill="hold">
                                          <p:stCondLst>
                                            <p:cond delay="499"/>
                                          </p:stCondLst>
                                        </p:cTn>
                                        <p:tgtEl>
                                          <p:spTgt spid="2"/>
                                        </p:tgtEl>
                                        <p:attrNameLst>
                                          <p:attrName>style.visibility</p:attrName>
                                        </p:attrNameLst>
                                      </p:cBhvr>
                                      <p:to>
                                        <p:strVal val="hidden"/>
                                      </p:to>
                                    </p:set>
                                  </p:childTnLst>
                                </p:cTn>
                              </p:par>
                              <p:par>
                                <p:cTn id="58" presetID="10" presetClass="exit" presetSubtype="0" fill="hold" grpId="2" nodeType="withEffect">
                                  <p:stCondLst>
                                    <p:cond delay="0"/>
                                  </p:stCondLst>
                                  <p:childTnLst>
                                    <p:animEffect transition="out" filter="fade">
                                      <p:cBhvr>
                                        <p:cTn id="59" dur="500"/>
                                        <p:tgtEl>
                                          <p:spTgt spid="5"/>
                                        </p:tgtEl>
                                      </p:cBhvr>
                                    </p:animEffect>
                                    <p:set>
                                      <p:cBhvr>
                                        <p:cTn id="60" dur="1" fill="hold">
                                          <p:stCondLst>
                                            <p:cond delay="499"/>
                                          </p:stCondLst>
                                        </p:cTn>
                                        <p:tgtEl>
                                          <p:spTgt spid="5"/>
                                        </p:tgtEl>
                                        <p:attrNameLst>
                                          <p:attrName>style.visibility</p:attrName>
                                        </p:attrNameLst>
                                      </p:cBhvr>
                                      <p:to>
                                        <p:strVal val="hidden"/>
                                      </p:to>
                                    </p:set>
                                  </p:childTnLst>
                                </p:cTn>
                              </p:par>
                              <p:par>
                                <p:cTn id="61" presetID="10" presetClass="exit" presetSubtype="0" fill="hold" grpId="2" nodeType="withEffect">
                                  <p:stCondLst>
                                    <p:cond delay="0"/>
                                  </p:stCondLst>
                                  <p:childTnLst>
                                    <p:animEffect transition="out" filter="fade">
                                      <p:cBhvr>
                                        <p:cTn id="62" dur="500"/>
                                        <p:tgtEl>
                                          <p:spTgt spid="6"/>
                                        </p:tgtEl>
                                      </p:cBhvr>
                                    </p:animEffect>
                                    <p:set>
                                      <p:cBhvr>
                                        <p:cTn id="63" dur="1" fill="hold">
                                          <p:stCondLst>
                                            <p:cond delay="499"/>
                                          </p:stCondLst>
                                        </p:cTn>
                                        <p:tgtEl>
                                          <p:spTgt spid="6"/>
                                        </p:tgtEl>
                                        <p:attrNameLst>
                                          <p:attrName>style.visibility</p:attrName>
                                        </p:attrNameLst>
                                      </p:cBhvr>
                                      <p:to>
                                        <p:strVal val="hidden"/>
                                      </p:to>
                                    </p:set>
                                  </p:childTnLst>
                                </p:cTn>
                              </p:par>
                              <p:par>
                                <p:cTn id="64" presetID="10" presetClass="exit" presetSubtype="0" fill="hold" grpId="1" nodeType="withEffect">
                                  <p:stCondLst>
                                    <p:cond delay="0"/>
                                  </p:stCondLst>
                                  <p:childTnLst>
                                    <p:animEffect transition="out" filter="fade">
                                      <p:cBhvr>
                                        <p:cTn id="65" dur="500"/>
                                        <p:tgtEl>
                                          <p:spTgt spid="10"/>
                                        </p:tgtEl>
                                      </p:cBhvr>
                                    </p:animEffect>
                                    <p:set>
                                      <p:cBhvr>
                                        <p:cTn id="66" dur="1" fill="hold">
                                          <p:stCondLst>
                                            <p:cond delay="499"/>
                                          </p:stCondLst>
                                        </p:cTn>
                                        <p:tgtEl>
                                          <p:spTgt spid="10"/>
                                        </p:tgtEl>
                                        <p:attrNameLst>
                                          <p:attrName>style.visibility</p:attrName>
                                        </p:attrNameLst>
                                      </p:cBhvr>
                                      <p:to>
                                        <p:strVal val="hidden"/>
                                      </p:to>
                                    </p:set>
                                  </p:childTnLst>
                                </p:cTn>
                              </p:par>
                              <p:par>
                                <p:cTn id="67" presetID="10" presetClass="exit" presetSubtype="0" fill="hold" grpId="2" nodeType="withEffect">
                                  <p:stCondLst>
                                    <p:cond delay="0"/>
                                  </p:stCondLst>
                                  <p:childTnLst>
                                    <p:animEffect transition="out" filter="fade">
                                      <p:cBhvr>
                                        <p:cTn id="68" dur="500"/>
                                        <p:tgtEl>
                                          <p:spTgt spid="7"/>
                                        </p:tgtEl>
                                      </p:cBhvr>
                                    </p:animEffect>
                                    <p:set>
                                      <p:cBhvr>
                                        <p:cTn id="69" dur="1" fill="hold">
                                          <p:stCondLst>
                                            <p:cond delay="499"/>
                                          </p:stCondLst>
                                        </p:cTn>
                                        <p:tgtEl>
                                          <p:spTgt spid="7"/>
                                        </p:tgtEl>
                                        <p:attrNameLst>
                                          <p:attrName>style.visibility</p:attrName>
                                        </p:attrNameLst>
                                      </p:cBhvr>
                                      <p:to>
                                        <p:strVal val="hidden"/>
                                      </p:to>
                                    </p:set>
                                  </p:childTnLst>
                                </p:cTn>
                              </p:par>
                              <p:par>
                                <p:cTn id="70" presetID="10" presetClass="exit" presetSubtype="0" fill="hold" grpId="2" nodeType="withEffect">
                                  <p:stCondLst>
                                    <p:cond delay="0"/>
                                  </p:stCondLst>
                                  <p:childTnLst>
                                    <p:animEffect transition="out" filter="fade">
                                      <p:cBhvr>
                                        <p:cTn id="71" dur="500"/>
                                        <p:tgtEl>
                                          <p:spTgt spid="9"/>
                                        </p:tgtEl>
                                      </p:cBhvr>
                                    </p:animEffect>
                                    <p:set>
                                      <p:cBhvr>
                                        <p:cTn id="72" dur="1" fill="hold">
                                          <p:stCondLst>
                                            <p:cond delay="499"/>
                                          </p:stCondLst>
                                        </p:cTn>
                                        <p:tgtEl>
                                          <p:spTgt spid="9"/>
                                        </p:tgtEl>
                                        <p:attrNameLst>
                                          <p:attrName>style.visibility</p:attrName>
                                        </p:attrNameLst>
                                      </p:cBhvr>
                                      <p:to>
                                        <p:strVal val="hidden"/>
                                      </p:to>
                                    </p:set>
                                  </p:childTnLst>
                                </p:cTn>
                              </p:par>
                              <p:par>
                                <p:cTn id="73" presetID="10" presetClass="entr" presetSubtype="0" fill="hold" grpId="0" nodeType="withEffect">
                                  <p:stCondLst>
                                    <p:cond delay="0"/>
                                  </p:stCondLst>
                                  <p:childTnLst>
                                    <p:set>
                                      <p:cBhvr>
                                        <p:cTn id="74" dur="1" fill="hold">
                                          <p:stCondLst>
                                            <p:cond delay="0"/>
                                          </p:stCondLst>
                                        </p:cTn>
                                        <p:tgtEl>
                                          <p:spTgt spid="11"/>
                                        </p:tgtEl>
                                        <p:attrNameLst>
                                          <p:attrName>style.visibility</p:attrName>
                                        </p:attrNameLst>
                                      </p:cBhvr>
                                      <p:to>
                                        <p:strVal val="visible"/>
                                      </p:to>
                                    </p:set>
                                    <p:animEffect transition="in" filter="fade">
                                      <p:cBhvr>
                                        <p:cTn id="75" dur="500"/>
                                        <p:tgtEl>
                                          <p:spTgt spid="11"/>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fade">
                                      <p:cBhvr>
                                        <p:cTn id="80" dur="500"/>
                                        <p:tgtEl>
                                          <p:spTgt spid="12"/>
                                        </p:tgtEl>
                                      </p:cBhvr>
                                    </p:animEffect>
                                  </p:childTnLst>
                                </p:cTn>
                              </p:par>
                            </p:childTnLst>
                          </p:cTn>
                        </p:par>
                        <p:par>
                          <p:cTn id="81" fill="hold">
                            <p:stCondLst>
                              <p:cond delay="500"/>
                            </p:stCondLst>
                            <p:childTnLst>
                              <p:par>
                                <p:cTn id="82" presetID="9" presetClass="emph" presetSubtype="0" grpId="1" nodeType="afterEffect">
                                  <p:stCondLst>
                                    <p:cond delay="0"/>
                                  </p:stCondLst>
                                  <p:childTnLst>
                                    <p:set>
                                      <p:cBhvr rctx="PPT">
                                        <p:cTn id="83" dur="indefinite"/>
                                        <p:tgtEl>
                                          <p:spTgt spid="11"/>
                                        </p:tgtEl>
                                        <p:attrNameLst>
                                          <p:attrName>style.opacity</p:attrName>
                                        </p:attrNameLst>
                                      </p:cBhvr>
                                      <p:to>
                                        <p:strVal val="0.5"/>
                                      </p:to>
                                    </p:set>
                                    <p:animEffect filter="image" prLst="opacity: 0.5">
                                      <p:cBhvr rctx="IE">
                                        <p:cTn id="84" dur="indefinite"/>
                                        <p:tgtEl>
                                          <p:spTgt spid="11"/>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13"/>
                                        </p:tgtEl>
                                        <p:attrNameLst>
                                          <p:attrName>style.visibility</p:attrName>
                                        </p:attrNameLst>
                                      </p:cBhvr>
                                      <p:to>
                                        <p:strVal val="visible"/>
                                      </p:to>
                                    </p:set>
                                    <p:animEffect transition="in" filter="fade">
                                      <p:cBhvr>
                                        <p:cTn id="89" dur="500"/>
                                        <p:tgtEl>
                                          <p:spTgt spid="13"/>
                                        </p:tgtEl>
                                      </p:cBhvr>
                                    </p:animEffect>
                                  </p:childTnLst>
                                </p:cTn>
                              </p:par>
                            </p:childTnLst>
                          </p:cTn>
                        </p:par>
                        <p:par>
                          <p:cTn id="90" fill="hold">
                            <p:stCondLst>
                              <p:cond delay="500"/>
                            </p:stCondLst>
                            <p:childTnLst>
                              <p:par>
                                <p:cTn id="91" presetID="9" presetClass="emph" presetSubtype="0" grpId="1" nodeType="afterEffect">
                                  <p:stCondLst>
                                    <p:cond delay="0"/>
                                  </p:stCondLst>
                                  <p:childTnLst>
                                    <p:set>
                                      <p:cBhvr rctx="PPT">
                                        <p:cTn id="92" dur="indefinite"/>
                                        <p:tgtEl>
                                          <p:spTgt spid="12"/>
                                        </p:tgtEl>
                                        <p:attrNameLst>
                                          <p:attrName>style.opacity</p:attrName>
                                        </p:attrNameLst>
                                      </p:cBhvr>
                                      <p:to>
                                        <p:strVal val="0.5"/>
                                      </p:to>
                                    </p:set>
                                    <p:animEffect filter="image" prLst="opacity: 0.5">
                                      <p:cBhvr rctx="IE">
                                        <p:cTn id="93" dur="indefinite"/>
                                        <p:tgtEl>
                                          <p:spTgt spid="12"/>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14"/>
                                        </p:tgtEl>
                                        <p:attrNameLst>
                                          <p:attrName>style.visibility</p:attrName>
                                        </p:attrNameLst>
                                      </p:cBhvr>
                                      <p:to>
                                        <p:strVal val="visible"/>
                                      </p:to>
                                    </p:set>
                                    <p:animEffect transition="in" filter="fade">
                                      <p:cBhvr>
                                        <p:cTn id="98" dur="500"/>
                                        <p:tgtEl>
                                          <p:spTgt spid="14"/>
                                        </p:tgtEl>
                                      </p:cBhvr>
                                    </p:animEffect>
                                  </p:childTnLst>
                                </p:cTn>
                              </p:par>
                            </p:childTnLst>
                          </p:cTn>
                        </p:par>
                        <p:par>
                          <p:cTn id="99" fill="hold">
                            <p:stCondLst>
                              <p:cond delay="500"/>
                            </p:stCondLst>
                            <p:childTnLst>
                              <p:par>
                                <p:cTn id="100" presetID="9" presetClass="emph" presetSubtype="0" grpId="1" nodeType="afterEffect">
                                  <p:stCondLst>
                                    <p:cond delay="0"/>
                                  </p:stCondLst>
                                  <p:childTnLst>
                                    <p:set>
                                      <p:cBhvr rctx="PPT">
                                        <p:cTn id="101" dur="indefinite"/>
                                        <p:tgtEl>
                                          <p:spTgt spid="13"/>
                                        </p:tgtEl>
                                        <p:attrNameLst>
                                          <p:attrName>style.opacity</p:attrName>
                                        </p:attrNameLst>
                                      </p:cBhvr>
                                      <p:to>
                                        <p:strVal val="0.5"/>
                                      </p:to>
                                    </p:set>
                                    <p:animEffect filter="image" prLst="opacity: 0.5">
                                      <p:cBhvr rctx="IE">
                                        <p:cTn id="102" dur="indefinite"/>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5" grpId="0"/>
      <p:bldP spid="5" grpId="1"/>
      <p:bldP spid="5" grpId="2"/>
      <p:bldP spid="6" grpId="0"/>
      <p:bldP spid="6" grpId="1"/>
      <p:bldP spid="6" grpId="2"/>
      <p:bldP spid="7" grpId="0"/>
      <p:bldP spid="7" grpId="1"/>
      <p:bldP spid="7" grpId="2"/>
      <p:bldP spid="9" grpId="0"/>
      <p:bldP spid="9" grpId="1"/>
      <p:bldP spid="9" grpId="2"/>
      <p:bldP spid="10" grpId="0"/>
      <p:bldP spid="10" grpId="1"/>
      <p:bldP spid="11" grpId="0"/>
      <p:bldP spid="11" grpId="1"/>
      <p:bldP spid="12" grpId="0"/>
      <p:bldP spid="12" grpId="1"/>
      <p:bldP spid="13" grpId="0"/>
      <p:bldP spid="13" grpId="1"/>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34088505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339923"/>
          </a:xfrm>
          <a:prstGeom prst="rect">
            <a:avLst/>
          </a:prstGeom>
          <a:noFill/>
        </p:spPr>
        <p:txBody>
          <a:bodyPr wrap="square" rtlCol="0">
            <a:spAutoFit/>
          </a:bodyPr>
          <a:lstStyle/>
          <a:p>
            <a:r>
              <a:rPr lang="en-US" sz="3100" dirty="0">
                <a:solidFill>
                  <a:srgbClr val="FFC000"/>
                </a:solidFill>
              </a:rPr>
              <a:t>Oswald Chambers ~ </a:t>
            </a:r>
            <a:r>
              <a:rPr lang="en-US" sz="3100" dirty="0"/>
              <a:t>Faith is not a pathetic sentiment, but a robust, vigorous confidence built on the fact that God is holy love.  You cannot see Him just now, you cannot understand what He is doing, but you can know Him.  Shipwreck occurs where there is not that mental poise which comes from being established on the eternal truth that God is holy love.  Faith is the heroic effort of your life; you fling yourself in reckless confidence on God.</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7756898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37300231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Keep</a:t>
            </a:r>
            <a:r>
              <a:rPr lang="en-US" sz="3200" i="1" dirty="0"/>
              <a:t> ~ </a:t>
            </a:r>
            <a:r>
              <a:rPr lang="en-US" sz="3200" b="1" i="1" dirty="0" err="1">
                <a:solidFill>
                  <a:srgbClr val="FFC000"/>
                </a:solidFill>
                <a:latin typeface="Times New Roman" pitchFamily="18" charset="0"/>
                <a:cs typeface="Times New Roman" pitchFamily="18" charset="0"/>
              </a:rPr>
              <a:t>tēreō</a:t>
            </a:r>
            <a:r>
              <a:rPr lang="en-US" sz="3200" dirty="0"/>
              <a:t> – </a:t>
            </a:r>
            <a:r>
              <a:rPr lang="en-US" sz="3200" i="1" dirty="0"/>
              <a:t>to keep or </a:t>
            </a:r>
            <a:r>
              <a:rPr lang="en-US" sz="3200" i="1" dirty="0" smtClean="0"/>
              <a:t>watch</a:t>
            </a:r>
            <a:endParaRPr lang="en-US" sz="3100" dirty="0"/>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457200" y="1459925"/>
            <a:ext cx="8229600" cy="584775"/>
          </a:xfrm>
          <a:prstGeom prst="rect">
            <a:avLst/>
          </a:prstGeom>
          <a:noFill/>
        </p:spPr>
        <p:txBody>
          <a:bodyPr wrap="square" rtlCol="0">
            <a:spAutoFit/>
          </a:bodyPr>
          <a:lstStyle/>
          <a:p>
            <a:r>
              <a:rPr lang="en-US" sz="3200" dirty="0">
                <a:solidFill>
                  <a:srgbClr val="FFC000"/>
                </a:solidFill>
              </a:rPr>
              <a:t>F</a:t>
            </a:r>
            <a:r>
              <a:rPr lang="en-US" sz="3200" dirty="0" smtClean="0">
                <a:solidFill>
                  <a:srgbClr val="FFC000"/>
                </a:solidFill>
              </a:rPr>
              <a:t>rom</a:t>
            </a:r>
            <a:r>
              <a:rPr lang="en-US" sz="3200" dirty="0" smtClean="0"/>
              <a:t> </a:t>
            </a:r>
            <a:r>
              <a:rPr lang="en-US" sz="3200" dirty="0"/>
              <a:t>~ </a:t>
            </a:r>
            <a:r>
              <a:rPr lang="en-US" sz="3200" b="1" i="1" dirty="0" err="1">
                <a:solidFill>
                  <a:srgbClr val="FFC000"/>
                </a:solidFill>
                <a:latin typeface="Times New Roman" pitchFamily="18" charset="0"/>
                <a:cs typeface="Times New Roman" pitchFamily="18" charset="0"/>
              </a:rPr>
              <a:t>ek</a:t>
            </a:r>
            <a:r>
              <a:rPr lang="en-US" sz="3200" dirty="0">
                <a:solidFill>
                  <a:srgbClr val="FFC000"/>
                </a:solidFill>
              </a:rPr>
              <a:t> </a:t>
            </a:r>
            <a:r>
              <a:rPr lang="en-US" sz="3200" dirty="0"/>
              <a:t>– </a:t>
            </a:r>
            <a:r>
              <a:rPr lang="en-US" sz="3200" i="1" dirty="0"/>
              <a:t>out of</a:t>
            </a:r>
            <a:endParaRPr lang="en-US" sz="3100" dirty="0"/>
          </a:p>
        </p:txBody>
      </p:sp>
      <p:sp>
        <p:nvSpPr>
          <p:cNvPr id="5" name="TextBox 4"/>
          <p:cNvSpPr txBox="1"/>
          <p:nvPr/>
        </p:nvSpPr>
        <p:spPr>
          <a:xfrm>
            <a:off x="457200" y="2006025"/>
            <a:ext cx="8229600" cy="584775"/>
          </a:xfrm>
          <a:prstGeom prst="rect">
            <a:avLst/>
          </a:prstGeom>
          <a:noFill/>
        </p:spPr>
        <p:txBody>
          <a:bodyPr wrap="square" rtlCol="0">
            <a:spAutoFit/>
          </a:bodyPr>
          <a:lstStyle/>
          <a:p>
            <a:r>
              <a:rPr lang="en-US" sz="3200" dirty="0" smtClean="0">
                <a:solidFill>
                  <a:srgbClr val="FFC000"/>
                </a:solidFill>
              </a:rPr>
              <a:t>Hour </a:t>
            </a:r>
            <a:r>
              <a:rPr lang="en-US" sz="3200" dirty="0" smtClean="0"/>
              <a:t>~</a:t>
            </a:r>
            <a:r>
              <a:rPr lang="en-US" sz="3200" b="1" i="1" dirty="0" smtClean="0">
                <a:solidFill>
                  <a:srgbClr val="FFC000"/>
                </a:solidFill>
                <a:latin typeface="Times New Roman" pitchFamily="18" charset="0"/>
                <a:cs typeface="Times New Roman" pitchFamily="18" charset="0"/>
              </a:rPr>
              <a:t> </a:t>
            </a:r>
            <a:r>
              <a:rPr lang="en-US" sz="3200" b="1" i="1" dirty="0" err="1">
                <a:solidFill>
                  <a:srgbClr val="FFC000"/>
                </a:solidFill>
                <a:latin typeface="Times New Roman" pitchFamily="18" charset="0"/>
                <a:cs typeface="Times New Roman" pitchFamily="18" charset="0"/>
              </a:rPr>
              <a:t>hōra</a:t>
            </a:r>
            <a:r>
              <a:rPr lang="en-US" sz="3200" b="1" i="1" dirty="0">
                <a:solidFill>
                  <a:srgbClr val="FFC000"/>
                </a:solidFill>
                <a:latin typeface="Times New Roman" pitchFamily="18" charset="0"/>
                <a:cs typeface="Times New Roman" pitchFamily="18" charset="0"/>
              </a:rPr>
              <a:t> </a:t>
            </a:r>
            <a:r>
              <a:rPr lang="en-US" sz="3200" dirty="0"/>
              <a:t>– </a:t>
            </a:r>
            <a:r>
              <a:rPr lang="en-US" sz="3200" i="1" dirty="0"/>
              <a:t>period of time</a:t>
            </a:r>
            <a:endParaRPr lang="en-US" sz="3100" dirty="0"/>
          </a:p>
        </p:txBody>
      </p:sp>
      <p:sp>
        <p:nvSpPr>
          <p:cNvPr id="7" name="TextBox 6"/>
          <p:cNvSpPr txBox="1"/>
          <p:nvPr/>
        </p:nvSpPr>
        <p:spPr>
          <a:xfrm>
            <a:off x="457200" y="2539425"/>
            <a:ext cx="8229600" cy="584775"/>
          </a:xfrm>
          <a:prstGeom prst="rect">
            <a:avLst/>
          </a:prstGeom>
          <a:noFill/>
        </p:spPr>
        <p:txBody>
          <a:bodyPr wrap="square" rtlCol="0">
            <a:spAutoFit/>
          </a:bodyPr>
          <a:lstStyle/>
          <a:p>
            <a:r>
              <a:rPr lang="en-US" sz="3200" dirty="0">
                <a:solidFill>
                  <a:srgbClr val="FFC000"/>
                </a:solidFill>
              </a:rPr>
              <a:t>Dwell on the earth </a:t>
            </a:r>
            <a:r>
              <a:rPr lang="en-US" sz="3200" dirty="0"/>
              <a:t>~ </a:t>
            </a:r>
            <a:r>
              <a:rPr lang="en-US" sz="3200" b="1" i="1" dirty="0" err="1">
                <a:solidFill>
                  <a:srgbClr val="FFC000"/>
                </a:solidFill>
                <a:latin typeface="Times New Roman" pitchFamily="18" charset="0"/>
                <a:cs typeface="Times New Roman" pitchFamily="18" charset="0"/>
              </a:rPr>
              <a:t>katoikountas</a:t>
            </a:r>
            <a:r>
              <a:rPr lang="en-US" sz="3200" b="1" i="1" dirty="0">
                <a:solidFill>
                  <a:srgbClr val="FFC000"/>
                </a:solidFill>
                <a:latin typeface="Times New Roman" pitchFamily="18" charset="0"/>
                <a:cs typeface="Times New Roman" pitchFamily="18" charset="0"/>
              </a:rPr>
              <a:t> </a:t>
            </a:r>
            <a:r>
              <a:rPr lang="en-US" sz="3200" b="1" i="1" dirty="0" err="1">
                <a:solidFill>
                  <a:srgbClr val="FFC000"/>
                </a:solidFill>
                <a:latin typeface="Times New Roman" pitchFamily="18" charset="0"/>
                <a:cs typeface="Times New Roman" pitchFamily="18" charset="0"/>
              </a:rPr>
              <a:t>epi</a:t>
            </a:r>
            <a:r>
              <a:rPr lang="en-US" sz="3200" b="1" i="1" dirty="0">
                <a:solidFill>
                  <a:srgbClr val="FFC000"/>
                </a:solidFill>
                <a:latin typeface="Times New Roman" pitchFamily="18" charset="0"/>
                <a:cs typeface="Times New Roman" pitchFamily="18" charset="0"/>
              </a:rPr>
              <a:t> </a:t>
            </a:r>
            <a:r>
              <a:rPr lang="en-US" sz="3200" b="1" i="1" dirty="0" err="1">
                <a:solidFill>
                  <a:srgbClr val="FFC000"/>
                </a:solidFill>
                <a:latin typeface="Times New Roman" pitchFamily="18" charset="0"/>
                <a:cs typeface="Times New Roman" pitchFamily="18" charset="0"/>
              </a:rPr>
              <a:t>tēs</a:t>
            </a:r>
            <a:r>
              <a:rPr lang="en-US" sz="3200" b="1" i="1" dirty="0">
                <a:solidFill>
                  <a:srgbClr val="FFC000"/>
                </a:solidFill>
                <a:latin typeface="Times New Roman" pitchFamily="18" charset="0"/>
                <a:cs typeface="Times New Roman" pitchFamily="18" charset="0"/>
              </a:rPr>
              <a:t> </a:t>
            </a:r>
            <a:r>
              <a:rPr lang="en-US" sz="3200" b="1" i="1" dirty="0" err="1">
                <a:solidFill>
                  <a:srgbClr val="FFC000"/>
                </a:solidFill>
                <a:latin typeface="Times New Roman" pitchFamily="18" charset="0"/>
                <a:cs typeface="Times New Roman" pitchFamily="18" charset="0"/>
              </a:rPr>
              <a:t>gēs</a:t>
            </a:r>
            <a:endParaRPr lang="en-US" sz="3100" b="1" i="1" dirty="0">
              <a:solidFill>
                <a:srgbClr val="FFC000"/>
              </a:solidFill>
              <a:latin typeface="Times New Roman" pitchFamily="18" charset="0"/>
              <a:cs typeface="Times New Roman" pitchFamily="18" charset="0"/>
            </a:endParaRPr>
          </a:p>
        </p:txBody>
      </p:sp>
      <p:sp>
        <p:nvSpPr>
          <p:cNvPr id="9" name="TextBox 8"/>
          <p:cNvSpPr txBox="1"/>
          <p:nvPr/>
        </p:nvSpPr>
        <p:spPr>
          <a:xfrm>
            <a:off x="457200" y="3072825"/>
            <a:ext cx="8229600" cy="584775"/>
          </a:xfrm>
          <a:prstGeom prst="rect">
            <a:avLst/>
          </a:prstGeom>
          <a:noFill/>
        </p:spPr>
        <p:txBody>
          <a:bodyPr wrap="square" rtlCol="0">
            <a:spAutoFit/>
          </a:bodyPr>
          <a:lstStyle/>
          <a:p>
            <a:r>
              <a:rPr lang="en-US" sz="3200" dirty="0"/>
              <a:t>Occurs </a:t>
            </a:r>
            <a:r>
              <a:rPr lang="en-US" sz="3200" dirty="0" smtClean="0"/>
              <a:t>10x </a:t>
            </a:r>
            <a:r>
              <a:rPr lang="en-US" sz="3200" dirty="0"/>
              <a:t>in Revelation</a:t>
            </a:r>
          </a:p>
        </p:txBody>
      </p:sp>
      <p:sp>
        <p:nvSpPr>
          <p:cNvPr id="10" name="TextBox 9"/>
          <p:cNvSpPr txBox="1"/>
          <p:nvPr/>
        </p:nvSpPr>
        <p:spPr>
          <a:xfrm>
            <a:off x="457200" y="3606225"/>
            <a:ext cx="8229600" cy="584775"/>
          </a:xfrm>
          <a:prstGeom prst="rect">
            <a:avLst/>
          </a:prstGeom>
          <a:noFill/>
        </p:spPr>
        <p:txBody>
          <a:bodyPr wrap="square" rtlCol="0">
            <a:spAutoFit/>
          </a:bodyPr>
          <a:lstStyle/>
          <a:p>
            <a:r>
              <a:rPr lang="en-US" sz="3200" dirty="0"/>
              <a:t>Always refers to those in rebellion to God</a:t>
            </a:r>
          </a:p>
        </p:txBody>
      </p:sp>
    </p:spTree>
    <p:extLst>
      <p:ext uri="{BB962C8B-B14F-4D97-AF65-F5344CB8AC3E}">
        <p14:creationId xmlns:p14="http://schemas.microsoft.com/office/powerpoint/2010/main" xmlns="" val="106418185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4"/>
                                        </p:tgtEl>
                                        <p:attrNameLst>
                                          <p:attrName>style.opacity</p:attrName>
                                        </p:attrNameLst>
                                      </p:cBhvr>
                                      <p:to>
                                        <p:strVal val="0.5"/>
                                      </p:to>
                                    </p:set>
                                    <p:animEffect filter="image" prLst="opacity: 0.5">
                                      <p:cBhvr rctx="IE">
                                        <p:cTn id="20" dur="indefinite"/>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childTnLst>
                          </p:cTn>
                        </p:par>
                        <p:par>
                          <p:cTn id="26" fill="hold">
                            <p:stCondLst>
                              <p:cond delay="500"/>
                            </p:stCondLst>
                            <p:childTnLst>
                              <p:par>
                                <p:cTn id="27" presetID="9" presetClass="emph" presetSubtype="0" grpId="1" nodeType="afterEffect">
                                  <p:stCondLst>
                                    <p:cond delay="0"/>
                                  </p:stCondLst>
                                  <p:childTnLst>
                                    <p:set>
                                      <p:cBhvr rctx="PPT">
                                        <p:cTn id="28" dur="indefinite"/>
                                        <p:tgtEl>
                                          <p:spTgt spid="5"/>
                                        </p:tgtEl>
                                        <p:attrNameLst>
                                          <p:attrName>style.opacity</p:attrName>
                                        </p:attrNameLst>
                                      </p:cBhvr>
                                      <p:to>
                                        <p:strVal val="0.5"/>
                                      </p:to>
                                    </p:set>
                                    <p:animEffect filter="image" prLst="opacity: 0.5">
                                      <p:cBhvr rctx="IE">
                                        <p:cTn id="29" dur="indefinite"/>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childTnLst>
                          </p:cTn>
                        </p:par>
                        <p:par>
                          <p:cTn id="35" fill="hold">
                            <p:stCondLst>
                              <p:cond delay="500"/>
                            </p:stCondLst>
                            <p:childTnLst>
                              <p:par>
                                <p:cTn id="36" presetID="9" presetClass="emph" presetSubtype="0" grpId="1" nodeType="afterEffect">
                                  <p:stCondLst>
                                    <p:cond delay="0"/>
                                  </p:stCondLst>
                                  <p:childTnLst>
                                    <p:set>
                                      <p:cBhvr rctx="PPT">
                                        <p:cTn id="37" dur="indefinite"/>
                                        <p:tgtEl>
                                          <p:spTgt spid="7"/>
                                        </p:tgtEl>
                                        <p:attrNameLst>
                                          <p:attrName>style.opacity</p:attrName>
                                        </p:attrNameLst>
                                      </p:cBhvr>
                                      <p:to>
                                        <p:strVal val="0.5"/>
                                      </p:to>
                                    </p:set>
                                    <p:animEffect filter="image" prLst="opacity: 0.5">
                                      <p:cBhvr rctx="IE">
                                        <p:cTn id="38" dur="indefinite"/>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500"/>
                                        <p:tgtEl>
                                          <p:spTgt spid="10"/>
                                        </p:tgtEl>
                                      </p:cBhvr>
                                    </p:animEffect>
                                  </p:childTnLst>
                                </p:cTn>
                              </p:par>
                            </p:childTnLst>
                          </p:cTn>
                        </p:par>
                        <p:par>
                          <p:cTn id="44" fill="hold">
                            <p:stCondLst>
                              <p:cond delay="500"/>
                            </p:stCondLst>
                            <p:childTnLst>
                              <p:par>
                                <p:cTn id="45" presetID="9" presetClass="emph" presetSubtype="0" grpId="1" nodeType="afterEffect">
                                  <p:stCondLst>
                                    <p:cond delay="0"/>
                                  </p:stCondLst>
                                  <p:childTnLst>
                                    <p:set>
                                      <p:cBhvr rctx="PPT">
                                        <p:cTn id="46" dur="indefinite"/>
                                        <p:tgtEl>
                                          <p:spTgt spid="9"/>
                                        </p:tgtEl>
                                        <p:attrNameLst>
                                          <p:attrName>style.opacity</p:attrName>
                                        </p:attrNameLst>
                                      </p:cBhvr>
                                      <p:to>
                                        <p:strVal val="0.5"/>
                                      </p:to>
                                    </p:set>
                                    <p:animEffect filter="image" prLst="opacity: 0.5">
                                      <p:cBhvr rctx="IE">
                                        <p:cTn id="47" dur="indefinite"/>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5" grpId="0"/>
      <p:bldP spid="5" grpId="1"/>
      <p:bldP spid="7" grpId="0"/>
      <p:bldP spid="7" grpId="1"/>
      <p:bldP spid="9" grpId="0"/>
      <p:bldP spid="9" grpId="1"/>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62381955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016758"/>
          </a:xfrm>
          <a:prstGeom prst="rect">
            <a:avLst/>
          </a:prstGeom>
          <a:noFill/>
        </p:spPr>
        <p:txBody>
          <a:bodyPr wrap="square" rtlCol="0">
            <a:spAutoFit/>
          </a:bodyPr>
          <a:lstStyle/>
          <a:p>
            <a:r>
              <a:rPr lang="en-US" sz="3200" dirty="0"/>
              <a:t>When God wants to drill a man,</a:t>
            </a:r>
          </a:p>
          <a:p>
            <a:r>
              <a:rPr lang="en-US" sz="3200" dirty="0"/>
              <a:t>And thrill a man,</a:t>
            </a:r>
          </a:p>
          <a:p>
            <a:r>
              <a:rPr lang="en-US" sz="3200" dirty="0"/>
              <a:t>And skill a man</a:t>
            </a:r>
          </a:p>
          <a:p>
            <a:r>
              <a:rPr lang="en-US" sz="3200" dirty="0"/>
              <a:t>When God wants to mold a man</a:t>
            </a:r>
          </a:p>
          <a:p>
            <a:r>
              <a:rPr lang="en-US" sz="3200" dirty="0"/>
              <a:t>To play the noblest part</a:t>
            </a:r>
            <a:r>
              <a:rPr lang="en-US" sz="3200" dirty="0" smtClean="0"/>
              <a:t>;</a:t>
            </a:r>
          </a:p>
          <a:p>
            <a:endParaRPr lang="en-US" sz="3200" dirty="0"/>
          </a:p>
          <a:p>
            <a:r>
              <a:rPr lang="en-US" sz="3200" dirty="0"/>
              <a:t>When He yearns with all His heart</a:t>
            </a:r>
          </a:p>
          <a:p>
            <a:r>
              <a:rPr lang="en-US" sz="3200" dirty="0"/>
              <a:t>To create so great and bold a man</a:t>
            </a:r>
          </a:p>
          <a:p>
            <a:r>
              <a:rPr lang="en-US" sz="3200" dirty="0"/>
              <a:t>That all the world shall be amazed,</a:t>
            </a:r>
          </a:p>
          <a:p>
            <a:r>
              <a:rPr lang="en-US" sz="3200" dirty="0"/>
              <a:t>Watch His methods, watch His ways</a:t>
            </a:r>
            <a:r>
              <a:rPr lang="en-US" sz="3200" dirty="0" smtClean="0"/>
              <a:t>!</a:t>
            </a:r>
            <a:endParaRPr lang="en-US" sz="3200" dirty="0"/>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19002056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4524315"/>
          </a:xfrm>
          <a:prstGeom prst="rect">
            <a:avLst/>
          </a:prstGeom>
          <a:noFill/>
        </p:spPr>
        <p:txBody>
          <a:bodyPr wrap="square" rtlCol="0">
            <a:spAutoFit/>
          </a:bodyPr>
          <a:lstStyle/>
          <a:p>
            <a:r>
              <a:rPr lang="en-US" sz="3200" dirty="0"/>
              <a:t>How He ruthlessly perfects</a:t>
            </a:r>
          </a:p>
          <a:p>
            <a:r>
              <a:rPr lang="en-US" sz="3200" dirty="0"/>
              <a:t>Whom He royally elects!</a:t>
            </a:r>
          </a:p>
          <a:p>
            <a:r>
              <a:rPr lang="en-US" sz="3200" dirty="0"/>
              <a:t>How He hammers him and hurts him,</a:t>
            </a:r>
          </a:p>
          <a:p>
            <a:r>
              <a:rPr lang="en-US" sz="3200" dirty="0"/>
              <a:t>And with mighty blows converts him</a:t>
            </a:r>
          </a:p>
          <a:p>
            <a:r>
              <a:rPr lang="en-US" sz="3200" dirty="0"/>
              <a:t> </a:t>
            </a:r>
          </a:p>
          <a:p>
            <a:r>
              <a:rPr lang="en-US" sz="3200" dirty="0"/>
              <a:t>Into trial shapes of clay which</a:t>
            </a:r>
          </a:p>
          <a:p>
            <a:r>
              <a:rPr lang="en-US" sz="3200" dirty="0"/>
              <a:t>Only God understands;</a:t>
            </a:r>
          </a:p>
          <a:p>
            <a:r>
              <a:rPr lang="en-US" sz="3200" dirty="0"/>
              <a:t>While his tortured heart is crying</a:t>
            </a:r>
          </a:p>
          <a:p>
            <a:r>
              <a:rPr lang="en-US" sz="3200" dirty="0"/>
              <a:t>And he lifts beseeching hands!</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39036358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
        <p:nvSpPr>
          <p:cNvPr id="8" name="TextBox 7"/>
          <p:cNvSpPr txBox="1"/>
          <p:nvPr/>
        </p:nvSpPr>
        <p:spPr>
          <a:xfrm>
            <a:off x="457200" y="914399"/>
            <a:ext cx="8229600" cy="584775"/>
          </a:xfrm>
          <a:prstGeom prst="rect">
            <a:avLst/>
          </a:prstGeom>
          <a:noFill/>
        </p:spPr>
        <p:txBody>
          <a:bodyPr wrap="square" rtlCol="0">
            <a:spAutoFit/>
          </a:bodyPr>
          <a:lstStyle/>
          <a:p>
            <a:r>
              <a:rPr lang="en-US" sz="3200" dirty="0" smtClean="0">
                <a:solidFill>
                  <a:schemeClr val="bg1"/>
                </a:solidFill>
              </a:rPr>
              <a:t>Revelation 1:19 ~</a:t>
            </a:r>
            <a:endParaRPr lang="en-US" sz="3200" dirty="0">
              <a:solidFill>
                <a:schemeClr val="bg1"/>
              </a:solidFill>
              <a:latin typeface="Eras Demi ITC" pitchFamily="34" charset="0"/>
            </a:endParaRPr>
          </a:p>
        </p:txBody>
      </p:sp>
      <p:sp>
        <p:nvSpPr>
          <p:cNvPr id="10" name="TextBox 9"/>
          <p:cNvSpPr txBox="1"/>
          <p:nvPr/>
        </p:nvSpPr>
        <p:spPr>
          <a:xfrm>
            <a:off x="457200" y="2021775"/>
            <a:ext cx="8229600" cy="584775"/>
          </a:xfrm>
          <a:prstGeom prst="rect">
            <a:avLst/>
          </a:prstGeom>
          <a:noFill/>
        </p:spPr>
        <p:txBody>
          <a:bodyPr wrap="square" rtlCol="0">
            <a:spAutoFit/>
          </a:bodyPr>
          <a:lstStyle/>
          <a:p>
            <a:r>
              <a:rPr lang="en-US" sz="3200" dirty="0">
                <a:solidFill>
                  <a:srgbClr val="FFC000"/>
                </a:solidFill>
              </a:rPr>
              <a:t>Things which are </a:t>
            </a:r>
            <a:r>
              <a:rPr lang="en-US" sz="3200" dirty="0"/>
              <a:t>~ chapters 2-3</a:t>
            </a:r>
            <a:endParaRPr lang="en-US" sz="3200" dirty="0">
              <a:solidFill>
                <a:schemeClr val="bg1"/>
              </a:solidFill>
              <a:latin typeface="Eras Demi ITC" pitchFamily="34" charset="0"/>
            </a:endParaRPr>
          </a:p>
        </p:txBody>
      </p:sp>
      <p:sp>
        <p:nvSpPr>
          <p:cNvPr id="11" name="TextBox 10"/>
          <p:cNvSpPr txBox="1"/>
          <p:nvPr/>
        </p:nvSpPr>
        <p:spPr>
          <a:xfrm>
            <a:off x="457200" y="2557165"/>
            <a:ext cx="8229600" cy="1077218"/>
          </a:xfrm>
          <a:prstGeom prst="rect">
            <a:avLst/>
          </a:prstGeom>
          <a:noFill/>
        </p:spPr>
        <p:txBody>
          <a:bodyPr wrap="square" rtlCol="0">
            <a:spAutoFit/>
          </a:bodyPr>
          <a:lstStyle/>
          <a:p>
            <a:r>
              <a:rPr lang="en-US" sz="3200" dirty="0">
                <a:solidFill>
                  <a:srgbClr val="FFC000"/>
                </a:solidFill>
              </a:rPr>
              <a:t>Things which will take place after this </a:t>
            </a:r>
            <a:r>
              <a:rPr lang="en-US" sz="3200" dirty="0"/>
              <a:t>~ chapters 4-22</a:t>
            </a:r>
            <a:endParaRPr lang="en-US" sz="3200" dirty="0">
              <a:solidFill>
                <a:schemeClr val="bg1"/>
              </a:solidFill>
              <a:latin typeface="Eras Demi ITC" pitchFamily="34" charset="0"/>
            </a:endParaRPr>
          </a:p>
        </p:txBody>
      </p:sp>
      <p:sp>
        <p:nvSpPr>
          <p:cNvPr id="12" name="TextBox 11"/>
          <p:cNvSpPr txBox="1"/>
          <p:nvPr/>
        </p:nvSpPr>
        <p:spPr>
          <a:xfrm>
            <a:off x="457200" y="1467675"/>
            <a:ext cx="8229600" cy="584775"/>
          </a:xfrm>
          <a:prstGeom prst="rect">
            <a:avLst/>
          </a:prstGeom>
          <a:noFill/>
        </p:spPr>
        <p:txBody>
          <a:bodyPr wrap="square" rtlCol="0">
            <a:spAutoFit/>
          </a:bodyPr>
          <a:lstStyle/>
          <a:p>
            <a:r>
              <a:rPr lang="en-US" sz="3200" dirty="0">
                <a:solidFill>
                  <a:srgbClr val="FFC000"/>
                </a:solidFill>
              </a:rPr>
              <a:t>Things which you have seen </a:t>
            </a:r>
            <a:r>
              <a:rPr lang="en-US" sz="3200" dirty="0"/>
              <a:t>~ chapter 1</a:t>
            </a:r>
            <a:endParaRPr lang="en-US" sz="3200" dirty="0">
              <a:solidFill>
                <a:srgbClr val="FFC000"/>
              </a:solidFill>
              <a:latin typeface="Eras Demi ITC" pitchFamily="34" charset="0"/>
            </a:endParaRPr>
          </a:p>
        </p:txBody>
      </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par>
                          <p:cTn id="13" fill="hold">
                            <p:stCondLst>
                              <p:cond delay="500"/>
                            </p:stCondLst>
                            <p:childTnLst>
                              <p:par>
                                <p:cTn id="14" presetID="9" presetClass="emph" presetSubtype="0" grpId="0" nodeType="afterEffect">
                                  <p:stCondLst>
                                    <p:cond delay="0"/>
                                  </p:stCondLst>
                                  <p:childTnLst>
                                    <p:set>
                                      <p:cBhvr rctx="PPT">
                                        <p:cTn id="15" dur="indefinite"/>
                                        <p:tgtEl>
                                          <p:spTgt spid="12"/>
                                        </p:tgtEl>
                                        <p:attrNameLst>
                                          <p:attrName>style.opacity</p:attrName>
                                        </p:attrNameLst>
                                      </p:cBhvr>
                                      <p:to>
                                        <p:strVal val="0.5"/>
                                      </p:to>
                                    </p:set>
                                    <p:animEffect filter="image" prLst="opacity: 0.5">
                                      <p:cBhvr rctx="IE">
                                        <p:cTn id="16" dur="indefinite"/>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10"/>
                                        </p:tgtEl>
                                        <p:attrNameLst>
                                          <p:attrName>style.opacity</p:attrName>
                                        </p:attrNameLst>
                                      </p:cBhvr>
                                      <p:to>
                                        <p:strVal val="0.5"/>
                                      </p:to>
                                    </p:set>
                                    <p:animEffect filter="image" prLst="opacity: 0.5">
                                      <p:cBhvr rctx="IE">
                                        <p:cTn id="25" dur="indefinite"/>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1" grpId="0"/>
      <p:bldP spid="12" grpId="0"/>
      <p:bldP spid="12" grpI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4031873"/>
          </a:xfrm>
          <a:prstGeom prst="rect">
            <a:avLst/>
          </a:prstGeom>
          <a:noFill/>
        </p:spPr>
        <p:txBody>
          <a:bodyPr wrap="square" rtlCol="0">
            <a:spAutoFit/>
          </a:bodyPr>
          <a:lstStyle/>
          <a:p>
            <a:r>
              <a:rPr lang="en-US" sz="3200" dirty="0"/>
              <a:t>How He bends but never breaks</a:t>
            </a:r>
          </a:p>
          <a:p>
            <a:r>
              <a:rPr lang="en-US" sz="3200" dirty="0"/>
              <a:t>When his good He undertakes;</a:t>
            </a:r>
          </a:p>
          <a:p>
            <a:r>
              <a:rPr lang="en-US" sz="3200" dirty="0"/>
              <a:t>How He uses whom He chooses,</a:t>
            </a:r>
          </a:p>
          <a:p>
            <a:r>
              <a:rPr lang="en-US" sz="3200" dirty="0"/>
              <a:t>And which every purpose fuses him;</a:t>
            </a:r>
          </a:p>
          <a:p>
            <a:r>
              <a:rPr lang="en-US" sz="3200" dirty="0"/>
              <a:t>By every act induces him</a:t>
            </a:r>
          </a:p>
          <a:p>
            <a:r>
              <a:rPr lang="en-US" sz="3200" dirty="0"/>
              <a:t>To try His splendor out-</a:t>
            </a:r>
          </a:p>
          <a:p>
            <a:r>
              <a:rPr lang="en-US" sz="3200" dirty="0"/>
              <a:t>God knows what He's about </a:t>
            </a:r>
          </a:p>
          <a:p>
            <a:pPr algn="r"/>
            <a:r>
              <a:rPr lang="en-US" sz="3200" dirty="0">
                <a:solidFill>
                  <a:srgbClr val="FFC000"/>
                </a:solidFill>
              </a:rPr>
              <a:t>– Author Unknown </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22235247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76032908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016758"/>
          </a:xfrm>
          <a:prstGeom prst="rect">
            <a:avLst/>
          </a:prstGeom>
          <a:noFill/>
        </p:spPr>
        <p:txBody>
          <a:bodyPr wrap="square" rtlCol="0">
            <a:spAutoFit/>
          </a:bodyPr>
          <a:lstStyle/>
          <a:p>
            <a:r>
              <a:rPr lang="en-US" sz="3200" dirty="0">
                <a:solidFill>
                  <a:srgbClr val="FFC000"/>
                </a:solidFill>
              </a:rPr>
              <a:t>Warren </a:t>
            </a:r>
            <a:r>
              <a:rPr lang="en-US" sz="3200" dirty="0" err="1">
                <a:solidFill>
                  <a:srgbClr val="FFC000"/>
                </a:solidFill>
              </a:rPr>
              <a:t>Weirsbe</a:t>
            </a:r>
            <a:r>
              <a:rPr lang="en-US" sz="3200" dirty="0">
                <a:solidFill>
                  <a:srgbClr val="FFC000"/>
                </a:solidFill>
              </a:rPr>
              <a:t> ~ "</a:t>
            </a:r>
            <a:r>
              <a:rPr lang="en-US" sz="3200" dirty="0"/>
              <a:t>There were both opportunities and obstacles! Unbelief sees the obstacles, but faith sees the opportunities! And since the Lord holds the keys, He is in control of the outcome! So what do we have to fear? Nobody can close the doors as long as He keeps them open. Fear, unbelief, and delay have caused the church to miss many God-given opportunities."</a:t>
            </a:r>
            <a:endParaRPr lang="en-US" sz="3200" dirty="0">
              <a:solidFill>
                <a:srgbClr val="FFC000"/>
              </a:solidFill>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9603180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9723399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677656"/>
          </a:xfrm>
          <a:prstGeom prst="rect">
            <a:avLst/>
          </a:prstGeom>
          <a:noFill/>
        </p:spPr>
        <p:txBody>
          <a:bodyPr wrap="square" rtlCol="0">
            <a:spAutoFit/>
          </a:bodyPr>
          <a:lstStyle/>
          <a:p>
            <a:r>
              <a:rPr lang="en-US" sz="2800" dirty="0">
                <a:solidFill>
                  <a:srgbClr val="FFC000"/>
                </a:solidFill>
              </a:rPr>
              <a:t>David </a:t>
            </a:r>
            <a:r>
              <a:rPr lang="en-US" sz="2800" dirty="0" err="1">
                <a:solidFill>
                  <a:srgbClr val="FFC000"/>
                </a:solidFill>
              </a:rPr>
              <a:t>Guzik</a:t>
            </a:r>
            <a:r>
              <a:rPr lang="en-US" sz="2800" dirty="0">
                <a:solidFill>
                  <a:srgbClr val="FFC000"/>
                </a:solidFill>
              </a:rPr>
              <a:t> ~ </a:t>
            </a:r>
            <a:r>
              <a:rPr lang="en-US" sz="2800" dirty="0"/>
              <a:t>"This is not a crown of royalty, given because of royal birth.  This is a crown of victory.  Jesus encourages His saints to finish their course with victory, to 'play the second half' just as strongly as they 'played the first half.'"</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457200" y="3505200"/>
            <a:ext cx="8229600" cy="2677656"/>
          </a:xfrm>
          <a:prstGeom prst="rect">
            <a:avLst/>
          </a:prstGeom>
          <a:noFill/>
        </p:spPr>
        <p:txBody>
          <a:bodyPr wrap="square" rtlCol="0">
            <a:spAutoFit/>
          </a:bodyPr>
          <a:lstStyle/>
          <a:p>
            <a:r>
              <a:rPr lang="en-US" sz="2800" dirty="0">
                <a:solidFill>
                  <a:srgbClr val="FFC000"/>
                </a:solidFill>
              </a:rPr>
              <a:t>Vance </a:t>
            </a:r>
            <a:r>
              <a:rPr lang="en-US" sz="2800" dirty="0" err="1">
                <a:solidFill>
                  <a:srgbClr val="FFC000"/>
                </a:solidFill>
              </a:rPr>
              <a:t>Havener</a:t>
            </a:r>
            <a:r>
              <a:rPr lang="en-US" sz="2800" dirty="0">
                <a:solidFill>
                  <a:srgbClr val="FFC000"/>
                </a:solidFill>
              </a:rPr>
              <a:t> ~ </a:t>
            </a:r>
            <a:r>
              <a:rPr lang="en-US" sz="2800" dirty="0"/>
              <a:t>“Never forget that the man most likely to steal your crown is </a:t>
            </a:r>
            <a:r>
              <a:rPr lang="en-US" sz="2800" i="1" dirty="0"/>
              <a:t>yourself</a:t>
            </a:r>
            <a:r>
              <a:rPr lang="en-US" sz="2800" dirty="0"/>
              <a:t>.  ‘Keep thy heart with all diligence, for out of it are the issues of life’ (Proverbs 4:23).  You are in no greater danger from anyone or anything than from yourself.” </a:t>
            </a:r>
          </a:p>
        </p:txBody>
      </p:sp>
    </p:spTree>
    <p:extLst>
      <p:ext uri="{BB962C8B-B14F-4D97-AF65-F5344CB8AC3E}">
        <p14:creationId xmlns:p14="http://schemas.microsoft.com/office/powerpoint/2010/main" xmlns="" val="43332288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207682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37" name="Picture 36"/>
          <p:cNvPicPr>
            <a:picLocks noChangeAspect="1"/>
          </p:cNvPicPr>
          <p:nvPr/>
        </p:nvPicPr>
        <p:blipFill rotWithShape="1">
          <a:blip r:embed="rId3" cstate="print">
            <a:extLst>
              <a:ext uri="{28A0092B-C50C-407E-A947-70E740481C1C}">
                <a14:useLocalDpi xmlns:a14="http://schemas.microsoft.com/office/drawing/2010/main" xmlns="" val="0"/>
              </a:ext>
            </a:extLst>
          </a:blip>
          <a:srcRect l="16349" t="10125" r="7143" b="5018"/>
          <a:stretch/>
        </p:blipFill>
        <p:spPr>
          <a:xfrm>
            <a:off x="762000" y="880163"/>
            <a:ext cx="7728857" cy="5195332"/>
          </a:xfrm>
          <a:prstGeom prst="rect">
            <a:avLst/>
          </a:prstGeom>
        </p:spPr>
      </p:pic>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
        <p:nvSpPr>
          <p:cNvPr id="11" name="Freeform 10"/>
          <p:cNvSpPr/>
          <p:nvPr/>
        </p:nvSpPr>
        <p:spPr>
          <a:xfrm>
            <a:off x="3551013" y="1626847"/>
            <a:ext cx="1739043" cy="2103681"/>
          </a:xfrm>
          <a:custGeom>
            <a:avLst/>
            <a:gdLst>
              <a:gd name="connsiteX0" fmla="*/ 0 w 1739043"/>
              <a:gd name="connsiteY0" fmla="*/ 471224 h 2103681"/>
              <a:gd name="connsiteX1" fmla="*/ 44879 w 1739043"/>
              <a:gd name="connsiteY1" fmla="*/ 403906 h 2103681"/>
              <a:gd name="connsiteX2" fmla="*/ 44879 w 1739043"/>
              <a:gd name="connsiteY2" fmla="*/ 258051 h 2103681"/>
              <a:gd name="connsiteX3" fmla="*/ 56098 w 1739043"/>
              <a:gd name="connsiteY3" fmla="*/ 173904 h 2103681"/>
              <a:gd name="connsiteX4" fmla="*/ 78538 w 1739043"/>
              <a:gd name="connsiteY4" fmla="*/ 140245 h 2103681"/>
              <a:gd name="connsiteX5" fmla="*/ 67318 w 1739043"/>
              <a:gd name="connsiteY5" fmla="*/ 72927 h 2103681"/>
              <a:gd name="connsiteX6" fmla="*/ 145855 w 1739043"/>
              <a:gd name="connsiteY6" fmla="*/ 11219 h 2103681"/>
              <a:gd name="connsiteX7" fmla="*/ 213173 w 1739043"/>
              <a:gd name="connsiteY7" fmla="*/ 0 h 2103681"/>
              <a:gd name="connsiteX8" fmla="*/ 274881 w 1739043"/>
              <a:gd name="connsiteY8" fmla="*/ 16829 h 2103681"/>
              <a:gd name="connsiteX9" fmla="*/ 274881 w 1739043"/>
              <a:gd name="connsiteY9" fmla="*/ 16829 h 2103681"/>
              <a:gd name="connsiteX10" fmla="*/ 375858 w 1739043"/>
              <a:gd name="connsiteY10" fmla="*/ 39268 h 2103681"/>
              <a:gd name="connsiteX11" fmla="*/ 409517 w 1739043"/>
              <a:gd name="connsiteY11" fmla="*/ 22439 h 2103681"/>
              <a:gd name="connsiteX12" fmla="*/ 476834 w 1739043"/>
              <a:gd name="connsiteY12" fmla="*/ 22439 h 2103681"/>
              <a:gd name="connsiteX13" fmla="*/ 521713 w 1739043"/>
              <a:gd name="connsiteY13" fmla="*/ 56098 h 2103681"/>
              <a:gd name="connsiteX14" fmla="*/ 549762 w 1739043"/>
              <a:gd name="connsiteY14" fmla="*/ 89757 h 2103681"/>
              <a:gd name="connsiteX15" fmla="*/ 600250 w 1739043"/>
              <a:gd name="connsiteY15" fmla="*/ 78537 h 2103681"/>
              <a:gd name="connsiteX16" fmla="*/ 690007 w 1739043"/>
              <a:gd name="connsiteY16" fmla="*/ 56098 h 2103681"/>
              <a:gd name="connsiteX17" fmla="*/ 762935 w 1739043"/>
              <a:gd name="connsiteY17" fmla="*/ 78537 h 2103681"/>
              <a:gd name="connsiteX18" fmla="*/ 875131 w 1739043"/>
              <a:gd name="connsiteY18" fmla="*/ 173904 h 2103681"/>
              <a:gd name="connsiteX19" fmla="*/ 1054646 w 1739043"/>
              <a:gd name="connsiteY19" fmla="*/ 274881 h 2103681"/>
              <a:gd name="connsiteX20" fmla="*/ 1211720 w 1739043"/>
              <a:gd name="connsiteY20" fmla="*/ 448785 h 2103681"/>
              <a:gd name="connsiteX21" fmla="*/ 1436113 w 1739043"/>
              <a:gd name="connsiteY21" fmla="*/ 476834 h 2103681"/>
              <a:gd name="connsiteX22" fmla="*/ 1570749 w 1739043"/>
              <a:gd name="connsiteY22" fmla="*/ 639519 h 2103681"/>
              <a:gd name="connsiteX23" fmla="*/ 1716604 w 1739043"/>
              <a:gd name="connsiteY23" fmla="*/ 1043425 h 2103681"/>
              <a:gd name="connsiteX24" fmla="*/ 1682945 w 1739043"/>
              <a:gd name="connsiteY24" fmla="*/ 1267818 h 2103681"/>
              <a:gd name="connsiteX25" fmla="*/ 1739043 w 1739043"/>
              <a:gd name="connsiteY25" fmla="*/ 1520260 h 2103681"/>
              <a:gd name="connsiteX26" fmla="*/ 1739043 w 1739043"/>
              <a:gd name="connsiteY26" fmla="*/ 1610017 h 2103681"/>
              <a:gd name="connsiteX27" fmla="*/ 1722214 w 1739043"/>
              <a:gd name="connsiteY27" fmla="*/ 1744652 h 2103681"/>
              <a:gd name="connsiteX28" fmla="*/ 1699774 w 1739043"/>
              <a:gd name="connsiteY28" fmla="*/ 1862459 h 2103681"/>
              <a:gd name="connsiteX29" fmla="*/ 1699774 w 1739043"/>
              <a:gd name="connsiteY29" fmla="*/ 1935386 h 2103681"/>
              <a:gd name="connsiteX30" fmla="*/ 1699774 w 1739043"/>
              <a:gd name="connsiteY30" fmla="*/ 2008314 h 2103681"/>
              <a:gd name="connsiteX31" fmla="*/ 1626847 w 1739043"/>
              <a:gd name="connsiteY31" fmla="*/ 2036363 h 2103681"/>
              <a:gd name="connsiteX32" fmla="*/ 1559529 w 1739043"/>
              <a:gd name="connsiteY32" fmla="*/ 2008314 h 2103681"/>
              <a:gd name="connsiteX33" fmla="*/ 1486601 w 1739043"/>
              <a:gd name="connsiteY33" fmla="*/ 2075632 h 2103681"/>
              <a:gd name="connsiteX34" fmla="*/ 1408064 w 1739043"/>
              <a:gd name="connsiteY34" fmla="*/ 2103681 h 2103681"/>
              <a:gd name="connsiteX35" fmla="*/ 1346356 w 1739043"/>
              <a:gd name="connsiteY35" fmla="*/ 2086851 h 2103681"/>
              <a:gd name="connsiteX36" fmla="*/ 1318307 w 1739043"/>
              <a:gd name="connsiteY36" fmla="*/ 2064412 h 2103681"/>
              <a:gd name="connsiteX37" fmla="*/ 1206111 w 1739043"/>
              <a:gd name="connsiteY37" fmla="*/ 2041973 h 2103681"/>
              <a:gd name="connsiteX38" fmla="*/ 1150012 w 1739043"/>
              <a:gd name="connsiteY38" fmla="*/ 1974655 h 2103681"/>
              <a:gd name="connsiteX39" fmla="*/ 1116354 w 1739043"/>
              <a:gd name="connsiteY39" fmla="*/ 1918557 h 2103681"/>
              <a:gd name="connsiteX40" fmla="*/ 1121963 w 1739043"/>
              <a:gd name="connsiteY40" fmla="*/ 1879288 h 2103681"/>
              <a:gd name="connsiteX41" fmla="*/ 1110744 w 1739043"/>
              <a:gd name="connsiteY41" fmla="*/ 1845629 h 2103681"/>
              <a:gd name="connsiteX42" fmla="*/ 1093914 w 1739043"/>
              <a:gd name="connsiteY42" fmla="*/ 1828800 h 2103681"/>
              <a:gd name="connsiteX43" fmla="*/ 1037816 w 1739043"/>
              <a:gd name="connsiteY43" fmla="*/ 1840019 h 2103681"/>
              <a:gd name="connsiteX44" fmla="*/ 987328 w 1739043"/>
              <a:gd name="connsiteY44" fmla="*/ 1840019 h 2103681"/>
              <a:gd name="connsiteX45" fmla="*/ 942449 w 1739043"/>
              <a:gd name="connsiteY45" fmla="*/ 1789531 h 2103681"/>
              <a:gd name="connsiteX46" fmla="*/ 897571 w 1739043"/>
              <a:gd name="connsiteY46" fmla="*/ 1778311 h 2103681"/>
              <a:gd name="connsiteX47" fmla="*/ 852692 w 1739043"/>
              <a:gd name="connsiteY47" fmla="*/ 1823190 h 2103681"/>
              <a:gd name="connsiteX48" fmla="*/ 824643 w 1739043"/>
              <a:gd name="connsiteY48" fmla="*/ 1873678 h 2103681"/>
              <a:gd name="connsiteX49" fmla="*/ 796594 w 1739043"/>
              <a:gd name="connsiteY49" fmla="*/ 1912947 h 2103681"/>
              <a:gd name="connsiteX50" fmla="*/ 706837 w 1739043"/>
              <a:gd name="connsiteY50" fmla="*/ 1912947 h 2103681"/>
              <a:gd name="connsiteX51" fmla="*/ 706837 w 1739043"/>
              <a:gd name="connsiteY51" fmla="*/ 1912947 h 2103681"/>
              <a:gd name="connsiteX52" fmla="*/ 678788 w 1739043"/>
              <a:gd name="connsiteY52" fmla="*/ 1856849 h 2103681"/>
              <a:gd name="connsiteX53" fmla="*/ 678788 w 1739043"/>
              <a:gd name="connsiteY53" fmla="*/ 1817580 h 2103681"/>
              <a:gd name="connsiteX54" fmla="*/ 718057 w 1739043"/>
              <a:gd name="connsiteY54" fmla="*/ 1795141 h 2103681"/>
              <a:gd name="connsiteX55" fmla="*/ 718057 w 1739043"/>
              <a:gd name="connsiteY55" fmla="*/ 1755872 h 2103681"/>
              <a:gd name="connsiteX56" fmla="*/ 729276 w 1739043"/>
              <a:gd name="connsiteY56" fmla="*/ 1727823 h 2103681"/>
              <a:gd name="connsiteX57" fmla="*/ 802204 w 1739043"/>
              <a:gd name="connsiteY57" fmla="*/ 1682944 h 2103681"/>
              <a:gd name="connsiteX58" fmla="*/ 802204 w 1739043"/>
              <a:gd name="connsiteY58" fmla="*/ 1682944 h 2103681"/>
              <a:gd name="connsiteX59" fmla="*/ 734886 w 1739043"/>
              <a:gd name="connsiteY59" fmla="*/ 1699774 h 2103681"/>
              <a:gd name="connsiteX60" fmla="*/ 667568 w 1739043"/>
              <a:gd name="connsiteY60" fmla="*/ 1705384 h 2103681"/>
              <a:gd name="connsiteX61" fmla="*/ 628300 w 1739043"/>
              <a:gd name="connsiteY61" fmla="*/ 1710993 h 2103681"/>
              <a:gd name="connsiteX62" fmla="*/ 628300 w 1739043"/>
              <a:gd name="connsiteY62" fmla="*/ 1710993 h 2103681"/>
              <a:gd name="connsiteX63" fmla="*/ 583421 w 1739043"/>
              <a:gd name="connsiteY63" fmla="*/ 1727823 h 2103681"/>
              <a:gd name="connsiteX64" fmla="*/ 499274 w 1739043"/>
              <a:gd name="connsiteY64" fmla="*/ 1710993 h 2103681"/>
              <a:gd name="connsiteX65" fmla="*/ 454395 w 1739043"/>
              <a:gd name="connsiteY65" fmla="*/ 1710993 h 2103681"/>
              <a:gd name="connsiteX66" fmla="*/ 437566 w 1739043"/>
              <a:gd name="connsiteY66" fmla="*/ 1727823 h 2103681"/>
              <a:gd name="connsiteX67" fmla="*/ 403907 w 1739043"/>
              <a:gd name="connsiteY67" fmla="*/ 1705384 h 2103681"/>
              <a:gd name="connsiteX68" fmla="*/ 420736 w 1739043"/>
              <a:gd name="connsiteY68" fmla="*/ 1621236 h 2103681"/>
              <a:gd name="connsiteX69" fmla="*/ 431956 w 1739043"/>
              <a:gd name="connsiteY69" fmla="*/ 1570748 h 2103681"/>
              <a:gd name="connsiteX70" fmla="*/ 488054 w 1739043"/>
              <a:gd name="connsiteY70" fmla="*/ 1570748 h 2103681"/>
              <a:gd name="connsiteX71" fmla="*/ 532933 w 1739043"/>
              <a:gd name="connsiteY71" fmla="*/ 1587578 h 2103681"/>
              <a:gd name="connsiteX72" fmla="*/ 493664 w 1739043"/>
              <a:gd name="connsiteY72" fmla="*/ 1553919 h 2103681"/>
              <a:gd name="connsiteX73" fmla="*/ 443176 w 1739043"/>
              <a:gd name="connsiteY73" fmla="*/ 1542699 h 2103681"/>
              <a:gd name="connsiteX74" fmla="*/ 415127 w 1739043"/>
              <a:gd name="connsiteY74" fmla="*/ 1497820 h 2103681"/>
              <a:gd name="connsiteX75" fmla="*/ 403907 w 1739043"/>
              <a:gd name="connsiteY75" fmla="*/ 1436113 h 2103681"/>
              <a:gd name="connsiteX76" fmla="*/ 381468 w 1739043"/>
              <a:gd name="connsiteY76" fmla="*/ 1402454 h 2103681"/>
              <a:gd name="connsiteX77" fmla="*/ 347809 w 1739043"/>
              <a:gd name="connsiteY77" fmla="*/ 1357575 h 2103681"/>
              <a:gd name="connsiteX78" fmla="*/ 347809 w 1739043"/>
              <a:gd name="connsiteY78" fmla="*/ 1329526 h 2103681"/>
              <a:gd name="connsiteX79" fmla="*/ 370248 w 1739043"/>
              <a:gd name="connsiteY79" fmla="*/ 1312697 h 2103681"/>
              <a:gd name="connsiteX80" fmla="*/ 415127 w 1739043"/>
              <a:gd name="connsiteY80" fmla="*/ 1312697 h 2103681"/>
              <a:gd name="connsiteX81" fmla="*/ 415127 w 1739043"/>
              <a:gd name="connsiteY81" fmla="*/ 1312697 h 2103681"/>
              <a:gd name="connsiteX82" fmla="*/ 431956 w 1739043"/>
              <a:gd name="connsiteY82" fmla="*/ 1234159 h 2103681"/>
              <a:gd name="connsiteX83" fmla="*/ 415127 w 1739043"/>
              <a:gd name="connsiteY83" fmla="*/ 1222940 h 2103681"/>
              <a:gd name="connsiteX84" fmla="*/ 353419 w 1739043"/>
              <a:gd name="connsiteY84" fmla="*/ 1194890 h 2103681"/>
              <a:gd name="connsiteX85" fmla="*/ 286101 w 1739043"/>
              <a:gd name="connsiteY85" fmla="*/ 1194890 h 2103681"/>
              <a:gd name="connsiteX86" fmla="*/ 241222 w 1739043"/>
              <a:gd name="connsiteY86" fmla="*/ 1161232 h 2103681"/>
              <a:gd name="connsiteX87" fmla="*/ 241222 w 1739043"/>
              <a:gd name="connsiteY87" fmla="*/ 1121963 h 2103681"/>
              <a:gd name="connsiteX88" fmla="*/ 207563 w 1739043"/>
              <a:gd name="connsiteY88" fmla="*/ 1183671 h 2103681"/>
              <a:gd name="connsiteX89" fmla="*/ 140246 w 1739043"/>
              <a:gd name="connsiteY89" fmla="*/ 1172451 h 2103681"/>
              <a:gd name="connsiteX90" fmla="*/ 106587 w 1739043"/>
              <a:gd name="connsiteY90" fmla="*/ 1099524 h 2103681"/>
              <a:gd name="connsiteX91" fmla="*/ 44879 w 1739043"/>
              <a:gd name="connsiteY91" fmla="*/ 1065865 h 2103681"/>
              <a:gd name="connsiteX92" fmla="*/ 44879 w 1739043"/>
              <a:gd name="connsiteY92" fmla="*/ 1009766 h 2103681"/>
              <a:gd name="connsiteX93" fmla="*/ 100977 w 1739043"/>
              <a:gd name="connsiteY93" fmla="*/ 1020986 h 2103681"/>
              <a:gd name="connsiteX94" fmla="*/ 134636 w 1739043"/>
              <a:gd name="connsiteY94" fmla="*/ 976108 h 2103681"/>
              <a:gd name="connsiteX95" fmla="*/ 173904 w 1739043"/>
              <a:gd name="connsiteY95" fmla="*/ 948059 h 2103681"/>
              <a:gd name="connsiteX96" fmla="*/ 235612 w 1739043"/>
              <a:gd name="connsiteY96" fmla="*/ 948059 h 2103681"/>
              <a:gd name="connsiteX97" fmla="*/ 280491 w 1739043"/>
              <a:gd name="connsiteY97" fmla="*/ 981717 h 2103681"/>
              <a:gd name="connsiteX98" fmla="*/ 302930 w 1739043"/>
              <a:gd name="connsiteY98" fmla="*/ 981717 h 2103681"/>
              <a:gd name="connsiteX99" fmla="*/ 252442 w 1739043"/>
              <a:gd name="connsiteY99" fmla="*/ 903180 h 2103681"/>
              <a:gd name="connsiteX100" fmla="*/ 213173 w 1739043"/>
              <a:gd name="connsiteY100" fmla="*/ 886351 h 2103681"/>
              <a:gd name="connsiteX101" fmla="*/ 218783 w 1739043"/>
              <a:gd name="connsiteY101" fmla="*/ 830252 h 2103681"/>
              <a:gd name="connsiteX102" fmla="*/ 302930 w 1739043"/>
              <a:gd name="connsiteY102" fmla="*/ 796593 h 2103681"/>
              <a:gd name="connsiteX103" fmla="*/ 319760 w 1739043"/>
              <a:gd name="connsiteY103" fmla="*/ 790984 h 2103681"/>
              <a:gd name="connsiteX104" fmla="*/ 280491 w 1739043"/>
              <a:gd name="connsiteY104" fmla="*/ 774154 h 2103681"/>
              <a:gd name="connsiteX105" fmla="*/ 241222 w 1739043"/>
              <a:gd name="connsiteY105" fmla="*/ 762935 h 2103681"/>
              <a:gd name="connsiteX106" fmla="*/ 258052 w 1739043"/>
              <a:gd name="connsiteY106" fmla="*/ 723666 h 2103681"/>
              <a:gd name="connsiteX107" fmla="*/ 274881 w 1739043"/>
              <a:gd name="connsiteY107" fmla="*/ 690007 h 2103681"/>
              <a:gd name="connsiteX108" fmla="*/ 252442 w 1739043"/>
              <a:gd name="connsiteY108" fmla="*/ 645128 h 2103681"/>
              <a:gd name="connsiteX109" fmla="*/ 201954 w 1739043"/>
              <a:gd name="connsiteY109" fmla="*/ 605860 h 2103681"/>
              <a:gd name="connsiteX110" fmla="*/ 190734 w 1739043"/>
              <a:gd name="connsiteY110" fmla="*/ 560981 h 2103681"/>
              <a:gd name="connsiteX111" fmla="*/ 230003 w 1739043"/>
              <a:gd name="connsiteY111" fmla="*/ 532932 h 2103681"/>
              <a:gd name="connsiteX112" fmla="*/ 230003 w 1739043"/>
              <a:gd name="connsiteY112" fmla="*/ 532932 h 2103681"/>
              <a:gd name="connsiteX113" fmla="*/ 269271 w 1739043"/>
              <a:gd name="connsiteY113" fmla="*/ 488054 h 2103681"/>
              <a:gd name="connsiteX114" fmla="*/ 207563 w 1739043"/>
              <a:gd name="connsiteY114" fmla="*/ 516103 h 2103681"/>
              <a:gd name="connsiteX115" fmla="*/ 140246 w 1739043"/>
              <a:gd name="connsiteY115" fmla="*/ 521713 h 2103681"/>
              <a:gd name="connsiteX116" fmla="*/ 89757 w 1739043"/>
              <a:gd name="connsiteY116" fmla="*/ 544152 h 2103681"/>
              <a:gd name="connsiteX117" fmla="*/ 22439 w 1739043"/>
              <a:gd name="connsiteY117" fmla="*/ 544152 h 2103681"/>
              <a:gd name="connsiteX118" fmla="*/ 0 w 1739043"/>
              <a:gd name="connsiteY118" fmla="*/ 471224 h 2103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1739043" h="2103681">
                <a:moveTo>
                  <a:pt x="0" y="471224"/>
                </a:moveTo>
                <a:lnTo>
                  <a:pt x="44879" y="403906"/>
                </a:lnTo>
                <a:lnTo>
                  <a:pt x="44879" y="258051"/>
                </a:lnTo>
                <a:lnTo>
                  <a:pt x="56098" y="173904"/>
                </a:lnTo>
                <a:lnTo>
                  <a:pt x="78538" y="140245"/>
                </a:lnTo>
                <a:lnTo>
                  <a:pt x="67318" y="72927"/>
                </a:lnTo>
                <a:lnTo>
                  <a:pt x="145855" y="11219"/>
                </a:lnTo>
                <a:lnTo>
                  <a:pt x="213173" y="0"/>
                </a:lnTo>
                <a:lnTo>
                  <a:pt x="274881" y="16829"/>
                </a:lnTo>
                <a:lnTo>
                  <a:pt x="274881" y="16829"/>
                </a:lnTo>
                <a:lnTo>
                  <a:pt x="375858" y="39268"/>
                </a:lnTo>
                <a:lnTo>
                  <a:pt x="409517" y="22439"/>
                </a:lnTo>
                <a:lnTo>
                  <a:pt x="476834" y="22439"/>
                </a:lnTo>
                <a:lnTo>
                  <a:pt x="521713" y="56098"/>
                </a:lnTo>
                <a:lnTo>
                  <a:pt x="549762" y="89757"/>
                </a:lnTo>
                <a:lnTo>
                  <a:pt x="600250" y="78537"/>
                </a:lnTo>
                <a:lnTo>
                  <a:pt x="690007" y="56098"/>
                </a:lnTo>
                <a:lnTo>
                  <a:pt x="762935" y="78537"/>
                </a:lnTo>
                <a:lnTo>
                  <a:pt x="875131" y="173904"/>
                </a:lnTo>
                <a:lnTo>
                  <a:pt x="1054646" y="274881"/>
                </a:lnTo>
                <a:lnTo>
                  <a:pt x="1211720" y="448785"/>
                </a:lnTo>
                <a:lnTo>
                  <a:pt x="1436113" y="476834"/>
                </a:lnTo>
                <a:lnTo>
                  <a:pt x="1570749" y="639519"/>
                </a:lnTo>
                <a:lnTo>
                  <a:pt x="1716604" y="1043425"/>
                </a:lnTo>
                <a:lnTo>
                  <a:pt x="1682945" y="1267818"/>
                </a:lnTo>
                <a:lnTo>
                  <a:pt x="1739043" y="1520260"/>
                </a:lnTo>
                <a:lnTo>
                  <a:pt x="1739043" y="1610017"/>
                </a:lnTo>
                <a:lnTo>
                  <a:pt x="1722214" y="1744652"/>
                </a:lnTo>
                <a:lnTo>
                  <a:pt x="1699774" y="1862459"/>
                </a:lnTo>
                <a:lnTo>
                  <a:pt x="1699774" y="1935386"/>
                </a:lnTo>
                <a:lnTo>
                  <a:pt x="1699774" y="2008314"/>
                </a:lnTo>
                <a:lnTo>
                  <a:pt x="1626847" y="2036363"/>
                </a:lnTo>
                <a:lnTo>
                  <a:pt x="1559529" y="2008314"/>
                </a:lnTo>
                <a:lnTo>
                  <a:pt x="1486601" y="2075632"/>
                </a:lnTo>
                <a:lnTo>
                  <a:pt x="1408064" y="2103681"/>
                </a:lnTo>
                <a:lnTo>
                  <a:pt x="1346356" y="2086851"/>
                </a:lnTo>
                <a:lnTo>
                  <a:pt x="1318307" y="2064412"/>
                </a:lnTo>
                <a:lnTo>
                  <a:pt x="1206111" y="2041973"/>
                </a:lnTo>
                <a:lnTo>
                  <a:pt x="1150012" y="1974655"/>
                </a:lnTo>
                <a:lnTo>
                  <a:pt x="1116354" y="1918557"/>
                </a:lnTo>
                <a:lnTo>
                  <a:pt x="1121963" y="1879288"/>
                </a:lnTo>
                <a:lnTo>
                  <a:pt x="1110744" y="1845629"/>
                </a:lnTo>
                <a:lnTo>
                  <a:pt x="1093914" y="1828800"/>
                </a:lnTo>
                <a:lnTo>
                  <a:pt x="1037816" y="1840019"/>
                </a:lnTo>
                <a:lnTo>
                  <a:pt x="987328" y="1840019"/>
                </a:lnTo>
                <a:lnTo>
                  <a:pt x="942449" y="1789531"/>
                </a:lnTo>
                <a:lnTo>
                  <a:pt x="897571" y="1778311"/>
                </a:lnTo>
                <a:lnTo>
                  <a:pt x="852692" y="1823190"/>
                </a:lnTo>
                <a:lnTo>
                  <a:pt x="824643" y="1873678"/>
                </a:lnTo>
                <a:lnTo>
                  <a:pt x="796594" y="1912947"/>
                </a:lnTo>
                <a:lnTo>
                  <a:pt x="706837" y="1912947"/>
                </a:lnTo>
                <a:lnTo>
                  <a:pt x="706837" y="1912947"/>
                </a:lnTo>
                <a:lnTo>
                  <a:pt x="678788" y="1856849"/>
                </a:lnTo>
                <a:lnTo>
                  <a:pt x="678788" y="1817580"/>
                </a:lnTo>
                <a:lnTo>
                  <a:pt x="718057" y="1795141"/>
                </a:lnTo>
                <a:lnTo>
                  <a:pt x="718057" y="1755872"/>
                </a:lnTo>
                <a:lnTo>
                  <a:pt x="729276" y="1727823"/>
                </a:lnTo>
                <a:lnTo>
                  <a:pt x="802204" y="1682944"/>
                </a:lnTo>
                <a:lnTo>
                  <a:pt x="802204" y="1682944"/>
                </a:lnTo>
                <a:lnTo>
                  <a:pt x="734886" y="1699774"/>
                </a:lnTo>
                <a:lnTo>
                  <a:pt x="667568" y="1705384"/>
                </a:lnTo>
                <a:lnTo>
                  <a:pt x="628300" y="1710993"/>
                </a:lnTo>
                <a:lnTo>
                  <a:pt x="628300" y="1710993"/>
                </a:lnTo>
                <a:lnTo>
                  <a:pt x="583421" y="1727823"/>
                </a:lnTo>
                <a:lnTo>
                  <a:pt x="499274" y="1710993"/>
                </a:lnTo>
                <a:lnTo>
                  <a:pt x="454395" y="1710993"/>
                </a:lnTo>
                <a:lnTo>
                  <a:pt x="437566" y="1727823"/>
                </a:lnTo>
                <a:lnTo>
                  <a:pt x="403907" y="1705384"/>
                </a:lnTo>
                <a:lnTo>
                  <a:pt x="420736" y="1621236"/>
                </a:lnTo>
                <a:lnTo>
                  <a:pt x="431956" y="1570748"/>
                </a:lnTo>
                <a:lnTo>
                  <a:pt x="488054" y="1570748"/>
                </a:lnTo>
                <a:lnTo>
                  <a:pt x="532933" y="1587578"/>
                </a:lnTo>
                <a:lnTo>
                  <a:pt x="493664" y="1553919"/>
                </a:lnTo>
                <a:lnTo>
                  <a:pt x="443176" y="1542699"/>
                </a:lnTo>
                <a:lnTo>
                  <a:pt x="415127" y="1497820"/>
                </a:lnTo>
                <a:lnTo>
                  <a:pt x="403907" y="1436113"/>
                </a:lnTo>
                <a:lnTo>
                  <a:pt x="381468" y="1402454"/>
                </a:lnTo>
                <a:lnTo>
                  <a:pt x="347809" y="1357575"/>
                </a:lnTo>
                <a:lnTo>
                  <a:pt x="347809" y="1329526"/>
                </a:lnTo>
                <a:lnTo>
                  <a:pt x="370248" y="1312697"/>
                </a:lnTo>
                <a:lnTo>
                  <a:pt x="415127" y="1312697"/>
                </a:lnTo>
                <a:lnTo>
                  <a:pt x="415127" y="1312697"/>
                </a:lnTo>
                <a:lnTo>
                  <a:pt x="431956" y="1234159"/>
                </a:lnTo>
                <a:lnTo>
                  <a:pt x="415127" y="1222940"/>
                </a:lnTo>
                <a:lnTo>
                  <a:pt x="353419" y="1194890"/>
                </a:lnTo>
                <a:lnTo>
                  <a:pt x="286101" y="1194890"/>
                </a:lnTo>
                <a:lnTo>
                  <a:pt x="241222" y="1161232"/>
                </a:lnTo>
                <a:lnTo>
                  <a:pt x="241222" y="1121963"/>
                </a:lnTo>
                <a:lnTo>
                  <a:pt x="207563" y="1183671"/>
                </a:lnTo>
                <a:lnTo>
                  <a:pt x="140246" y="1172451"/>
                </a:lnTo>
                <a:lnTo>
                  <a:pt x="106587" y="1099524"/>
                </a:lnTo>
                <a:lnTo>
                  <a:pt x="44879" y="1065865"/>
                </a:lnTo>
                <a:lnTo>
                  <a:pt x="44879" y="1009766"/>
                </a:lnTo>
                <a:lnTo>
                  <a:pt x="100977" y="1020986"/>
                </a:lnTo>
                <a:lnTo>
                  <a:pt x="134636" y="976108"/>
                </a:lnTo>
                <a:lnTo>
                  <a:pt x="173904" y="948059"/>
                </a:lnTo>
                <a:lnTo>
                  <a:pt x="235612" y="948059"/>
                </a:lnTo>
                <a:lnTo>
                  <a:pt x="280491" y="981717"/>
                </a:lnTo>
                <a:lnTo>
                  <a:pt x="302930" y="981717"/>
                </a:lnTo>
                <a:lnTo>
                  <a:pt x="252442" y="903180"/>
                </a:lnTo>
                <a:lnTo>
                  <a:pt x="213173" y="886351"/>
                </a:lnTo>
                <a:lnTo>
                  <a:pt x="218783" y="830252"/>
                </a:lnTo>
                <a:lnTo>
                  <a:pt x="302930" y="796593"/>
                </a:lnTo>
                <a:lnTo>
                  <a:pt x="319760" y="790984"/>
                </a:lnTo>
                <a:lnTo>
                  <a:pt x="280491" y="774154"/>
                </a:lnTo>
                <a:lnTo>
                  <a:pt x="241222" y="762935"/>
                </a:lnTo>
                <a:lnTo>
                  <a:pt x="258052" y="723666"/>
                </a:lnTo>
                <a:lnTo>
                  <a:pt x="274881" y="690007"/>
                </a:lnTo>
                <a:lnTo>
                  <a:pt x="252442" y="645128"/>
                </a:lnTo>
                <a:lnTo>
                  <a:pt x="201954" y="605860"/>
                </a:lnTo>
                <a:lnTo>
                  <a:pt x="190734" y="560981"/>
                </a:lnTo>
                <a:lnTo>
                  <a:pt x="230003" y="532932"/>
                </a:lnTo>
                <a:lnTo>
                  <a:pt x="230003" y="532932"/>
                </a:lnTo>
                <a:lnTo>
                  <a:pt x="269271" y="488054"/>
                </a:lnTo>
                <a:lnTo>
                  <a:pt x="207563" y="516103"/>
                </a:lnTo>
                <a:lnTo>
                  <a:pt x="140246" y="521713"/>
                </a:lnTo>
                <a:lnTo>
                  <a:pt x="89757" y="544152"/>
                </a:lnTo>
                <a:lnTo>
                  <a:pt x="22439" y="544152"/>
                </a:lnTo>
                <a:lnTo>
                  <a:pt x="0" y="471224"/>
                </a:lnTo>
                <a:close/>
              </a:path>
            </a:pathLst>
          </a:custGeom>
          <a:solidFill>
            <a:srgbClr val="C00000">
              <a:alpha val="50196"/>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733800" y="312420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3" name="TextBox 12"/>
          <p:cNvSpPr txBox="1"/>
          <p:nvPr/>
        </p:nvSpPr>
        <p:spPr>
          <a:xfrm>
            <a:off x="2779645" y="3369035"/>
            <a:ext cx="914400" cy="307777"/>
          </a:xfrm>
          <a:prstGeom prst="rect">
            <a:avLst/>
          </a:prstGeom>
          <a:noFill/>
        </p:spPr>
        <p:txBody>
          <a:bodyPr wrap="square" rtlCol="0">
            <a:spAutoFit/>
          </a:bodyPr>
          <a:lstStyle/>
          <a:p>
            <a:r>
              <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Patmos</a:t>
            </a:r>
          </a:p>
        </p:txBody>
      </p:sp>
      <p:sp>
        <p:nvSpPr>
          <p:cNvPr id="14" name="Oval 13"/>
          <p:cNvSpPr/>
          <p:nvPr/>
        </p:nvSpPr>
        <p:spPr>
          <a:xfrm>
            <a:off x="3962400" y="220980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024250" y="1576450"/>
            <a:ext cx="1066800" cy="307777"/>
          </a:xfrm>
          <a:prstGeom prst="rect">
            <a:avLst/>
          </a:prstGeom>
          <a:noFill/>
        </p:spPr>
        <p:txBody>
          <a:bodyPr wrap="square" rtlCol="0">
            <a:spAutoFit/>
          </a:bodyPr>
          <a:lstStyle/>
          <a:p>
            <a:r>
              <a:rPr lang="en-US" sz="1400" b="1" dirty="0" err="1" smtClean="0">
                <a:solidFill>
                  <a:schemeClr val="bg1"/>
                </a:solidFill>
                <a:effectLst>
                  <a:outerShdw blurRad="38100" dist="38100" dir="2700000" algn="tl">
                    <a:srgbClr val="000000">
                      <a:alpha val="43137"/>
                    </a:srgbClr>
                  </a:outerShdw>
                </a:effectLst>
                <a:latin typeface="Arial" pitchFamily="34" charset="0"/>
                <a:cs typeface="Arial" pitchFamily="34" charset="0"/>
              </a:rPr>
              <a:t>Pergamos</a:t>
            </a:r>
            <a:endPar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16" name="TextBox 15"/>
          <p:cNvSpPr txBox="1"/>
          <p:nvPr/>
        </p:nvSpPr>
        <p:spPr>
          <a:xfrm rot="3993997">
            <a:off x="4624824" y="2286482"/>
            <a:ext cx="945251" cy="400806"/>
          </a:xfrm>
          <a:prstGeom prst="rect">
            <a:avLst/>
          </a:prstGeom>
          <a:noFill/>
        </p:spPr>
        <p:txBody>
          <a:bodyPr wrap="square" rtlCol="0">
            <a:prstTxWarp prst="textChevron">
              <a:avLst/>
            </a:prstTxWarp>
            <a:spAutoFit/>
          </a:bodyPr>
          <a:lstStyle/>
          <a:p>
            <a:r>
              <a:rPr lang="en-US" sz="32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Asia</a:t>
            </a:r>
          </a:p>
        </p:txBody>
      </p:sp>
      <p:sp>
        <p:nvSpPr>
          <p:cNvPr id="17" name="Oval 16"/>
          <p:cNvSpPr/>
          <p:nvPr/>
        </p:nvSpPr>
        <p:spPr>
          <a:xfrm>
            <a:off x="4251298" y="236220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191000" y="1676400"/>
            <a:ext cx="914400" cy="307777"/>
          </a:xfrm>
          <a:prstGeom prst="rect">
            <a:avLst/>
          </a:prstGeom>
          <a:noFill/>
        </p:spPr>
        <p:txBody>
          <a:bodyPr wrap="square" rtlCol="0">
            <a:spAutoFit/>
          </a:bodyPr>
          <a:lstStyle/>
          <a:p>
            <a:r>
              <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Thyatira</a:t>
            </a:r>
          </a:p>
        </p:txBody>
      </p:sp>
      <p:sp>
        <p:nvSpPr>
          <p:cNvPr id="19" name="Oval 18"/>
          <p:cNvSpPr/>
          <p:nvPr/>
        </p:nvSpPr>
        <p:spPr>
          <a:xfrm>
            <a:off x="4098898" y="243840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581902" y="2286000"/>
            <a:ext cx="914400" cy="307777"/>
          </a:xfrm>
          <a:prstGeom prst="rect">
            <a:avLst/>
          </a:prstGeom>
          <a:noFill/>
        </p:spPr>
        <p:txBody>
          <a:bodyPr wrap="square" rtlCol="0">
            <a:spAutoFit/>
          </a:bodyPr>
          <a:lstStyle/>
          <a:p>
            <a:r>
              <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Sardis</a:t>
            </a:r>
          </a:p>
        </p:txBody>
      </p:sp>
      <p:sp>
        <p:nvSpPr>
          <p:cNvPr id="21" name="Oval 20"/>
          <p:cNvSpPr/>
          <p:nvPr/>
        </p:nvSpPr>
        <p:spPr>
          <a:xfrm>
            <a:off x="3962400" y="2690853"/>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2" name="TextBox 21"/>
          <p:cNvSpPr txBox="1"/>
          <p:nvPr/>
        </p:nvSpPr>
        <p:spPr>
          <a:xfrm>
            <a:off x="2612579" y="2625286"/>
            <a:ext cx="838200" cy="307777"/>
          </a:xfrm>
          <a:prstGeom prst="rect">
            <a:avLst/>
          </a:prstGeom>
          <a:noFill/>
        </p:spPr>
        <p:txBody>
          <a:bodyPr wrap="square" rtlCol="0">
            <a:spAutoFit/>
          </a:bodyPr>
          <a:lstStyle/>
          <a:p>
            <a:r>
              <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Smyrna</a:t>
            </a:r>
          </a:p>
        </p:txBody>
      </p:sp>
      <p:sp>
        <p:nvSpPr>
          <p:cNvPr id="23" name="TextBox 22"/>
          <p:cNvSpPr txBox="1"/>
          <p:nvPr/>
        </p:nvSpPr>
        <p:spPr>
          <a:xfrm>
            <a:off x="5235926" y="3067545"/>
            <a:ext cx="1235102" cy="307777"/>
          </a:xfrm>
          <a:prstGeom prst="rect">
            <a:avLst/>
          </a:prstGeom>
          <a:noFill/>
        </p:spPr>
        <p:txBody>
          <a:bodyPr wrap="square" rtlCol="0">
            <a:spAutoFit/>
          </a:bodyPr>
          <a:lstStyle/>
          <a:p>
            <a:r>
              <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Philadelphia</a:t>
            </a:r>
          </a:p>
        </p:txBody>
      </p:sp>
      <p:sp>
        <p:nvSpPr>
          <p:cNvPr id="24" name="Oval 23"/>
          <p:cNvSpPr/>
          <p:nvPr/>
        </p:nvSpPr>
        <p:spPr>
          <a:xfrm>
            <a:off x="4680004" y="2835302"/>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4797486" y="3332590"/>
            <a:ext cx="1038758" cy="307777"/>
          </a:xfrm>
          <a:prstGeom prst="rect">
            <a:avLst/>
          </a:prstGeom>
          <a:noFill/>
        </p:spPr>
        <p:txBody>
          <a:bodyPr wrap="square" rtlCol="0">
            <a:spAutoFit/>
          </a:bodyPr>
          <a:lstStyle/>
          <a:p>
            <a:r>
              <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Laodicea</a:t>
            </a:r>
          </a:p>
        </p:txBody>
      </p:sp>
      <p:sp>
        <p:nvSpPr>
          <p:cNvPr id="26" name="Oval 25"/>
          <p:cNvSpPr/>
          <p:nvPr/>
        </p:nvSpPr>
        <p:spPr>
          <a:xfrm>
            <a:off x="4619706" y="2987702"/>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3514482" y="3594325"/>
            <a:ext cx="1066800" cy="307777"/>
          </a:xfrm>
          <a:prstGeom prst="rect">
            <a:avLst/>
          </a:prstGeom>
          <a:noFill/>
        </p:spPr>
        <p:txBody>
          <a:bodyPr wrap="square" rtlCol="0">
            <a:spAutoFit/>
          </a:bodyPr>
          <a:lstStyle/>
          <a:p>
            <a:r>
              <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Ephesus</a:t>
            </a:r>
          </a:p>
        </p:txBody>
      </p:sp>
      <p:sp>
        <p:nvSpPr>
          <p:cNvPr id="28" name="Oval 27"/>
          <p:cNvSpPr/>
          <p:nvPr/>
        </p:nvSpPr>
        <p:spPr>
          <a:xfrm>
            <a:off x="4114800" y="2987702"/>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a:stCxn id="15" idx="2"/>
          </p:cNvCxnSpPr>
          <p:nvPr/>
        </p:nvCxnSpPr>
        <p:spPr>
          <a:xfrm>
            <a:off x="3557650" y="1884227"/>
            <a:ext cx="381000" cy="301823"/>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8" idx="2"/>
          </p:cNvCxnSpPr>
          <p:nvPr/>
        </p:nvCxnSpPr>
        <p:spPr>
          <a:xfrm flipH="1">
            <a:off x="4343400" y="1984177"/>
            <a:ext cx="304800" cy="378023"/>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3276601" y="2473524"/>
            <a:ext cx="785853" cy="2976"/>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3411024" y="2741241"/>
            <a:ext cx="511526" cy="53836"/>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flipV="1">
            <a:off x="4800600" y="2911502"/>
            <a:ext cx="489456" cy="212698"/>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flipV="1">
            <a:off x="4722421" y="3063902"/>
            <a:ext cx="489456" cy="311420"/>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3982943" y="3100347"/>
            <a:ext cx="152400" cy="516167"/>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3284552" y="3195261"/>
            <a:ext cx="441297" cy="212698"/>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01807416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down)">
                                      <p:cBhvr>
                                        <p:cTn id="11" dur="500"/>
                                        <p:tgtEl>
                                          <p:spTgt spid="3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heel(1)">
                                      <p:cBhvr>
                                        <p:cTn id="20" dur="2000"/>
                                        <p:tgtEl>
                                          <p:spTgt spid="11"/>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500"/>
                                        <p:tgtEl>
                                          <p:spTgt spid="27"/>
                                        </p:tgtEl>
                                      </p:cBhvr>
                                    </p:animEffect>
                                  </p:childTnLst>
                                </p:cTn>
                              </p:par>
                            </p:childTnLst>
                          </p:cTn>
                        </p:par>
                        <p:par>
                          <p:cTn id="29" fill="hold">
                            <p:stCondLst>
                              <p:cond delay="3000"/>
                            </p:stCondLst>
                            <p:childTnLst>
                              <p:par>
                                <p:cTn id="30" presetID="22" presetClass="entr" presetSubtype="4" fill="hold" nodeType="after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down)">
                                      <p:cBhvr>
                                        <p:cTn id="32" dur="500"/>
                                        <p:tgtEl>
                                          <p:spTgt spid="35"/>
                                        </p:tgtEl>
                                      </p:cBhvr>
                                    </p:animEffect>
                                  </p:childTnLst>
                                </p:cTn>
                              </p:par>
                            </p:childTnLst>
                          </p:cTn>
                        </p:par>
                        <p:par>
                          <p:cTn id="33" fill="hold">
                            <p:stCondLst>
                              <p:cond delay="3500"/>
                            </p:stCondLst>
                            <p:childTnLst>
                              <p:par>
                                <p:cTn id="34" presetID="10" presetClass="entr" presetSubtype="0"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500"/>
                                        <p:tgtEl>
                                          <p:spTgt spid="28"/>
                                        </p:tgtEl>
                                      </p:cBhvr>
                                    </p:animEffect>
                                  </p:childTnLst>
                                </p:cTn>
                              </p:par>
                            </p:childTnLst>
                          </p:cTn>
                        </p:par>
                        <p:par>
                          <p:cTn id="37" fill="hold">
                            <p:stCondLst>
                              <p:cond delay="4000"/>
                            </p:stCondLst>
                            <p:childTnLst>
                              <p:par>
                                <p:cTn id="38" presetID="10" presetClass="entr" presetSubtype="0"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500"/>
                                        <p:tgtEl>
                                          <p:spTgt spid="22"/>
                                        </p:tgtEl>
                                      </p:cBhvr>
                                    </p:animEffect>
                                  </p:childTnLst>
                                </p:cTn>
                              </p:par>
                            </p:childTnLst>
                          </p:cTn>
                        </p:par>
                        <p:par>
                          <p:cTn id="41" fill="hold">
                            <p:stCondLst>
                              <p:cond delay="4500"/>
                            </p:stCondLst>
                            <p:childTnLst>
                              <p:par>
                                <p:cTn id="42" presetID="22" presetClass="entr" presetSubtype="8" fill="hold" nodeType="after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wipe(left)">
                                      <p:cBhvr>
                                        <p:cTn id="44" dur="500"/>
                                        <p:tgtEl>
                                          <p:spTgt spid="32"/>
                                        </p:tgtEl>
                                      </p:cBhvr>
                                    </p:animEffect>
                                  </p:childTnLst>
                                </p:cTn>
                              </p:par>
                            </p:childTnLst>
                          </p:cTn>
                        </p:par>
                        <p:par>
                          <p:cTn id="45" fill="hold">
                            <p:stCondLst>
                              <p:cond delay="5000"/>
                            </p:stCondLst>
                            <p:childTnLst>
                              <p:par>
                                <p:cTn id="46" presetID="10" presetClass="entr" presetSubtype="0" fill="hold" grpId="0" nodeType="after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500"/>
                                        <p:tgtEl>
                                          <p:spTgt spid="21"/>
                                        </p:tgtEl>
                                      </p:cBhvr>
                                    </p:animEffect>
                                  </p:childTnLst>
                                </p:cTn>
                              </p:par>
                            </p:childTnLst>
                          </p:cTn>
                        </p:par>
                        <p:par>
                          <p:cTn id="49" fill="hold">
                            <p:stCondLst>
                              <p:cond delay="5500"/>
                            </p:stCondLst>
                            <p:childTnLst>
                              <p:par>
                                <p:cTn id="50" presetID="10" presetClass="entr" presetSubtype="0" fill="hold" grpId="0" nodeType="after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500"/>
                                        <p:tgtEl>
                                          <p:spTgt spid="15"/>
                                        </p:tgtEl>
                                      </p:cBhvr>
                                    </p:animEffect>
                                  </p:childTnLst>
                                </p:cTn>
                              </p:par>
                            </p:childTnLst>
                          </p:cTn>
                        </p:par>
                        <p:par>
                          <p:cTn id="53" fill="hold">
                            <p:stCondLst>
                              <p:cond delay="6000"/>
                            </p:stCondLst>
                            <p:childTnLst>
                              <p:par>
                                <p:cTn id="54" presetID="22" presetClass="entr" presetSubtype="8" fill="hold" nodeType="after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wipe(left)">
                                      <p:cBhvr>
                                        <p:cTn id="56" dur="500"/>
                                        <p:tgtEl>
                                          <p:spTgt spid="29"/>
                                        </p:tgtEl>
                                      </p:cBhvr>
                                    </p:animEffect>
                                  </p:childTnLst>
                                </p:cTn>
                              </p:par>
                            </p:childTnLst>
                          </p:cTn>
                        </p:par>
                        <p:par>
                          <p:cTn id="57" fill="hold">
                            <p:stCondLst>
                              <p:cond delay="6500"/>
                            </p:stCondLst>
                            <p:childTnLst>
                              <p:par>
                                <p:cTn id="58" presetID="10" presetClass="entr" presetSubtype="0" fill="hold" grpId="0" nodeType="afterEffect">
                                  <p:stCondLst>
                                    <p:cond delay="0"/>
                                  </p:stCondLst>
                                  <p:childTnLst>
                                    <p:set>
                                      <p:cBhvr>
                                        <p:cTn id="59" dur="1" fill="hold">
                                          <p:stCondLst>
                                            <p:cond delay="0"/>
                                          </p:stCondLst>
                                        </p:cTn>
                                        <p:tgtEl>
                                          <p:spTgt spid="14"/>
                                        </p:tgtEl>
                                        <p:attrNameLst>
                                          <p:attrName>style.visibility</p:attrName>
                                        </p:attrNameLst>
                                      </p:cBhvr>
                                      <p:to>
                                        <p:strVal val="visible"/>
                                      </p:to>
                                    </p:set>
                                    <p:animEffect transition="in" filter="fade">
                                      <p:cBhvr>
                                        <p:cTn id="60" dur="500"/>
                                        <p:tgtEl>
                                          <p:spTgt spid="14"/>
                                        </p:tgtEl>
                                      </p:cBhvr>
                                    </p:animEffect>
                                  </p:childTnLst>
                                </p:cTn>
                              </p:par>
                            </p:childTnLst>
                          </p:cTn>
                        </p:par>
                        <p:par>
                          <p:cTn id="61" fill="hold">
                            <p:stCondLst>
                              <p:cond delay="7000"/>
                            </p:stCondLst>
                            <p:childTnLst>
                              <p:par>
                                <p:cTn id="62" presetID="10" presetClass="entr" presetSubtype="0" fill="hold" grpId="0" nodeType="after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fade">
                                      <p:cBhvr>
                                        <p:cTn id="64" dur="500"/>
                                        <p:tgtEl>
                                          <p:spTgt spid="18"/>
                                        </p:tgtEl>
                                      </p:cBhvr>
                                    </p:animEffect>
                                  </p:childTnLst>
                                </p:cTn>
                              </p:par>
                            </p:childTnLst>
                          </p:cTn>
                        </p:par>
                        <p:par>
                          <p:cTn id="65" fill="hold">
                            <p:stCondLst>
                              <p:cond delay="7500"/>
                            </p:stCondLst>
                            <p:childTnLst>
                              <p:par>
                                <p:cTn id="66" presetID="22" presetClass="entr" presetSubtype="1" fill="hold" nodeType="after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wipe(up)">
                                      <p:cBhvr>
                                        <p:cTn id="68" dur="500"/>
                                        <p:tgtEl>
                                          <p:spTgt spid="30"/>
                                        </p:tgtEl>
                                      </p:cBhvr>
                                    </p:animEffect>
                                  </p:childTnLst>
                                </p:cTn>
                              </p:par>
                            </p:childTnLst>
                          </p:cTn>
                        </p:par>
                        <p:par>
                          <p:cTn id="69" fill="hold">
                            <p:stCondLst>
                              <p:cond delay="8000"/>
                            </p:stCondLst>
                            <p:childTnLst>
                              <p:par>
                                <p:cTn id="70" presetID="10" presetClass="entr" presetSubtype="0" fill="hold" grpId="0" nodeType="after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fade">
                                      <p:cBhvr>
                                        <p:cTn id="72" dur="500"/>
                                        <p:tgtEl>
                                          <p:spTgt spid="17"/>
                                        </p:tgtEl>
                                      </p:cBhvr>
                                    </p:animEffect>
                                  </p:childTnLst>
                                </p:cTn>
                              </p:par>
                            </p:childTnLst>
                          </p:cTn>
                        </p:par>
                        <p:par>
                          <p:cTn id="73" fill="hold">
                            <p:stCondLst>
                              <p:cond delay="8500"/>
                            </p:stCondLst>
                            <p:childTnLst>
                              <p:par>
                                <p:cTn id="74" presetID="10" presetClass="entr" presetSubtype="0" fill="hold" grpId="0" nodeType="afterEffect">
                                  <p:stCondLst>
                                    <p:cond delay="0"/>
                                  </p:stCondLst>
                                  <p:childTnLst>
                                    <p:set>
                                      <p:cBhvr>
                                        <p:cTn id="75" dur="1" fill="hold">
                                          <p:stCondLst>
                                            <p:cond delay="0"/>
                                          </p:stCondLst>
                                        </p:cTn>
                                        <p:tgtEl>
                                          <p:spTgt spid="20"/>
                                        </p:tgtEl>
                                        <p:attrNameLst>
                                          <p:attrName>style.visibility</p:attrName>
                                        </p:attrNameLst>
                                      </p:cBhvr>
                                      <p:to>
                                        <p:strVal val="visible"/>
                                      </p:to>
                                    </p:set>
                                    <p:animEffect transition="in" filter="fade">
                                      <p:cBhvr>
                                        <p:cTn id="76" dur="500"/>
                                        <p:tgtEl>
                                          <p:spTgt spid="20"/>
                                        </p:tgtEl>
                                      </p:cBhvr>
                                    </p:animEffect>
                                  </p:childTnLst>
                                </p:cTn>
                              </p:par>
                            </p:childTnLst>
                          </p:cTn>
                        </p:par>
                        <p:par>
                          <p:cTn id="77" fill="hold">
                            <p:stCondLst>
                              <p:cond delay="9000"/>
                            </p:stCondLst>
                            <p:childTnLst>
                              <p:par>
                                <p:cTn id="78" presetID="22" presetClass="entr" presetSubtype="8" fill="hold" nodeType="afterEffect">
                                  <p:stCondLst>
                                    <p:cond delay="0"/>
                                  </p:stCondLst>
                                  <p:childTnLst>
                                    <p:set>
                                      <p:cBhvr>
                                        <p:cTn id="79" dur="1" fill="hold">
                                          <p:stCondLst>
                                            <p:cond delay="0"/>
                                          </p:stCondLst>
                                        </p:cTn>
                                        <p:tgtEl>
                                          <p:spTgt spid="31"/>
                                        </p:tgtEl>
                                        <p:attrNameLst>
                                          <p:attrName>style.visibility</p:attrName>
                                        </p:attrNameLst>
                                      </p:cBhvr>
                                      <p:to>
                                        <p:strVal val="visible"/>
                                      </p:to>
                                    </p:set>
                                    <p:animEffect transition="in" filter="wipe(left)">
                                      <p:cBhvr>
                                        <p:cTn id="80" dur="500"/>
                                        <p:tgtEl>
                                          <p:spTgt spid="31"/>
                                        </p:tgtEl>
                                      </p:cBhvr>
                                    </p:animEffect>
                                  </p:childTnLst>
                                </p:cTn>
                              </p:par>
                            </p:childTnLst>
                          </p:cTn>
                        </p:par>
                        <p:par>
                          <p:cTn id="81" fill="hold">
                            <p:stCondLst>
                              <p:cond delay="9500"/>
                            </p:stCondLst>
                            <p:childTnLst>
                              <p:par>
                                <p:cTn id="82" presetID="10" presetClass="entr" presetSubtype="0" fill="hold" grpId="0" nodeType="after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fade">
                                      <p:cBhvr>
                                        <p:cTn id="84" dur="500"/>
                                        <p:tgtEl>
                                          <p:spTgt spid="19"/>
                                        </p:tgtEl>
                                      </p:cBhvr>
                                    </p:animEffect>
                                  </p:childTnLst>
                                </p:cTn>
                              </p:par>
                            </p:childTnLst>
                          </p:cTn>
                        </p:par>
                        <p:par>
                          <p:cTn id="85" fill="hold">
                            <p:stCondLst>
                              <p:cond delay="10000"/>
                            </p:stCondLst>
                            <p:childTnLst>
                              <p:par>
                                <p:cTn id="86" presetID="10" presetClass="entr" presetSubtype="0" fill="hold" grpId="0" nodeType="afterEffect">
                                  <p:stCondLst>
                                    <p:cond delay="0"/>
                                  </p:stCondLst>
                                  <p:childTnLst>
                                    <p:set>
                                      <p:cBhvr>
                                        <p:cTn id="87" dur="1" fill="hold">
                                          <p:stCondLst>
                                            <p:cond delay="0"/>
                                          </p:stCondLst>
                                        </p:cTn>
                                        <p:tgtEl>
                                          <p:spTgt spid="23"/>
                                        </p:tgtEl>
                                        <p:attrNameLst>
                                          <p:attrName>style.visibility</p:attrName>
                                        </p:attrNameLst>
                                      </p:cBhvr>
                                      <p:to>
                                        <p:strVal val="visible"/>
                                      </p:to>
                                    </p:set>
                                    <p:animEffect transition="in" filter="fade">
                                      <p:cBhvr>
                                        <p:cTn id="88" dur="500"/>
                                        <p:tgtEl>
                                          <p:spTgt spid="23"/>
                                        </p:tgtEl>
                                      </p:cBhvr>
                                    </p:animEffect>
                                  </p:childTnLst>
                                </p:cTn>
                              </p:par>
                            </p:childTnLst>
                          </p:cTn>
                        </p:par>
                        <p:par>
                          <p:cTn id="89" fill="hold">
                            <p:stCondLst>
                              <p:cond delay="10500"/>
                            </p:stCondLst>
                            <p:childTnLst>
                              <p:par>
                                <p:cTn id="90" presetID="22" presetClass="entr" presetSubtype="2" fill="hold" nodeType="afterEffect">
                                  <p:stCondLst>
                                    <p:cond delay="0"/>
                                  </p:stCondLst>
                                  <p:childTnLst>
                                    <p:set>
                                      <p:cBhvr>
                                        <p:cTn id="91" dur="1" fill="hold">
                                          <p:stCondLst>
                                            <p:cond delay="0"/>
                                          </p:stCondLst>
                                        </p:cTn>
                                        <p:tgtEl>
                                          <p:spTgt spid="33"/>
                                        </p:tgtEl>
                                        <p:attrNameLst>
                                          <p:attrName>style.visibility</p:attrName>
                                        </p:attrNameLst>
                                      </p:cBhvr>
                                      <p:to>
                                        <p:strVal val="visible"/>
                                      </p:to>
                                    </p:set>
                                    <p:animEffect transition="in" filter="wipe(right)">
                                      <p:cBhvr>
                                        <p:cTn id="92" dur="500"/>
                                        <p:tgtEl>
                                          <p:spTgt spid="33"/>
                                        </p:tgtEl>
                                      </p:cBhvr>
                                    </p:animEffect>
                                  </p:childTnLst>
                                </p:cTn>
                              </p:par>
                            </p:childTnLst>
                          </p:cTn>
                        </p:par>
                        <p:par>
                          <p:cTn id="93" fill="hold">
                            <p:stCondLst>
                              <p:cond delay="11000"/>
                            </p:stCondLst>
                            <p:childTnLst>
                              <p:par>
                                <p:cTn id="94" presetID="10" presetClass="entr" presetSubtype="0" fill="hold" grpId="0" nodeType="afterEffect">
                                  <p:stCondLst>
                                    <p:cond delay="0"/>
                                  </p:stCondLst>
                                  <p:childTnLst>
                                    <p:set>
                                      <p:cBhvr>
                                        <p:cTn id="95" dur="1" fill="hold">
                                          <p:stCondLst>
                                            <p:cond delay="0"/>
                                          </p:stCondLst>
                                        </p:cTn>
                                        <p:tgtEl>
                                          <p:spTgt spid="24"/>
                                        </p:tgtEl>
                                        <p:attrNameLst>
                                          <p:attrName>style.visibility</p:attrName>
                                        </p:attrNameLst>
                                      </p:cBhvr>
                                      <p:to>
                                        <p:strVal val="visible"/>
                                      </p:to>
                                    </p:set>
                                    <p:animEffect transition="in" filter="fade">
                                      <p:cBhvr>
                                        <p:cTn id="96" dur="500"/>
                                        <p:tgtEl>
                                          <p:spTgt spid="24"/>
                                        </p:tgtEl>
                                      </p:cBhvr>
                                    </p:animEffect>
                                  </p:childTnLst>
                                </p:cTn>
                              </p:par>
                            </p:childTnLst>
                          </p:cTn>
                        </p:par>
                        <p:par>
                          <p:cTn id="97" fill="hold">
                            <p:stCondLst>
                              <p:cond delay="11500"/>
                            </p:stCondLst>
                            <p:childTnLst>
                              <p:par>
                                <p:cTn id="98" presetID="10" presetClass="entr" presetSubtype="0" fill="hold" grpId="0" nodeType="afterEffect">
                                  <p:stCondLst>
                                    <p:cond delay="0"/>
                                  </p:stCondLst>
                                  <p:childTnLst>
                                    <p:set>
                                      <p:cBhvr>
                                        <p:cTn id="99" dur="1" fill="hold">
                                          <p:stCondLst>
                                            <p:cond delay="0"/>
                                          </p:stCondLst>
                                        </p:cTn>
                                        <p:tgtEl>
                                          <p:spTgt spid="25"/>
                                        </p:tgtEl>
                                        <p:attrNameLst>
                                          <p:attrName>style.visibility</p:attrName>
                                        </p:attrNameLst>
                                      </p:cBhvr>
                                      <p:to>
                                        <p:strVal val="visible"/>
                                      </p:to>
                                    </p:set>
                                    <p:animEffect transition="in" filter="fade">
                                      <p:cBhvr>
                                        <p:cTn id="100" dur="500"/>
                                        <p:tgtEl>
                                          <p:spTgt spid="25"/>
                                        </p:tgtEl>
                                      </p:cBhvr>
                                    </p:animEffect>
                                  </p:childTnLst>
                                </p:cTn>
                              </p:par>
                            </p:childTnLst>
                          </p:cTn>
                        </p:par>
                        <p:par>
                          <p:cTn id="101" fill="hold">
                            <p:stCondLst>
                              <p:cond delay="12000"/>
                            </p:stCondLst>
                            <p:childTnLst>
                              <p:par>
                                <p:cTn id="102" presetID="22" presetClass="entr" presetSubtype="2" fill="hold" nodeType="afterEffect">
                                  <p:stCondLst>
                                    <p:cond delay="0"/>
                                  </p:stCondLst>
                                  <p:childTnLst>
                                    <p:set>
                                      <p:cBhvr>
                                        <p:cTn id="103" dur="1" fill="hold">
                                          <p:stCondLst>
                                            <p:cond delay="0"/>
                                          </p:stCondLst>
                                        </p:cTn>
                                        <p:tgtEl>
                                          <p:spTgt spid="34"/>
                                        </p:tgtEl>
                                        <p:attrNameLst>
                                          <p:attrName>style.visibility</p:attrName>
                                        </p:attrNameLst>
                                      </p:cBhvr>
                                      <p:to>
                                        <p:strVal val="visible"/>
                                      </p:to>
                                    </p:set>
                                    <p:animEffect transition="in" filter="wipe(right)">
                                      <p:cBhvr>
                                        <p:cTn id="104" dur="500"/>
                                        <p:tgtEl>
                                          <p:spTgt spid="34"/>
                                        </p:tgtEl>
                                      </p:cBhvr>
                                    </p:animEffect>
                                  </p:childTnLst>
                                </p:cTn>
                              </p:par>
                            </p:childTnLst>
                          </p:cTn>
                        </p:par>
                        <p:par>
                          <p:cTn id="105" fill="hold">
                            <p:stCondLst>
                              <p:cond delay="12500"/>
                            </p:stCondLst>
                            <p:childTnLst>
                              <p:par>
                                <p:cTn id="106" presetID="10" presetClass="entr" presetSubtype="0" fill="hold" grpId="0" nodeType="afterEffect">
                                  <p:stCondLst>
                                    <p:cond delay="0"/>
                                  </p:stCondLst>
                                  <p:childTnLst>
                                    <p:set>
                                      <p:cBhvr>
                                        <p:cTn id="107" dur="1" fill="hold">
                                          <p:stCondLst>
                                            <p:cond delay="0"/>
                                          </p:stCondLst>
                                        </p:cTn>
                                        <p:tgtEl>
                                          <p:spTgt spid="26"/>
                                        </p:tgtEl>
                                        <p:attrNameLst>
                                          <p:attrName>style.visibility</p:attrName>
                                        </p:attrNameLst>
                                      </p:cBhvr>
                                      <p:to>
                                        <p:strVal val="visible"/>
                                      </p:to>
                                    </p:set>
                                    <p:animEffect transition="in" filter="fade">
                                      <p:cBhvr>
                                        <p:cTn id="10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p:bldP spid="14" grpId="0" animBg="1"/>
      <p:bldP spid="15" grpId="0"/>
      <p:bldP spid="16" grpId="0"/>
      <p:bldP spid="17" grpId="0" animBg="1"/>
      <p:bldP spid="18" grpId="0"/>
      <p:bldP spid="19" grpId="0" animBg="1"/>
      <p:bldP spid="20" grpId="0"/>
      <p:bldP spid="21" grpId="0" animBg="1"/>
      <p:bldP spid="22" grpId="0"/>
      <p:bldP spid="23" grpId="0"/>
      <p:bldP spid="24" grpId="0" animBg="1"/>
      <p:bldP spid="25" grpId="0"/>
      <p:bldP spid="26" grpId="0" animBg="1"/>
      <p:bldP spid="27" grpId="0"/>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
        <p:nvSpPr>
          <p:cNvPr id="65" name="Rectangle 64"/>
          <p:cNvSpPr/>
          <p:nvPr/>
        </p:nvSpPr>
        <p:spPr>
          <a:xfrm>
            <a:off x="7595596" y="1304634"/>
            <a:ext cx="859689" cy="3506914"/>
          </a:xfrm>
          <a:prstGeom prst="rect">
            <a:avLst/>
          </a:prstGeom>
          <a:solidFill>
            <a:srgbClr val="FF0000">
              <a:alpha val="50196"/>
            </a:srgb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919751" y="3860396"/>
            <a:ext cx="798923" cy="784317"/>
          </a:xfrm>
          <a:prstGeom prst="rect">
            <a:avLst/>
          </a:prstGeom>
          <a:solidFill>
            <a:srgbClr val="254061">
              <a:alpha val="49804"/>
            </a:srgb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p:cNvGrpSpPr/>
          <p:nvPr/>
        </p:nvGrpSpPr>
        <p:grpSpPr>
          <a:xfrm>
            <a:off x="461374" y="4653775"/>
            <a:ext cx="8301626" cy="606213"/>
            <a:chOff x="461374" y="2745978"/>
            <a:chExt cx="8301626" cy="606213"/>
          </a:xfrm>
        </p:grpSpPr>
        <p:sp>
          <p:nvSpPr>
            <p:cNvPr id="68" name="Rectangle 67"/>
            <p:cNvSpPr/>
            <p:nvPr/>
          </p:nvSpPr>
          <p:spPr>
            <a:xfrm>
              <a:off x="461374" y="2745978"/>
              <a:ext cx="8301626" cy="599721"/>
            </a:xfrm>
            <a:prstGeom prst="rect">
              <a:avLst/>
            </a:prstGeom>
            <a:solidFill>
              <a:srgbClr val="632523">
                <a:alpha val="74902"/>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9" name="Straight Connector 68"/>
            <p:cNvCxnSpPr/>
            <p:nvPr/>
          </p:nvCxnSpPr>
          <p:spPr>
            <a:xfrm>
              <a:off x="2043311"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250255"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2865550" y="2752470"/>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3629422"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4422477"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5215533"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6056652" y="2747276"/>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6872025" y="2747276"/>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8387754" y="2747276"/>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7594699" y="2752470"/>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909049" y="2881086"/>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200</a:t>
              </a:r>
            </a:p>
          </p:txBody>
        </p:sp>
        <p:sp>
          <p:nvSpPr>
            <p:cNvPr id="80" name="TextBox 79"/>
            <p:cNvSpPr txBox="1"/>
            <p:nvPr/>
          </p:nvSpPr>
          <p:spPr>
            <a:xfrm>
              <a:off x="1709149" y="2876550"/>
              <a:ext cx="681626" cy="338554"/>
            </a:xfrm>
            <a:prstGeom prst="rect">
              <a:avLst/>
            </a:prstGeom>
            <a:solidFill>
              <a:schemeClr val="bg1"/>
            </a:solidFill>
          </p:spPr>
          <p:txBody>
            <a:bodyPr wrap="square" rtlCol="0">
              <a:spAutoFit/>
            </a:bodyPr>
            <a:lstStyle/>
            <a:p>
              <a:pPr algn="ctr"/>
              <a:r>
                <a:rPr lang="en-US" sz="1600" dirty="0">
                  <a:solidFill>
                    <a:schemeClr val="accent2">
                      <a:lumMod val="50000"/>
                    </a:schemeClr>
                  </a:solidFill>
                  <a:latin typeface="Eras Demi ITC" pitchFamily="34" charset="0"/>
                </a:rPr>
                <a:t>4</a:t>
              </a:r>
              <a:r>
                <a:rPr lang="en-US" sz="1600" dirty="0" smtClean="0">
                  <a:solidFill>
                    <a:schemeClr val="accent2">
                      <a:lumMod val="50000"/>
                    </a:schemeClr>
                  </a:solidFill>
                  <a:latin typeface="Eras Demi ITC" pitchFamily="34" charset="0"/>
                </a:rPr>
                <a:t>00</a:t>
              </a:r>
            </a:p>
          </p:txBody>
        </p:sp>
        <p:sp>
          <p:nvSpPr>
            <p:cNvPr id="81" name="TextBox 80"/>
            <p:cNvSpPr txBox="1"/>
            <p:nvPr/>
          </p:nvSpPr>
          <p:spPr>
            <a:xfrm>
              <a:off x="2524125" y="2872014"/>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600</a:t>
              </a:r>
            </a:p>
          </p:txBody>
        </p:sp>
        <p:sp>
          <p:nvSpPr>
            <p:cNvPr id="82" name="TextBox 81"/>
            <p:cNvSpPr txBox="1"/>
            <p:nvPr/>
          </p:nvSpPr>
          <p:spPr>
            <a:xfrm>
              <a:off x="3295650" y="2867478"/>
              <a:ext cx="681626" cy="338554"/>
            </a:xfrm>
            <a:prstGeom prst="rect">
              <a:avLst/>
            </a:prstGeom>
            <a:solidFill>
              <a:schemeClr val="bg1"/>
            </a:solidFill>
          </p:spPr>
          <p:txBody>
            <a:bodyPr wrap="square" rtlCol="0">
              <a:spAutoFit/>
            </a:bodyPr>
            <a:lstStyle/>
            <a:p>
              <a:pPr algn="ctr"/>
              <a:r>
                <a:rPr lang="en-US" sz="1600" dirty="0">
                  <a:solidFill>
                    <a:schemeClr val="accent2">
                      <a:lumMod val="50000"/>
                    </a:schemeClr>
                  </a:solidFill>
                  <a:latin typeface="Eras Demi ITC" pitchFamily="34" charset="0"/>
                </a:rPr>
                <a:t>8</a:t>
              </a:r>
              <a:r>
                <a:rPr lang="en-US" sz="1600" dirty="0" smtClean="0">
                  <a:solidFill>
                    <a:schemeClr val="accent2">
                      <a:lumMod val="50000"/>
                    </a:schemeClr>
                  </a:solidFill>
                  <a:latin typeface="Eras Demi ITC" pitchFamily="34" charset="0"/>
                </a:rPr>
                <a:t>00</a:t>
              </a:r>
            </a:p>
          </p:txBody>
        </p:sp>
        <p:sp>
          <p:nvSpPr>
            <p:cNvPr id="83" name="TextBox 82"/>
            <p:cNvSpPr txBox="1"/>
            <p:nvPr/>
          </p:nvSpPr>
          <p:spPr>
            <a:xfrm>
              <a:off x="4086225" y="2862942"/>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1000</a:t>
              </a:r>
            </a:p>
          </p:txBody>
        </p:sp>
        <p:sp>
          <p:nvSpPr>
            <p:cNvPr id="84" name="TextBox 83"/>
            <p:cNvSpPr txBox="1"/>
            <p:nvPr/>
          </p:nvSpPr>
          <p:spPr>
            <a:xfrm>
              <a:off x="4886325" y="2858406"/>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1200</a:t>
              </a:r>
            </a:p>
          </p:txBody>
        </p:sp>
        <p:sp>
          <p:nvSpPr>
            <p:cNvPr id="85" name="TextBox 84"/>
            <p:cNvSpPr txBox="1"/>
            <p:nvPr/>
          </p:nvSpPr>
          <p:spPr>
            <a:xfrm>
              <a:off x="5724525" y="2853870"/>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1400</a:t>
              </a:r>
            </a:p>
          </p:txBody>
        </p:sp>
        <p:sp>
          <p:nvSpPr>
            <p:cNvPr id="86" name="TextBox 85"/>
            <p:cNvSpPr txBox="1"/>
            <p:nvPr/>
          </p:nvSpPr>
          <p:spPr>
            <a:xfrm>
              <a:off x="6524625" y="2849334"/>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1600</a:t>
              </a:r>
            </a:p>
          </p:txBody>
        </p:sp>
        <p:sp>
          <p:nvSpPr>
            <p:cNvPr id="87" name="TextBox 86"/>
            <p:cNvSpPr txBox="1"/>
            <p:nvPr/>
          </p:nvSpPr>
          <p:spPr>
            <a:xfrm>
              <a:off x="7258050" y="2844798"/>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1800</a:t>
              </a:r>
            </a:p>
          </p:txBody>
        </p:sp>
        <p:sp>
          <p:nvSpPr>
            <p:cNvPr id="88" name="TextBox 87"/>
            <p:cNvSpPr txBox="1"/>
            <p:nvPr/>
          </p:nvSpPr>
          <p:spPr>
            <a:xfrm>
              <a:off x="8048625" y="2840262"/>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2000</a:t>
              </a:r>
            </a:p>
          </p:txBody>
        </p:sp>
      </p:grpSp>
      <p:sp>
        <p:nvSpPr>
          <p:cNvPr id="89" name="Rectangle 88"/>
          <p:cNvSpPr/>
          <p:nvPr/>
        </p:nvSpPr>
        <p:spPr>
          <a:xfrm>
            <a:off x="619125" y="4364698"/>
            <a:ext cx="299449" cy="289077"/>
          </a:xfrm>
          <a:prstGeom prst="rect">
            <a:avLst/>
          </a:prstGeom>
          <a:solidFill>
            <a:srgbClr val="FFC000">
              <a:alpha val="50196"/>
            </a:srgb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1725202" y="3316948"/>
            <a:ext cx="734095" cy="1333441"/>
          </a:xfrm>
          <a:prstGeom prst="rect">
            <a:avLst/>
          </a:prstGeom>
          <a:solidFill>
            <a:schemeClr val="accent3">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p:cNvSpPr txBox="1"/>
          <p:nvPr/>
        </p:nvSpPr>
        <p:spPr>
          <a:xfrm>
            <a:off x="412243" y="2431063"/>
            <a:ext cx="2569081"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Thyatira 590 - Present</a:t>
            </a:r>
          </a:p>
        </p:txBody>
      </p:sp>
      <p:sp>
        <p:nvSpPr>
          <p:cNvPr id="92" name="Rectangle 91"/>
          <p:cNvSpPr/>
          <p:nvPr/>
        </p:nvSpPr>
        <p:spPr>
          <a:xfrm>
            <a:off x="2468822" y="2802598"/>
            <a:ext cx="5991368" cy="1849925"/>
          </a:xfrm>
          <a:prstGeom prst="rect">
            <a:avLst/>
          </a:prstGeom>
          <a:solidFill>
            <a:schemeClr val="accent5">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p:cNvSpPr txBox="1"/>
          <p:nvPr/>
        </p:nvSpPr>
        <p:spPr>
          <a:xfrm>
            <a:off x="428625" y="3478772"/>
            <a:ext cx="2095500"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Smyrna 100 - 314</a:t>
            </a:r>
          </a:p>
        </p:txBody>
      </p:sp>
      <p:sp>
        <p:nvSpPr>
          <p:cNvPr id="94" name="TextBox 93"/>
          <p:cNvSpPr txBox="1"/>
          <p:nvPr/>
        </p:nvSpPr>
        <p:spPr>
          <a:xfrm>
            <a:off x="412244" y="2945413"/>
            <a:ext cx="2378582"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Pergamos 314 - 590</a:t>
            </a:r>
          </a:p>
        </p:txBody>
      </p:sp>
      <p:sp>
        <p:nvSpPr>
          <p:cNvPr id="95" name="TextBox 94"/>
          <p:cNvSpPr txBox="1"/>
          <p:nvPr/>
        </p:nvSpPr>
        <p:spPr>
          <a:xfrm>
            <a:off x="3977276" y="1912010"/>
            <a:ext cx="2556837"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Sardis 1517 - Present</a:t>
            </a:r>
          </a:p>
        </p:txBody>
      </p:sp>
      <p:sp>
        <p:nvSpPr>
          <p:cNvPr id="96" name="TextBox 95"/>
          <p:cNvSpPr txBox="1"/>
          <p:nvPr/>
        </p:nvSpPr>
        <p:spPr>
          <a:xfrm>
            <a:off x="4427039" y="1437386"/>
            <a:ext cx="3165448"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Philadelphia 1800 - Present</a:t>
            </a:r>
          </a:p>
        </p:txBody>
      </p:sp>
      <p:sp>
        <p:nvSpPr>
          <p:cNvPr id="97" name="Rectangle 96"/>
          <p:cNvSpPr/>
          <p:nvPr/>
        </p:nvSpPr>
        <p:spPr>
          <a:xfrm>
            <a:off x="6534149" y="2288714"/>
            <a:ext cx="1925221" cy="2361725"/>
          </a:xfrm>
          <a:prstGeom prst="rect">
            <a:avLst/>
          </a:prstGeom>
          <a:solidFill>
            <a:schemeClr val="accent4">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7598863" y="1818446"/>
            <a:ext cx="859689" cy="2840701"/>
          </a:xfrm>
          <a:prstGeom prst="rect">
            <a:avLst/>
          </a:prstGeom>
          <a:solidFill>
            <a:schemeClr val="accent6">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p:cNvSpPr txBox="1"/>
          <p:nvPr/>
        </p:nvSpPr>
        <p:spPr>
          <a:xfrm>
            <a:off x="4612187" y="933098"/>
            <a:ext cx="2979482"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Laodicea 1800 – Present</a:t>
            </a:r>
          </a:p>
        </p:txBody>
      </p:sp>
      <p:sp>
        <p:nvSpPr>
          <p:cNvPr id="100" name="TextBox 99"/>
          <p:cNvSpPr txBox="1"/>
          <p:nvPr/>
        </p:nvSpPr>
        <p:spPr>
          <a:xfrm>
            <a:off x="428625" y="3988098"/>
            <a:ext cx="2095500"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Ephesus 32 - 100</a:t>
            </a:r>
          </a:p>
        </p:txBody>
      </p:sp>
    </p:spTree>
    <p:extLst>
      <p:ext uri="{BB962C8B-B14F-4D97-AF65-F5344CB8AC3E}">
        <p14:creationId xmlns:p14="http://schemas.microsoft.com/office/powerpoint/2010/main" xmlns="" val="28849999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fade">
                                      <p:cBhvr>
                                        <p:cTn id="7" dur="500"/>
                                        <p:tgtEl>
                                          <p:spTgt spid="100"/>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9"/>
                                        </p:tgtEl>
                                        <p:attrNameLst>
                                          <p:attrName>style.visibility</p:attrName>
                                        </p:attrNameLst>
                                      </p:cBhvr>
                                      <p:to>
                                        <p:strVal val="visible"/>
                                      </p:to>
                                    </p:set>
                                    <p:animEffect transition="in" filter="wipe(up)">
                                      <p:cBhvr>
                                        <p:cTn id="11" dur="500"/>
                                        <p:tgtEl>
                                          <p:spTgt spid="8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3"/>
                                        </p:tgtEl>
                                        <p:attrNameLst>
                                          <p:attrName>style.visibility</p:attrName>
                                        </p:attrNameLst>
                                      </p:cBhvr>
                                      <p:to>
                                        <p:strVal val="visible"/>
                                      </p:to>
                                    </p:set>
                                    <p:animEffect transition="in" filter="fade">
                                      <p:cBhvr>
                                        <p:cTn id="16" dur="500"/>
                                        <p:tgtEl>
                                          <p:spTgt spid="93"/>
                                        </p:tgtEl>
                                      </p:cBhvr>
                                    </p:animEffect>
                                  </p:childTnLst>
                                </p:cTn>
                              </p:par>
                            </p:childTnLst>
                          </p:cTn>
                        </p:par>
                        <p:par>
                          <p:cTn id="17" fill="hold">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66"/>
                                        </p:tgtEl>
                                        <p:attrNameLst>
                                          <p:attrName>style.visibility</p:attrName>
                                        </p:attrNameLst>
                                      </p:cBhvr>
                                      <p:to>
                                        <p:strVal val="visible"/>
                                      </p:to>
                                    </p:set>
                                    <p:animEffect transition="in" filter="wipe(up)">
                                      <p:cBhvr>
                                        <p:cTn id="20" dur="500"/>
                                        <p:tgtEl>
                                          <p:spTgt spid="6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4"/>
                                        </p:tgtEl>
                                        <p:attrNameLst>
                                          <p:attrName>style.visibility</p:attrName>
                                        </p:attrNameLst>
                                      </p:cBhvr>
                                      <p:to>
                                        <p:strVal val="visible"/>
                                      </p:to>
                                    </p:set>
                                    <p:animEffect transition="in" filter="fade">
                                      <p:cBhvr>
                                        <p:cTn id="25" dur="500"/>
                                        <p:tgtEl>
                                          <p:spTgt spid="94"/>
                                        </p:tgtEl>
                                      </p:cBhvr>
                                    </p:animEffect>
                                  </p:childTnLst>
                                </p:cTn>
                              </p:par>
                            </p:childTnLst>
                          </p:cTn>
                        </p:par>
                        <p:par>
                          <p:cTn id="26" fill="hold">
                            <p:stCondLst>
                              <p:cond delay="500"/>
                            </p:stCondLst>
                            <p:childTnLst>
                              <p:par>
                                <p:cTn id="27" presetID="22" presetClass="entr" presetSubtype="1" fill="hold" grpId="0" nodeType="afterEffect">
                                  <p:stCondLst>
                                    <p:cond delay="0"/>
                                  </p:stCondLst>
                                  <p:childTnLst>
                                    <p:set>
                                      <p:cBhvr>
                                        <p:cTn id="28" dur="1" fill="hold">
                                          <p:stCondLst>
                                            <p:cond delay="0"/>
                                          </p:stCondLst>
                                        </p:cTn>
                                        <p:tgtEl>
                                          <p:spTgt spid="90"/>
                                        </p:tgtEl>
                                        <p:attrNameLst>
                                          <p:attrName>style.visibility</p:attrName>
                                        </p:attrNameLst>
                                      </p:cBhvr>
                                      <p:to>
                                        <p:strVal val="visible"/>
                                      </p:to>
                                    </p:set>
                                    <p:animEffect transition="in" filter="wipe(up)">
                                      <p:cBhvr>
                                        <p:cTn id="29" dur="500"/>
                                        <p:tgtEl>
                                          <p:spTgt spid="90"/>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91"/>
                                        </p:tgtEl>
                                        <p:attrNameLst>
                                          <p:attrName>style.visibility</p:attrName>
                                        </p:attrNameLst>
                                      </p:cBhvr>
                                      <p:to>
                                        <p:strVal val="visible"/>
                                      </p:to>
                                    </p:set>
                                    <p:animEffect transition="in" filter="fade">
                                      <p:cBhvr>
                                        <p:cTn id="34" dur="500"/>
                                        <p:tgtEl>
                                          <p:spTgt spid="91"/>
                                        </p:tgtEl>
                                      </p:cBhvr>
                                    </p:animEffect>
                                  </p:childTnLst>
                                </p:cTn>
                              </p:par>
                            </p:childTnLst>
                          </p:cTn>
                        </p:par>
                        <p:par>
                          <p:cTn id="35" fill="hold">
                            <p:stCondLst>
                              <p:cond delay="500"/>
                            </p:stCondLst>
                            <p:childTnLst>
                              <p:par>
                                <p:cTn id="36" presetID="22" presetClass="entr" presetSubtype="1" fill="hold" grpId="0" nodeType="afterEffect">
                                  <p:stCondLst>
                                    <p:cond delay="0"/>
                                  </p:stCondLst>
                                  <p:childTnLst>
                                    <p:set>
                                      <p:cBhvr>
                                        <p:cTn id="37" dur="1" fill="hold">
                                          <p:stCondLst>
                                            <p:cond delay="0"/>
                                          </p:stCondLst>
                                        </p:cTn>
                                        <p:tgtEl>
                                          <p:spTgt spid="92"/>
                                        </p:tgtEl>
                                        <p:attrNameLst>
                                          <p:attrName>style.visibility</p:attrName>
                                        </p:attrNameLst>
                                      </p:cBhvr>
                                      <p:to>
                                        <p:strVal val="visible"/>
                                      </p:to>
                                    </p:set>
                                    <p:animEffect transition="in" filter="wipe(up)">
                                      <p:cBhvr>
                                        <p:cTn id="38" dur="500"/>
                                        <p:tgtEl>
                                          <p:spTgt spid="9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95"/>
                                        </p:tgtEl>
                                        <p:attrNameLst>
                                          <p:attrName>style.visibility</p:attrName>
                                        </p:attrNameLst>
                                      </p:cBhvr>
                                      <p:to>
                                        <p:strVal val="visible"/>
                                      </p:to>
                                    </p:set>
                                    <p:animEffect transition="in" filter="fade">
                                      <p:cBhvr>
                                        <p:cTn id="43" dur="500"/>
                                        <p:tgtEl>
                                          <p:spTgt spid="95"/>
                                        </p:tgtEl>
                                      </p:cBhvr>
                                    </p:animEffect>
                                  </p:childTnLst>
                                </p:cTn>
                              </p:par>
                            </p:childTnLst>
                          </p:cTn>
                        </p:par>
                        <p:par>
                          <p:cTn id="44" fill="hold">
                            <p:stCondLst>
                              <p:cond delay="500"/>
                            </p:stCondLst>
                            <p:childTnLst>
                              <p:par>
                                <p:cTn id="45" presetID="22" presetClass="entr" presetSubtype="1" fill="hold" grpId="0" nodeType="afterEffect">
                                  <p:stCondLst>
                                    <p:cond delay="0"/>
                                  </p:stCondLst>
                                  <p:childTnLst>
                                    <p:set>
                                      <p:cBhvr>
                                        <p:cTn id="46" dur="1" fill="hold">
                                          <p:stCondLst>
                                            <p:cond delay="0"/>
                                          </p:stCondLst>
                                        </p:cTn>
                                        <p:tgtEl>
                                          <p:spTgt spid="97"/>
                                        </p:tgtEl>
                                        <p:attrNameLst>
                                          <p:attrName>style.visibility</p:attrName>
                                        </p:attrNameLst>
                                      </p:cBhvr>
                                      <p:to>
                                        <p:strVal val="visible"/>
                                      </p:to>
                                    </p:set>
                                    <p:animEffect transition="in" filter="wipe(up)">
                                      <p:cBhvr>
                                        <p:cTn id="47" dur="500"/>
                                        <p:tgtEl>
                                          <p:spTgt spid="9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96"/>
                                        </p:tgtEl>
                                        <p:attrNameLst>
                                          <p:attrName>style.visibility</p:attrName>
                                        </p:attrNameLst>
                                      </p:cBhvr>
                                      <p:to>
                                        <p:strVal val="visible"/>
                                      </p:to>
                                    </p:set>
                                    <p:animEffect transition="in" filter="fade">
                                      <p:cBhvr>
                                        <p:cTn id="52" dur="500"/>
                                        <p:tgtEl>
                                          <p:spTgt spid="96"/>
                                        </p:tgtEl>
                                      </p:cBhvr>
                                    </p:animEffect>
                                  </p:childTnLst>
                                </p:cTn>
                              </p:par>
                            </p:childTnLst>
                          </p:cTn>
                        </p:par>
                        <p:par>
                          <p:cTn id="53" fill="hold">
                            <p:stCondLst>
                              <p:cond delay="500"/>
                            </p:stCondLst>
                            <p:childTnLst>
                              <p:par>
                                <p:cTn id="54" presetID="22" presetClass="entr" presetSubtype="1" fill="hold" grpId="0" nodeType="afterEffect">
                                  <p:stCondLst>
                                    <p:cond delay="0"/>
                                  </p:stCondLst>
                                  <p:childTnLst>
                                    <p:set>
                                      <p:cBhvr>
                                        <p:cTn id="55" dur="1" fill="hold">
                                          <p:stCondLst>
                                            <p:cond delay="0"/>
                                          </p:stCondLst>
                                        </p:cTn>
                                        <p:tgtEl>
                                          <p:spTgt spid="98"/>
                                        </p:tgtEl>
                                        <p:attrNameLst>
                                          <p:attrName>style.visibility</p:attrName>
                                        </p:attrNameLst>
                                      </p:cBhvr>
                                      <p:to>
                                        <p:strVal val="visible"/>
                                      </p:to>
                                    </p:set>
                                    <p:animEffect transition="in" filter="wipe(up)">
                                      <p:cBhvr>
                                        <p:cTn id="56" dur="500"/>
                                        <p:tgtEl>
                                          <p:spTgt spid="98"/>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99"/>
                                        </p:tgtEl>
                                        <p:attrNameLst>
                                          <p:attrName>style.visibility</p:attrName>
                                        </p:attrNameLst>
                                      </p:cBhvr>
                                      <p:to>
                                        <p:strVal val="visible"/>
                                      </p:to>
                                    </p:set>
                                    <p:animEffect transition="in" filter="fade">
                                      <p:cBhvr>
                                        <p:cTn id="61" dur="500"/>
                                        <p:tgtEl>
                                          <p:spTgt spid="99"/>
                                        </p:tgtEl>
                                      </p:cBhvr>
                                    </p:animEffect>
                                  </p:childTnLst>
                                </p:cTn>
                              </p:par>
                            </p:childTnLst>
                          </p:cTn>
                        </p:par>
                        <p:par>
                          <p:cTn id="62" fill="hold">
                            <p:stCondLst>
                              <p:cond delay="500"/>
                            </p:stCondLst>
                            <p:childTnLst>
                              <p:par>
                                <p:cTn id="63" presetID="22" presetClass="entr" presetSubtype="1" fill="hold" grpId="0" nodeType="afterEffect">
                                  <p:stCondLst>
                                    <p:cond delay="0"/>
                                  </p:stCondLst>
                                  <p:childTnLst>
                                    <p:set>
                                      <p:cBhvr>
                                        <p:cTn id="64" dur="1" fill="hold">
                                          <p:stCondLst>
                                            <p:cond delay="0"/>
                                          </p:stCondLst>
                                        </p:cTn>
                                        <p:tgtEl>
                                          <p:spTgt spid="65"/>
                                        </p:tgtEl>
                                        <p:attrNameLst>
                                          <p:attrName>style.visibility</p:attrName>
                                        </p:attrNameLst>
                                      </p:cBhvr>
                                      <p:to>
                                        <p:strVal val="visible"/>
                                      </p:to>
                                    </p:set>
                                    <p:animEffect transition="in" filter="wipe(up)">
                                      <p:cBhvr>
                                        <p:cTn id="65" dur="500"/>
                                        <p:tgtEl>
                                          <p:spTgt spid="65"/>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mph" presetSubtype="0" grpId="1" nodeType="clickEffect">
                                  <p:stCondLst>
                                    <p:cond delay="0"/>
                                  </p:stCondLst>
                                  <p:childTnLst>
                                    <p:set>
                                      <p:cBhvr rctx="PPT">
                                        <p:cTn id="69" dur="indefinite"/>
                                        <p:tgtEl>
                                          <p:spTgt spid="100"/>
                                        </p:tgtEl>
                                        <p:attrNameLst>
                                          <p:attrName>style.opacity</p:attrName>
                                        </p:attrNameLst>
                                      </p:cBhvr>
                                      <p:to>
                                        <p:strVal val="0.25"/>
                                      </p:to>
                                    </p:set>
                                    <p:animEffect filter="image" prLst="opacity: 0.25">
                                      <p:cBhvr rctx="IE">
                                        <p:cTn id="70" dur="indefinite"/>
                                        <p:tgtEl>
                                          <p:spTgt spid="100"/>
                                        </p:tgtEl>
                                      </p:cBhvr>
                                    </p:animEffect>
                                  </p:childTnLst>
                                </p:cTn>
                              </p:par>
                              <p:par>
                                <p:cTn id="71" presetID="9" presetClass="emph" presetSubtype="0" grpId="1" nodeType="withEffect">
                                  <p:stCondLst>
                                    <p:cond delay="0"/>
                                  </p:stCondLst>
                                  <p:childTnLst>
                                    <p:set>
                                      <p:cBhvr rctx="PPT">
                                        <p:cTn id="72" dur="indefinite"/>
                                        <p:tgtEl>
                                          <p:spTgt spid="89"/>
                                        </p:tgtEl>
                                        <p:attrNameLst>
                                          <p:attrName>style.opacity</p:attrName>
                                        </p:attrNameLst>
                                      </p:cBhvr>
                                      <p:to>
                                        <p:strVal val="0.25"/>
                                      </p:to>
                                    </p:set>
                                    <p:animEffect filter="image" prLst="opacity: 0.25">
                                      <p:cBhvr rctx="IE">
                                        <p:cTn id="73" dur="indefinite"/>
                                        <p:tgtEl>
                                          <p:spTgt spid="89"/>
                                        </p:tgtEl>
                                      </p:cBhvr>
                                    </p:animEffect>
                                  </p:childTnLst>
                                </p:cTn>
                              </p:par>
                              <p:par>
                                <p:cTn id="74" presetID="9" presetClass="emph" presetSubtype="0" grpId="1" nodeType="withEffect">
                                  <p:stCondLst>
                                    <p:cond delay="0"/>
                                  </p:stCondLst>
                                  <p:childTnLst>
                                    <p:set>
                                      <p:cBhvr rctx="PPT">
                                        <p:cTn id="75" dur="indefinite"/>
                                        <p:tgtEl>
                                          <p:spTgt spid="93"/>
                                        </p:tgtEl>
                                        <p:attrNameLst>
                                          <p:attrName>style.opacity</p:attrName>
                                        </p:attrNameLst>
                                      </p:cBhvr>
                                      <p:to>
                                        <p:strVal val="0.5"/>
                                      </p:to>
                                    </p:set>
                                    <p:animEffect filter="image" prLst="opacity: 0.5">
                                      <p:cBhvr rctx="IE">
                                        <p:cTn id="76" dur="indefinite"/>
                                        <p:tgtEl>
                                          <p:spTgt spid="93"/>
                                        </p:tgtEl>
                                      </p:cBhvr>
                                    </p:animEffect>
                                  </p:childTnLst>
                                </p:cTn>
                              </p:par>
                              <p:par>
                                <p:cTn id="77" presetID="9" presetClass="emph" presetSubtype="0" grpId="1" nodeType="withEffect">
                                  <p:stCondLst>
                                    <p:cond delay="0"/>
                                  </p:stCondLst>
                                  <p:childTnLst>
                                    <p:set>
                                      <p:cBhvr rctx="PPT">
                                        <p:cTn id="78" dur="indefinite"/>
                                        <p:tgtEl>
                                          <p:spTgt spid="66"/>
                                        </p:tgtEl>
                                        <p:attrNameLst>
                                          <p:attrName>style.opacity</p:attrName>
                                        </p:attrNameLst>
                                      </p:cBhvr>
                                      <p:to>
                                        <p:strVal val="0.5"/>
                                      </p:to>
                                    </p:set>
                                    <p:animEffect filter="image" prLst="opacity: 0.5">
                                      <p:cBhvr rctx="IE">
                                        <p:cTn id="79" dur="indefinite"/>
                                        <p:tgtEl>
                                          <p:spTgt spid="66"/>
                                        </p:tgtEl>
                                      </p:cBhvr>
                                    </p:animEffect>
                                  </p:childTnLst>
                                </p:cTn>
                              </p:par>
                              <p:par>
                                <p:cTn id="80" presetID="9" presetClass="emph" presetSubtype="0" grpId="1" nodeType="withEffect">
                                  <p:stCondLst>
                                    <p:cond delay="0"/>
                                  </p:stCondLst>
                                  <p:childTnLst>
                                    <p:set>
                                      <p:cBhvr rctx="PPT">
                                        <p:cTn id="81" dur="indefinite"/>
                                        <p:tgtEl>
                                          <p:spTgt spid="94"/>
                                        </p:tgtEl>
                                        <p:attrNameLst>
                                          <p:attrName>style.opacity</p:attrName>
                                        </p:attrNameLst>
                                      </p:cBhvr>
                                      <p:to>
                                        <p:strVal val="0.5"/>
                                      </p:to>
                                    </p:set>
                                    <p:animEffect filter="image" prLst="opacity: 0.5">
                                      <p:cBhvr rctx="IE">
                                        <p:cTn id="82" dur="indefinite"/>
                                        <p:tgtEl>
                                          <p:spTgt spid="94"/>
                                        </p:tgtEl>
                                      </p:cBhvr>
                                    </p:animEffect>
                                  </p:childTnLst>
                                </p:cTn>
                              </p:par>
                              <p:par>
                                <p:cTn id="83" presetID="9" presetClass="emph" presetSubtype="0" grpId="1" nodeType="withEffect">
                                  <p:stCondLst>
                                    <p:cond delay="0"/>
                                  </p:stCondLst>
                                  <p:childTnLst>
                                    <p:set>
                                      <p:cBhvr rctx="PPT">
                                        <p:cTn id="84" dur="indefinite"/>
                                        <p:tgtEl>
                                          <p:spTgt spid="90"/>
                                        </p:tgtEl>
                                        <p:attrNameLst>
                                          <p:attrName>style.opacity</p:attrName>
                                        </p:attrNameLst>
                                      </p:cBhvr>
                                      <p:to>
                                        <p:strVal val="0.5"/>
                                      </p:to>
                                    </p:set>
                                    <p:animEffect filter="image" prLst="opacity: 0.5">
                                      <p:cBhvr rctx="IE">
                                        <p:cTn id="85" dur="indefinite"/>
                                        <p:tgtEl>
                                          <p:spTgt spid="90"/>
                                        </p:tgtEl>
                                      </p:cBhvr>
                                    </p:animEffect>
                                  </p:childTnLst>
                                </p:cTn>
                              </p:par>
                              <p:par>
                                <p:cTn id="86" presetID="9" presetClass="emph" presetSubtype="0" grpId="1" nodeType="withEffect">
                                  <p:stCondLst>
                                    <p:cond delay="0"/>
                                  </p:stCondLst>
                                  <p:childTnLst>
                                    <p:set>
                                      <p:cBhvr rctx="PPT">
                                        <p:cTn id="87" dur="indefinite"/>
                                        <p:tgtEl>
                                          <p:spTgt spid="91"/>
                                        </p:tgtEl>
                                        <p:attrNameLst>
                                          <p:attrName>style.opacity</p:attrName>
                                        </p:attrNameLst>
                                      </p:cBhvr>
                                      <p:to>
                                        <p:strVal val="0.5"/>
                                      </p:to>
                                    </p:set>
                                    <p:animEffect filter="image" prLst="opacity: 0.5">
                                      <p:cBhvr rctx="IE">
                                        <p:cTn id="88" dur="indefinite"/>
                                        <p:tgtEl>
                                          <p:spTgt spid="91"/>
                                        </p:tgtEl>
                                      </p:cBhvr>
                                    </p:animEffect>
                                  </p:childTnLst>
                                </p:cTn>
                              </p:par>
                              <p:par>
                                <p:cTn id="89" presetID="9" presetClass="emph" presetSubtype="0" grpId="1" nodeType="withEffect">
                                  <p:stCondLst>
                                    <p:cond delay="0"/>
                                  </p:stCondLst>
                                  <p:childTnLst>
                                    <p:set>
                                      <p:cBhvr rctx="PPT">
                                        <p:cTn id="90" dur="indefinite"/>
                                        <p:tgtEl>
                                          <p:spTgt spid="92"/>
                                        </p:tgtEl>
                                        <p:attrNameLst>
                                          <p:attrName>style.opacity</p:attrName>
                                        </p:attrNameLst>
                                      </p:cBhvr>
                                      <p:to>
                                        <p:strVal val="0.5"/>
                                      </p:to>
                                    </p:set>
                                    <p:animEffect filter="image" prLst="opacity: 0.5">
                                      <p:cBhvr rctx="IE">
                                        <p:cTn id="91" dur="indefinite"/>
                                        <p:tgtEl>
                                          <p:spTgt spid="92"/>
                                        </p:tgtEl>
                                      </p:cBhvr>
                                    </p:animEffect>
                                  </p:childTnLst>
                                </p:cTn>
                              </p:par>
                              <p:par>
                                <p:cTn id="92" presetID="9" presetClass="emph" presetSubtype="0" grpId="1" nodeType="withEffect">
                                  <p:stCondLst>
                                    <p:cond delay="0"/>
                                  </p:stCondLst>
                                  <p:childTnLst>
                                    <p:set>
                                      <p:cBhvr rctx="PPT">
                                        <p:cTn id="93" dur="indefinite"/>
                                        <p:tgtEl>
                                          <p:spTgt spid="99"/>
                                        </p:tgtEl>
                                        <p:attrNameLst>
                                          <p:attrName>style.opacity</p:attrName>
                                        </p:attrNameLst>
                                      </p:cBhvr>
                                      <p:to>
                                        <p:strVal val="0.5"/>
                                      </p:to>
                                    </p:set>
                                    <p:animEffect filter="image" prLst="opacity: 0.5">
                                      <p:cBhvr rctx="IE">
                                        <p:cTn id="94" dur="indefinite"/>
                                        <p:tgtEl>
                                          <p:spTgt spid="99"/>
                                        </p:tgtEl>
                                      </p:cBhvr>
                                    </p:animEffect>
                                  </p:childTnLst>
                                </p:cTn>
                              </p:par>
                              <p:par>
                                <p:cTn id="95" presetID="9" presetClass="emph" presetSubtype="0" grpId="1" nodeType="withEffect">
                                  <p:stCondLst>
                                    <p:cond delay="0"/>
                                  </p:stCondLst>
                                  <p:childTnLst>
                                    <p:set>
                                      <p:cBhvr rctx="PPT">
                                        <p:cTn id="96" dur="indefinite"/>
                                        <p:tgtEl>
                                          <p:spTgt spid="65"/>
                                        </p:tgtEl>
                                        <p:attrNameLst>
                                          <p:attrName>style.opacity</p:attrName>
                                        </p:attrNameLst>
                                      </p:cBhvr>
                                      <p:to>
                                        <p:strVal val="0.5"/>
                                      </p:to>
                                    </p:set>
                                    <p:animEffect filter="image" prLst="opacity: 0.5">
                                      <p:cBhvr rctx="IE">
                                        <p:cTn id="97" dur="indefinite"/>
                                        <p:tgtEl>
                                          <p:spTgt spid="65"/>
                                        </p:tgtEl>
                                      </p:cBhvr>
                                    </p:animEffect>
                                  </p:childTnLst>
                                </p:cTn>
                              </p:par>
                              <p:par>
                                <p:cTn id="98" presetID="9" presetClass="emph" presetSubtype="0" grpId="1" nodeType="withEffect">
                                  <p:stCondLst>
                                    <p:cond delay="0"/>
                                  </p:stCondLst>
                                  <p:childTnLst>
                                    <p:set>
                                      <p:cBhvr rctx="PPT">
                                        <p:cTn id="99" dur="indefinite"/>
                                        <p:tgtEl>
                                          <p:spTgt spid="95"/>
                                        </p:tgtEl>
                                        <p:attrNameLst>
                                          <p:attrName>style.opacity</p:attrName>
                                        </p:attrNameLst>
                                      </p:cBhvr>
                                      <p:to>
                                        <p:strVal val="0.5"/>
                                      </p:to>
                                    </p:set>
                                    <p:animEffect filter="image" prLst="opacity: 0.5">
                                      <p:cBhvr rctx="IE">
                                        <p:cTn id="100" dur="indefinite"/>
                                        <p:tgtEl>
                                          <p:spTgt spid="95"/>
                                        </p:tgtEl>
                                      </p:cBhvr>
                                    </p:animEffect>
                                  </p:childTnLst>
                                </p:cTn>
                              </p:par>
                              <p:par>
                                <p:cTn id="101" presetID="9" presetClass="emph" presetSubtype="0" grpId="1" nodeType="withEffect">
                                  <p:stCondLst>
                                    <p:cond delay="0"/>
                                  </p:stCondLst>
                                  <p:childTnLst>
                                    <p:set>
                                      <p:cBhvr rctx="PPT">
                                        <p:cTn id="102" dur="indefinite"/>
                                        <p:tgtEl>
                                          <p:spTgt spid="97"/>
                                        </p:tgtEl>
                                        <p:attrNameLst>
                                          <p:attrName>style.opacity</p:attrName>
                                        </p:attrNameLst>
                                      </p:cBhvr>
                                      <p:to>
                                        <p:strVal val="0.5"/>
                                      </p:to>
                                    </p:set>
                                    <p:animEffect filter="image" prLst="opacity: 0.5">
                                      <p:cBhvr rctx="IE">
                                        <p:cTn id="103" dur="indefinite"/>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5" grpId="1" animBg="1"/>
      <p:bldP spid="66" grpId="0" animBg="1"/>
      <p:bldP spid="66"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7" grpId="0" animBg="1"/>
      <p:bldP spid="97" grpId="1" animBg="1"/>
      <p:bldP spid="98" grpId="0" animBg="1"/>
      <p:bldP spid="99" grpId="0" animBg="1"/>
      <p:bldP spid="99" grpId="1" animBg="1"/>
      <p:bldP spid="100" grpId="0" animBg="1"/>
      <p:bldP spid="100"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252978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smtClean="0">
                <a:solidFill>
                  <a:srgbClr val="FFC000"/>
                </a:solidFill>
                <a:latin typeface="Eras Demi ITC" pitchFamily="34" charset="0"/>
              </a:rPr>
              <a:t>Philadelphia</a:t>
            </a:r>
            <a:r>
              <a:rPr lang="en-US" sz="3200" dirty="0" smtClean="0">
                <a:solidFill>
                  <a:schemeClr val="bg1"/>
                </a:solidFill>
                <a:latin typeface="Eras Demi ITC" pitchFamily="34" charset="0"/>
              </a:rPr>
              <a:t> ~ </a:t>
            </a:r>
            <a:r>
              <a:rPr lang="en-US" sz="3200" b="1" i="1" dirty="0" err="1" smtClean="0">
                <a:solidFill>
                  <a:srgbClr val="FFC000"/>
                </a:solidFill>
                <a:latin typeface="Times New Roman" pitchFamily="18" charset="0"/>
                <a:cs typeface="Times New Roman" pitchFamily="18" charset="0"/>
              </a:rPr>
              <a:t>philos</a:t>
            </a:r>
            <a:r>
              <a:rPr lang="en-US" sz="3200" dirty="0" smtClean="0">
                <a:solidFill>
                  <a:schemeClr val="bg1"/>
                </a:solidFill>
                <a:latin typeface="Eras Demi ITC" pitchFamily="34" charset="0"/>
              </a:rPr>
              <a:t> (strong affection) + </a:t>
            </a:r>
            <a:r>
              <a:rPr lang="en-US" sz="3200" b="1" i="1" dirty="0" err="1" smtClean="0">
                <a:solidFill>
                  <a:srgbClr val="FFC000"/>
                </a:solidFill>
                <a:latin typeface="Times New Roman" pitchFamily="18" charset="0"/>
                <a:cs typeface="Times New Roman" pitchFamily="18" charset="0"/>
              </a:rPr>
              <a:t>adelphos</a:t>
            </a:r>
            <a:r>
              <a:rPr lang="en-US" sz="3200" dirty="0" smtClean="0">
                <a:solidFill>
                  <a:schemeClr val="bg1"/>
                </a:solidFill>
                <a:latin typeface="Eras Demi ITC" pitchFamily="34" charset="0"/>
              </a:rPr>
              <a:t> (brother)</a:t>
            </a:r>
            <a:endParaRPr lang="en-US" sz="3200" dirty="0">
              <a:solidFill>
                <a:srgbClr val="FFC000"/>
              </a:solidFill>
              <a:latin typeface="Eras Demi ITC" pitchFamily="34" charset="0"/>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882702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268358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t>Two words for </a:t>
            </a:r>
            <a:r>
              <a:rPr lang="en-US" sz="3200" dirty="0" smtClean="0">
                <a:solidFill>
                  <a:schemeClr val="bg1"/>
                </a:solidFill>
              </a:rPr>
              <a:t>true</a:t>
            </a:r>
            <a:r>
              <a:rPr lang="en-US" sz="3200" dirty="0">
                <a:solidFill>
                  <a:schemeClr val="bg1"/>
                </a:solidFill>
                <a:latin typeface="Eras Demi ITC" pitchFamily="34" charset="0"/>
              </a:rPr>
              <a:t>:</a:t>
            </a:r>
            <a:endParaRPr lang="en-US" sz="3200" dirty="0">
              <a:solidFill>
                <a:schemeClr val="bg1"/>
              </a:solidFill>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714375" y="1498025"/>
            <a:ext cx="2181226" cy="584775"/>
          </a:xfrm>
          <a:prstGeom prst="rect">
            <a:avLst/>
          </a:prstGeom>
          <a:noFill/>
        </p:spPr>
        <p:txBody>
          <a:bodyPr wrap="square" rtlCol="0">
            <a:spAutoFit/>
          </a:bodyPr>
          <a:lstStyle/>
          <a:p>
            <a:pPr marL="342900" indent="-342900">
              <a:buFont typeface="Arial" pitchFamily="34" charset="0"/>
              <a:buChar char="•"/>
            </a:pPr>
            <a:r>
              <a:rPr lang="en-US" sz="3200" i="1" dirty="0" smtClean="0"/>
              <a:t> </a:t>
            </a:r>
            <a:r>
              <a:rPr lang="en-US" sz="3200" b="1" i="1" dirty="0" err="1" smtClean="0">
                <a:solidFill>
                  <a:srgbClr val="FFC000"/>
                </a:solidFill>
                <a:latin typeface="Times New Roman" pitchFamily="18" charset="0"/>
                <a:cs typeface="Times New Roman" pitchFamily="18" charset="0"/>
              </a:rPr>
              <a:t>alēthēs</a:t>
            </a:r>
            <a:r>
              <a:rPr lang="en-US" sz="3200" b="1" dirty="0" smtClean="0">
                <a:solidFill>
                  <a:srgbClr val="FFC000"/>
                </a:solidFill>
                <a:latin typeface="Times New Roman" pitchFamily="18" charset="0"/>
                <a:cs typeface="Times New Roman" pitchFamily="18" charset="0"/>
              </a:rPr>
              <a:t> </a:t>
            </a:r>
            <a:endParaRPr lang="en-US" sz="3200" b="1" dirty="0">
              <a:solidFill>
                <a:srgbClr val="FFC000"/>
              </a:solidFill>
              <a:latin typeface="Times New Roman" pitchFamily="18" charset="0"/>
              <a:cs typeface="Times New Roman" pitchFamily="18" charset="0"/>
            </a:endParaRPr>
          </a:p>
        </p:txBody>
      </p:sp>
      <p:sp>
        <p:nvSpPr>
          <p:cNvPr id="5" name="TextBox 4"/>
          <p:cNvSpPr txBox="1"/>
          <p:nvPr/>
        </p:nvSpPr>
        <p:spPr>
          <a:xfrm>
            <a:off x="714375" y="2025075"/>
            <a:ext cx="2562225" cy="584775"/>
          </a:xfrm>
          <a:prstGeom prst="rect">
            <a:avLst/>
          </a:prstGeom>
          <a:noFill/>
        </p:spPr>
        <p:txBody>
          <a:bodyPr wrap="square" rtlCol="0">
            <a:spAutoFit/>
          </a:bodyPr>
          <a:lstStyle/>
          <a:p>
            <a:pPr marL="342900" indent="-342900">
              <a:buFont typeface="Arial" pitchFamily="34" charset="0"/>
              <a:buChar char="•"/>
              <a:tabLst>
                <a:tab pos="285750" algn="l"/>
              </a:tabLst>
            </a:pPr>
            <a:r>
              <a:rPr lang="en-US" sz="3200" i="1" dirty="0" smtClean="0"/>
              <a:t> </a:t>
            </a:r>
            <a:r>
              <a:rPr lang="en-US" sz="3200" b="1" i="1" dirty="0" err="1" smtClean="0">
                <a:solidFill>
                  <a:srgbClr val="FFC000"/>
                </a:solidFill>
                <a:latin typeface="Times New Roman" pitchFamily="18" charset="0"/>
                <a:cs typeface="Times New Roman" pitchFamily="18" charset="0"/>
              </a:rPr>
              <a:t>alethēnos</a:t>
            </a:r>
            <a:r>
              <a:rPr lang="en-US" sz="3200" dirty="0" smtClean="0"/>
              <a:t> </a:t>
            </a:r>
            <a:endParaRPr lang="en-US" sz="3200" b="1" dirty="0">
              <a:solidFill>
                <a:srgbClr val="FFC000"/>
              </a:solidFill>
              <a:latin typeface="Times New Roman" pitchFamily="18" charset="0"/>
              <a:cs typeface="Times New Roman" pitchFamily="18" charset="0"/>
            </a:endParaRPr>
          </a:p>
        </p:txBody>
      </p:sp>
      <p:sp>
        <p:nvSpPr>
          <p:cNvPr id="2" name="TextBox 1"/>
          <p:cNvSpPr txBox="1"/>
          <p:nvPr/>
        </p:nvSpPr>
        <p:spPr>
          <a:xfrm>
            <a:off x="2418897" y="1499174"/>
            <a:ext cx="5591628" cy="584775"/>
          </a:xfrm>
          <a:prstGeom prst="rect">
            <a:avLst/>
          </a:prstGeom>
          <a:noFill/>
        </p:spPr>
        <p:txBody>
          <a:bodyPr wrap="square" rtlCol="0">
            <a:spAutoFit/>
          </a:bodyPr>
          <a:lstStyle/>
          <a:p>
            <a:r>
              <a:rPr lang="en-US" sz="3200" dirty="0" smtClean="0">
                <a:solidFill>
                  <a:schemeClr val="bg1"/>
                </a:solidFill>
                <a:latin typeface="Eras Demi ITC" pitchFamily="34" charset="0"/>
              </a:rPr>
              <a:t>~ true as opposed to false</a:t>
            </a:r>
          </a:p>
        </p:txBody>
      </p:sp>
      <p:sp>
        <p:nvSpPr>
          <p:cNvPr id="9" name="TextBox 8"/>
          <p:cNvSpPr txBox="1"/>
          <p:nvPr/>
        </p:nvSpPr>
        <p:spPr>
          <a:xfrm>
            <a:off x="2942772" y="2034600"/>
            <a:ext cx="5591628" cy="584775"/>
          </a:xfrm>
          <a:prstGeom prst="rect">
            <a:avLst/>
          </a:prstGeom>
          <a:noFill/>
        </p:spPr>
        <p:txBody>
          <a:bodyPr wrap="square" rtlCol="0">
            <a:spAutoFit/>
          </a:bodyPr>
          <a:lstStyle/>
          <a:p>
            <a:r>
              <a:rPr lang="en-US" sz="3200" dirty="0" smtClean="0">
                <a:solidFill>
                  <a:schemeClr val="bg1"/>
                </a:solidFill>
                <a:latin typeface="Eras Demi ITC" pitchFamily="34" charset="0"/>
              </a:rPr>
              <a:t>~ true as opposed to fake</a:t>
            </a:r>
          </a:p>
        </p:txBody>
      </p:sp>
    </p:spTree>
    <p:extLst>
      <p:ext uri="{BB962C8B-B14F-4D97-AF65-F5344CB8AC3E}">
        <p14:creationId xmlns:p14="http://schemas.microsoft.com/office/powerpoint/2010/main" xmlns="" val="39409281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3</a:t>
            </a:r>
            <a:r>
              <a:rPr lang="en-US" sz="2600" b="1" dirty="0" smtClean="0">
                <a:solidFill>
                  <a:schemeClr val="bg1"/>
                </a:solidFill>
                <a:effectLst>
                  <a:glow rad="381000">
                    <a:srgbClr val="E20000">
                      <a:alpha val="49804"/>
                    </a:srgbClr>
                  </a:glow>
                </a:effectLst>
                <a:latin typeface="Felix Titling" pitchFamily="82" charset="0"/>
              </a:rPr>
              <a:t> . 7 – 1 3</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568245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Revelation">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2891</TotalTime>
  <Words>756</Words>
  <Application>Microsoft Office PowerPoint</Application>
  <PresentationFormat>On-screen Show (4:3)</PresentationFormat>
  <Paragraphs>113</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Revelation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19</cp:revision>
  <dcterms:created xsi:type="dcterms:W3CDTF">2012-11-29T21:14:50Z</dcterms:created>
  <dcterms:modified xsi:type="dcterms:W3CDTF">2012-12-03T17:21:12Z</dcterms:modified>
</cp:coreProperties>
</file>