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3" r:id="rId6"/>
    <p:sldId id="264" r:id="rId7"/>
    <p:sldId id="257" r:id="rId8"/>
    <p:sldId id="280" r:id="rId9"/>
    <p:sldId id="281" r:id="rId10"/>
    <p:sldId id="262" r:id="rId11"/>
    <p:sldId id="260" r:id="rId12"/>
    <p:sldId id="277" r:id="rId13"/>
    <p:sldId id="278" r:id="rId14"/>
    <p:sldId id="265" r:id="rId15"/>
    <p:sldId id="266" r:id="rId16"/>
    <p:sldId id="284" r:id="rId17"/>
    <p:sldId id="283" r:id="rId18"/>
    <p:sldId id="267" r:id="rId19"/>
    <p:sldId id="268" r:id="rId20"/>
    <p:sldId id="269" r:id="rId21"/>
    <p:sldId id="271" r:id="rId22"/>
    <p:sldId id="272" r:id="rId23"/>
    <p:sldId id="273" r:id="rId24"/>
    <p:sldId id="274" r:id="rId25"/>
    <p:sldId id="279" r:id="rId26"/>
    <p:sldId id="270" r:id="rId27"/>
    <p:sldId id="275" r:id="rId28"/>
    <p:sldId id="276"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B1E1"/>
    <a:srgbClr val="A0BDDC"/>
    <a:srgbClr val="36799A"/>
    <a:srgbClr val="6B95C7"/>
    <a:srgbClr val="A9B7DF"/>
    <a:srgbClr val="8EABDE"/>
    <a:srgbClr val="95A6D7"/>
    <a:srgbClr val="72ACCC"/>
    <a:srgbClr val="769DCC"/>
    <a:srgbClr val="97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78" y="-93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a:solidFill>
                  <a:schemeClr val="bg1"/>
                </a:solidFill>
                <a:effectLst>
                  <a:glow rad="381000">
                    <a:srgbClr val="E20000">
                      <a:alpha val="25000"/>
                    </a:srgbClr>
                  </a:glow>
                </a:effectLst>
                <a:latin typeface="Felix Titling" pitchFamily="82" charset="0"/>
              </a:rPr>
              <a:t>2</a:t>
            </a:r>
            <a:r>
              <a:rPr lang="en-US" sz="2600" b="1" dirty="0" smtClean="0">
                <a:solidFill>
                  <a:schemeClr val="bg1"/>
                </a:solidFill>
                <a:effectLst>
                  <a:glow rad="381000">
                    <a:srgbClr val="E20000">
                      <a:alpha val="25000"/>
                    </a:srgbClr>
                  </a:glow>
                </a:effectLst>
                <a:latin typeface="Felix Titling" pitchFamily="82" charset="0"/>
              </a:rPr>
              <a:t> . 18 - 29</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smtClean="0">
                <a:solidFill>
                  <a:srgbClr val="FFC000"/>
                </a:solidFill>
                <a:latin typeface="Eras Demi ITC" pitchFamily="34" charset="0"/>
              </a:rPr>
              <a:t>Thyatira </a:t>
            </a:r>
            <a:r>
              <a:rPr lang="en-US" sz="3200" dirty="0" smtClean="0">
                <a:solidFill>
                  <a:schemeClr val="bg1"/>
                </a:solidFill>
                <a:latin typeface="Eras Demi ITC" pitchFamily="34" charset="0"/>
              </a:rPr>
              <a:t>~ </a:t>
            </a:r>
            <a:r>
              <a:rPr lang="en-US" sz="3200" i="1" dirty="0" smtClean="0">
                <a:solidFill>
                  <a:schemeClr val="bg1"/>
                </a:solidFill>
                <a:latin typeface="Eras Demi ITC" pitchFamily="34" charset="0"/>
              </a:rPr>
              <a:t>a sacrifice of labor </a:t>
            </a:r>
            <a:r>
              <a:rPr lang="en-US" sz="3200" dirty="0" smtClean="0">
                <a:solidFill>
                  <a:schemeClr val="bg1"/>
                </a:solidFill>
                <a:latin typeface="Eras Demi ITC" pitchFamily="34" charset="0"/>
              </a:rPr>
              <a:t>or </a:t>
            </a:r>
            <a:r>
              <a:rPr lang="en-US" sz="3200" i="1" dirty="0" smtClean="0">
                <a:solidFill>
                  <a:schemeClr val="bg1"/>
                </a:solidFill>
                <a:latin typeface="Eras Demi ITC" pitchFamily="34" charset="0"/>
              </a:rPr>
              <a:t>continual sacrifice</a:t>
            </a:r>
            <a:endParaRPr lang="en-US" sz="3200" i="1" dirty="0">
              <a:solidFill>
                <a:srgbClr val="FFC000"/>
              </a:solidFill>
              <a:latin typeface="Eras Demi ITC" pitchFamily="34" charset="0"/>
            </a:endParaRPr>
          </a:p>
        </p:txBody>
      </p:sp>
      <p:sp>
        <p:nvSpPr>
          <p:cNvPr id="4" name="TextBox 3"/>
          <p:cNvSpPr txBox="1"/>
          <p:nvPr/>
        </p:nvSpPr>
        <p:spPr>
          <a:xfrm>
            <a:off x="457200" y="1959290"/>
            <a:ext cx="8229600" cy="1077218"/>
          </a:xfrm>
          <a:prstGeom prst="rect">
            <a:avLst/>
          </a:prstGeom>
          <a:noFill/>
        </p:spPr>
        <p:txBody>
          <a:bodyPr wrap="square" rtlCol="0">
            <a:spAutoFit/>
          </a:bodyPr>
          <a:lstStyle/>
          <a:p>
            <a:r>
              <a:rPr lang="en-US" sz="3200" dirty="0" smtClean="0">
                <a:solidFill>
                  <a:schemeClr val="bg1"/>
                </a:solidFill>
                <a:latin typeface="Eras Demi ITC" pitchFamily="34" charset="0"/>
              </a:rPr>
              <a:t>AD 590 ~ the year Gregory I referred to himself as the Vicar (Substitute) of Christ</a:t>
            </a:r>
            <a:endParaRPr lang="en-US" sz="3200" dirty="0">
              <a:solidFill>
                <a:schemeClr val="bg1"/>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7881275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solidFill>
                  <a:srgbClr val="FFC000"/>
                </a:solidFill>
              </a:rPr>
              <a:t>William Barkley ~ </a:t>
            </a:r>
            <a:r>
              <a:rPr lang="en-US" sz="3200" dirty="0"/>
              <a:t>"These guilds met frequently, and they met for a common meal. Such a meal was, at least in part, a religious ceremony. It would probably meet in a heathen temple, and it would certainly begin with a libation to the gods, and the meal itself would largely consist of meat offered to idols. The official position of the church meant that a Christian could not attend such a meal."</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0804964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8101235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1371600" cy="1077218"/>
          </a:xfrm>
          <a:prstGeom prst="rect">
            <a:avLst/>
          </a:prstGeom>
          <a:noFill/>
        </p:spPr>
        <p:txBody>
          <a:bodyPr wrap="square" rtlCol="0">
            <a:spAutoFit/>
          </a:bodyPr>
          <a:lstStyle/>
          <a:p>
            <a:r>
              <a:rPr lang="en-US" sz="3200" dirty="0" smtClean="0">
                <a:solidFill>
                  <a:srgbClr val="FFC000"/>
                </a:solidFill>
                <a:latin typeface="Eras Demi ITC" pitchFamily="34" charset="0"/>
              </a:rPr>
              <a:t>Fire</a:t>
            </a:r>
          </a:p>
          <a:p>
            <a:r>
              <a:rPr lang="en-US" sz="3200" dirty="0" smtClean="0">
                <a:solidFill>
                  <a:srgbClr val="FFC000"/>
                </a:solidFill>
                <a:latin typeface="Eras Demi ITC" pitchFamily="34" charset="0"/>
              </a:rPr>
              <a:t>Brass</a:t>
            </a:r>
            <a:endParaRPr lang="en-US" sz="3200" dirty="0">
              <a:solidFill>
                <a:srgbClr val="FFC000"/>
              </a:solidFill>
              <a:latin typeface="Eras Demi ITC" pitchFamily="34" charset="0"/>
            </a:endParaRPr>
          </a:p>
        </p:txBody>
      </p:sp>
      <p:sp>
        <p:nvSpPr>
          <p:cNvPr id="4" name="TextBox 3"/>
          <p:cNvSpPr txBox="1"/>
          <p:nvPr/>
        </p:nvSpPr>
        <p:spPr>
          <a:xfrm>
            <a:off x="2086100" y="938150"/>
            <a:ext cx="3810000" cy="1077218"/>
          </a:xfrm>
          <a:prstGeom prst="rect">
            <a:avLst/>
          </a:prstGeom>
          <a:noFill/>
        </p:spPr>
        <p:txBody>
          <a:bodyPr wrap="square" rtlCol="0">
            <a:spAutoFit/>
          </a:bodyPr>
          <a:lstStyle/>
          <a:p>
            <a:r>
              <a:rPr lang="en-US" sz="3200" dirty="0" smtClean="0">
                <a:solidFill>
                  <a:schemeClr val="bg1"/>
                </a:solidFill>
                <a:latin typeface="Eras Demi ITC" pitchFamily="34" charset="0"/>
              </a:rPr>
              <a:t>Discernment</a:t>
            </a:r>
          </a:p>
          <a:p>
            <a:r>
              <a:rPr lang="en-US" sz="3200" dirty="0" smtClean="0">
                <a:solidFill>
                  <a:schemeClr val="bg1"/>
                </a:solidFill>
                <a:latin typeface="Eras Demi ITC" pitchFamily="34" charset="0"/>
              </a:rPr>
              <a:t>Judgment</a:t>
            </a:r>
            <a:endParaRPr lang="en-US" sz="3200" dirty="0">
              <a:solidFill>
                <a:schemeClr val="bg1"/>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2" name="Right Brace 1"/>
          <p:cNvSpPr/>
          <p:nvPr/>
        </p:nvSpPr>
        <p:spPr>
          <a:xfrm>
            <a:off x="1595250" y="938150"/>
            <a:ext cx="381000" cy="1077217"/>
          </a:xfrm>
          <a:prstGeom prst="righ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7491872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5648257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pic>
        <p:nvPicPr>
          <p:cNvPr id="1026" name="Picture 2" descr="http://www.bergenregional.com/images/Hospital%20Sig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914400"/>
            <a:ext cx="7162800" cy="490086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Oval 4"/>
          <p:cNvSpPr/>
          <p:nvPr/>
        </p:nvSpPr>
        <p:spPr>
          <a:xfrm>
            <a:off x="3352800" y="3124200"/>
            <a:ext cx="2438400" cy="990600"/>
          </a:xfrm>
          <a:prstGeom prst="ellipse">
            <a:avLst/>
          </a:prstGeom>
          <a:solidFill>
            <a:srgbClr val="351223"/>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895600" y="4048835"/>
            <a:ext cx="3429000" cy="461010"/>
          </a:xfrm>
          <a:prstGeom prst="roundRect">
            <a:avLst>
              <a:gd name="adj" fmla="val 24945"/>
            </a:avLst>
          </a:prstGeom>
          <a:gradFill flip="none" rotWithShape="1">
            <a:gsLst>
              <a:gs pos="0">
                <a:srgbClr val="97B1E1"/>
              </a:gs>
              <a:gs pos="50000">
                <a:srgbClr val="36799A"/>
              </a:gs>
              <a:gs pos="100000">
                <a:srgbClr val="A0BDDC"/>
              </a:gs>
            </a:gsLst>
            <a:lin ang="10800000" scaled="1"/>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2">
                    <a:lumMod val="50000"/>
                  </a:schemeClr>
                </a:solidFill>
              </a:rPr>
              <a:t>Community Hospital</a:t>
            </a:r>
            <a:endParaRPr lang="en-US" sz="2400" dirty="0">
              <a:solidFill>
                <a:schemeClr val="tx2">
                  <a:lumMod val="50000"/>
                </a:schemeClr>
              </a:solidFill>
            </a:endParaRPr>
          </a:p>
        </p:txBody>
      </p:sp>
      <p:sp>
        <p:nvSpPr>
          <p:cNvPr id="2" name="TextBox 1"/>
          <p:cNvSpPr txBox="1"/>
          <p:nvPr/>
        </p:nvSpPr>
        <p:spPr>
          <a:xfrm>
            <a:off x="3357824" y="3278426"/>
            <a:ext cx="2667000" cy="461665"/>
          </a:xfrm>
          <a:prstGeom prst="rect">
            <a:avLst/>
          </a:prstGeom>
          <a:noFill/>
        </p:spPr>
        <p:txBody>
          <a:bodyPr wrap="square" rtlCol="0">
            <a:spAutoFit/>
          </a:bodyPr>
          <a:lstStyle/>
          <a:p>
            <a:pPr algn="ctr"/>
            <a:r>
              <a:rPr lang="en-US" sz="2300" b="1" dirty="0" smtClean="0">
                <a:solidFill>
                  <a:schemeClr val="bg1"/>
                </a:solidFill>
                <a:effectLst>
                  <a:outerShdw blurRad="38100" dist="38100" dir="2700000" algn="tl">
                    <a:srgbClr val="000000">
                      <a:alpha val="43137"/>
                    </a:srgbClr>
                  </a:outerShdw>
                </a:effectLst>
                <a:latin typeface="Baskerton" pitchFamily="2" charset="0"/>
              </a:rPr>
              <a:t>Madaline Murray</a:t>
            </a:r>
          </a:p>
        </p:txBody>
      </p:sp>
      <p:sp>
        <p:nvSpPr>
          <p:cNvPr id="3" name="TextBox 2"/>
          <p:cNvSpPr txBox="1"/>
          <p:nvPr/>
        </p:nvSpPr>
        <p:spPr>
          <a:xfrm>
            <a:off x="3977472" y="3571911"/>
            <a:ext cx="1295400" cy="461665"/>
          </a:xfrm>
          <a:prstGeom prst="rect">
            <a:avLst/>
          </a:prstGeom>
          <a:noFill/>
        </p:spPr>
        <p:txBody>
          <a:bodyPr wrap="square" rtlCol="0">
            <a:spAutoFit/>
          </a:bodyPr>
          <a:lstStyle/>
          <a:p>
            <a:r>
              <a:rPr lang="en-US" sz="2400" dirty="0" smtClean="0">
                <a:solidFill>
                  <a:schemeClr val="bg1"/>
                </a:solidFill>
                <a:effectLst>
                  <a:outerShdw blurRad="38100" dist="38100" dir="2700000" algn="tl">
                    <a:srgbClr val="000000">
                      <a:alpha val="43137"/>
                    </a:srgbClr>
                  </a:outerShdw>
                </a:effectLst>
                <a:latin typeface="Baskerton" pitchFamily="2" charset="0"/>
              </a:rPr>
              <a:t>O’Hair</a:t>
            </a:r>
          </a:p>
        </p:txBody>
      </p:sp>
      <p:sp>
        <p:nvSpPr>
          <p:cNvPr id="4" name="TextBox 3"/>
          <p:cNvSpPr txBox="1"/>
          <p:nvPr/>
        </p:nvSpPr>
        <p:spPr>
          <a:xfrm>
            <a:off x="3534504" y="3257063"/>
            <a:ext cx="2256696" cy="461665"/>
          </a:xfrm>
          <a:prstGeom prst="rect">
            <a:avLst/>
          </a:prstGeom>
          <a:noFill/>
        </p:spPr>
        <p:txBody>
          <a:bodyPr wrap="square" rtlCol="0">
            <a:spAutoFit/>
          </a:bodyPr>
          <a:lstStyle/>
          <a:p>
            <a:pPr algn="ctr"/>
            <a:r>
              <a:rPr lang="en-US" sz="2400" dirty="0" smtClean="0">
                <a:solidFill>
                  <a:schemeClr val="bg1"/>
                </a:solidFill>
                <a:latin typeface="Baskerton" pitchFamily="2" charset="0"/>
              </a:rPr>
              <a:t>Abdul Hazeem</a:t>
            </a:r>
          </a:p>
        </p:txBody>
      </p:sp>
      <p:sp>
        <p:nvSpPr>
          <p:cNvPr id="8" name="TextBox 7"/>
          <p:cNvSpPr txBox="1"/>
          <p:nvPr/>
        </p:nvSpPr>
        <p:spPr>
          <a:xfrm>
            <a:off x="3962400" y="3602336"/>
            <a:ext cx="1295400" cy="400110"/>
          </a:xfrm>
          <a:prstGeom prst="rect">
            <a:avLst/>
          </a:prstGeom>
          <a:noFill/>
        </p:spPr>
        <p:txBody>
          <a:bodyPr wrap="square" rtlCol="0">
            <a:spAutoFit/>
          </a:bodyPr>
          <a:lstStyle/>
          <a:p>
            <a:r>
              <a:rPr lang="en-US" sz="2000" dirty="0" smtClean="0">
                <a:solidFill>
                  <a:schemeClr val="bg1"/>
                </a:solidFill>
                <a:latin typeface="Baskerton" pitchFamily="2" charset="0"/>
              </a:rPr>
              <a:t>Memorial</a:t>
            </a:r>
          </a:p>
        </p:txBody>
      </p:sp>
    </p:spTree>
    <p:extLst>
      <p:ext uri="{BB962C8B-B14F-4D97-AF65-F5344CB8AC3E}">
        <p14:creationId xmlns:p14="http://schemas.microsoft.com/office/powerpoint/2010/main" xmlns="" val="325290843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p:bldP spid="4"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70327120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3539430"/>
          </a:xfrm>
          <a:prstGeom prst="rect">
            <a:avLst/>
          </a:prstGeom>
          <a:noFill/>
        </p:spPr>
        <p:txBody>
          <a:bodyPr wrap="square" rtlCol="0">
            <a:spAutoFit/>
          </a:bodyPr>
          <a:lstStyle/>
          <a:p>
            <a:r>
              <a:rPr lang="en-US" sz="3200" dirty="0"/>
              <a:t>1 Kg. 16:31 ~ </a:t>
            </a:r>
            <a:r>
              <a:rPr lang="en-US" sz="3200" dirty="0">
                <a:solidFill>
                  <a:srgbClr val="FFC000"/>
                </a:solidFill>
              </a:rPr>
              <a:t>And it came to pass, as though it had been a trivial thing for him to walk in the sins of Jeroboam the son of </a:t>
            </a:r>
            <a:r>
              <a:rPr lang="en-US" sz="3200" dirty="0" err="1">
                <a:solidFill>
                  <a:srgbClr val="FFC000"/>
                </a:solidFill>
              </a:rPr>
              <a:t>Nebat</a:t>
            </a:r>
            <a:r>
              <a:rPr lang="en-US" sz="3200" dirty="0">
                <a:solidFill>
                  <a:srgbClr val="FFC000"/>
                </a:solidFill>
              </a:rPr>
              <a:t>, that he took as wife Jezebel the daughter of </a:t>
            </a:r>
            <a:r>
              <a:rPr lang="en-US" sz="3200" dirty="0" err="1">
                <a:solidFill>
                  <a:srgbClr val="FFC000"/>
                </a:solidFill>
              </a:rPr>
              <a:t>Ethbaal</a:t>
            </a:r>
            <a:r>
              <a:rPr lang="en-US" sz="3200" dirty="0">
                <a:solidFill>
                  <a:srgbClr val="FFC000"/>
                </a:solidFill>
              </a:rPr>
              <a:t>, king of the </a:t>
            </a:r>
            <a:r>
              <a:rPr lang="en-US" sz="3200" dirty="0" err="1">
                <a:solidFill>
                  <a:srgbClr val="FFC000"/>
                </a:solidFill>
              </a:rPr>
              <a:t>Sidonians</a:t>
            </a:r>
            <a:r>
              <a:rPr lang="en-US" sz="3200" dirty="0">
                <a:solidFill>
                  <a:srgbClr val="FFC000"/>
                </a:solidFill>
              </a:rPr>
              <a:t>; and he went and served Baal and worshiped him</a:t>
            </a:r>
            <a:r>
              <a:rPr lang="en-US" sz="3200" dirty="0" smtClean="0">
                <a:solidFill>
                  <a:srgbClr val="FFC000"/>
                </a:solidFill>
              </a:rPr>
              <a:t>.</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81682843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61345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18 - 29</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rPr>
              <a:t>Revelation 1:19 ~</a:t>
            </a:r>
            <a:endParaRPr lang="en-US" sz="3200" dirty="0">
              <a:solidFill>
                <a:schemeClr val="bg1"/>
              </a:solidFill>
              <a:latin typeface="Eras Demi ITC" pitchFamily="34" charset="0"/>
            </a:endParaRPr>
          </a:p>
        </p:txBody>
      </p:sp>
      <p:sp>
        <p:nvSpPr>
          <p:cNvPr id="10" name="TextBox 9"/>
          <p:cNvSpPr txBox="1"/>
          <p:nvPr/>
        </p:nvSpPr>
        <p:spPr>
          <a:xfrm>
            <a:off x="457200" y="2021775"/>
            <a:ext cx="8229600" cy="584775"/>
          </a:xfrm>
          <a:prstGeom prst="rect">
            <a:avLst/>
          </a:prstGeom>
          <a:noFill/>
        </p:spPr>
        <p:txBody>
          <a:bodyPr wrap="square" rtlCol="0">
            <a:spAutoFit/>
          </a:bodyPr>
          <a:lstStyle/>
          <a:p>
            <a:r>
              <a:rPr lang="en-US" sz="3200" dirty="0">
                <a:solidFill>
                  <a:srgbClr val="FFC000"/>
                </a:solidFill>
              </a:rPr>
              <a:t>Things which are </a:t>
            </a:r>
            <a:r>
              <a:rPr lang="en-US" sz="3200" dirty="0"/>
              <a:t>~ chapters 2-3</a:t>
            </a:r>
            <a:endParaRPr lang="en-US" sz="3200" dirty="0">
              <a:solidFill>
                <a:schemeClr val="bg1"/>
              </a:solidFill>
              <a:latin typeface="Eras Demi ITC" pitchFamily="34" charset="0"/>
            </a:endParaRPr>
          </a:p>
        </p:txBody>
      </p:sp>
      <p:sp>
        <p:nvSpPr>
          <p:cNvPr id="11" name="TextBox 10"/>
          <p:cNvSpPr txBox="1"/>
          <p:nvPr/>
        </p:nvSpPr>
        <p:spPr>
          <a:xfrm>
            <a:off x="457200" y="2557165"/>
            <a:ext cx="8229600" cy="1077218"/>
          </a:xfrm>
          <a:prstGeom prst="rect">
            <a:avLst/>
          </a:prstGeom>
          <a:noFill/>
        </p:spPr>
        <p:txBody>
          <a:bodyPr wrap="square" rtlCol="0">
            <a:spAutoFit/>
          </a:bodyPr>
          <a:lstStyle/>
          <a:p>
            <a:r>
              <a:rPr lang="en-US" sz="3200" dirty="0">
                <a:solidFill>
                  <a:srgbClr val="FFC000"/>
                </a:solidFill>
              </a:rPr>
              <a:t>Things which will take place after this </a:t>
            </a:r>
            <a:r>
              <a:rPr lang="en-US" sz="3200" dirty="0"/>
              <a:t>~ chapters 4-22</a:t>
            </a:r>
            <a:endParaRPr lang="en-US" sz="3200" dirty="0">
              <a:solidFill>
                <a:schemeClr val="bg1"/>
              </a:solidFill>
              <a:latin typeface="Eras Demi ITC" pitchFamily="34" charset="0"/>
            </a:endParaRPr>
          </a:p>
        </p:txBody>
      </p:sp>
      <p:sp>
        <p:nvSpPr>
          <p:cNvPr id="12" name="TextBox 11"/>
          <p:cNvSpPr txBox="1"/>
          <p:nvPr/>
        </p:nvSpPr>
        <p:spPr>
          <a:xfrm>
            <a:off x="462665" y="3585716"/>
            <a:ext cx="8229600" cy="1077218"/>
          </a:xfrm>
          <a:prstGeom prst="rect">
            <a:avLst/>
          </a:prstGeom>
          <a:noFill/>
        </p:spPr>
        <p:txBody>
          <a:bodyPr wrap="square" rtlCol="0">
            <a:spAutoFit/>
          </a:bodyPr>
          <a:lstStyle/>
          <a:p>
            <a:r>
              <a:rPr lang="en-US" sz="3200" dirty="0">
                <a:solidFill>
                  <a:srgbClr val="FFC000"/>
                </a:solidFill>
              </a:rPr>
              <a:t>After this </a:t>
            </a:r>
            <a:r>
              <a:rPr lang="en-US" sz="3200" dirty="0"/>
              <a:t>~ </a:t>
            </a:r>
            <a:r>
              <a:rPr lang="en-US" sz="3200" b="1" i="1" dirty="0">
                <a:solidFill>
                  <a:srgbClr val="FFC000"/>
                </a:solidFill>
                <a:latin typeface="Times New Roman" pitchFamily="18" charset="0"/>
                <a:cs typeface="Times New Roman" pitchFamily="18" charset="0"/>
              </a:rPr>
              <a:t>meta </a:t>
            </a:r>
            <a:r>
              <a:rPr lang="en-US" sz="3200" b="1" i="1" dirty="0" err="1">
                <a:solidFill>
                  <a:srgbClr val="FFC000"/>
                </a:solidFill>
                <a:latin typeface="Times New Roman" pitchFamily="18" charset="0"/>
                <a:cs typeface="Times New Roman" pitchFamily="18" charset="0"/>
              </a:rPr>
              <a:t>tauta</a:t>
            </a:r>
            <a:r>
              <a:rPr lang="en-US" sz="3200" b="1" dirty="0">
                <a:solidFill>
                  <a:srgbClr val="FFC000"/>
                </a:solidFill>
                <a:latin typeface="Times New Roman" pitchFamily="18" charset="0"/>
                <a:cs typeface="Times New Roman" pitchFamily="18" charset="0"/>
              </a:rPr>
              <a:t> </a:t>
            </a:r>
            <a:r>
              <a:rPr lang="en-US" sz="3200" dirty="0"/>
              <a:t>(1</a:t>
            </a:r>
            <a:r>
              <a:rPr lang="en-US" sz="3200" baseline="30000" dirty="0"/>
              <a:t>st</a:t>
            </a:r>
            <a:r>
              <a:rPr lang="en-US" sz="3200" dirty="0"/>
              <a:t> of 10x in Revelation) </a:t>
            </a:r>
            <a:endParaRPr lang="en-US" sz="3200" dirty="0">
              <a:solidFill>
                <a:schemeClr val="bg1"/>
              </a:solidFill>
              <a:latin typeface="Eras Demi ITC" pitchFamily="34" charset="0"/>
            </a:endParaRPr>
          </a:p>
        </p:txBody>
      </p:sp>
      <p:sp>
        <p:nvSpPr>
          <p:cNvPr id="7" name="TextBox 6"/>
          <p:cNvSpPr txBox="1"/>
          <p:nvPr/>
        </p:nvSpPr>
        <p:spPr>
          <a:xfrm>
            <a:off x="457200" y="1467675"/>
            <a:ext cx="8229600" cy="584775"/>
          </a:xfrm>
          <a:prstGeom prst="rect">
            <a:avLst/>
          </a:prstGeom>
          <a:noFill/>
        </p:spPr>
        <p:txBody>
          <a:bodyPr wrap="square" rtlCol="0">
            <a:spAutoFit/>
          </a:bodyPr>
          <a:lstStyle/>
          <a:p>
            <a:r>
              <a:rPr lang="en-US" sz="3200" dirty="0">
                <a:solidFill>
                  <a:srgbClr val="FFC000"/>
                </a:solidFill>
              </a:rPr>
              <a:t>Things which you have seen </a:t>
            </a:r>
            <a:r>
              <a:rPr lang="en-US" sz="3200" dirty="0"/>
              <a:t>~ chapter 1</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0" nodeType="afterEffect">
                                  <p:stCondLst>
                                    <p:cond delay="0"/>
                                  </p:stCondLst>
                                  <p:childTnLst>
                                    <p:set>
                                      <p:cBhvr rctx="PPT">
                                        <p:cTn id="15" dur="indefinite"/>
                                        <p:tgtEl>
                                          <p:spTgt spid="7"/>
                                        </p:tgtEl>
                                        <p:attrNameLst>
                                          <p:attrName>style.opacity</p:attrName>
                                        </p:attrNameLst>
                                      </p:cBhvr>
                                      <p:to>
                                        <p:strVal val="0.5"/>
                                      </p:to>
                                    </p:set>
                                    <p:animEffect filter="image" prLst="opacity: 0.5">
                                      <p:cBhvr rctx="IE">
                                        <p:cTn id="16" dur="indefinite"/>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10"/>
                                        </p:tgtEl>
                                        <p:attrNameLst>
                                          <p:attrName>style.opacity</p:attrName>
                                        </p:attrNameLst>
                                      </p:cBhvr>
                                      <p:to>
                                        <p:strVal val="0.5"/>
                                      </p:to>
                                    </p:set>
                                    <p:animEffect filter="image" prLst="opacity: 0.5">
                                      <p:cBhvr rctx="IE">
                                        <p:cTn id="25" dur="indefinite"/>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11"/>
                                        </p:tgtEl>
                                        <p:attrNameLst>
                                          <p:attrName>style.opacity</p:attrName>
                                        </p:attrNameLst>
                                      </p:cBhvr>
                                      <p:to>
                                        <p:strVal val="0.5"/>
                                      </p:to>
                                    </p:set>
                                    <p:animEffect filter="image" prLst="opacity: 0.5">
                                      <p:cBhvr rctx="IE">
                                        <p:cTn id="34"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12" grpId="0"/>
      <p:bldP spid="7" grpId="0"/>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038100" y="950024"/>
            <a:ext cx="2667000" cy="1077218"/>
          </a:xfrm>
          <a:prstGeom prst="rect">
            <a:avLst/>
          </a:prstGeom>
          <a:noFill/>
        </p:spPr>
        <p:txBody>
          <a:bodyPr wrap="square" rtlCol="0">
            <a:spAutoFit/>
          </a:bodyPr>
          <a:lstStyle/>
          <a:p>
            <a:r>
              <a:rPr lang="en-US" sz="3200" dirty="0" smtClean="0">
                <a:solidFill>
                  <a:schemeClr val="bg1"/>
                </a:solidFill>
                <a:latin typeface="Eras Demi ITC" pitchFamily="34" charset="0"/>
              </a:rPr>
              <a:t>Immaculate</a:t>
            </a:r>
          </a:p>
          <a:p>
            <a:r>
              <a:rPr lang="en-US" sz="3200" dirty="0" smtClean="0">
                <a:solidFill>
                  <a:schemeClr val="bg1"/>
                </a:solidFill>
                <a:latin typeface="Eras Demi ITC" pitchFamily="34" charset="0"/>
              </a:rPr>
              <a:t>Conception</a:t>
            </a:r>
            <a:endParaRPr lang="en-US" sz="3200" dirty="0">
              <a:solidFill>
                <a:schemeClr val="bg1"/>
              </a:solidFill>
              <a:latin typeface="Eras Demi ITC" pitchFamily="34" charset="0"/>
            </a:endParaRPr>
          </a:p>
        </p:txBody>
      </p:sp>
      <p:sp>
        <p:nvSpPr>
          <p:cNvPr id="4" name="TextBox 3"/>
          <p:cNvSpPr txBox="1"/>
          <p:nvPr/>
        </p:nvSpPr>
        <p:spPr>
          <a:xfrm>
            <a:off x="4148450" y="1191575"/>
            <a:ext cx="3810000" cy="584775"/>
          </a:xfrm>
          <a:prstGeom prst="rect">
            <a:avLst/>
          </a:prstGeom>
          <a:noFill/>
        </p:spPr>
        <p:txBody>
          <a:bodyPr wrap="square" rtlCol="0">
            <a:spAutoFit/>
          </a:bodyPr>
          <a:lstStyle/>
          <a:p>
            <a:r>
              <a:rPr lang="en-US" sz="3200" dirty="0" smtClean="0">
                <a:solidFill>
                  <a:schemeClr val="bg1"/>
                </a:solidFill>
                <a:latin typeface="Eras Demi ITC" pitchFamily="34" charset="0"/>
              </a:rPr>
              <a:t>1854</a:t>
            </a:r>
            <a:endParaRPr lang="en-US" sz="3200" dirty="0">
              <a:solidFill>
                <a:schemeClr val="bg1"/>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2" name="Right Brace 1"/>
          <p:cNvSpPr/>
          <p:nvPr/>
        </p:nvSpPr>
        <p:spPr>
          <a:xfrm>
            <a:off x="3657600" y="938150"/>
            <a:ext cx="381000" cy="1077217"/>
          </a:xfrm>
          <a:prstGeom prst="righ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57200" y="2123182"/>
            <a:ext cx="3352800" cy="1077218"/>
          </a:xfrm>
          <a:prstGeom prst="rect">
            <a:avLst/>
          </a:prstGeom>
          <a:noFill/>
        </p:spPr>
        <p:txBody>
          <a:bodyPr wrap="square" rtlCol="0">
            <a:spAutoFit/>
          </a:bodyPr>
          <a:lstStyle/>
          <a:p>
            <a:r>
              <a:rPr lang="en-US" sz="3200" dirty="0" smtClean="0">
                <a:solidFill>
                  <a:schemeClr val="bg1"/>
                </a:solidFill>
                <a:latin typeface="Eras Demi ITC" pitchFamily="34" charset="0"/>
              </a:rPr>
              <a:t>Assumption of Mary</a:t>
            </a:r>
            <a:endParaRPr lang="en-US" sz="3200" dirty="0">
              <a:solidFill>
                <a:schemeClr val="bg1"/>
              </a:solidFill>
              <a:latin typeface="Eras Demi ITC" pitchFamily="34" charset="0"/>
            </a:endParaRPr>
          </a:p>
        </p:txBody>
      </p:sp>
      <p:sp>
        <p:nvSpPr>
          <p:cNvPr id="7" name="TextBox 6"/>
          <p:cNvSpPr txBox="1"/>
          <p:nvPr/>
        </p:nvSpPr>
        <p:spPr>
          <a:xfrm>
            <a:off x="4148450" y="2364733"/>
            <a:ext cx="3810000" cy="584775"/>
          </a:xfrm>
          <a:prstGeom prst="rect">
            <a:avLst/>
          </a:prstGeom>
          <a:noFill/>
        </p:spPr>
        <p:txBody>
          <a:bodyPr wrap="square" rtlCol="0">
            <a:spAutoFit/>
          </a:bodyPr>
          <a:lstStyle/>
          <a:p>
            <a:r>
              <a:rPr lang="en-US" sz="3200" dirty="0" smtClean="0">
                <a:solidFill>
                  <a:schemeClr val="bg1"/>
                </a:solidFill>
                <a:latin typeface="Eras Demi ITC" pitchFamily="34" charset="0"/>
              </a:rPr>
              <a:t>1950</a:t>
            </a:r>
            <a:endParaRPr lang="en-US" sz="3200" dirty="0">
              <a:solidFill>
                <a:schemeClr val="bg1"/>
              </a:solidFill>
              <a:latin typeface="Eras Demi ITC" pitchFamily="34" charset="0"/>
            </a:endParaRPr>
          </a:p>
        </p:txBody>
      </p:sp>
      <p:sp>
        <p:nvSpPr>
          <p:cNvPr id="8" name="Right Brace 7"/>
          <p:cNvSpPr/>
          <p:nvPr/>
        </p:nvSpPr>
        <p:spPr>
          <a:xfrm>
            <a:off x="3657600" y="2111308"/>
            <a:ext cx="381000" cy="1077217"/>
          </a:xfrm>
          <a:prstGeom prst="righ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xmlns="" val="261410543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6" grpId="0"/>
      <p:bldP spid="7" grpId="0"/>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5016758"/>
          </a:xfrm>
          <a:prstGeom prst="rect">
            <a:avLst/>
          </a:prstGeom>
          <a:noFill/>
        </p:spPr>
        <p:txBody>
          <a:bodyPr wrap="square" rtlCol="0">
            <a:spAutoFit/>
          </a:bodyPr>
          <a:lstStyle/>
          <a:p>
            <a:r>
              <a:rPr lang="en-US" sz="3200" dirty="0">
                <a:solidFill>
                  <a:srgbClr val="FFC000"/>
                </a:solidFill>
              </a:rPr>
              <a:t>The Catholic Catechism (with citations from the Council of Trent) </a:t>
            </a:r>
            <a:r>
              <a:rPr lang="en-US" sz="3200" dirty="0"/>
              <a:t>"But the Real Presence is not only different from all the foregoing, </a:t>
            </a:r>
            <a:r>
              <a:rPr lang="en-US" sz="3200" dirty="0" smtClean="0"/>
              <a:t>it </a:t>
            </a:r>
            <a:r>
              <a:rPr lang="en-US" sz="3200" dirty="0"/>
              <a:t>is also unique.  It is the physical presence of Christ in your midst, no less truly than he is now present at the right hand of his Father</a:t>
            </a:r>
            <a:r>
              <a:rPr lang="en-US" sz="3200" dirty="0" smtClean="0"/>
              <a:t>…</a:t>
            </a:r>
          </a:p>
          <a:p>
            <a:r>
              <a:rPr lang="en-US" sz="3200" dirty="0"/>
              <a:t>… The sacrifice of the altar, then, is no mere empty commemoration of Calvary, but a true and proper act of sacrifice,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57200" y="950655"/>
            <a:ext cx="8258628" cy="2554545"/>
          </a:xfrm>
          <a:prstGeom prst="rect">
            <a:avLst/>
          </a:prstGeom>
          <a:noFill/>
        </p:spPr>
        <p:txBody>
          <a:bodyPr wrap="square" rtlCol="0">
            <a:spAutoFit/>
          </a:bodyPr>
          <a:lstStyle/>
          <a:p>
            <a:r>
              <a:rPr lang="en-US" sz="3200" dirty="0"/>
              <a:t>whereby Christ the high priest by an </a:t>
            </a:r>
            <a:r>
              <a:rPr lang="en-US" sz="3200" dirty="0" err="1"/>
              <a:t>unbloody</a:t>
            </a:r>
            <a:r>
              <a:rPr lang="en-US" sz="3200" dirty="0"/>
              <a:t> immolation offers himself a most acceptable victim to the eternal Father, as he did on the cross." </a:t>
            </a:r>
            <a:r>
              <a:rPr lang="en-US" sz="3200" dirty="0">
                <a:solidFill>
                  <a:srgbClr val="FFC000"/>
                </a:solidFill>
              </a:rPr>
              <a:t>(</a:t>
            </a:r>
            <a:r>
              <a:rPr lang="en-US" sz="3200" dirty="0" smtClean="0">
                <a:solidFill>
                  <a:srgbClr val="FFC000"/>
                </a:solidFill>
              </a:rPr>
              <a:t>pp. </a:t>
            </a:r>
            <a:r>
              <a:rPr lang="en-US" sz="3200" dirty="0">
                <a:solidFill>
                  <a:srgbClr val="FFC000"/>
                </a:solidFill>
              </a:rPr>
              <a:t>465-66</a:t>
            </a:r>
            <a:r>
              <a:rPr lang="en-US" sz="3200" dirty="0" smtClean="0">
                <a:solidFill>
                  <a:srgbClr val="FFC000"/>
                </a:solidFill>
              </a:rPr>
              <a:t>)</a:t>
            </a:r>
            <a:endParaRPr lang="en-US" sz="3200" dirty="0">
              <a:solidFill>
                <a:srgbClr val="FFC000"/>
              </a:solidFill>
            </a:endParaRPr>
          </a:p>
        </p:txBody>
      </p:sp>
    </p:spTree>
    <p:extLst>
      <p:ext uri="{BB962C8B-B14F-4D97-AF65-F5344CB8AC3E}">
        <p14:creationId xmlns:p14="http://schemas.microsoft.com/office/powerpoint/2010/main" xmlns="" val="321716157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5016758"/>
          </a:xfrm>
          <a:prstGeom prst="rect">
            <a:avLst/>
          </a:prstGeom>
          <a:noFill/>
        </p:spPr>
        <p:txBody>
          <a:bodyPr wrap="square" rtlCol="0">
            <a:spAutoFit/>
          </a:bodyPr>
          <a:lstStyle/>
          <a:p>
            <a:r>
              <a:rPr lang="en-US" sz="3200" dirty="0"/>
              <a:t>"Given this </a:t>
            </a:r>
            <a:r>
              <a:rPr lang="en-US" sz="3200" dirty="0" err="1"/>
              <a:t>perdurance</a:t>
            </a:r>
            <a:r>
              <a:rPr lang="en-US" sz="3200" dirty="0"/>
              <a:t> of Christ's presence as long as the species remain, it was only logical for the Church to worship the Blessed Sacrament as it would the person of Jesus himself.  As a result, he is to be adored, 'in the holy sacrament of the Eucharist with the worship of latria, including the external worship.'  Concretely this means that the Blessed Sacrament is to be 'honored </a:t>
            </a:r>
            <a:r>
              <a:rPr lang="en-US" sz="3200" dirty="0" smtClean="0"/>
              <a:t>with</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57200" y="950024"/>
            <a:ext cx="8258628" cy="2062103"/>
          </a:xfrm>
          <a:prstGeom prst="rect">
            <a:avLst/>
          </a:prstGeom>
          <a:noFill/>
        </p:spPr>
        <p:txBody>
          <a:bodyPr wrap="square" rtlCol="0">
            <a:spAutoFit/>
          </a:bodyPr>
          <a:lstStyle/>
          <a:p>
            <a:r>
              <a:rPr lang="en-US" sz="3200" dirty="0"/>
              <a:t>extraordinary festive celebrations' and 'solemnly carried from place to place' and 'is to be publicly exposed for the people's adoration.'" </a:t>
            </a:r>
            <a:r>
              <a:rPr lang="en-US" sz="3200" dirty="0">
                <a:solidFill>
                  <a:srgbClr val="FFC000"/>
                </a:solidFill>
              </a:rPr>
              <a:t>(pg. 463)</a:t>
            </a:r>
          </a:p>
        </p:txBody>
      </p:sp>
    </p:spTree>
    <p:extLst>
      <p:ext uri="{BB962C8B-B14F-4D97-AF65-F5344CB8AC3E}">
        <p14:creationId xmlns:p14="http://schemas.microsoft.com/office/powerpoint/2010/main" xmlns="" val="225566161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4524315"/>
          </a:xfrm>
          <a:prstGeom prst="rect">
            <a:avLst/>
          </a:prstGeom>
          <a:noFill/>
        </p:spPr>
        <p:txBody>
          <a:bodyPr wrap="square" rtlCol="0">
            <a:spAutoFit/>
          </a:bodyPr>
          <a:lstStyle/>
          <a:p>
            <a:r>
              <a:rPr lang="en-US" sz="3200" dirty="0"/>
              <a:t>Heb. 10:10-12 ~ </a:t>
            </a:r>
            <a:r>
              <a:rPr lang="en-US" sz="3200" baseline="30000" dirty="0"/>
              <a:t>10</a:t>
            </a:r>
            <a:r>
              <a:rPr lang="en-US" sz="3200" dirty="0"/>
              <a:t> </a:t>
            </a:r>
            <a:r>
              <a:rPr lang="en-US" sz="3200" dirty="0">
                <a:solidFill>
                  <a:srgbClr val="FFC000"/>
                </a:solidFill>
              </a:rPr>
              <a:t>By that will we have been sanctified through the offering of the body of Jesus Christ once </a:t>
            </a:r>
            <a:r>
              <a:rPr lang="en-US" sz="3200" i="1" dirty="0">
                <a:solidFill>
                  <a:srgbClr val="FFC000"/>
                </a:solidFill>
              </a:rPr>
              <a:t>for all.</a:t>
            </a:r>
            <a:r>
              <a:rPr lang="en-US" sz="3200" dirty="0">
                <a:solidFill>
                  <a:srgbClr val="FFC000"/>
                </a:solidFill>
              </a:rPr>
              <a:t> </a:t>
            </a:r>
            <a:r>
              <a:rPr lang="en-US" sz="3200" baseline="30000" dirty="0"/>
              <a:t>11 </a:t>
            </a:r>
            <a:r>
              <a:rPr lang="en-US" sz="3200" dirty="0">
                <a:solidFill>
                  <a:srgbClr val="FFC000"/>
                </a:solidFill>
              </a:rPr>
              <a:t>And every priest stands ministering daily and offering repeatedly the same sacrifices, which can never take away sins. </a:t>
            </a:r>
            <a:r>
              <a:rPr lang="en-US" sz="3200" baseline="30000" dirty="0"/>
              <a:t>12 </a:t>
            </a:r>
            <a:r>
              <a:rPr lang="en-US" sz="3200" dirty="0">
                <a:solidFill>
                  <a:srgbClr val="FFC000"/>
                </a:solidFill>
              </a:rPr>
              <a:t>But this Man, after He had offered one sacrifice for sins forever, sat down at the right hand of </a:t>
            </a:r>
            <a:r>
              <a:rPr lang="en-US" sz="3200" dirty="0" smtClean="0">
                <a:solidFill>
                  <a:srgbClr val="FFC000"/>
                </a:solidFill>
              </a:rPr>
              <a:t>God.</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24129725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2554545"/>
          </a:xfrm>
          <a:prstGeom prst="rect">
            <a:avLst/>
          </a:prstGeom>
          <a:noFill/>
        </p:spPr>
        <p:txBody>
          <a:bodyPr wrap="square" rtlCol="0">
            <a:spAutoFit/>
          </a:bodyPr>
          <a:lstStyle/>
          <a:p>
            <a:r>
              <a:rPr lang="en-US" sz="3200" dirty="0" err="1"/>
              <a:t>Sacramentalism</a:t>
            </a:r>
            <a:r>
              <a:rPr lang="en-US" sz="3200" dirty="0"/>
              <a:t> ~ "Belief in or use of sacramental rites, acts, or objects; </a:t>
            </a:r>
            <a:r>
              <a:rPr lang="en-US" sz="3200" i="1" dirty="0"/>
              <a:t>specifically</a:t>
            </a:r>
            <a:r>
              <a:rPr lang="en-US" sz="3200" b="1" dirty="0"/>
              <a:t>: belief that the sacraments are inherently efficacious and necessary for salvation." </a:t>
            </a:r>
            <a:r>
              <a:rPr lang="en-US" sz="3200" b="1" dirty="0">
                <a:solidFill>
                  <a:srgbClr val="FFC000"/>
                </a:solidFill>
              </a:rPr>
              <a:t>(Merriam-Webster) </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3481450"/>
            <a:ext cx="3124200" cy="584775"/>
          </a:xfrm>
          <a:prstGeom prst="rect">
            <a:avLst/>
          </a:prstGeom>
          <a:noFill/>
        </p:spPr>
        <p:txBody>
          <a:bodyPr wrap="square" rtlCol="0">
            <a:spAutoFit/>
          </a:bodyPr>
          <a:lstStyle/>
          <a:p>
            <a:r>
              <a:rPr lang="en-US" sz="3200" dirty="0" smtClean="0">
                <a:solidFill>
                  <a:srgbClr val="FFC000"/>
                </a:solidFill>
              </a:rPr>
              <a:t>7 sacraments:</a:t>
            </a:r>
            <a:endParaRPr lang="en-US" sz="3200" dirty="0" smtClean="0">
              <a:solidFill>
                <a:schemeClr val="bg1"/>
              </a:solidFill>
              <a:latin typeface="Eras Demi ITC" pitchFamily="34" charset="0"/>
            </a:endParaRPr>
          </a:p>
        </p:txBody>
      </p:sp>
      <p:sp>
        <p:nvSpPr>
          <p:cNvPr id="5" name="TextBox 4"/>
          <p:cNvSpPr txBox="1"/>
          <p:nvPr/>
        </p:nvSpPr>
        <p:spPr>
          <a:xfrm>
            <a:off x="3947886" y="3476500"/>
            <a:ext cx="2757714" cy="584775"/>
          </a:xfrm>
          <a:prstGeom prst="rect">
            <a:avLst/>
          </a:prstGeom>
          <a:noFill/>
        </p:spPr>
        <p:txBody>
          <a:bodyPr wrap="square" rtlCol="0">
            <a:spAutoFit/>
          </a:bodyPr>
          <a:lstStyle/>
          <a:p>
            <a:r>
              <a:rPr lang="en-US" sz="3200" dirty="0" smtClean="0">
                <a:solidFill>
                  <a:schemeClr val="bg1"/>
                </a:solidFill>
                <a:latin typeface="Eras Demi ITC" pitchFamily="34" charset="0"/>
              </a:rPr>
              <a:t>1) </a:t>
            </a:r>
            <a:r>
              <a:rPr lang="en-US" sz="3200" dirty="0"/>
              <a:t>Eucharist</a:t>
            </a:r>
            <a:endParaRPr lang="en-US" sz="3200" dirty="0" smtClean="0">
              <a:solidFill>
                <a:schemeClr val="bg1"/>
              </a:solidFill>
              <a:latin typeface="Eras Demi ITC" pitchFamily="34" charset="0"/>
            </a:endParaRPr>
          </a:p>
        </p:txBody>
      </p:sp>
      <p:sp>
        <p:nvSpPr>
          <p:cNvPr id="6" name="TextBox 5"/>
          <p:cNvSpPr txBox="1"/>
          <p:nvPr/>
        </p:nvSpPr>
        <p:spPr>
          <a:xfrm>
            <a:off x="457200" y="4030600"/>
            <a:ext cx="3124200" cy="584775"/>
          </a:xfrm>
          <a:prstGeom prst="rect">
            <a:avLst/>
          </a:prstGeom>
          <a:noFill/>
        </p:spPr>
        <p:txBody>
          <a:bodyPr wrap="square" rtlCol="0">
            <a:spAutoFit/>
          </a:bodyPr>
          <a:lstStyle/>
          <a:p>
            <a:r>
              <a:rPr lang="en-US" sz="3200" dirty="0" smtClean="0">
                <a:solidFill>
                  <a:schemeClr val="bg1"/>
                </a:solidFill>
                <a:latin typeface="Eras Demi ITC" pitchFamily="34" charset="0"/>
              </a:rPr>
              <a:t>2) </a:t>
            </a:r>
            <a:r>
              <a:rPr lang="en-US" sz="3200" dirty="0"/>
              <a:t>Penance</a:t>
            </a:r>
            <a:r>
              <a:rPr lang="en-US" sz="3200" dirty="0" smtClean="0">
                <a:solidFill>
                  <a:schemeClr val="bg1"/>
                </a:solidFill>
                <a:latin typeface="Eras Demi ITC" pitchFamily="34" charset="0"/>
              </a:rPr>
              <a:t> </a:t>
            </a:r>
          </a:p>
        </p:txBody>
      </p:sp>
      <p:sp>
        <p:nvSpPr>
          <p:cNvPr id="8" name="TextBox 7"/>
          <p:cNvSpPr txBox="1"/>
          <p:nvPr/>
        </p:nvSpPr>
        <p:spPr>
          <a:xfrm>
            <a:off x="3950525" y="4022850"/>
            <a:ext cx="2757714" cy="584775"/>
          </a:xfrm>
          <a:prstGeom prst="rect">
            <a:avLst/>
          </a:prstGeom>
          <a:noFill/>
        </p:spPr>
        <p:txBody>
          <a:bodyPr wrap="square" rtlCol="0">
            <a:spAutoFit/>
          </a:bodyPr>
          <a:lstStyle/>
          <a:p>
            <a:r>
              <a:rPr lang="en-US" sz="3200" dirty="0">
                <a:solidFill>
                  <a:schemeClr val="bg1"/>
                </a:solidFill>
                <a:latin typeface="Eras Demi ITC" pitchFamily="34" charset="0"/>
              </a:rPr>
              <a:t>3</a:t>
            </a:r>
            <a:r>
              <a:rPr lang="en-US" sz="3200" dirty="0" smtClean="0">
                <a:solidFill>
                  <a:schemeClr val="bg1"/>
                </a:solidFill>
                <a:latin typeface="Eras Demi ITC" pitchFamily="34" charset="0"/>
              </a:rPr>
              <a:t>) </a:t>
            </a:r>
            <a:r>
              <a:rPr lang="en-US" sz="3200" dirty="0" smtClean="0"/>
              <a:t>Baptism</a:t>
            </a:r>
            <a:endParaRPr lang="en-US" sz="3200" dirty="0" smtClean="0">
              <a:solidFill>
                <a:schemeClr val="bg1"/>
              </a:solidFill>
              <a:latin typeface="Eras Demi ITC" pitchFamily="34" charset="0"/>
            </a:endParaRPr>
          </a:p>
        </p:txBody>
      </p:sp>
      <p:sp>
        <p:nvSpPr>
          <p:cNvPr id="10" name="TextBox 9"/>
          <p:cNvSpPr txBox="1"/>
          <p:nvPr/>
        </p:nvSpPr>
        <p:spPr>
          <a:xfrm>
            <a:off x="457200" y="4549325"/>
            <a:ext cx="3352800" cy="584775"/>
          </a:xfrm>
          <a:prstGeom prst="rect">
            <a:avLst/>
          </a:prstGeom>
          <a:noFill/>
        </p:spPr>
        <p:txBody>
          <a:bodyPr wrap="square" rtlCol="0">
            <a:spAutoFit/>
          </a:bodyPr>
          <a:lstStyle/>
          <a:p>
            <a:r>
              <a:rPr lang="en-US" sz="3200" dirty="0">
                <a:solidFill>
                  <a:schemeClr val="bg1"/>
                </a:solidFill>
                <a:latin typeface="Eras Demi ITC" pitchFamily="34" charset="0"/>
              </a:rPr>
              <a:t>4</a:t>
            </a:r>
            <a:r>
              <a:rPr lang="en-US" sz="3200" dirty="0" smtClean="0">
                <a:solidFill>
                  <a:schemeClr val="bg1"/>
                </a:solidFill>
                <a:latin typeface="Eras Demi ITC" pitchFamily="34" charset="0"/>
              </a:rPr>
              <a:t>) </a:t>
            </a:r>
            <a:r>
              <a:rPr lang="en-US" sz="3200" dirty="0" smtClean="0"/>
              <a:t>Confirmation</a:t>
            </a:r>
            <a:endParaRPr lang="en-US" sz="3200" dirty="0" smtClean="0">
              <a:solidFill>
                <a:schemeClr val="bg1"/>
              </a:solidFill>
              <a:latin typeface="Eras Demi ITC" pitchFamily="34" charset="0"/>
            </a:endParaRPr>
          </a:p>
        </p:txBody>
      </p:sp>
      <p:sp>
        <p:nvSpPr>
          <p:cNvPr id="11" name="TextBox 10"/>
          <p:cNvSpPr txBox="1"/>
          <p:nvPr/>
        </p:nvSpPr>
        <p:spPr>
          <a:xfrm>
            <a:off x="3950524" y="4553450"/>
            <a:ext cx="3059875" cy="584775"/>
          </a:xfrm>
          <a:prstGeom prst="rect">
            <a:avLst/>
          </a:prstGeom>
          <a:noFill/>
        </p:spPr>
        <p:txBody>
          <a:bodyPr wrap="square" rtlCol="0">
            <a:spAutoFit/>
          </a:bodyPr>
          <a:lstStyle/>
          <a:p>
            <a:r>
              <a:rPr lang="en-US" sz="3200" dirty="0" smtClean="0">
                <a:solidFill>
                  <a:schemeClr val="bg1"/>
                </a:solidFill>
                <a:latin typeface="Eras Demi ITC" pitchFamily="34" charset="0"/>
              </a:rPr>
              <a:t>5) </a:t>
            </a:r>
            <a:r>
              <a:rPr lang="en-US" sz="3200" dirty="0" smtClean="0"/>
              <a:t>Ordination</a:t>
            </a:r>
            <a:endParaRPr lang="en-US" sz="3200" dirty="0" smtClean="0">
              <a:solidFill>
                <a:schemeClr val="bg1"/>
              </a:solidFill>
              <a:latin typeface="Eras Demi ITC" pitchFamily="34" charset="0"/>
            </a:endParaRPr>
          </a:p>
        </p:txBody>
      </p:sp>
      <p:sp>
        <p:nvSpPr>
          <p:cNvPr id="12" name="TextBox 11"/>
          <p:cNvSpPr txBox="1"/>
          <p:nvPr/>
        </p:nvSpPr>
        <p:spPr>
          <a:xfrm>
            <a:off x="457200" y="5105400"/>
            <a:ext cx="3352800" cy="584775"/>
          </a:xfrm>
          <a:prstGeom prst="rect">
            <a:avLst/>
          </a:prstGeom>
          <a:noFill/>
        </p:spPr>
        <p:txBody>
          <a:bodyPr wrap="square" rtlCol="0">
            <a:spAutoFit/>
          </a:bodyPr>
          <a:lstStyle/>
          <a:p>
            <a:r>
              <a:rPr lang="en-US" sz="3200" dirty="0" smtClean="0">
                <a:solidFill>
                  <a:schemeClr val="bg1"/>
                </a:solidFill>
                <a:latin typeface="Eras Demi ITC" pitchFamily="34" charset="0"/>
              </a:rPr>
              <a:t>6) </a:t>
            </a:r>
            <a:r>
              <a:rPr lang="en-US" sz="3200" dirty="0" smtClean="0"/>
              <a:t>Marriage</a:t>
            </a:r>
            <a:endParaRPr lang="en-US" sz="3200" dirty="0" smtClean="0">
              <a:solidFill>
                <a:schemeClr val="bg1"/>
              </a:solidFill>
              <a:latin typeface="Eras Demi ITC" pitchFamily="34" charset="0"/>
            </a:endParaRPr>
          </a:p>
        </p:txBody>
      </p:sp>
      <p:sp>
        <p:nvSpPr>
          <p:cNvPr id="13" name="TextBox 12"/>
          <p:cNvSpPr txBox="1"/>
          <p:nvPr/>
        </p:nvSpPr>
        <p:spPr>
          <a:xfrm>
            <a:off x="3950524" y="5098725"/>
            <a:ext cx="3059875" cy="584775"/>
          </a:xfrm>
          <a:prstGeom prst="rect">
            <a:avLst/>
          </a:prstGeom>
          <a:noFill/>
        </p:spPr>
        <p:txBody>
          <a:bodyPr wrap="square" rtlCol="0">
            <a:spAutoFit/>
          </a:bodyPr>
          <a:lstStyle/>
          <a:p>
            <a:r>
              <a:rPr lang="en-US" sz="3200" dirty="0">
                <a:solidFill>
                  <a:schemeClr val="bg1"/>
                </a:solidFill>
                <a:latin typeface="Eras Demi ITC" pitchFamily="34" charset="0"/>
              </a:rPr>
              <a:t>7</a:t>
            </a:r>
            <a:r>
              <a:rPr lang="en-US" sz="3200" dirty="0" smtClean="0">
                <a:solidFill>
                  <a:schemeClr val="bg1"/>
                </a:solidFill>
                <a:latin typeface="Eras Demi ITC" pitchFamily="34" charset="0"/>
              </a:rPr>
              <a:t>) </a:t>
            </a:r>
            <a:r>
              <a:rPr lang="en-US" sz="3200" dirty="0" smtClean="0"/>
              <a:t>Anointing</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407387318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P spid="8" grpId="0"/>
      <p:bldP spid="10"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5016758"/>
          </a:xfrm>
          <a:prstGeom prst="rect">
            <a:avLst/>
          </a:prstGeom>
          <a:noFill/>
        </p:spPr>
        <p:txBody>
          <a:bodyPr wrap="square" rtlCol="0">
            <a:spAutoFit/>
          </a:bodyPr>
          <a:lstStyle/>
          <a:p>
            <a:r>
              <a:rPr lang="en-US" sz="3200" dirty="0">
                <a:solidFill>
                  <a:srgbClr val="FFC000"/>
                </a:solidFill>
              </a:rPr>
              <a:t>Catechism of the Catholic Church, pg. 1113 ~ </a:t>
            </a:r>
            <a:r>
              <a:rPr lang="en-US" sz="3200" dirty="0"/>
              <a:t>"…efficacious signs of grace, instituted by Christ and entrusted to the Church, by which divine life is dispensed to us. The visible rites by which the sacraments are celebrated signify and make present the graces proper to each sacrament. They bear fruit in those who receive them with the required dispositions."</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0596859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0514487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2062103"/>
          </a:xfrm>
          <a:prstGeom prst="rect">
            <a:avLst/>
          </a:prstGeom>
          <a:noFill/>
        </p:spPr>
        <p:txBody>
          <a:bodyPr wrap="square" rtlCol="0">
            <a:spAutoFit/>
          </a:bodyPr>
          <a:lstStyle/>
          <a:p>
            <a:r>
              <a:rPr lang="en-US" sz="3200" dirty="0">
                <a:solidFill>
                  <a:srgbClr val="FFC000"/>
                </a:solidFill>
              </a:rPr>
              <a:t>John Trapp ~ </a:t>
            </a:r>
            <a:r>
              <a:rPr lang="en-US" sz="3200" dirty="0"/>
              <a:t>“All men die, but all are not killed with death . . . Oh, it is a woeful thing to be killed with death.”</a:t>
            </a:r>
          </a:p>
          <a:p>
            <a:r>
              <a:rPr lang="en-US" sz="3200" dirty="0" smtClean="0"/>
              <a:t> </a:t>
            </a:r>
            <a:endParaRPr lang="en-US" sz="3200" dirty="0"/>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1334596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0342744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024"/>
            <a:ext cx="8258628" cy="1077218"/>
          </a:xfrm>
          <a:prstGeom prst="rect">
            <a:avLst/>
          </a:prstGeom>
          <a:noFill/>
        </p:spPr>
        <p:txBody>
          <a:bodyPr wrap="square" rtlCol="0">
            <a:spAutoFit/>
          </a:bodyPr>
          <a:lstStyle/>
          <a:p>
            <a:r>
              <a:rPr lang="en-US" sz="3200" dirty="0">
                <a:solidFill>
                  <a:srgbClr val="FFC000"/>
                </a:solidFill>
              </a:rPr>
              <a:t>Rule</a:t>
            </a:r>
            <a:r>
              <a:rPr lang="en-US" sz="3200" dirty="0"/>
              <a:t> ~ </a:t>
            </a:r>
            <a:r>
              <a:rPr lang="en-US" sz="3200" b="1" i="1" dirty="0" err="1">
                <a:solidFill>
                  <a:srgbClr val="FFC000"/>
                </a:solidFill>
                <a:latin typeface="Times New Roman" pitchFamily="18" charset="0"/>
                <a:cs typeface="Times New Roman" pitchFamily="18" charset="0"/>
              </a:rPr>
              <a:t>poimanō</a:t>
            </a:r>
            <a:r>
              <a:rPr lang="en-US" sz="3200" dirty="0">
                <a:solidFill>
                  <a:srgbClr val="FFC000"/>
                </a:solidFill>
              </a:rPr>
              <a:t> </a:t>
            </a:r>
            <a:r>
              <a:rPr lang="en-US" sz="3200" dirty="0"/>
              <a:t>– verb form of the word for </a:t>
            </a:r>
            <a:r>
              <a:rPr lang="en-US" sz="3200" i="1" dirty="0"/>
              <a:t>shepherd</a:t>
            </a:r>
            <a:r>
              <a:rPr lang="en-US" sz="3200" dirty="0"/>
              <a:t>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9234070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 18 - 29</a:t>
            </a:r>
            <a:endParaRPr lang="en-US" sz="2600" b="1" dirty="0">
              <a:solidFill>
                <a:schemeClr val="bg1"/>
              </a:solidFill>
              <a:effectLst>
                <a:glow rad="381000">
                  <a:srgbClr val="E20000">
                    <a:alpha val="49804"/>
                  </a:srgbClr>
                </a:glow>
              </a:effectLst>
              <a:latin typeface="Felix Titling" pitchFamily="82" charset="0"/>
            </a:endParaRPr>
          </a:p>
        </p:txBody>
      </p:sp>
      <p:sp>
        <p:nvSpPr>
          <p:cNvPr id="10" name="Rectangle 9"/>
          <p:cNvSpPr/>
          <p:nvPr/>
        </p:nvSpPr>
        <p:spPr>
          <a:xfrm>
            <a:off x="7595596" y="1304634"/>
            <a:ext cx="859689" cy="3506914"/>
          </a:xfrm>
          <a:prstGeom prst="rect">
            <a:avLst/>
          </a:prstGeom>
          <a:solidFill>
            <a:srgbClr val="FF0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19751" y="3860396"/>
            <a:ext cx="798923" cy="784317"/>
          </a:xfrm>
          <a:prstGeom prst="rect">
            <a:avLst/>
          </a:prstGeom>
          <a:solidFill>
            <a:srgbClr val="254061">
              <a:alpha val="49804"/>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61374" y="4653775"/>
            <a:ext cx="8301626" cy="606213"/>
            <a:chOff x="461374" y="2745978"/>
            <a:chExt cx="8301626" cy="606213"/>
          </a:xfrm>
        </p:grpSpPr>
        <p:sp>
          <p:nvSpPr>
            <p:cNvPr id="13" name="Rectangle 12"/>
            <p:cNvSpPr/>
            <p:nvPr/>
          </p:nvSpPr>
          <p:spPr>
            <a:xfrm>
              <a:off x="461374" y="2745978"/>
              <a:ext cx="8301626" cy="599721"/>
            </a:xfrm>
            <a:prstGeom prst="rect">
              <a:avLst/>
            </a:prstGeom>
            <a:solidFill>
              <a:srgbClr val="632523">
                <a:alpha val="74902"/>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2043311"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50255"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65550"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29422"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422477"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15533" y="2745978"/>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56652"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872025"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387754" y="2747276"/>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94699" y="2752470"/>
              <a:ext cx="0" cy="59972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09049" y="288108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a:t>
              </a:r>
            </a:p>
          </p:txBody>
        </p:sp>
        <p:sp>
          <p:nvSpPr>
            <p:cNvPr id="25" name="TextBox 24"/>
            <p:cNvSpPr txBox="1"/>
            <p:nvPr/>
          </p:nvSpPr>
          <p:spPr>
            <a:xfrm>
              <a:off x="1709149" y="2876550"/>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4</a:t>
              </a:r>
              <a:r>
                <a:rPr lang="en-US" sz="1600" dirty="0" smtClean="0">
                  <a:solidFill>
                    <a:schemeClr val="accent2">
                      <a:lumMod val="50000"/>
                    </a:schemeClr>
                  </a:solidFill>
                  <a:latin typeface="Eras Demi ITC" pitchFamily="34" charset="0"/>
                </a:rPr>
                <a:t>00</a:t>
              </a:r>
            </a:p>
          </p:txBody>
        </p:sp>
        <p:sp>
          <p:nvSpPr>
            <p:cNvPr id="26" name="TextBox 25"/>
            <p:cNvSpPr txBox="1"/>
            <p:nvPr/>
          </p:nvSpPr>
          <p:spPr>
            <a:xfrm>
              <a:off x="2524125" y="287201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600</a:t>
              </a:r>
            </a:p>
          </p:txBody>
        </p:sp>
        <p:sp>
          <p:nvSpPr>
            <p:cNvPr id="27" name="TextBox 26"/>
            <p:cNvSpPr txBox="1"/>
            <p:nvPr/>
          </p:nvSpPr>
          <p:spPr>
            <a:xfrm>
              <a:off x="3295650" y="2867478"/>
              <a:ext cx="681626" cy="338554"/>
            </a:xfrm>
            <a:prstGeom prst="rect">
              <a:avLst/>
            </a:prstGeom>
            <a:solidFill>
              <a:schemeClr val="bg1"/>
            </a:solidFill>
          </p:spPr>
          <p:txBody>
            <a:bodyPr wrap="square" rtlCol="0">
              <a:spAutoFit/>
            </a:bodyPr>
            <a:lstStyle/>
            <a:p>
              <a:pPr algn="ctr"/>
              <a:r>
                <a:rPr lang="en-US" sz="1600" dirty="0">
                  <a:solidFill>
                    <a:schemeClr val="accent2">
                      <a:lumMod val="50000"/>
                    </a:schemeClr>
                  </a:solidFill>
                  <a:latin typeface="Eras Demi ITC" pitchFamily="34" charset="0"/>
                </a:rPr>
                <a:t>8</a:t>
              </a:r>
              <a:r>
                <a:rPr lang="en-US" sz="1600" dirty="0" smtClean="0">
                  <a:solidFill>
                    <a:schemeClr val="accent2">
                      <a:lumMod val="50000"/>
                    </a:schemeClr>
                  </a:solidFill>
                  <a:latin typeface="Eras Demi ITC" pitchFamily="34" charset="0"/>
                </a:rPr>
                <a:t>00</a:t>
              </a:r>
            </a:p>
          </p:txBody>
        </p:sp>
        <p:sp>
          <p:nvSpPr>
            <p:cNvPr id="28" name="TextBox 27"/>
            <p:cNvSpPr txBox="1"/>
            <p:nvPr/>
          </p:nvSpPr>
          <p:spPr>
            <a:xfrm>
              <a:off x="4086225" y="286294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1000</a:t>
              </a:r>
            </a:p>
          </p:txBody>
        </p:sp>
        <p:sp>
          <p:nvSpPr>
            <p:cNvPr id="29" name="TextBox 28"/>
            <p:cNvSpPr txBox="1"/>
            <p:nvPr/>
          </p:nvSpPr>
          <p:spPr>
            <a:xfrm>
              <a:off x="4886325" y="2858406"/>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1200</a:t>
              </a:r>
            </a:p>
          </p:txBody>
        </p:sp>
        <p:sp>
          <p:nvSpPr>
            <p:cNvPr id="30" name="TextBox 29"/>
            <p:cNvSpPr txBox="1"/>
            <p:nvPr/>
          </p:nvSpPr>
          <p:spPr>
            <a:xfrm>
              <a:off x="5724525" y="2853870"/>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1400</a:t>
              </a:r>
            </a:p>
          </p:txBody>
        </p:sp>
        <p:sp>
          <p:nvSpPr>
            <p:cNvPr id="31" name="TextBox 30"/>
            <p:cNvSpPr txBox="1"/>
            <p:nvPr/>
          </p:nvSpPr>
          <p:spPr>
            <a:xfrm>
              <a:off x="6524625" y="2849334"/>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1600</a:t>
              </a:r>
            </a:p>
          </p:txBody>
        </p:sp>
        <p:sp>
          <p:nvSpPr>
            <p:cNvPr id="32" name="TextBox 31"/>
            <p:cNvSpPr txBox="1"/>
            <p:nvPr/>
          </p:nvSpPr>
          <p:spPr>
            <a:xfrm>
              <a:off x="7258050" y="2844798"/>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1800</a:t>
              </a:r>
            </a:p>
          </p:txBody>
        </p:sp>
        <p:sp>
          <p:nvSpPr>
            <p:cNvPr id="33" name="TextBox 32"/>
            <p:cNvSpPr txBox="1"/>
            <p:nvPr/>
          </p:nvSpPr>
          <p:spPr>
            <a:xfrm>
              <a:off x="8048625" y="2840262"/>
              <a:ext cx="681626" cy="338554"/>
            </a:xfrm>
            <a:prstGeom prst="rect">
              <a:avLst/>
            </a:prstGeom>
            <a:solidFill>
              <a:schemeClr val="bg1"/>
            </a:solidFill>
          </p:spPr>
          <p:txBody>
            <a:bodyPr wrap="square" rtlCol="0">
              <a:spAutoFit/>
            </a:bodyPr>
            <a:lstStyle/>
            <a:p>
              <a:pPr algn="ctr"/>
              <a:r>
                <a:rPr lang="en-US" sz="1600" dirty="0" smtClean="0">
                  <a:solidFill>
                    <a:schemeClr val="accent2">
                      <a:lumMod val="50000"/>
                    </a:schemeClr>
                  </a:solidFill>
                  <a:latin typeface="Eras Demi ITC" pitchFamily="34" charset="0"/>
                </a:rPr>
                <a:t>2000</a:t>
              </a:r>
            </a:p>
          </p:txBody>
        </p:sp>
      </p:grpSp>
      <p:sp>
        <p:nvSpPr>
          <p:cNvPr id="34" name="Rectangle 33"/>
          <p:cNvSpPr/>
          <p:nvPr/>
        </p:nvSpPr>
        <p:spPr>
          <a:xfrm>
            <a:off x="619125" y="4364698"/>
            <a:ext cx="299449" cy="289077"/>
          </a:xfrm>
          <a:prstGeom prst="rect">
            <a:avLst/>
          </a:prstGeom>
          <a:solidFill>
            <a:srgbClr val="FFC000">
              <a:alpha val="50196"/>
            </a:srgb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725202" y="3316948"/>
            <a:ext cx="734095" cy="1333441"/>
          </a:xfrm>
          <a:prstGeom prst="rect">
            <a:avLst/>
          </a:prstGeom>
          <a:solidFill>
            <a:schemeClr val="accent3">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12243" y="2431063"/>
            <a:ext cx="2569081"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Thyatira 590 - Present</a:t>
            </a:r>
          </a:p>
        </p:txBody>
      </p:sp>
      <p:sp>
        <p:nvSpPr>
          <p:cNvPr id="37" name="Rectangle 36"/>
          <p:cNvSpPr/>
          <p:nvPr/>
        </p:nvSpPr>
        <p:spPr>
          <a:xfrm>
            <a:off x="2468822" y="2802598"/>
            <a:ext cx="5991368" cy="1849925"/>
          </a:xfrm>
          <a:prstGeom prst="rect">
            <a:avLst/>
          </a:prstGeom>
          <a:solidFill>
            <a:schemeClr val="accent5">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28625" y="3478772"/>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Smyrna 100 - 314</a:t>
            </a:r>
          </a:p>
        </p:txBody>
      </p:sp>
      <p:sp>
        <p:nvSpPr>
          <p:cNvPr id="39" name="TextBox 38"/>
          <p:cNvSpPr txBox="1"/>
          <p:nvPr/>
        </p:nvSpPr>
        <p:spPr>
          <a:xfrm>
            <a:off x="412244" y="2945413"/>
            <a:ext cx="23785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Pergamos 314 - 590</a:t>
            </a:r>
          </a:p>
        </p:txBody>
      </p:sp>
      <p:sp>
        <p:nvSpPr>
          <p:cNvPr id="40" name="TextBox 39"/>
          <p:cNvSpPr txBox="1"/>
          <p:nvPr/>
        </p:nvSpPr>
        <p:spPr>
          <a:xfrm>
            <a:off x="3977276" y="1912010"/>
            <a:ext cx="2556837"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Sardis 1517 - Present</a:t>
            </a:r>
          </a:p>
        </p:txBody>
      </p:sp>
      <p:sp>
        <p:nvSpPr>
          <p:cNvPr id="41" name="TextBox 40"/>
          <p:cNvSpPr txBox="1"/>
          <p:nvPr/>
        </p:nvSpPr>
        <p:spPr>
          <a:xfrm>
            <a:off x="4427039" y="1437386"/>
            <a:ext cx="3165448"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Philadelphia 1800 - Present</a:t>
            </a:r>
          </a:p>
        </p:txBody>
      </p:sp>
      <p:sp>
        <p:nvSpPr>
          <p:cNvPr id="42" name="Rectangle 41"/>
          <p:cNvSpPr/>
          <p:nvPr/>
        </p:nvSpPr>
        <p:spPr>
          <a:xfrm>
            <a:off x="6534149" y="2288714"/>
            <a:ext cx="1925221" cy="2361725"/>
          </a:xfrm>
          <a:prstGeom prst="rect">
            <a:avLst/>
          </a:prstGeom>
          <a:solidFill>
            <a:schemeClr val="accent4">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7598863" y="1818446"/>
            <a:ext cx="859689" cy="2840701"/>
          </a:xfrm>
          <a:prstGeom prst="rect">
            <a:avLst/>
          </a:prstGeom>
          <a:solidFill>
            <a:schemeClr val="accent6">
              <a:lumMod val="50000"/>
              <a:alpha val="50196"/>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612187" y="933098"/>
            <a:ext cx="2979482"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Laodicea 1800 – Present</a:t>
            </a:r>
          </a:p>
        </p:txBody>
      </p:sp>
      <p:sp>
        <p:nvSpPr>
          <p:cNvPr id="45" name="TextBox 44"/>
          <p:cNvSpPr txBox="1"/>
          <p:nvPr/>
        </p:nvSpPr>
        <p:spPr>
          <a:xfrm>
            <a:off x="428625" y="3988098"/>
            <a:ext cx="2095500" cy="369332"/>
          </a:xfrm>
          <a:prstGeom prst="rect">
            <a:avLst/>
          </a:prstGeom>
          <a:solidFill>
            <a:schemeClr val="accent2">
              <a:lumMod val="50000"/>
            </a:schemeClr>
          </a:solidFill>
          <a:ln w="28575">
            <a:solidFill>
              <a:srgbClr val="FFC000"/>
            </a:solidFill>
          </a:ln>
        </p:spPr>
        <p:txBody>
          <a:bodyPr wrap="square" rtlCol="0">
            <a:spAutoFit/>
          </a:bodyPr>
          <a:lstStyle/>
          <a:p>
            <a:pPr algn="ctr"/>
            <a:r>
              <a:rPr lang="en-US" dirty="0" smtClean="0">
                <a:solidFill>
                  <a:schemeClr val="bg1"/>
                </a:solidFill>
                <a:latin typeface="Eras Demi ITC" pitchFamily="34" charset="0"/>
              </a:rPr>
              <a:t>Ephesus 32 - 100</a:t>
            </a:r>
          </a:p>
        </p:txBody>
      </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wipe(up)">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up)">
                                      <p:cBhvr>
                                        <p:cTn id="29" dur="500"/>
                                        <p:tgtEl>
                                          <p:spTgt spid="3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up)">
                                      <p:cBhvr>
                                        <p:cTn id="38" dur="500"/>
                                        <p:tgtEl>
                                          <p:spTgt spid="3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wipe(up)">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500"/>
                                        <p:tgtEl>
                                          <p:spTgt spid="41"/>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up)">
                                      <p:cBhvr>
                                        <p:cTn id="56" dur="500"/>
                                        <p:tgtEl>
                                          <p:spTgt spid="4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up)">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mph" presetSubtype="0" grpId="1" nodeType="clickEffect">
                                  <p:stCondLst>
                                    <p:cond delay="0"/>
                                  </p:stCondLst>
                                  <p:childTnLst>
                                    <p:set>
                                      <p:cBhvr rctx="PPT">
                                        <p:cTn id="69" dur="indefinite"/>
                                        <p:tgtEl>
                                          <p:spTgt spid="45"/>
                                        </p:tgtEl>
                                        <p:attrNameLst>
                                          <p:attrName>style.opacity</p:attrName>
                                        </p:attrNameLst>
                                      </p:cBhvr>
                                      <p:to>
                                        <p:strVal val="0.25"/>
                                      </p:to>
                                    </p:set>
                                    <p:animEffect filter="image" prLst="opacity: 0.25">
                                      <p:cBhvr rctx="IE">
                                        <p:cTn id="70" dur="indefinite"/>
                                        <p:tgtEl>
                                          <p:spTgt spid="45"/>
                                        </p:tgtEl>
                                      </p:cBhvr>
                                    </p:animEffect>
                                  </p:childTnLst>
                                </p:cTn>
                              </p:par>
                              <p:par>
                                <p:cTn id="71" presetID="9" presetClass="emph" presetSubtype="0" grpId="1" nodeType="withEffect">
                                  <p:stCondLst>
                                    <p:cond delay="0"/>
                                  </p:stCondLst>
                                  <p:childTnLst>
                                    <p:set>
                                      <p:cBhvr rctx="PPT">
                                        <p:cTn id="72" dur="indefinite"/>
                                        <p:tgtEl>
                                          <p:spTgt spid="34"/>
                                        </p:tgtEl>
                                        <p:attrNameLst>
                                          <p:attrName>style.opacity</p:attrName>
                                        </p:attrNameLst>
                                      </p:cBhvr>
                                      <p:to>
                                        <p:strVal val="0.25"/>
                                      </p:to>
                                    </p:set>
                                    <p:animEffect filter="image" prLst="opacity: 0.25">
                                      <p:cBhvr rctx="IE">
                                        <p:cTn id="73" dur="indefinite"/>
                                        <p:tgtEl>
                                          <p:spTgt spid="34"/>
                                        </p:tgtEl>
                                      </p:cBhvr>
                                    </p:animEffect>
                                  </p:childTnLst>
                                </p:cTn>
                              </p:par>
                            </p:childTnLst>
                          </p:cTn>
                        </p:par>
                        <p:par>
                          <p:cTn id="74" fill="hold">
                            <p:stCondLst>
                              <p:cond delay="0"/>
                            </p:stCondLst>
                            <p:childTnLst>
                              <p:par>
                                <p:cTn id="75" presetID="9" presetClass="emph" presetSubtype="0" grpId="1" nodeType="afterEffect">
                                  <p:stCondLst>
                                    <p:cond delay="0"/>
                                  </p:stCondLst>
                                  <p:childTnLst>
                                    <p:set>
                                      <p:cBhvr rctx="PPT">
                                        <p:cTn id="76" dur="indefinite"/>
                                        <p:tgtEl>
                                          <p:spTgt spid="38"/>
                                        </p:tgtEl>
                                        <p:attrNameLst>
                                          <p:attrName>style.opacity</p:attrName>
                                        </p:attrNameLst>
                                      </p:cBhvr>
                                      <p:to>
                                        <p:strVal val="0.5"/>
                                      </p:to>
                                    </p:set>
                                    <p:animEffect filter="image" prLst="opacity: 0.5">
                                      <p:cBhvr rctx="IE">
                                        <p:cTn id="77" dur="indefinite"/>
                                        <p:tgtEl>
                                          <p:spTgt spid="38"/>
                                        </p:tgtEl>
                                      </p:cBhvr>
                                    </p:animEffect>
                                  </p:childTnLst>
                                </p:cTn>
                              </p:par>
                              <p:par>
                                <p:cTn id="78" presetID="9" presetClass="emph" presetSubtype="0" grpId="1" nodeType="withEffect">
                                  <p:stCondLst>
                                    <p:cond delay="0"/>
                                  </p:stCondLst>
                                  <p:childTnLst>
                                    <p:set>
                                      <p:cBhvr rctx="PPT">
                                        <p:cTn id="79" dur="indefinite"/>
                                        <p:tgtEl>
                                          <p:spTgt spid="11"/>
                                        </p:tgtEl>
                                        <p:attrNameLst>
                                          <p:attrName>style.opacity</p:attrName>
                                        </p:attrNameLst>
                                      </p:cBhvr>
                                      <p:to>
                                        <p:strVal val="0.5"/>
                                      </p:to>
                                    </p:set>
                                    <p:animEffect filter="image" prLst="opacity: 0.5">
                                      <p:cBhvr rctx="IE">
                                        <p:cTn id="80" dur="indefinite"/>
                                        <p:tgtEl>
                                          <p:spTgt spid="11"/>
                                        </p:tgtEl>
                                      </p:cBhvr>
                                    </p:animEffect>
                                  </p:childTnLst>
                                </p:cTn>
                              </p:par>
                            </p:childTnLst>
                          </p:cTn>
                        </p:par>
                        <p:par>
                          <p:cTn id="81" fill="hold">
                            <p:stCondLst>
                              <p:cond delay="0"/>
                            </p:stCondLst>
                            <p:childTnLst>
                              <p:par>
                                <p:cTn id="82" presetID="9" presetClass="emph" presetSubtype="0" grpId="1" nodeType="afterEffect">
                                  <p:stCondLst>
                                    <p:cond delay="0"/>
                                  </p:stCondLst>
                                  <p:childTnLst>
                                    <p:set>
                                      <p:cBhvr rctx="PPT">
                                        <p:cTn id="83" dur="indefinite"/>
                                        <p:tgtEl>
                                          <p:spTgt spid="39"/>
                                        </p:tgtEl>
                                        <p:attrNameLst>
                                          <p:attrName>style.opacity</p:attrName>
                                        </p:attrNameLst>
                                      </p:cBhvr>
                                      <p:to>
                                        <p:strVal val="0.5"/>
                                      </p:to>
                                    </p:set>
                                    <p:animEffect filter="image" prLst="opacity: 0.5">
                                      <p:cBhvr rctx="IE">
                                        <p:cTn id="84" dur="indefinite"/>
                                        <p:tgtEl>
                                          <p:spTgt spid="39"/>
                                        </p:tgtEl>
                                      </p:cBhvr>
                                    </p:animEffect>
                                  </p:childTnLst>
                                </p:cTn>
                              </p:par>
                              <p:par>
                                <p:cTn id="85" presetID="9" presetClass="emph" presetSubtype="0" grpId="1" nodeType="withEffect">
                                  <p:stCondLst>
                                    <p:cond delay="0"/>
                                  </p:stCondLst>
                                  <p:childTnLst>
                                    <p:set>
                                      <p:cBhvr rctx="PPT">
                                        <p:cTn id="86" dur="indefinite"/>
                                        <p:tgtEl>
                                          <p:spTgt spid="35"/>
                                        </p:tgtEl>
                                        <p:attrNameLst>
                                          <p:attrName>style.opacity</p:attrName>
                                        </p:attrNameLst>
                                      </p:cBhvr>
                                      <p:to>
                                        <p:strVal val="0.5"/>
                                      </p:to>
                                    </p:set>
                                    <p:animEffect filter="image" prLst="opacity: 0.5">
                                      <p:cBhvr rctx="IE">
                                        <p:cTn id="87" dur="indefinite"/>
                                        <p:tgtEl>
                                          <p:spTgt spid="35"/>
                                        </p:tgtEl>
                                      </p:cBhvr>
                                    </p:animEffect>
                                  </p:childTnLst>
                                </p:cTn>
                              </p:par>
                            </p:childTnLst>
                          </p:cTn>
                        </p:par>
                        <p:par>
                          <p:cTn id="88" fill="hold">
                            <p:stCondLst>
                              <p:cond delay="0"/>
                            </p:stCondLst>
                            <p:childTnLst>
                              <p:par>
                                <p:cTn id="89" presetID="9" presetClass="emph" presetSubtype="0" grpId="1" nodeType="afterEffect">
                                  <p:stCondLst>
                                    <p:cond delay="0"/>
                                  </p:stCondLst>
                                  <p:childTnLst>
                                    <p:set>
                                      <p:cBhvr rctx="PPT">
                                        <p:cTn id="90" dur="indefinite"/>
                                        <p:tgtEl>
                                          <p:spTgt spid="40"/>
                                        </p:tgtEl>
                                        <p:attrNameLst>
                                          <p:attrName>style.opacity</p:attrName>
                                        </p:attrNameLst>
                                      </p:cBhvr>
                                      <p:to>
                                        <p:strVal val="0.25"/>
                                      </p:to>
                                    </p:set>
                                    <p:animEffect filter="image" prLst="opacity: 0.25">
                                      <p:cBhvr rctx="IE">
                                        <p:cTn id="91" dur="indefinite"/>
                                        <p:tgtEl>
                                          <p:spTgt spid="40"/>
                                        </p:tgtEl>
                                      </p:cBhvr>
                                    </p:animEffect>
                                  </p:childTnLst>
                                </p:cTn>
                              </p:par>
                              <p:par>
                                <p:cTn id="92" presetID="9" presetClass="emph" presetSubtype="0" grpId="1" nodeType="withEffect">
                                  <p:stCondLst>
                                    <p:cond delay="1000"/>
                                  </p:stCondLst>
                                  <p:childTnLst>
                                    <p:set>
                                      <p:cBhvr rctx="PPT">
                                        <p:cTn id="93" dur="indefinite"/>
                                        <p:tgtEl>
                                          <p:spTgt spid="42"/>
                                        </p:tgtEl>
                                        <p:attrNameLst>
                                          <p:attrName>style.opacity</p:attrName>
                                        </p:attrNameLst>
                                      </p:cBhvr>
                                      <p:to>
                                        <p:strVal val="0.25"/>
                                      </p:to>
                                    </p:set>
                                    <p:animEffect filter="image" prLst="opacity: 0.25">
                                      <p:cBhvr rctx="IE">
                                        <p:cTn id="94" dur="indefinite"/>
                                        <p:tgtEl>
                                          <p:spTgt spid="42"/>
                                        </p:tgtEl>
                                      </p:cBhvr>
                                    </p:animEffect>
                                  </p:childTnLst>
                                </p:cTn>
                              </p:par>
                            </p:childTnLst>
                          </p:cTn>
                        </p:par>
                        <p:par>
                          <p:cTn id="95" fill="hold">
                            <p:stCondLst>
                              <p:cond delay="1000"/>
                            </p:stCondLst>
                            <p:childTnLst>
                              <p:par>
                                <p:cTn id="96" presetID="9" presetClass="emph" presetSubtype="0" grpId="1" nodeType="afterEffect">
                                  <p:stCondLst>
                                    <p:cond delay="0"/>
                                  </p:stCondLst>
                                  <p:childTnLst>
                                    <p:set>
                                      <p:cBhvr rctx="PPT">
                                        <p:cTn id="97" dur="indefinite"/>
                                        <p:tgtEl>
                                          <p:spTgt spid="41"/>
                                        </p:tgtEl>
                                        <p:attrNameLst>
                                          <p:attrName>style.opacity</p:attrName>
                                        </p:attrNameLst>
                                      </p:cBhvr>
                                      <p:to>
                                        <p:strVal val="0.25"/>
                                      </p:to>
                                    </p:set>
                                    <p:animEffect filter="image" prLst="opacity: 0.25">
                                      <p:cBhvr rctx="IE">
                                        <p:cTn id="98" dur="indefinite"/>
                                        <p:tgtEl>
                                          <p:spTgt spid="41"/>
                                        </p:tgtEl>
                                      </p:cBhvr>
                                    </p:animEffect>
                                  </p:childTnLst>
                                </p:cTn>
                              </p:par>
                              <p:par>
                                <p:cTn id="99" presetID="9" presetClass="emph" presetSubtype="0" grpId="1" nodeType="withEffect">
                                  <p:stCondLst>
                                    <p:cond delay="1250"/>
                                  </p:stCondLst>
                                  <p:childTnLst>
                                    <p:set>
                                      <p:cBhvr rctx="PPT">
                                        <p:cTn id="100" dur="indefinite"/>
                                        <p:tgtEl>
                                          <p:spTgt spid="43"/>
                                        </p:tgtEl>
                                        <p:attrNameLst>
                                          <p:attrName>style.opacity</p:attrName>
                                        </p:attrNameLst>
                                      </p:cBhvr>
                                      <p:to>
                                        <p:strVal val="0.25"/>
                                      </p:to>
                                    </p:set>
                                    <p:animEffect filter="image" prLst="opacity: 0.25">
                                      <p:cBhvr rctx="IE">
                                        <p:cTn id="101" dur="indefinite"/>
                                        <p:tgtEl>
                                          <p:spTgt spid="43"/>
                                        </p:tgtEl>
                                      </p:cBhvr>
                                    </p:animEffect>
                                  </p:childTnLst>
                                </p:cTn>
                              </p:par>
                            </p:childTnLst>
                          </p:cTn>
                        </p:par>
                        <p:par>
                          <p:cTn id="102" fill="hold">
                            <p:stCondLst>
                              <p:cond delay="2250"/>
                            </p:stCondLst>
                            <p:childTnLst>
                              <p:par>
                                <p:cTn id="103" presetID="9" presetClass="emph" presetSubtype="0" grpId="1" nodeType="afterEffect">
                                  <p:stCondLst>
                                    <p:cond delay="0"/>
                                  </p:stCondLst>
                                  <p:childTnLst>
                                    <p:set>
                                      <p:cBhvr rctx="PPT">
                                        <p:cTn id="104" dur="indefinite"/>
                                        <p:tgtEl>
                                          <p:spTgt spid="44"/>
                                        </p:tgtEl>
                                        <p:attrNameLst>
                                          <p:attrName>style.opacity</p:attrName>
                                        </p:attrNameLst>
                                      </p:cBhvr>
                                      <p:to>
                                        <p:strVal val="0.25"/>
                                      </p:to>
                                    </p:set>
                                    <p:animEffect filter="image" prLst="opacity: 0.25">
                                      <p:cBhvr rctx="IE">
                                        <p:cTn id="105" dur="indefinite"/>
                                        <p:tgtEl>
                                          <p:spTgt spid="44"/>
                                        </p:tgtEl>
                                      </p:cBhvr>
                                    </p:animEffect>
                                  </p:childTnLst>
                                </p:cTn>
                              </p:par>
                              <p:par>
                                <p:cTn id="106" presetID="9" presetClass="emph" presetSubtype="0" grpId="1" nodeType="withEffect">
                                  <p:stCondLst>
                                    <p:cond delay="0"/>
                                  </p:stCondLst>
                                  <p:childTnLst>
                                    <p:set>
                                      <p:cBhvr rctx="PPT">
                                        <p:cTn id="107" dur="indefinite"/>
                                        <p:tgtEl>
                                          <p:spTgt spid="10"/>
                                        </p:tgtEl>
                                        <p:attrNameLst>
                                          <p:attrName>style.opacity</p:attrName>
                                        </p:attrNameLst>
                                      </p:cBhvr>
                                      <p:to>
                                        <p:strVal val="0.25"/>
                                      </p:to>
                                    </p:set>
                                    <p:animEffect filter="image" prLst="opacity: 0.25">
                                      <p:cBhvr rctx="IE">
                                        <p:cTn id="108"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34" grpId="0" animBg="1"/>
      <p:bldP spid="34" grpId="1" animBg="1"/>
      <p:bldP spid="35" grpId="0" animBg="1"/>
      <p:bldP spid="35" grpId="1" animBg="1"/>
      <p:bldP spid="36" grpId="0" animBg="1"/>
      <p:bldP spid="37" grpId="0"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711141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t>Rev. 1:12–16 ~ </a:t>
            </a:r>
            <a:r>
              <a:rPr lang="en-US" sz="3200" baseline="30000" dirty="0"/>
              <a:t>12</a:t>
            </a:r>
            <a:r>
              <a:rPr lang="en-US" sz="3200" dirty="0"/>
              <a:t> </a:t>
            </a:r>
            <a:r>
              <a:rPr lang="en-US" sz="3200" dirty="0">
                <a:solidFill>
                  <a:srgbClr val="FFC000"/>
                </a:solidFill>
              </a:rPr>
              <a:t>Then I turned to see the voice that spoke with me. And having turned I saw seven golden lampstands, </a:t>
            </a:r>
            <a:r>
              <a:rPr lang="en-US" sz="3200" baseline="30000" dirty="0"/>
              <a:t>13</a:t>
            </a:r>
            <a:r>
              <a:rPr lang="en-US" sz="3200" dirty="0"/>
              <a:t> </a:t>
            </a:r>
            <a:r>
              <a:rPr lang="en-US" sz="3200" dirty="0">
                <a:solidFill>
                  <a:srgbClr val="FFC000"/>
                </a:solidFill>
              </a:rPr>
              <a:t>and in the midst of the seven lampstands </a:t>
            </a:r>
            <a:r>
              <a:rPr lang="en-US" sz="3200" i="1" dirty="0">
                <a:solidFill>
                  <a:srgbClr val="FFC000"/>
                </a:solidFill>
              </a:rPr>
              <a:t>One</a:t>
            </a:r>
            <a:r>
              <a:rPr lang="en-US" sz="3200" dirty="0">
                <a:solidFill>
                  <a:srgbClr val="FFC000"/>
                </a:solidFill>
              </a:rPr>
              <a:t> like the Son of Man, clothed with a garment down to the feet and girded about the chest with a golden band. </a:t>
            </a:r>
            <a:r>
              <a:rPr lang="en-US" sz="3200" baseline="30000" dirty="0"/>
              <a:t>14</a:t>
            </a:r>
            <a:r>
              <a:rPr lang="en-US" sz="3200" dirty="0"/>
              <a:t> </a:t>
            </a:r>
            <a:r>
              <a:rPr lang="en-US" sz="3200" dirty="0">
                <a:solidFill>
                  <a:srgbClr val="FFC000"/>
                </a:solidFill>
              </a:rPr>
              <a:t>His head and hair </a:t>
            </a:r>
            <a:r>
              <a:rPr lang="en-US" sz="3200" i="1" dirty="0">
                <a:solidFill>
                  <a:srgbClr val="FFC000"/>
                </a:solidFill>
              </a:rPr>
              <a:t>were</a:t>
            </a:r>
            <a:r>
              <a:rPr lang="en-US" sz="3200" dirty="0">
                <a:solidFill>
                  <a:srgbClr val="FFC000"/>
                </a:solidFill>
              </a:rPr>
              <a:t> white like wool, as white as snow, and His eyes like a flame of fire; </a:t>
            </a:r>
            <a:r>
              <a:rPr lang="en-US" sz="3200" baseline="30000" dirty="0"/>
              <a:t>15</a:t>
            </a:r>
            <a:r>
              <a:rPr lang="en-US" sz="3200" dirty="0"/>
              <a:t> </a:t>
            </a:r>
            <a:r>
              <a:rPr lang="en-US" sz="3200" dirty="0">
                <a:solidFill>
                  <a:srgbClr val="FFC000"/>
                </a:solidFill>
              </a:rPr>
              <a:t>His feet </a:t>
            </a:r>
            <a:r>
              <a:rPr lang="en-US" sz="3200" i="1" dirty="0">
                <a:solidFill>
                  <a:srgbClr val="FFC000"/>
                </a:solidFill>
              </a:rPr>
              <a:t>were</a:t>
            </a:r>
            <a:r>
              <a:rPr lang="en-US" sz="3200" dirty="0">
                <a:solidFill>
                  <a:srgbClr val="FFC000"/>
                </a:solidFill>
              </a:rPr>
              <a:t> like </a:t>
            </a:r>
            <a:r>
              <a:rPr lang="en-US" sz="3200" dirty="0" smtClean="0">
                <a:solidFill>
                  <a:srgbClr val="FFC000"/>
                </a:solidFill>
              </a:rPr>
              <a:t>fine</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10462"/>
            <a:ext cx="8258628" cy="3539430"/>
          </a:xfrm>
          <a:prstGeom prst="rect">
            <a:avLst/>
          </a:prstGeom>
          <a:noFill/>
        </p:spPr>
        <p:txBody>
          <a:bodyPr wrap="square" rtlCol="0">
            <a:spAutoFit/>
          </a:bodyPr>
          <a:lstStyle/>
          <a:p>
            <a:r>
              <a:rPr lang="en-US" sz="3200" dirty="0">
                <a:solidFill>
                  <a:srgbClr val="FFC000"/>
                </a:solidFill>
              </a:rPr>
              <a:t>brass, as if refined in a furnace, </a:t>
            </a:r>
          </a:p>
          <a:p>
            <a:r>
              <a:rPr lang="en-US" sz="3200" dirty="0" smtClean="0">
                <a:solidFill>
                  <a:srgbClr val="FFC000"/>
                </a:solidFill>
              </a:rPr>
              <a:t>and </a:t>
            </a:r>
            <a:r>
              <a:rPr lang="en-US" sz="3200" dirty="0">
                <a:solidFill>
                  <a:srgbClr val="FFC000"/>
                </a:solidFill>
              </a:rPr>
              <a:t>His voice as the sound of many waters; </a:t>
            </a:r>
            <a:r>
              <a:rPr lang="en-US" sz="3200" baseline="30000" dirty="0"/>
              <a:t>16</a:t>
            </a:r>
            <a:r>
              <a:rPr lang="en-US" sz="3200" dirty="0"/>
              <a:t> </a:t>
            </a:r>
            <a:r>
              <a:rPr lang="en-US" sz="3200" dirty="0">
                <a:solidFill>
                  <a:srgbClr val="FFC000"/>
                </a:solidFill>
              </a:rPr>
              <a:t>He had in His right hand seven stars, out of His mouth went a sharp two-edged sword, and His countenance </a:t>
            </a:r>
            <a:r>
              <a:rPr lang="en-US" sz="3200" i="1" dirty="0">
                <a:solidFill>
                  <a:srgbClr val="FFC000"/>
                </a:solidFill>
              </a:rPr>
              <a:t>was</a:t>
            </a:r>
            <a:r>
              <a:rPr lang="en-US" sz="3200" dirty="0">
                <a:solidFill>
                  <a:srgbClr val="FFC000"/>
                </a:solidFill>
              </a:rPr>
              <a:t> like the sun shining in its strength. </a:t>
            </a:r>
          </a:p>
          <a:p>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3445194"/>
            <a:ext cx="8258628" cy="2062103"/>
          </a:xfrm>
          <a:prstGeom prst="rect">
            <a:avLst/>
          </a:prstGeom>
          <a:noFill/>
        </p:spPr>
        <p:txBody>
          <a:bodyPr wrap="square" rtlCol="0">
            <a:spAutoFit/>
          </a:bodyPr>
          <a:lstStyle/>
          <a:p>
            <a:r>
              <a:rPr lang="en-US" sz="3200" dirty="0"/>
              <a:t>2:8 ~ </a:t>
            </a:r>
            <a:r>
              <a:rPr lang="en-US" sz="3200" dirty="0" smtClean="0">
                <a:solidFill>
                  <a:srgbClr val="FFC000"/>
                </a:solidFill>
              </a:rPr>
              <a:t>And </a:t>
            </a:r>
            <a:r>
              <a:rPr lang="en-US" sz="3200" dirty="0">
                <a:solidFill>
                  <a:srgbClr val="FFC000"/>
                </a:solidFill>
              </a:rPr>
              <a:t>to the angel of the church in Smyrna write, </a:t>
            </a:r>
            <a:r>
              <a:rPr lang="en-US" sz="3200" dirty="0" smtClean="0">
                <a:solidFill>
                  <a:srgbClr val="FFC000"/>
                </a:solidFill>
              </a:rPr>
              <a:t>“These </a:t>
            </a:r>
            <a:r>
              <a:rPr lang="en-US" sz="3200" dirty="0">
                <a:solidFill>
                  <a:srgbClr val="FFC000"/>
                </a:solidFill>
              </a:rPr>
              <a:t>things says the First and the Last, who was dead, and came to </a:t>
            </a:r>
            <a:r>
              <a:rPr lang="en-US" sz="3200" dirty="0" smtClean="0">
                <a:solidFill>
                  <a:srgbClr val="FFC000"/>
                </a:solidFill>
              </a:rPr>
              <a:t>life”</a:t>
            </a:r>
            <a:endParaRPr lang="en-US" sz="3200" dirty="0" smtClean="0">
              <a:solidFill>
                <a:srgbClr val="FFC000"/>
              </a:solidFill>
              <a:latin typeface="Eras Demi ITC" pitchFamily="34" charset="0"/>
            </a:endParaRPr>
          </a:p>
        </p:txBody>
      </p:sp>
      <p:sp>
        <p:nvSpPr>
          <p:cNvPr id="3" name="TextBox 2"/>
          <p:cNvSpPr txBox="1"/>
          <p:nvPr/>
        </p:nvSpPr>
        <p:spPr>
          <a:xfrm>
            <a:off x="457200" y="914400"/>
            <a:ext cx="8229600" cy="2554545"/>
          </a:xfrm>
          <a:prstGeom prst="rect">
            <a:avLst/>
          </a:prstGeom>
          <a:noFill/>
        </p:spPr>
        <p:txBody>
          <a:bodyPr wrap="square" rtlCol="0">
            <a:spAutoFit/>
          </a:bodyPr>
          <a:lstStyle/>
          <a:p>
            <a:r>
              <a:rPr lang="en-US" sz="3200" dirty="0" smtClean="0"/>
              <a:t>2:1~ </a:t>
            </a:r>
            <a:r>
              <a:rPr lang="en-US" sz="3200" dirty="0" smtClean="0">
                <a:solidFill>
                  <a:srgbClr val="FFC000"/>
                </a:solidFill>
              </a:rPr>
              <a:t>To </a:t>
            </a:r>
            <a:r>
              <a:rPr lang="en-US" sz="3200" dirty="0">
                <a:solidFill>
                  <a:srgbClr val="FFC000"/>
                </a:solidFill>
              </a:rPr>
              <a:t>the angel of the church of Ephesus write, "These things says He who holds the seven stars in His right hand, who walks in the midst of the seven golden lampstands"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3042929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smtClean="0">
                <a:solidFill>
                  <a:schemeClr val="bg1"/>
                </a:solidFill>
              </a:rPr>
              <a:t>2:12 ~ </a:t>
            </a:r>
            <a:r>
              <a:rPr lang="en-US" sz="3200" dirty="0" smtClean="0">
                <a:solidFill>
                  <a:srgbClr val="FFC000"/>
                </a:solidFill>
              </a:rPr>
              <a:t>And to </a:t>
            </a:r>
            <a:r>
              <a:rPr lang="en-US" sz="3200" dirty="0">
                <a:solidFill>
                  <a:srgbClr val="FFC000"/>
                </a:solidFill>
              </a:rPr>
              <a:t>the angel of the church in Pergamos write, "These things says He who has the sharp two-edged sword"</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1819540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"You have been connected to the correct department on the first try</a:t>
            </a:r>
            <a:r>
              <a:rPr lang="en-US" sz="3200" dirty="0" smtClean="0"/>
              <a:t>. </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18- 29</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1430975"/>
            <a:ext cx="8258628" cy="1077218"/>
          </a:xfrm>
          <a:prstGeom prst="rect">
            <a:avLst/>
          </a:prstGeom>
          <a:noFill/>
        </p:spPr>
        <p:txBody>
          <a:bodyPr wrap="square" rtlCol="0">
            <a:spAutoFit/>
          </a:bodyPr>
          <a:lstStyle/>
          <a:p>
            <a:r>
              <a:rPr lang="en-US" sz="3200" dirty="0" smtClean="0"/>
              <a:t>                                                      This </a:t>
            </a:r>
            <a:r>
              <a:rPr lang="en-US" sz="3200" dirty="0"/>
              <a:t>is against company policy.  </a:t>
            </a:r>
            <a:endParaRPr lang="en-US" sz="3200" dirty="0" smtClean="0">
              <a:solidFill>
                <a:schemeClr val="bg1"/>
              </a:solidFill>
              <a:latin typeface="Eras Demi ITC" pitchFamily="34" charset="0"/>
            </a:endParaRPr>
          </a:p>
        </p:txBody>
      </p:sp>
      <p:sp>
        <p:nvSpPr>
          <p:cNvPr id="4" name="TextBox 3"/>
          <p:cNvSpPr txBox="1"/>
          <p:nvPr/>
        </p:nvSpPr>
        <p:spPr>
          <a:xfrm>
            <a:off x="457200" y="1933700"/>
            <a:ext cx="8258628" cy="1077218"/>
          </a:xfrm>
          <a:prstGeom prst="rect">
            <a:avLst/>
          </a:prstGeom>
          <a:noFill/>
        </p:spPr>
        <p:txBody>
          <a:bodyPr wrap="square" rtlCol="0">
            <a:spAutoFit/>
          </a:bodyPr>
          <a:lstStyle/>
          <a:p>
            <a:r>
              <a:rPr lang="en-US" sz="3200" dirty="0" smtClean="0"/>
              <a:t>                                                Please </a:t>
            </a:r>
            <a:r>
              <a:rPr lang="en-US" sz="3200" dirty="0"/>
              <a:t>hang up and redial."</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34420188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2</a:t>
            </a:r>
            <a:r>
              <a:rPr lang="en-US" sz="2600" b="1" dirty="0" smtClean="0">
                <a:solidFill>
                  <a:schemeClr val="bg1"/>
                </a:solidFill>
                <a:effectLst>
                  <a:glow rad="381000">
                    <a:srgbClr val="E20000">
                      <a:alpha val="49804"/>
                    </a:srgbClr>
                  </a:glow>
                </a:effectLst>
                <a:latin typeface="Felix Titling" pitchFamily="82" charset="0"/>
              </a:rPr>
              <a:t> . 18 - 29</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1107542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2042</TotalTime>
  <Words>1110</Words>
  <Application>Microsoft Office PowerPoint</Application>
  <PresentationFormat>On-screen Show (4:3)</PresentationFormat>
  <Paragraphs>100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Kathy</cp:lastModifiedBy>
  <cp:revision>31</cp:revision>
  <dcterms:created xsi:type="dcterms:W3CDTF">2012-11-16T03:15:35Z</dcterms:created>
  <dcterms:modified xsi:type="dcterms:W3CDTF">2012-11-19T17:28:22Z</dcterms:modified>
</cp:coreProperties>
</file>