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7" r:id="rId4"/>
    <p:sldId id="258" r:id="rId5"/>
    <p:sldId id="266" r:id="rId6"/>
    <p:sldId id="257" r:id="rId7"/>
    <p:sldId id="267" r:id="rId8"/>
    <p:sldId id="260" r:id="rId9"/>
    <p:sldId id="262" r:id="rId10"/>
    <p:sldId id="263" r:id="rId11"/>
    <p:sldId id="271" r:id="rId12"/>
    <p:sldId id="272" r:id="rId13"/>
    <p:sldId id="270" r:id="rId14"/>
    <p:sldId id="276" r:id="rId15"/>
    <p:sldId id="259" r:id="rId16"/>
    <p:sldId id="280" r:id="rId17"/>
    <p:sldId id="279" r:id="rId18"/>
    <p:sldId id="275" r:id="rId19"/>
    <p:sldId id="278" r:id="rId20"/>
    <p:sldId id="269" r:id="rId21"/>
    <p:sldId id="268" r:id="rId22"/>
    <p:sldId id="264" r:id="rId23"/>
    <p:sldId id="2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001A"/>
    <a:srgbClr val="000000"/>
    <a:srgbClr val="F6BB00"/>
    <a:srgbClr val="FFFFFF"/>
    <a:srgbClr val="FF0000"/>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938" y="-984"/>
      </p:cViewPr>
      <p:guideLst>
        <p:guide orient="horz" pos="2160"/>
        <p:guide pos="2880"/>
      </p:guideLst>
    </p:cSldViewPr>
  </p:slideViewPr>
  <p:notesTextViewPr>
    <p:cViewPr>
      <p:scale>
        <a:sx n="1" d="1"/>
        <a:sy n="1" d="1"/>
      </p:scale>
      <p:origin x="0" y="0"/>
    </p:cViewPr>
  </p:notesTextViewPr>
  <p:sorterViewPr>
    <p:cViewPr>
      <p:scale>
        <a:sx n="100" d="100"/>
        <a:sy n="100" d="100"/>
      </p:scale>
      <p:origin x="0" y="249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2 . 1 2 – 1 7</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9529934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Martyr</a:t>
            </a:r>
            <a:r>
              <a:rPr lang="en-US" sz="3200" dirty="0"/>
              <a:t> ~ </a:t>
            </a:r>
            <a:r>
              <a:rPr lang="en-US" sz="3200" b="1" i="1" dirty="0" err="1">
                <a:solidFill>
                  <a:srgbClr val="FFC000"/>
                </a:solidFill>
                <a:latin typeface="Times New Roman" pitchFamily="18" charset="0"/>
                <a:cs typeface="Times New Roman" pitchFamily="18" charset="0"/>
              </a:rPr>
              <a:t>martus</a:t>
            </a:r>
            <a:r>
              <a:rPr lang="en-US" sz="3200" dirty="0">
                <a:solidFill>
                  <a:srgbClr val="FFC000"/>
                </a:solidFill>
              </a:rPr>
              <a:t> </a:t>
            </a:r>
            <a:r>
              <a:rPr lang="en-US" sz="3200" dirty="0"/>
              <a:t>– </a:t>
            </a:r>
            <a:r>
              <a:rPr lang="en-US" sz="3200" i="1" dirty="0"/>
              <a:t>witness</a:t>
            </a:r>
            <a:r>
              <a:rPr lang="en-US" sz="3200" dirty="0"/>
              <a:t> </a:t>
            </a:r>
            <a:endParaRPr lang="en-US" sz="3200" dirty="0">
              <a:solidFill>
                <a:schemeClr val="bg1"/>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28220938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6009637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074" name="Picture 2" descr="https://encrypted-tbn3.gstatic.com/images?q=tbn:ANd9GcQT1j52oRQjAwQK5e6Cix3fJsXjNpZh3MWHP84-mGMwxLg5mUfZ"/>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 y="1142999"/>
            <a:ext cx="7148721" cy="4800601"/>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grpSp>
        <p:nvGrpSpPr>
          <p:cNvPr id="5" name="Group 4"/>
          <p:cNvGrpSpPr/>
          <p:nvPr/>
        </p:nvGrpSpPr>
        <p:grpSpPr>
          <a:xfrm>
            <a:off x="1371600" y="304800"/>
            <a:ext cx="6096000" cy="1295401"/>
            <a:chOff x="1371600" y="1066800"/>
            <a:chExt cx="6096000" cy="1295401"/>
          </a:xfrm>
        </p:grpSpPr>
        <p:sp>
          <p:nvSpPr>
            <p:cNvPr id="4" name="Rounded Rectangle 3"/>
            <p:cNvSpPr/>
            <p:nvPr/>
          </p:nvSpPr>
          <p:spPr>
            <a:xfrm>
              <a:off x="1371600" y="1066800"/>
              <a:ext cx="6096000" cy="1295401"/>
            </a:xfrm>
            <a:prstGeom prst="roundRect">
              <a:avLst/>
            </a:prstGeom>
            <a:solidFill>
              <a:srgbClr val="FFFFFF">
                <a:alpha val="50196"/>
              </a:srgbClr>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676400" y="1447800"/>
              <a:ext cx="5562600" cy="584775"/>
            </a:xfrm>
            <a:prstGeom prst="rect">
              <a:avLst/>
            </a:prstGeom>
            <a:noFill/>
          </p:spPr>
          <p:txBody>
            <a:bodyPr wrap="square" rtlCol="0">
              <a:spAutoFit/>
            </a:bodyPr>
            <a:lstStyle/>
            <a:p>
              <a:pPr algn="ctr"/>
              <a:r>
                <a:rPr lang="en-US" sz="3200" dirty="0" smtClean="0">
                  <a:solidFill>
                    <a:srgbClr val="000000"/>
                  </a:solidFill>
                  <a:effectLst>
                    <a:outerShdw blurRad="50800" dist="38100" dir="2700000" algn="tl" rotWithShape="0">
                      <a:schemeClr val="bg1">
                        <a:alpha val="40000"/>
                      </a:schemeClr>
                    </a:outerShdw>
                  </a:effectLst>
                  <a:latin typeface="Castellar" pitchFamily="18" charset="0"/>
                </a:rPr>
                <a:t>“In Hoc </a:t>
              </a:r>
              <a:r>
                <a:rPr lang="en-US" sz="3200" dirty="0" err="1" smtClean="0">
                  <a:solidFill>
                    <a:srgbClr val="000000"/>
                  </a:solidFill>
                  <a:effectLst>
                    <a:outerShdw blurRad="50800" dist="38100" dir="2700000" algn="tl" rotWithShape="0">
                      <a:schemeClr val="bg1">
                        <a:alpha val="40000"/>
                      </a:schemeClr>
                    </a:outerShdw>
                  </a:effectLst>
                  <a:latin typeface="Castellar" pitchFamily="18" charset="0"/>
                </a:rPr>
                <a:t>Signo</a:t>
              </a:r>
              <a:r>
                <a:rPr lang="en-US" sz="3200" dirty="0" smtClean="0">
                  <a:solidFill>
                    <a:srgbClr val="000000"/>
                  </a:solidFill>
                  <a:effectLst>
                    <a:outerShdw blurRad="50800" dist="38100" dir="2700000" algn="tl" rotWithShape="0">
                      <a:schemeClr val="bg1">
                        <a:alpha val="40000"/>
                      </a:schemeClr>
                    </a:outerShdw>
                  </a:effectLst>
                  <a:latin typeface="Castellar" pitchFamily="18" charset="0"/>
                </a:rPr>
                <a:t> </a:t>
              </a:r>
              <a:r>
                <a:rPr lang="en-US" sz="3200" dirty="0" err="1" smtClean="0">
                  <a:solidFill>
                    <a:srgbClr val="000000"/>
                  </a:solidFill>
                  <a:effectLst>
                    <a:outerShdw blurRad="50800" dist="38100" dir="2700000" algn="tl" rotWithShape="0">
                      <a:schemeClr val="bg1">
                        <a:alpha val="40000"/>
                      </a:schemeClr>
                    </a:outerShdw>
                  </a:effectLst>
                  <a:latin typeface="Castellar" pitchFamily="18" charset="0"/>
                </a:rPr>
                <a:t>Vinces</a:t>
              </a:r>
              <a:r>
                <a:rPr lang="en-US" sz="3200" dirty="0" smtClean="0">
                  <a:solidFill>
                    <a:srgbClr val="000000"/>
                  </a:solidFill>
                  <a:effectLst>
                    <a:outerShdw blurRad="50800" dist="38100" dir="2700000" algn="tl" rotWithShape="0">
                      <a:schemeClr val="bg1">
                        <a:alpha val="40000"/>
                      </a:schemeClr>
                    </a:outerShdw>
                  </a:effectLst>
                  <a:latin typeface="Castellar" pitchFamily="18" charset="0"/>
                </a:rPr>
                <a:t>”</a:t>
              </a:r>
            </a:p>
          </p:txBody>
        </p:sp>
      </p:grpSp>
    </p:spTree>
    <p:extLst>
      <p:ext uri="{BB962C8B-B14F-4D97-AF65-F5344CB8AC3E}">
        <p14:creationId xmlns:p14="http://schemas.microsoft.com/office/powerpoint/2010/main" xmlns="" val="11320619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65007152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John Trapp ~ </a:t>
            </a:r>
            <a:r>
              <a:rPr lang="en-US" sz="3200" dirty="0"/>
              <a:t>"Nothing hath so enriched hell as fair faces."</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99890908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err="1">
                <a:solidFill>
                  <a:srgbClr val="FFC000"/>
                </a:solidFill>
              </a:rPr>
              <a:t>Nicolaitans</a:t>
            </a:r>
            <a:r>
              <a:rPr lang="en-US" sz="3200" dirty="0">
                <a:solidFill>
                  <a:srgbClr val="FFC000"/>
                </a:solidFill>
              </a:rPr>
              <a:t> </a:t>
            </a:r>
            <a:r>
              <a:rPr lang="en-US" sz="3200" dirty="0"/>
              <a:t>~ </a:t>
            </a:r>
            <a:r>
              <a:rPr lang="en-US" sz="3200" b="1" i="1" dirty="0" err="1" smtClean="0">
                <a:solidFill>
                  <a:srgbClr val="FFC000"/>
                </a:solidFill>
                <a:latin typeface="Times New Roman" pitchFamily="18" charset="0"/>
                <a:cs typeface="Times New Roman" pitchFamily="18" charset="0"/>
              </a:rPr>
              <a:t>nikē</a:t>
            </a:r>
            <a:r>
              <a:rPr lang="en-US" sz="3200" dirty="0" smtClean="0">
                <a:solidFill>
                  <a:srgbClr val="FFC000"/>
                </a:solidFill>
              </a:rPr>
              <a:t> </a:t>
            </a:r>
            <a:r>
              <a:rPr lang="en-US" sz="3200" dirty="0"/>
              <a:t>+ </a:t>
            </a:r>
            <a:r>
              <a:rPr lang="en-US" sz="3200" b="1" i="1" dirty="0" err="1" smtClean="0">
                <a:solidFill>
                  <a:srgbClr val="FFC000"/>
                </a:solidFill>
                <a:latin typeface="Times New Roman" pitchFamily="18" charset="0"/>
                <a:cs typeface="Times New Roman" pitchFamily="18" charset="0"/>
              </a:rPr>
              <a:t>laos</a:t>
            </a:r>
            <a:r>
              <a:rPr lang="en-US" sz="3200" dirty="0" smtClean="0">
                <a:solidFill>
                  <a:srgbClr val="FFC000"/>
                </a:solidFill>
              </a:rPr>
              <a:t> </a:t>
            </a:r>
            <a:r>
              <a:rPr lang="en-US" sz="3200" dirty="0"/>
              <a:t>= </a:t>
            </a:r>
            <a:r>
              <a:rPr lang="en-US" sz="3200" i="1" dirty="0" smtClean="0"/>
              <a:t>Conquered </a:t>
            </a:r>
            <a:r>
              <a:rPr lang="en-US" sz="3200" i="1" dirty="0"/>
              <a:t>people (laity)</a:t>
            </a:r>
            <a:endParaRPr lang="en-US" sz="3200" dirty="0">
              <a:solidFill>
                <a:srgbClr val="FFC000"/>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14775238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a:t>1 Sam. 24:6 ~ </a:t>
            </a:r>
            <a:r>
              <a:rPr lang="en-US" sz="3200" dirty="0">
                <a:solidFill>
                  <a:srgbClr val="FFC000"/>
                </a:solidFill>
              </a:rPr>
              <a:t>And he said to his men, "The LORD forbid that I should do this thing to my master, the LORD’S anointed, to stretch out my hand against him, seeing he is the anointed of the LORD."</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
        <p:nvSpPr>
          <p:cNvPr id="9" name="TextBox 8"/>
          <p:cNvSpPr txBox="1"/>
          <p:nvPr/>
        </p:nvSpPr>
        <p:spPr>
          <a:xfrm>
            <a:off x="457200" y="3424680"/>
            <a:ext cx="8229600" cy="2062103"/>
          </a:xfrm>
          <a:prstGeom prst="rect">
            <a:avLst/>
          </a:prstGeom>
          <a:noFill/>
        </p:spPr>
        <p:txBody>
          <a:bodyPr wrap="square" rtlCol="0">
            <a:spAutoFit/>
          </a:bodyPr>
          <a:lstStyle/>
          <a:p>
            <a:r>
              <a:rPr lang="en-US" sz="3200" dirty="0"/>
              <a:t>1 Sam. 26:9 ~ </a:t>
            </a:r>
            <a:r>
              <a:rPr lang="en-US" sz="3200" dirty="0">
                <a:solidFill>
                  <a:srgbClr val="FFC000"/>
                </a:solidFill>
              </a:rPr>
              <a:t>And David said to </a:t>
            </a:r>
            <a:r>
              <a:rPr lang="en-US" sz="3200" dirty="0" err="1">
                <a:solidFill>
                  <a:srgbClr val="FFC000"/>
                </a:solidFill>
              </a:rPr>
              <a:t>Abishai</a:t>
            </a:r>
            <a:r>
              <a:rPr lang="en-US" sz="3200" dirty="0">
                <a:solidFill>
                  <a:srgbClr val="FFC000"/>
                </a:solidFill>
              </a:rPr>
              <a:t>, "Do not destroy him; for who can stretch out his hand against the LORD’S anointed, and be guiltless</a:t>
            </a:r>
            <a:r>
              <a:rPr lang="en-US" sz="3200" dirty="0" smtClean="0">
                <a:solidFill>
                  <a:srgbClr val="FFC000"/>
                </a:solidFill>
              </a:rPr>
              <a:t>?"</a:t>
            </a:r>
            <a:endParaRPr lang="en-US" sz="3200" dirty="0">
              <a:solidFill>
                <a:srgbClr val="FFC000"/>
              </a:solidFill>
            </a:endParaRPr>
          </a:p>
        </p:txBody>
      </p:sp>
    </p:spTree>
    <p:extLst>
      <p:ext uri="{BB962C8B-B14F-4D97-AF65-F5344CB8AC3E}">
        <p14:creationId xmlns:p14="http://schemas.microsoft.com/office/powerpoint/2010/main" xmlns="" val="114650296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34991473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grpSp>
        <p:nvGrpSpPr>
          <p:cNvPr id="42" name="Group 41"/>
          <p:cNvGrpSpPr/>
          <p:nvPr/>
        </p:nvGrpSpPr>
        <p:grpSpPr>
          <a:xfrm>
            <a:off x="762000" y="990600"/>
            <a:ext cx="7543800" cy="4876800"/>
            <a:chOff x="1371600" y="1286256"/>
            <a:chExt cx="6400800" cy="4285488"/>
          </a:xfrm>
        </p:grpSpPr>
        <p:pic>
          <p:nvPicPr>
            <p:cNvPr id="5122" name="Picture 2" descr="C:\Users\Owner\AppData\Local\Microsoft\Windows\Temporary Internet Files\Content.IE5\6WZNSYFF\MP900384949[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71600" y="1286256"/>
              <a:ext cx="6400800" cy="428548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Freeform 1"/>
            <p:cNvSpPr/>
            <p:nvPr/>
          </p:nvSpPr>
          <p:spPr>
            <a:xfrm>
              <a:off x="2978150" y="3733800"/>
              <a:ext cx="647700" cy="234950"/>
            </a:xfrm>
            <a:custGeom>
              <a:avLst/>
              <a:gdLst>
                <a:gd name="connsiteX0" fmla="*/ 0 w 647700"/>
                <a:gd name="connsiteY0" fmla="*/ 0 h 234950"/>
                <a:gd name="connsiteX1" fmla="*/ 647700 w 647700"/>
                <a:gd name="connsiteY1" fmla="*/ 82550 h 234950"/>
                <a:gd name="connsiteX2" fmla="*/ 647700 w 647700"/>
                <a:gd name="connsiteY2" fmla="*/ 234950 h 234950"/>
                <a:gd name="connsiteX3" fmla="*/ 0 w 647700"/>
                <a:gd name="connsiteY3" fmla="*/ 171450 h 234950"/>
                <a:gd name="connsiteX4" fmla="*/ 0 w 647700"/>
                <a:gd name="connsiteY4" fmla="*/ 0 h 23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 h="234950">
                  <a:moveTo>
                    <a:pt x="0" y="0"/>
                  </a:moveTo>
                  <a:lnTo>
                    <a:pt x="647700" y="82550"/>
                  </a:lnTo>
                  <a:lnTo>
                    <a:pt x="647700" y="234950"/>
                  </a:lnTo>
                  <a:lnTo>
                    <a:pt x="0" y="171450"/>
                  </a:lnTo>
                  <a:lnTo>
                    <a:pt x="0" y="0"/>
                  </a:lnTo>
                  <a:close/>
                </a:path>
              </a:pathLst>
            </a:custGeom>
            <a:solidFill>
              <a:srgbClr val="F6B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p:cNvSpPr txBox="1"/>
          <p:nvPr/>
        </p:nvSpPr>
        <p:spPr>
          <a:xfrm rot="375422">
            <a:off x="1683095" y="3739011"/>
            <a:ext cx="1939670" cy="653034"/>
          </a:xfrm>
          <a:custGeom>
            <a:avLst/>
            <a:gdLst>
              <a:gd name="connsiteX0" fmla="*/ 0 w 2057400"/>
              <a:gd name="connsiteY0" fmla="*/ 0 h 769441"/>
              <a:gd name="connsiteX1" fmla="*/ 2057400 w 2057400"/>
              <a:gd name="connsiteY1" fmla="*/ 0 h 769441"/>
              <a:gd name="connsiteX2" fmla="*/ 2057400 w 2057400"/>
              <a:gd name="connsiteY2" fmla="*/ 769441 h 769441"/>
              <a:gd name="connsiteX3" fmla="*/ 0 w 2057400"/>
              <a:gd name="connsiteY3" fmla="*/ 769441 h 769441"/>
              <a:gd name="connsiteX4" fmla="*/ 0 w 2057400"/>
              <a:gd name="connsiteY4" fmla="*/ 0 h 769441"/>
              <a:gd name="connsiteX0" fmla="*/ 0 w 2067582"/>
              <a:gd name="connsiteY0" fmla="*/ 0 h 769441"/>
              <a:gd name="connsiteX1" fmla="*/ 2057400 w 2067582"/>
              <a:gd name="connsiteY1" fmla="*/ 0 h 769441"/>
              <a:gd name="connsiteX2" fmla="*/ 2057400 w 2067582"/>
              <a:gd name="connsiteY2" fmla="*/ 769441 h 769441"/>
              <a:gd name="connsiteX3" fmla="*/ 0 w 2067582"/>
              <a:gd name="connsiteY3" fmla="*/ 769441 h 769441"/>
              <a:gd name="connsiteX4" fmla="*/ 0 w 2067582"/>
              <a:gd name="connsiteY4" fmla="*/ 0 h 769441"/>
              <a:gd name="connsiteX0" fmla="*/ 0 w 2067582"/>
              <a:gd name="connsiteY0" fmla="*/ 0 h 769441"/>
              <a:gd name="connsiteX1" fmla="*/ 2057400 w 2067582"/>
              <a:gd name="connsiteY1" fmla="*/ 0 h 769441"/>
              <a:gd name="connsiteX2" fmla="*/ 2057400 w 2067582"/>
              <a:gd name="connsiteY2" fmla="*/ 769441 h 769441"/>
              <a:gd name="connsiteX3" fmla="*/ 0 w 2067582"/>
              <a:gd name="connsiteY3" fmla="*/ 769441 h 769441"/>
              <a:gd name="connsiteX4" fmla="*/ 0 w 2067582"/>
              <a:gd name="connsiteY4" fmla="*/ 0 h 769441"/>
              <a:gd name="connsiteX0" fmla="*/ 0 w 2067582"/>
              <a:gd name="connsiteY0" fmla="*/ 0 h 769441"/>
              <a:gd name="connsiteX1" fmla="*/ 2057400 w 2067582"/>
              <a:gd name="connsiteY1" fmla="*/ 0 h 769441"/>
              <a:gd name="connsiteX2" fmla="*/ 2057400 w 2067582"/>
              <a:gd name="connsiteY2" fmla="*/ 769441 h 769441"/>
              <a:gd name="connsiteX3" fmla="*/ 0 w 2067582"/>
              <a:gd name="connsiteY3" fmla="*/ 769441 h 769441"/>
              <a:gd name="connsiteX4" fmla="*/ 0 w 2067582"/>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7582" h="769441">
                <a:moveTo>
                  <a:pt x="0" y="0"/>
                </a:moveTo>
                <a:cubicBezTo>
                  <a:pt x="685800" y="0"/>
                  <a:pt x="760316" y="17962"/>
                  <a:pt x="2057400" y="0"/>
                </a:cubicBezTo>
                <a:cubicBezTo>
                  <a:pt x="2080310" y="241703"/>
                  <a:pt x="2057400" y="512961"/>
                  <a:pt x="2057400" y="769441"/>
                </a:cubicBezTo>
                <a:lnTo>
                  <a:pt x="0" y="769441"/>
                </a:lnTo>
                <a:lnTo>
                  <a:pt x="0" y="0"/>
                </a:lnTo>
                <a:close/>
              </a:path>
            </a:pathLst>
          </a:custGeom>
          <a:noFill/>
        </p:spPr>
        <p:txBody>
          <a:bodyPr wrap="square" rtlCol="0">
            <a:prstTxWarp prst="textFadeRight">
              <a:avLst>
                <a:gd name="adj" fmla="val 8596"/>
              </a:avLst>
            </a:prstTxWarp>
            <a:spAutoFit/>
          </a:bodyPr>
          <a:lstStyle/>
          <a:p>
            <a:r>
              <a:rPr lang="en-US" sz="4400" b="1" dirty="0" smtClean="0">
                <a:solidFill>
                  <a:srgbClr val="000000"/>
                </a:solidFill>
                <a:latin typeface="Brush Script MT" pitchFamily="66" charset="0"/>
              </a:rPr>
              <a:t>For Sale</a:t>
            </a:r>
          </a:p>
        </p:txBody>
      </p:sp>
    </p:spTree>
    <p:extLst>
      <p:ext uri="{BB962C8B-B14F-4D97-AF65-F5344CB8AC3E}">
        <p14:creationId xmlns:p14="http://schemas.microsoft.com/office/powerpoint/2010/main" xmlns="" val="331873260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8190" y="914400"/>
            <a:ext cx="8229600" cy="1077218"/>
          </a:xfrm>
          <a:prstGeom prst="rect">
            <a:avLst/>
          </a:prstGeom>
          <a:noFill/>
        </p:spPr>
        <p:txBody>
          <a:bodyPr wrap="square" rtlCol="0">
            <a:spAutoFit/>
          </a:bodyPr>
          <a:lstStyle/>
          <a:p>
            <a:r>
              <a:rPr lang="en-US" sz="3200" dirty="0">
                <a:solidFill>
                  <a:srgbClr val="FFC000"/>
                </a:solidFill>
              </a:rPr>
              <a:t>A. W. </a:t>
            </a:r>
            <a:r>
              <a:rPr lang="en-US" sz="3200" dirty="0" err="1">
                <a:solidFill>
                  <a:srgbClr val="FFC000"/>
                </a:solidFill>
              </a:rPr>
              <a:t>Tozer</a:t>
            </a:r>
            <a:r>
              <a:rPr lang="en-US" sz="3200" dirty="0">
                <a:solidFill>
                  <a:srgbClr val="FFC000"/>
                </a:solidFill>
              </a:rPr>
              <a:t> ~ </a:t>
            </a:r>
            <a:r>
              <a:rPr lang="en-US" sz="3200" dirty="0"/>
              <a:t>"Christians don't tell lies they just go to church and sing them</a:t>
            </a:r>
            <a:r>
              <a:rPr lang="en-US" sz="3200" dirty="0" smtClean="0"/>
              <a:t>."</a:t>
            </a:r>
            <a:endParaRPr lang="en-US" sz="3200" dirty="0"/>
          </a:p>
        </p:txBody>
      </p:sp>
    </p:spTree>
    <p:extLst>
      <p:ext uri="{BB962C8B-B14F-4D97-AF65-F5344CB8AC3E}">
        <p14:creationId xmlns:p14="http://schemas.microsoft.com/office/powerpoint/2010/main" xmlns="" val="130490147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55993762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t>John 6:48-51 ~ </a:t>
            </a:r>
            <a:r>
              <a:rPr lang="en-US" sz="3200" baseline="30000" dirty="0"/>
              <a:t>48</a:t>
            </a:r>
            <a:r>
              <a:rPr lang="en-US" sz="3200" dirty="0"/>
              <a:t> </a:t>
            </a:r>
            <a:r>
              <a:rPr lang="en-US" sz="3200" dirty="0">
                <a:solidFill>
                  <a:srgbClr val="FFC000"/>
                </a:solidFill>
              </a:rPr>
              <a:t>I am the bread of life.  </a:t>
            </a:r>
            <a:r>
              <a:rPr lang="en-US" sz="3200" baseline="30000" dirty="0"/>
              <a:t>49</a:t>
            </a:r>
            <a:r>
              <a:rPr lang="en-US" sz="3200" dirty="0"/>
              <a:t> </a:t>
            </a:r>
            <a:r>
              <a:rPr lang="en-US" sz="3200" dirty="0">
                <a:solidFill>
                  <a:srgbClr val="FFC000"/>
                </a:solidFill>
              </a:rPr>
              <a:t>Your fathers ate the manna in the wilderness, and are dead. </a:t>
            </a:r>
            <a:r>
              <a:rPr lang="en-US" sz="3200" baseline="30000" dirty="0"/>
              <a:t>50</a:t>
            </a:r>
            <a:r>
              <a:rPr lang="en-US" sz="3200" dirty="0"/>
              <a:t> </a:t>
            </a:r>
            <a:r>
              <a:rPr lang="en-US" sz="3200" dirty="0">
                <a:solidFill>
                  <a:srgbClr val="FFC000"/>
                </a:solidFill>
              </a:rPr>
              <a:t>This is the bread which comes down from heaven, that one may eat of it and not die. </a:t>
            </a:r>
            <a:r>
              <a:rPr lang="en-US" sz="3200" baseline="30000" dirty="0"/>
              <a:t>51</a:t>
            </a:r>
            <a:r>
              <a:rPr lang="en-US" sz="3200" dirty="0"/>
              <a:t> </a:t>
            </a:r>
            <a:r>
              <a:rPr lang="en-US" sz="3200" dirty="0">
                <a:solidFill>
                  <a:srgbClr val="FFC000"/>
                </a:solidFill>
              </a:rPr>
              <a:t>I am the living bread which came down from heaven. If anyone eats of this bread, he will live forever; and the bread that I shall give is My flesh, which I shall give for the life of the world." </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60293710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90023340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
        <p:nvSpPr>
          <p:cNvPr id="5" name="Rectangle 4"/>
          <p:cNvSpPr/>
          <p:nvPr/>
        </p:nvSpPr>
        <p:spPr>
          <a:xfrm>
            <a:off x="7595596" y="1304634"/>
            <a:ext cx="859689" cy="3506914"/>
          </a:xfrm>
          <a:prstGeom prst="rect">
            <a:avLst/>
          </a:prstGeom>
          <a:solidFill>
            <a:srgbClr val="FF0000">
              <a:alpha val="50196"/>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19751" y="3860396"/>
            <a:ext cx="798923" cy="784317"/>
          </a:xfrm>
          <a:prstGeom prst="rect">
            <a:avLst/>
          </a:prstGeom>
          <a:solidFill>
            <a:srgbClr val="254061">
              <a:alpha val="49804"/>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461374" y="4653775"/>
            <a:ext cx="8301626" cy="606213"/>
            <a:chOff x="461374" y="2745978"/>
            <a:chExt cx="8301626" cy="606213"/>
          </a:xfrm>
        </p:grpSpPr>
        <p:sp>
          <p:nvSpPr>
            <p:cNvPr id="8" name="Rectangle 7"/>
            <p:cNvSpPr/>
            <p:nvPr/>
          </p:nvSpPr>
          <p:spPr>
            <a:xfrm>
              <a:off x="461374" y="2745978"/>
              <a:ext cx="8301626" cy="599721"/>
            </a:xfrm>
            <a:prstGeom prst="rect">
              <a:avLst/>
            </a:prstGeom>
            <a:solidFill>
              <a:srgbClr val="632523">
                <a:alpha val="74902"/>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2043311"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0255"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865550" y="2752470"/>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29422"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22477"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15533"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056652"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2025"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387754"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594699" y="2752470"/>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09049" y="2881086"/>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200</a:t>
              </a:r>
            </a:p>
          </p:txBody>
        </p:sp>
        <p:sp>
          <p:nvSpPr>
            <p:cNvPr id="21" name="TextBox 20"/>
            <p:cNvSpPr txBox="1"/>
            <p:nvPr/>
          </p:nvSpPr>
          <p:spPr>
            <a:xfrm>
              <a:off x="1709149" y="2876550"/>
              <a:ext cx="681626" cy="338554"/>
            </a:xfrm>
            <a:prstGeom prst="rect">
              <a:avLst/>
            </a:prstGeom>
            <a:solidFill>
              <a:schemeClr val="bg1"/>
            </a:solidFill>
          </p:spPr>
          <p:txBody>
            <a:bodyPr wrap="square" rtlCol="0">
              <a:spAutoFit/>
            </a:bodyPr>
            <a:lstStyle/>
            <a:p>
              <a:pPr algn="ctr"/>
              <a:r>
                <a:rPr lang="en-US" sz="1600" dirty="0">
                  <a:solidFill>
                    <a:schemeClr val="accent2">
                      <a:lumMod val="50000"/>
                    </a:schemeClr>
                  </a:solidFill>
                  <a:latin typeface="Eras Demi ITC" pitchFamily="34" charset="0"/>
                </a:rPr>
                <a:t>4</a:t>
              </a:r>
              <a:r>
                <a:rPr lang="en-US" sz="1600" dirty="0" smtClean="0">
                  <a:solidFill>
                    <a:schemeClr val="accent2">
                      <a:lumMod val="50000"/>
                    </a:schemeClr>
                  </a:solidFill>
                  <a:latin typeface="Eras Demi ITC" pitchFamily="34" charset="0"/>
                </a:rPr>
                <a:t>00</a:t>
              </a:r>
            </a:p>
          </p:txBody>
        </p:sp>
        <p:sp>
          <p:nvSpPr>
            <p:cNvPr id="22" name="TextBox 21"/>
            <p:cNvSpPr txBox="1"/>
            <p:nvPr/>
          </p:nvSpPr>
          <p:spPr>
            <a:xfrm>
              <a:off x="2524125" y="2872014"/>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600</a:t>
              </a:r>
            </a:p>
          </p:txBody>
        </p:sp>
        <p:sp>
          <p:nvSpPr>
            <p:cNvPr id="23" name="TextBox 22"/>
            <p:cNvSpPr txBox="1"/>
            <p:nvPr/>
          </p:nvSpPr>
          <p:spPr>
            <a:xfrm>
              <a:off x="3295650" y="2867478"/>
              <a:ext cx="681626" cy="338554"/>
            </a:xfrm>
            <a:prstGeom prst="rect">
              <a:avLst/>
            </a:prstGeom>
            <a:solidFill>
              <a:schemeClr val="bg1"/>
            </a:solidFill>
          </p:spPr>
          <p:txBody>
            <a:bodyPr wrap="square" rtlCol="0">
              <a:spAutoFit/>
            </a:bodyPr>
            <a:lstStyle/>
            <a:p>
              <a:pPr algn="ctr"/>
              <a:r>
                <a:rPr lang="en-US" sz="1600" dirty="0">
                  <a:solidFill>
                    <a:schemeClr val="accent2">
                      <a:lumMod val="50000"/>
                    </a:schemeClr>
                  </a:solidFill>
                  <a:latin typeface="Eras Demi ITC" pitchFamily="34" charset="0"/>
                </a:rPr>
                <a:t>8</a:t>
              </a:r>
              <a:r>
                <a:rPr lang="en-US" sz="1600" dirty="0" smtClean="0">
                  <a:solidFill>
                    <a:schemeClr val="accent2">
                      <a:lumMod val="50000"/>
                    </a:schemeClr>
                  </a:solidFill>
                  <a:latin typeface="Eras Demi ITC" pitchFamily="34" charset="0"/>
                </a:rPr>
                <a:t>00</a:t>
              </a:r>
            </a:p>
          </p:txBody>
        </p:sp>
        <p:sp>
          <p:nvSpPr>
            <p:cNvPr id="24" name="TextBox 23"/>
            <p:cNvSpPr txBox="1"/>
            <p:nvPr/>
          </p:nvSpPr>
          <p:spPr>
            <a:xfrm>
              <a:off x="4086225" y="2862942"/>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1000</a:t>
              </a:r>
            </a:p>
          </p:txBody>
        </p:sp>
        <p:sp>
          <p:nvSpPr>
            <p:cNvPr id="25" name="TextBox 24"/>
            <p:cNvSpPr txBox="1"/>
            <p:nvPr/>
          </p:nvSpPr>
          <p:spPr>
            <a:xfrm>
              <a:off x="4886325" y="2858406"/>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1200</a:t>
              </a:r>
            </a:p>
          </p:txBody>
        </p:sp>
        <p:sp>
          <p:nvSpPr>
            <p:cNvPr id="26" name="TextBox 25"/>
            <p:cNvSpPr txBox="1"/>
            <p:nvPr/>
          </p:nvSpPr>
          <p:spPr>
            <a:xfrm>
              <a:off x="5724525" y="2853870"/>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1400</a:t>
              </a:r>
            </a:p>
          </p:txBody>
        </p:sp>
        <p:sp>
          <p:nvSpPr>
            <p:cNvPr id="27" name="TextBox 26"/>
            <p:cNvSpPr txBox="1"/>
            <p:nvPr/>
          </p:nvSpPr>
          <p:spPr>
            <a:xfrm>
              <a:off x="6524625" y="2849334"/>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1600</a:t>
              </a:r>
            </a:p>
          </p:txBody>
        </p:sp>
        <p:sp>
          <p:nvSpPr>
            <p:cNvPr id="28" name="TextBox 27"/>
            <p:cNvSpPr txBox="1"/>
            <p:nvPr/>
          </p:nvSpPr>
          <p:spPr>
            <a:xfrm>
              <a:off x="7258050" y="2844798"/>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1800</a:t>
              </a:r>
            </a:p>
          </p:txBody>
        </p:sp>
        <p:sp>
          <p:nvSpPr>
            <p:cNvPr id="29" name="TextBox 28"/>
            <p:cNvSpPr txBox="1"/>
            <p:nvPr/>
          </p:nvSpPr>
          <p:spPr>
            <a:xfrm>
              <a:off x="8048625" y="2840262"/>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2000</a:t>
              </a:r>
            </a:p>
          </p:txBody>
        </p:sp>
      </p:grpSp>
      <p:sp>
        <p:nvSpPr>
          <p:cNvPr id="30" name="Rectangle 29"/>
          <p:cNvSpPr/>
          <p:nvPr/>
        </p:nvSpPr>
        <p:spPr>
          <a:xfrm>
            <a:off x="619125" y="4364698"/>
            <a:ext cx="299449" cy="289077"/>
          </a:xfrm>
          <a:prstGeom prst="rect">
            <a:avLst/>
          </a:prstGeom>
          <a:solidFill>
            <a:srgbClr val="FFC000">
              <a:alpha val="50196"/>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725202" y="3316948"/>
            <a:ext cx="734095" cy="1333441"/>
          </a:xfrm>
          <a:prstGeom prst="rect">
            <a:avLst/>
          </a:prstGeom>
          <a:solidFill>
            <a:schemeClr val="accent3">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412243" y="2431063"/>
            <a:ext cx="2569081"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Thyatira 590 - Present</a:t>
            </a:r>
          </a:p>
        </p:txBody>
      </p:sp>
      <p:sp>
        <p:nvSpPr>
          <p:cNvPr id="33" name="Rectangle 32"/>
          <p:cNvSpPr/>
          <p:nvPr/>
        </p:nvSpPr>
        <p:spPr>
          <a:xfrm>
            <a:off x="2468822" y="2802598"/>
            <a:ext cx="5991368" cy="1849925"/>
          </a:xfrm>
          <a:prstGeom prst="rect">
            <a:avLst/>
          </a:prstGeom>
          <a:solidFill>
            <a:schemeClr val="accent5">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28625" y="3478772"/>
            <a:ext cx="2095500"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Smyrna 100 - 314</a:t>
            </a:r>
          </a:p>
        </p:txBody>
      </p:sp>
      <p:sp>
        <p:nvSpPr>
          <p:cNvPr id="35" name="TextBox 34"/>
          <p:cNvSpPr txBox="1"/>
          <p:nvPr/>
        </p:nvSpPr>
        <p:spPr>
          <a:xfrm>
            <a:off x="412244" y="2945413"/>
            <a:ext cx="2378582"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Pergamos 314 - 590</a:t>
            </a:r>
          </a:p>
        </p:txBody>
      </p:sp>
      <p:sp>
        <p:nvSpPr>
          <p:cNvPr id="36" name="TextBox 35"/>
          <p:cNvSpPr txBox="1"/>
          <p:nvPr/>
        </p:nvSpPr>
        <p:spPr>
          <a:xfrm>
            <a:off x="3977276" y="1912010"/>
            <a:ext cx="2556837"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Sardis 1517 - Present</a:t>
            </a:r>
          </a:p>
        </p:txBody>
      </p:sp>
      <p:sp>
        <p:nvSpPr>
          <p:cNvPr id="37" name="TextBox 36"/>
          <p:cNvSpPr txBox="1"/>
          <p:nvPr/>
        </p:nvSpPr>
        <p:spPr>
          <a:xfrm>
            <a:off x="4427039" y="1437386"/>
            <a:ext cx="3165448"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Philadelphia 1800 - Present</a:t>
            </a:r>
          </a:p>
        </p:txBody>
      </p:sp>
      <p:sp>
        <p:nvSpPr>
          <p:cNvPr id="38" name="Rectangle 37"/>
          <p:cNvSpPr/>
          <p:nvPr/>
        </p:nvSpPr>
        <p:spPr>
          <a:xfrm>
            <a:off x="6534149" y="2288714"/>
            <a:ext cx="1925221" cy="2361725"/>
          </a:xfrm>
          <a:prstGeom prst="rect">
            <a:avLst/>
          </a:prstGeom>
          <a:solidFill>
            <a:schemeClr val="accent4">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7598863" y="1818446"/>
            <a:ext cx="859689" cy="2840701"/>
          </a:xfrm>
          <a:prstGeom prst="rect">
            <a:avLst/>
          </a:prstGeom>
          <a:solidFill>
            <a:schemeClr val="accent6">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4612187" y="933098"/>
            <a:ext cx="2979482"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Laodicea 1800 – Present</a:t>
            </a:r>
          </a:p>
        </p:txBody>
      </p:sp>
      <p:sp>
        <p:nvSpPr>
          <p:cNvPr id="41" name="TextBox 40"/>
          <p:cNvSpPr txBox="1"/>
          <p:nvPr/>
        </p:nvSpPr>
        <p:spPr>
          <a:xfrm>
            <a:off x="428625" y="3988098"/>
            <a:ext cx="2095500"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Ephesus 32 - 100</a:t>
            </a:r>
          </a:p>
        </p:txBody>
      </p:sp>
    </p:spTree>
    <p:extLst>
      <p:ext uri="{BB962C8B-B14F-4D97-AF65-F5344CB8AC3E}">
        <p14:creationId xmlns:p14="http://schemas.microsoft.com/office/powerpoint/2010/main" xmlns="" val="192878254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up)">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up)">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ipe(up)">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childTnLst>
                          </p:cTn>
                        </p:par>
                        <p:par>
                          <p:cTn id="44" fill="hold">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up)">
                                      <p:cBhvr>
                                        <p:cTn id="47" dur="500"/>
                                        <p:tgtEl>
                                          <p:spTgt spid="3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500"/>
                                        <p:tgtEl>
                                          <p:spTgt spid="40"/>
                                        </p:tgtEl>
                                      </p:cBhvr>
                                    </p:animEffect>
                                  </p:childTnLst>
                                </p:cTn>
                              </p:par>
                            </p:childTnLst>
                          </p:cTn>
                        </p:par>
                        <p:par>
                          <p:cTn id="62" fill="hold">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wipe(up)">
                                      <p:cBhvr>
                                        <p:cTn id="65" dur="500"/>
                                        <p:tgtEl>
                                          <p:spTgt spid="5"/>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mph" presetSubtype="0" grpId="1" nodeType="clickEffect">
                                  <p:stCondLst>
                                    <p:cond delay="0"/>
                                  </p:stCondLst>
                                  <p:childTnLst>
                                    <p:set>
                                      <p:cBhvr rctx="PPT">
                                        <p:cTn id="69" dur="indefinite"/>
                                        <p:tgtEl>
                                          <p:spTgt spid="41"/>
                                        </p:tgtEl>
                                        <p:attrNameLst>
                                          <p:attrName>style.opacity</p:attrName>
                                        </p:attrNameLst>
                                      </p:cBhvr>
                                      <p:to>
                                        <p:strVal val="0.25"/>
                                      </p:to>
                                    </p:set>
                                    <p:animEffect filter="image" prLst="opacity: 0.25">
                                      <p:cBhvr rctx="IE">
                                        <p:cTn id="70" dur="indefinite"/>
                                        <p:tgtEl>
                                          <p:spTgt spid="41"/>
                                        </p:tgtEl>
                                      </p:cBhvr>
                                    </p:animEffect>
                                  </p:childTnLst>
                                </p:cTn>
                              </p:par>
                              <p:par>
                                <p:cTn id="71" presetID="9" presetClass="emph" presetSubtype="0" grpId="1" nodeType="withEffect">
                                  <p:stCondLst>
                                    <p:cond delay="0"/>
                                  </p:stCondLst>
                                  <p:childTnLst>
                                    <p:set>
                                      <p:cBhvr rctx="PPT">
                                        <p:cTn id="72" dur="indefinite"/>
                                        <p:tgtEl>
                                          <p:spTgt spid="30"/>
                                        </p:tgtEl>
                                        <p:attrNameLst>
                                          <p:attrName>style.opacity</p:attrName>
                                        </p:attrNameLst>
                                      </p:cBhvr>
                                      <p:to>
                                        <p:strVal val="0.25"/>
                                      </p:to>
                                    </p:set>
                                    <p:animEffect filter="image" prLst="opacity: 0.25">
                                      <p:cBhvr rctx="IE">
                                        <p:cTn id="73" dur="indefinite"/>
                                        <p:tgtEl>
                                          <p:spTgt spid="30"/>
                                        </p:tgtEl>
                                      </p:cBhvr>
                                    </p:animEffect>
                                  </p:childTnLst>
                                </p:cTn>
                              </p:par>
                              <p:par>
                                <p:cTn id="74" presetID="9" presetClass="emph" presetSubtype="0" grpId="1" nodeType="withEffect">
                                  <p:stCondLst>
                                    <p:cond delay="0"/>
                                  </p:stCondLst>
                                  <p:childTnLst>
                                    <p:set>
                                      <p:cBhvr rctx="PPT">
                                        <p:cTn id="75" dur="indefinite"/>
                                        <p:tgtEl>
                                          <p:spTgt spid="34"/>
                                        </p:tgtEl>
                                        <p:attrNameLst>
                                          <p:attrName>style.opacity</p:attrName>
                                        </p:attrNameLst>
                                      </p:cBhvr>
                                      <p:to>
                                        <p:strVal val="0.5"/>
                                      </p:to>
                                    </p:set>
                                    <p:animEffect filter="image" prLst="opacity: 0.5">
                                      <p:cBhvr rctx="IE">
                                        <p:cTn id="76" dur="indefinite"/>
                                        <p:tgtEl>
                                          <p:spTgt spid="34"/>
                                        </p:tgtEl>
                                      </p:cBhvr>
                                    </p:animEffect>
                                  </p:childTnLst>
                                </p:cTn>
                              </p:par>
                              <p:par>
                                <p:cTn id="77" presetID="9" presetClass="emph" presetSubtype="0" grpId="1" nodeType="withEffect">
                                  <p:stCondLst>
                                    <p:cond delay="0"/>
                                  </p:stCondLst>
                                  <p:childTnLst>
                                    <p:set>
                                      <p:cBhvr rctx="PPT">
                                        <p:cTn id="78" dur="indefinite"/>
                                        <p:tgtEl>
                                          <p:spTgt spid="6"/>
                                        </p:tgtEl>
                                        <p:attrNameLst>
                                          <p:attrName>style.opacity</p:attrName>
                                        </p:attrNameLst>
                                      </p:cBhvr>
                                      <p:to>
                                        <p:strVal val="0.5"/>
                                      </p:to>
                                    </p:set>
                                    <p:animEffect filter="image" prLst="opacity: 0.5">
                                      <p:cBhvr rctx="IE">
                                        <p:cTn id="79" dur="indefinite"/>
                                        <p:tgtEl>
                                          <p:spTgt spid="6"/>
                                        </p:tgtEl>
                                      </p:cBhvr>
                                    </p:animEffect>
                                  </p:childTnLst>
                                </p:cTn>
                              </p:par>
                              <p:par>
                                <p:cTn id="80" presetID="9" presetClass="emph" presetSubtype="0" grpId="1" nodeType="withEffect">
                                  <p:stCondLst>
                                    <p:cond delay="750"/>
                                  </p:stCondLst>
                                  <p:childTnLst>
                                    <p:set>
                                      <p:cBhvr rctx="PPT">
                                        <p:cTn id="81" dur="indefinite"/>
                                        <p:tgtEl>
                                          <p:spTgt spid="32"/>
                                        </p:tgtEl>
                                        <p:attrNameLst>
                                          <p:attrName>style.opacity</p:attrName>
                                        </p:attrNameLst>
                                      </p:cBhvr>
                                      <p:to>
                                        <p:strVal val="0.25"/>
                                      </p:to>
                                    </p:set>
                                    <p:animEffect filter="image" prLst="opacity: 0.25">
                                      <p:cBhvr rctx="IE">
                                        <p:cTn id="82" dur="indefinite"/>
                                        <p:tgtEl>
                                          <p:spTgt spid="32"/>
                                        </p:tgtEl>
                                      </p:cBhvr>
                                    </p:animEffect>
                                  </p:childTnLst>
                                </p:cTn>
                              </p:par>
                              <p:par>
                                <p:cTn id="83" presetID="9" presetClass="emph" presetSubtype="0" grpId="1" nodeType="withEffect">
                                  <p:stCondLst>
                                    <p:cond delay="750"/>
                                  </p:stCondLst>
                                  <p:childTnLst>
                                    <p:set>
                                      <p:cBhvr rctx="PPT">
                                        <p:cTn id="84" dur="indefinite"/>
                                        <p:tgtEl>
                                          <p:spTgt spid="33"/>
                                        </p:tgtEl>
                                        <p:attrNameLst>
                                          <p:attrName>style.opacity</p:attrName>
                                        </p:attrNameLst>
                                      </p:cBhvr>
                                      <p:to>
                                        <p:strVal val="0.25"/>
                                      </p:to>
                                    </p:set>
                                    <p:animEffect filter="image" prLst="opacity: 0.25">
                                      <p:cBhvr rctx="IE">
                                        <p:cTn id="85" dur="indefinite"/>
                                        <p:tgtEl>
                                          <p:spTgt spid="33"/>
                                        </p:tgtEl>
                                      </p:cBhvr>
                                    </p:animEffect>
                                  </p:childTnLst>
                                </p:cTn>
                              </p:par>
                              <p:par>
                                <p:cTn id="86" presetID="9" presetClass="emph" presetSubtype="0" grpId="1" nodeType="withEffect">
                                  <p:stCondLst>
                                    <p:cond delay="1000"/>
                                  </p:stCondLst>
                                  <p:childTnLst>
                                    <p:set>
                                      <p:cBhvr rctx="PPT">
                                        <p:cTn id="87" dur="indefinite"/>
                                        <p:tgtEl>
                                          <p:spTgt spid="36"/>
                                        </p:tgtEl>
                                        <p:attrNameLst>
                                          <p:attrName>style.opacity</p:attrName>
                                        </p:attrNameLst>
                                      </p:cBhvr>
                                      <p:to>
                                        <p:strVal val="0.25"/>
                                      </p:to>
                                    </p:set>
                                    <p:animEffect filter="image" prLst="opacity: 0.25">
                                      <p:cBhvr rctx="IE">
                                        <p:cTn id="88" dur="indefinite"/>
                                        <p:tgtEl>
                                          <p:spTgt spid="36"/>
                                        </p:tgtEl>
                                      </p:cBhvr>
                                    </p:animEffect>
                                  </p:childTnLst>
                                </p:cTn>
                              </p:par>
                              <p:par>
                                <p:cTn id="89" presetID="9" presetClass="emph" presetSubtype="0" grpId="1" nodeType="withEffect">
                                  <p:stCondLst>
                                    <p:cond delay="1000"/>
                                  </p:stCondLst>
                                  <p:childTnLst>
                                    <p:set>
                                      <p:cBhvr rctx="PPT">
                                        <p:cTn id="90" dur="indefinite"/>
                                        <p:tgtEl>
                                          <p:spTgt spid="38"/>
                                        </p:tgtEl>
                                        <p:attrNameLst>
                                          <p:attrName>style.opacity</p:attrName>
                                        </p:attrNameLst>
                                      </p:cBhvr>
                                      <p:to>
                                        <p:strVal val="0.25"/>
                                      </p:to>
                                    </p:set>
                                    <p:animEffect filter="image" prLst="opacity: 0.25">
                                      <p:cBhvr rctx="IE">
                                        <p:cTn id="91" dur="indefinite"/>
                                        <p:tgtEl>
                                          <p:spTgt spid="38"/>
                                        </p:tgtEl>
                                      </p:cBhvr>
                                    </p:animEffect>
                                  </p:childTnLst>
                                </p:cTn>
                              </p:par>
                              <p:par>
                                <p:cTn id="92" presetID="9" presetClass="emph" presetSubtype="0" grpId="1" nodeType="withEffect">
                                  <p:stCondLst>
                                    <p:cond delay="1250"/>
                                  </p:stCondLst>
                                  <p:childTnLst>
                                    <p:set>
                                      <p:cBhvr rctx="PPT">
                                        <p:cTn id="93" dur="indefinite"/>
                                        <p:tgtEl>
                                          <p:spTgt spid="37"/>
                                        </p:tgtEl>
                                        <p:attrNameLst>
                                          <p:attrName>style.opacity</p:attrName>
                                        </p:attrNameLst>
                                      </p:cBhvr>
                                      <p:to>
                                        <p:strVal val="0.25"/>
                                      </p:to>
                                    </p:set>
                                    <p:animEffect filter="image" prLst="opacity: 0.25">
                                      <p:cBhvr rctx="IE">
                                        <p:cTn id="94" dur="indefinite"/>
                                        <p:tgtEl>
                                          <p:spTgt spid="37"/>
                                        </p:tgtEl>
                                      </p:cBhvr>
                                    </p:animEffect>
                                  </p:childTnLst>
                                </p:cTn>
                              </p:par>
                              <p:par>
                                <p:cTn id="95" presetID="9" presetClass="emph" presetSubtype="0" grpId="1" nodeType="withEffect">
                                  <p:stCondLst>
                                    <p:cond delay="1250"/>
                                  </p:stCondLst>
                                  <p:childTnLst>
                                    <p:set>
                                      <p:cBhvr rctx="PPT">
                                        <p:cTn id="96" dur="indefinite"/>
                                        <p:tgtEl>
                                          <p:spTgt spid="39"/>
                                        </p:tgtEl>
                                        <p:attrNameLst>
                                          <p:attrName>style.opacity</p:attrName>
                                        </p:attrNameLst>
                                      </p:cBhvr>
                                      <p:to>
                                        <p:strVal val="0.25"/>
                                      </p:to>
                                    </p:set>
                                    <p:animEffect filter="image" prLst="opacity: 0.25">
                                      <p:cBhvr rctx="IE">
                                        <p:cTn id="97" dur="indefinite"/>
                                        <p:tgtEl>
                                          <p:spTgt spid="39"/>
                                        </p:tgtEl>
                                      </p:cBhvr>
                                    </p:animEffect>
                                  </p:childTnLst>
                                </p:cTn>
                              </p:par>
                              <p:par>
                                <p:cTn id="98" presetID="9" presetClass="emph" presetSubtype="0" grpId="1" nodeType="withEffect">
                                  <p:stCondLst>
                                    <p:cond delay="1500"/>
                                  </p:stCondLst>
                                  <p:childTnLst>
                                    <p:set>
                                      <p:cBhvr rctx="PPT">
                                        <p:cTn id="99" dur="indefinite"/>
                                        <p:tgtEl>
                                          <p:spTgt spid="40"/>
                                        </p:tgtEl>
                                        <p:attrNameLst>
                                          <p:attrName>style.opacity</p:attrName>
                                        </p:attrNameLst>
                                      </p:cBhvr>
                                      <p:to>
                                        <p:strVal val="0.25"/>
                                      </p:to>
                                    </p:set>
                                    <p:animEffect filter="image" prLst="opacity: 0.25">
                                      <p:cBhvr rctx="IE">
                                        <p:cTn id="100" dur="indefinite"/>
                                        <p:tgtEl>
                                          <p:spTgt spid="40"/>
                                        </p:tgtEl>
                                      </p:cBhvr>
                                    </p:animEffect>
                                  </p:childTnLst>
                                </p:cTn>
                              </p:par>
                              <p:par>
                                <p:cTn id="101" presetID="9" presetClass="emph" presetSubtype="0" grpId="1" nodeType="withEffect">
                                  <p:stCondLst>
                                    <p:cond delay="1500"/>
                                  </p:stCondLst>
                                  <p:childTnLst>
                                    <p:set>
                                      <p:cBhvr rctx="PPT">
                                        <p:cTn id="102" dur="indefinite"/>
                                        <p:tgtEl>
                                          <p:spTgt spid="5"/>
                                        </p:tgtEl>
                                        <p:attrNameLst>
                                          <p:attrName>style.opacity</p:attrName>
                                        </p:attrNameLst>
                                      </p:cBhvr>
                                      <p:to>
                                        <p:strVal val="0.25"/>
                                      </p:to>
                                    </p:set>
                                    <p:animEffect filter="image" prLst="opacity: 0.25">
                                      <p:cBhvr rctx="IE">
                                        <p:cTn id="103"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30" grpId="0" animBg="1"/>
      <p:bldP spid="30" grpId="1" animBg="1"/>
      <p:bldP spid="31" grpId="0" animBg="1"/>
      <p:bldP spid="32" grpId="0" animBg="1"/>
      <p:bldP spid="32" grpId="1" animBg="1"/>
      <p:bldP spid="33" grpId="0" animBg="1"/>
      <p:bldP spid="33" grpId="1" animBg="1"/>
      <p:bldP spid="34" grpId="0" animBg="1"/>
      <p:bldP spid="34" grpId="1" animBg="1"/>
      <p:bldP spid="35" grpId="0"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smtClean="0">
                <a:solidFill>
                  <a:srgbClr val="FFC000"/>
                </a:solidFill>
              </a:rPr>
              <a:t>Pergamos</a:t>
            </a:r>
            <a:r>
              <a:rPr lang="en-US" sz="3200" dirty="0" smtClean="0"/>
              <a:t> ~ </a:t>
            </a:r>
            <a:r>
              <a:rPr lang="en-US" sz="3200" dirty="0">
                <a:solidFill>
                  <a:srgbClr val="FFC000"/>
                </a:solidFill>
              </a:rPr>
              <a:t>Pergamum</a:t>
            </a:r>
            <a:r>
              <a:rPr lang="en-US" sz="3200" dirty="0"/>
              <a:t> (NASB, NIV, etc.), better</a:t>
            </a:r>
            <a:endParaRPr lang="en-US" sz="3200" dirty="0">
              <a:solidFill>
                <a:srgbClr val="FFC000"/>
              </a:solidFill>
              <a:latin typeface="Eras Demi ITC" pitchFamily="34" charset="0"/>
            </a:endParaRPr>
          </a:p>
          <a:p>
            <a:endParaRPr lang="en-US" sz="3200" dirty="0">
              <a:solidFill>
                <a:srgbClr val="FFC000"/>
              </a:solidFill>
              <a:latin typeface="Eras Demi ITC" pitchFamily="34" charset="0"/>
            </a:endParaRPr>
          </a:p>
        </p:txBody>
      </p:sp>
      <p:sp>
        <p:nvSpPr>
          <p:cNvPr id="4" name="TextBox 3"/>
          <p:cNvSpPr txBox="1"/>
          <p:nvPr/>
        </p:nvSpPr>
        <p:spPr>
          <a:xfrm>
            <a:off x="656771" y="1970782"/>
            <a:ext cx="8001000" cy="1077218"/>
          </a:xfrm>
          <a:prstGeom prst="rect">
            <a:avLst/>
          </a:prstGeom>
          <a:noFill/>
        </p:spPr>
        <p:txBody>
          <a:bodyPr wrap="square" rtlCol="0">
            <a:spAutoFit/>
          </a:bodyPr>
          <a:lstStyle/>
          <a:p>
            <a:pPr marL="285750" indent="-285750">
              <a:buFont typeface="Arial" pitchFamily="34" charset="0"/>
              <a:buChar char="•"/>
            </a:pPr>
            <a:r>
              <a:rPr lang="en-US" sz="3200" dirty="0" smtClean="0">
                <a:solidFill>
                  <a:schemeClr val="bg1"/>
                </a:solidFill>
                <a:latin typeface="Eras Demi ITC" pitchFamily="34" charset="0"/>
              </a:rPr>
              <a:t>  </a:t>
            </a:r>
            <a:r>
              <a:rPr lang="en-US" sz="3200" b="1" i="1" dirty="0" err="1">
                <a:solidFill>
                  <a:srgbClr val="FFC000"/>
                </a:solidFill>
                <a:latin typeface="Times New Roman" pitchFamily="18" charset="0"/>
                <a:cs typeface="Times New Roman" pitchFamily="18" charset="0"/>
              </a:rPr>
              <a:t>pergos</a:t>
            </a:r>
            <a:r>
              <a:rPr lang="en-US" sz="3200" dirty="0">
                <a:solidFill>
                  <a:srgbClr val="FFC000"/>
                </a:solidFill>
              </a:rPr>
              <a:t> </a:t>
            </a:r>
            <a:r>
              <a:rPr lang="en-US" sz="3200" dirty="0"/>
              <a:t>– </a:t>
            </a:r>
            <a:r>
              <a:rPr lang="en-US" sz="3200" i="1" dirty="0"/>
              <a:t>tower </a:t>
            </a:r>
            <a:r>
              <a:rPr lang="en-US" sz="3200" dirty="0"/>
              <a:t>(high place); </a:t>
            </a:r>
            <a:r>
              <a:rPr lang="en-US" sz="3200" b="1" i="1" dirty="0" err="1">
                <a:solidFill>
                  <a:srgbClr val="FFC000"/>
                </a:solidFill>
                <a:latin typeface="Times New Roman" pitchFamily="18" charset="0"/>
                <a:cs typeface="Times New Roman" pitchFamily="18" charset="0"/>
              </a:rPr>
              <a:t>gamos</a:t>
            </a:r>
            <a:r>
              <a:rPr lang="en-US" sz="3200" dirty="0">
                <a:solidFill>
                  <a:srgbClr val="FFC000"/>
                </a:solidFill>
              </a:rPr>
              <a:t> </a:t>
            </a:r>
            <a:r>
              <a:rPr lang="en-US" sz="3200" dirty="0"/>
              <a:t>– </a:t>
            </a:r>
            <a:r>
              <a:rPr lang="en-US" sz="3200" i="1" dirty="0" smtClean="0"/>
              <a:t>married</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662050" y="3545775"/>
            <a:ext cx="8053778" cy="584775"/>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Eras Demi ITC" pitchFamily="34" charset="0"/>
              </a:rPr>
              <a:t>200,000 volume library</a:t>
            </a:r>
          </a:p>
        </p:txBody>
      </p:sp>
      <p:sp>
        <p:nvSpPr>
          <p:cNvPr id="12" name="TextBox 11"/>
          <p:cNvSpPr txBox="1"/>
          <p:nvPr/>
        </p:nvSpPr>
        <p:spPr>
          <a:xfrm>
            <a:off x="662050" y="298367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Married to the High Place”</a:t>
            </a:r>
            <a:endParaRPr lang="en-US" sz="3200" dirty="0">
              <a:solidFill>
                <a:srgbClr val="FFC000"/>
              </a:solidFill>
              <a:latin typeface="Eras Demi ITC" pitchFamily="34" charset="0"/>
            </a:endParaRPr>
          </a:p>
        </p:txBody>
      </p:sp>
      <p:sp>
        <p:nvSpPr>
          <p:cNvPr id="13" name="TextBox 12"/>
          <p:cNvSpPr txBox="1"/>
          <p:nvPr/>
        </p:nvSpPr>
        <p:spPr>
          <a:xfrm>
            <a:off x="662050" y="4086100"/>
            <a:ext cx="8053778" cy="584775"/>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latin typeface="Eras Demi ITC" pitchFamily="34" charset="0"/>
              </a:rPr>
              <a:t>10,000 seat theater</a:t>
            </a: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500"/>
                            </p:stCondLst>
                            <p:childTnLst>
                              <p:par>
                                <p:cTn id="23" presetID="9" presetClass="emph" presetSubtype="0" grpId="2" nodeType="afterEffect">
                                  <p:stCondLst>
                                    <p:cond delay="0"/>
                                  </p:stCondLst>
                                  <p:childTnLst>
                                    <p:set>
                                      <p:cBhvr rctx="PPT">
                                        <p:cTn id="24" dur="indefinite"/>
                                        <p:tgtEl>
                                          <p:spTgt spid="12"/>
                                        </p:tgtEl>
                                        <p:attrNameLst>
                                          <p:attrName>style.opacity</p:attrName>
                                        </p:attrNameLst>
                                      </p:cBhvr>
                                      <p:to>
                                        <p:strVal val="0.5"/>
                                      </p:to>
                                    </p:set>
                                    <p:animEffect filter="image" prLst="opacity: 0.5">
                                      <p:cBhvr rctx="IE">
                                        <p:cTn id="25" dur="indefinite"/>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10"/>
                                        </p:tgtEl>
                                        <p:attrNameLst>
                                          <p:attrName>style.opacity</p:attrName>
                                        </p:attrNameLst>
                                      </p:cBhvr>
                                      <p:to>
                                        <p:strVal val="0.5"/>
                                      </p:to>
                                    </p:set>
                                    <p:animEffect filter="image" prLst="opacity: 0.5">
                                      <p:cBhvr rctx="IE">
                                        <p:cTn id="34"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p:bldP spid="10" grpId="1"/>
      <p:bldP spid="12" grpId="0"/>
      <p:bldP spid="12" grpId="2"/>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chemeClr val="bg1"/>
                </a:solidFill>
                <a:latin typeface="Eras Demi ITC" pitchFamily="34" charset="0"/>
              </a:rPr>
              <a:t>Rod of Asclepius</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grpSp>
        <p:nvGrpSpPr>
          <p:cNvPr id="8" name="Group 7"/>
          <p:cNvGrpSpPr/>
          <p:nvPr/>
        </p:nvGrpSpPr>
        <p:grpSpPr>
          <a:xfrm>
            <a:off x="533400" y="1524000"/>
            <a:ext cx="1676400" cy="3732802"/>
            <a:chOff x="1066800" y="1453008"/>
            <a:chExt cx="2590800" cy="4566792"/>
          </a:xfrm>
        </p:grpSpPr>
        <p:sp>
          <p:nvSpPr>
            <p:cNvPr id="2" name="Rounded Rectangle 1"/>
            <p:cNvSpPr/>
            <p:nvPr/>
          </p:nvSpPr>
          <p:spPr>
            <a:xfrm>
              <a:off x="1066800" y="1453008"/>
              <a:ext cx="2590800" cy="4566792"/>
            </a:xfrm>
            <a:prstGeom prst="roundRect">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Rod of Asclepius Stock Photo - 15736965"/>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23507" r="25688"/>
            <a:stretch/>
          </p:blipFill>
          <p:spPr bwMode="auto">
            <a:xfrm>
              <a:off x="1389413" y="1816925"/>
              <a:ext cx="1935678" cy="3810000"/>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5" name="TextBox 4"/>
          <p:cNvSpPr txBox="1"/>
          <p:nvPr/>
        </p:nvSpPr>
        <p:spPr>
          <a:xfrm>
            <a:off x="2286000" y="1524000"/>
            <a:ext cx="6400800" cy="4662815"/>
          </a:xfrm>
          <a:prstGeom prst="rect">
            <a:avLst/>
          </a:prstGeom>
          <a:noFill/>
        </p:spPr>
        <p:txBody>
          <a:bodyPr wrap="square" rtlCol="0">
            <a:spAutoFit/>
          </a:bodyPr>
          <a:lstStyle/>
          <a:p>
            <a:r>
              <a:rPr lang="en-US" sz="2700" dirty="0">
                <a:solidFill>
                  <a:srgbClr val="FFC000"/>
                </a:solidFill>
              </a:rPr>
              <a:t>William Barclay ~ </a:t>
            </a:r>
            <a:r>
              <a:rPr lang="en-US" sz="2700" dirty="0"/>
              <a:t>“Sufferers were allowed to spend the night in the darkness of the temple.  In the temple there were tame snakes.  In the night the sufferer might be touched by one of these tame and harmless snakes as it glided over the ground on which he lay.  The touch of the snake was held to be the touch of the god himself, and the touch was held to bring health and healing.”</a:t>
            </a:r>
            <a:endParaRPr lang="en-US" sz="2700" dirty="0" smtClean="0">
              <a:solidFill>
                <a:schemeClr val="bg1"/>
              </a:solidFill>
              <a:latin typeface="Eras Demi ITC" pitchFamily="34" charset="0"/>
            </a:endParaRPr>
          </a:p>
        </p:txBody>
      </p:sp>
    </p:spTree>
    <p:extLst>
      <p:ext uri="{BB962C8B-B14F-4D97-AF65-F5344CB8AC3E}">
        <p14:creationId xmlns:p14="http://schemas.microsoft.com/office/powerpoint/2010/main" xmlns="" val="36072458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
        <p:nvSpPr>
          <p:cNvPr id="5" name="Rounded Rectangle 4"/>
          <p:cNvSpPr/>
          <p:nvPr/>
        </p:nvSpPr>
        <p:spPr>
          <a:xfrm>
            <a:off x="392875" y="1891758"/>
            <a:ext cx="2743200"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6084672" y="1432458"/>
            <a:ext cx="2267107"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7200586" y="3335975"/>
            <a:ext cx="1057623"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4647" y="926273"/>
            <a:ext cx="8229600" cy="2000548"/>
          </a:xfrm>
          <a:prstGeom prst="rect">
            <a:avLst/>
          </a:prstGeom>
          <a:noFill/>
        </p:spPr>
        <p:txBody>
          <a:bodyPr wrap="square" rtlCol="0">
            <a:spAutoFit/>
          </a:bodyPr>
          <a:lstStyle/>
          <a:p>
            <a:r>
              <a:rPr lang="en-US" sz="3100" dirty="0"/>
              <a:t>Rev. 1:16 ~ </a:t>
            </a:r>
            <a:r>
              <a:rPr lang="en-US" sz="3100" dirty="0">
                <a:solidFill>
                  <a:srgbClr val="FFC000"/>
                </a:solidFill>
              </a:rPr>
              <a:t>He had in His right hand seven stars, out of His mouth went a sharp two-edged sword, and His countenance was like the sun shining in its strength.</a:t>
            </a:r>
          </a:p>
        </p:txBody>
      </p:sp>
      <p:sp>
        <p:nvSpPr>
          <p:cNvPr id="9" name="Rounded Rectangle 8"/>
          <p:cNvSpPr/>
          <p:nvPr/>
        </p:nvSpPr>
        <p:spPr>
          <a:xfrm>
            <a:off x="400792" y="3845429"/>
            <a:ext cx="2743200"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57200" y="2876800"/>
            <a:ext cx="8229600" cy="3046988"/>
          </a:xfrm>
          <a:prstGeom prst="rect">
            <a:avLst/>
          </a:prstGeom>
          <a:noFill/>
        </p:spPr>
        <p:txBody>
          <a:bodyPr wrap="square" rtlCol="0">
            <a:spAutoFit/>
          </a:bodyPr>
          <a:lstStyle/>
          <a:p>
            <a:r>
              <a:rPr lang="en-US" sz="3100" dirty="0"/>
              <a:t>Heb. 4:12 ~ </a:t>
            </a:r>
            <a:r>
              <a:rPr lang="en-US" sz="3100" dirty="0">
                <a:solidFill>
                  <a:srgbClr val="FFC000"/>
                </a:solidFill>
              </a:rPr>
              <a:t>For the word of God is living and powerful, and sharper than any two-edged sword, piercing even to the division of soul and spirit, and of joints and marrow, and is a discerner of the thoughts and intents of the heart.</a:t>
            </a:r>
          </a:p>
        </p:txBody>
      </p:sp>
    </p:spTree>
    <p:extLst>
      <p:ext uri="{BB962C8B-B14F-4D97-AF65-F5344CB8AC3E}">
        <p14:creationId xmlns:p14="http://schemas.microsoft.com/office/powerpoint/2010/main" xmlns="" val="426597505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0"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par>
                                <p:cTn id="21" presetID="9" presetClass="emph" presetSubtype="0" grpId="1" nodeType="withEffect">
                                  <p:stCondLst>
                                    <p:cond delay="0"/>
                                  </p:stCondLst>
                                  <p:childTnLst>
                                    <p:set>
                                      <p:cBhvr rctx="PPT">
                                        <p:cTn id="22" dur="indefinite"/>
                                        <p:tgtEl>
                                          <p:spTgt spid="6"/>
                                        </p:tgtEl>
                                        <p:attrNameLst>
                                          <p:attrName>style.opacity</p:attrName>
                                        </p:attrNameLst>
                                      </p:cBhvr>
                                      <p:to>
                                        <p:strVal val="0.5"/>
                                      </p:to>
                                    </p:set>
                                    <p:animEffect filter="image" prLst="opacity: 0.5">
                                      <p:cBhvr rctx="IE">
                                        <p:cTn id="23" dur="indefinite"/>
                                        <p:tgtEl>
                                          <p:spTgt spid="6"/>
                                        </p:tgtEl>
                                      </p:cBhvr>
                                    </p:animEffect>
                                  </p:childTnLst>
                                </p:cTn>
                              </p:par>
                              <p:par>
                                <p:cTn id="24" presetID="9" presetClass="emph" presetSubtype="0" grpId="1" nodeType="withEffect">
                                  <p:stCondLst>
                                    <p:cond delay="0"/>
                                  </p:stCondLst>
                                  <p:childTnLst>
                                    <p:set>
                                      <p:cBhvr rctx="PPT">
                                        <p:cTn id="25" dur="indefinite"/>
                                        <p:tgtEl>
                                          <p:spTgt spid="5"/>
                                        </p:tgtEl>
                                        <p:attrNameLst>
                                          <p:attrName>style.opacity</p:attrName>
                                        </p:attrNameLst>
                                      </p:cBhvr>
                                      <p:to>
                                        <p:strVal val="0.5"/>
                                      </p:to>
                                    </p:set>
                                    <p:animEffect filter="image" prLst="opacity: 0.5">
                                      <p:cBhvr rctx="IE">
                                        <p:cTn id="26" dur="indefinite"/>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3" grpId="0"/>
      <p:bldP spid="9"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 2 – 1 7</a:t>
            </a:r>
            <a:endParaRPr lang="en-US" sz="2600" b="1" dirty="0">
              <a:solidFill>
                <a:schemeClr val="bg1"/>
              </a:solidFill>
              <a:effectLst>
                <a:glow rad="381000">
                  <a:srgbClr val="E20000">
                    <a:alpha val="49804"/>
                  </a:srgbClr>
                </a:glow>
              </a:effectLst>
              <a:latin typeface="Felix Titling" pitchFamily="82" charset="0"/>
            </a:endParaRPr>
          </a:p>
        </p:txBody>
      </p:sp>
      <p:pic>
        <p:nvPicPr>
          <p:cNvPr id="1026" name="Picture 2" descr="File:Modell Pergamonmuseum.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685799"/>
            <a:ext cx="8280398" cy="4812983"/>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
        <p:nvSpPr>
          <p:cNvPr id="2" name="Freeform 1"/>
          <p:cNvSpPr/>
          <p:nvPr/>
        </p:nvSpPr>
        <p:spPr>
          <a:xfrm>
            <a:off x="4270724" y="2965193"/>
            <a:ext cx="2209359" cy="930257"/>
          </a:xfrm>
          <a:custGeom>
            <a:avLst/>
            <a:gdLst>
              <a:gd name="connsiteX0" fmla="*/ 761119 w 2209359"/>
              <a:gd name="connsiteY0" fmla="*/ 930257 h 930257"/>
              <a:gd name="connsiteX1" fmla="*/ 0 w 2209359"/>
              <a:gd name="connsiteY1" fmla="*/ 322419 h 930257"/>
              <a:gd name="connsiteX2" fmla="*/ 613123 w 2209359"/>
              <a:gd name="connsiteY2" fmla="*/ 216708 h 930257"/>
              <a:gd name="connsiteX3" fmla="*/ 597267 w 2209359"/>
              <a:gd name="connsiteY3" fmla="*/ 169138 h 930257"/>
              <a:gd name="connsiteX4" fmla="*/ 1125822 w 2209359"/>
              <a:gd name="connsiteY4" fmla="*/ 47570 h 930257"/>
              <a:gd name="connsiteX5" fmla="*/ 1146964 w 2209359"/>
              <a:gd name="connsiteY5" fmla="*/ 79283 h 930257"/>
              <a:gd name="connsiteX6" fmla="*/ 1490525 w 2209359"/>
              <a:gd name="connsiteY6" fmla="*/ 0 h 930257"/>
              <a:gd name="connsiteX7" fmla="*/ 1664948 w 2209359"/>
              <a:gd name="connsiteY7" fmla="*/ 116282 h 930257"/>
              <a:gd name="connsiteX8" fmla="*/ 1781230 w 2209359"/>
              <a:gd name="connsiteY8" fmla="*/ 95140 h 930257"/>
              <a:gd name="connsiteX9" fmla="*/ 2108934 w 2209359"/>
              <a:gd name="connsiteY9" fmla="*/ 311847 h 930257"/>
              <a:gd name="connsiteX10" fmla="*/ 1992652 w 2209359"/>
              <a:gd name="connsiteY10" fmla="*/ 348846 h 930257"/>
              <a:gd name="connsiteX11" fmla="*/ 2209359 w 2209359"/>
              <a:gd name="connsiteY11" fmla="*/ 496842 h 930257"/>
              <a:gd name="connsiteX12" fmla="*/ 761119 w 2209359"/>
              <a:gd name="connsiteY12" fmla="*/ 930257 h 930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09359" h="930257">
                <a:moveTo>
                  <a:pt x="761119" y="930257"/>
                </a:moveTo>
                <a:lnTo>
                  <a:pt x="0" y="322419"/>
                </a:lnTo>
                <a:lnTo>
                  <a:pt x="613123" y="216708"/>
                </a:lnTo>
                <a:lnTo>
                  <a:pt x="597267" y="169138"/>
                </a:lnTo>
                <a:lnTo>
                  <a:pt x="1125822" y="47570"/>
                </a:lnTo>
                <a:lnTo>
                  <a:pt x="1146964" y="79283"/>
                </a:lnTo>
                <a:lnTo>
                  <a:pt x="1490525" y="0"/>
                </a:lnTo>
                <a:lnTo>
                  <a:pt x="1664948" y="116282"/>
                </a:lnTo>
                <a:lnTo>
                  <a:pt x="1781230" y="95140"/>
                </a:lnTo>
                <a:lnTo>
                  <a:pt x="2108934" y="311847"/>
                </a:lnTo>
                <a:lnTo>
                  <a:pt x="1992652" y="348846"/>
                </a:lnTo>
                <a:lnTo>
                  <a:pt x="2209359" y="496842"/>
                </a:lnTo>
                <a:lnTo>
                  <a:pt x="761119" y="930257"/>
                </a:lnTo>
                <a:close/>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87076" y="1447800"/>
            <a:ext cx="2822924" cy="584775"/>
          </a:xfrm>
          <a:prstGeom prst="rect">
            <a:avLst/>
          </a:prstGeom>
          <a:noFill/>
          <a:ln w="28575">
            <a:solidFill>
              <a:srgbClr val="F4001A"/>
            </a:solidFill>
          </a:ln>
        </p:spPr>
        <p:txBody>
          <a:bodyPr wrap="square" rtlCol="0">
            <a:spAutoFit/>
          </a:bodyPr>
          <a:lstStyle/>
          <a:p>
            <a:r>
              <a:rPr lang="en-US" sz="3200" dirty="0" smtClean="0">
                <a:solidFill>
                  <a:schemeClr val="bg1"/>
                </a:solidFill>
                <a:effectLst>
                  <a:outerShdw blurRad="38100" dist="38100" dir="2700000" algn="tl">
                    <a:srgbClr val="000000">
                      <a:alpha val="43137"/>
                    </a:srgbClr>
                  </a:outerShdw>
                </a:effectLst>
                <a:latin typeface="Eras Demi ITC" pitchFamily="34" charset="0"/>
              </a:rPr>
              <a:t>Altar of Zeus</a:t>
            </a:r>
          </a:p>
        </p:txBody>
      </p:sp>
      <p:cxnSp>
        <p:nvCxnSpPr>
          <p:cNvPr id="11" name="Straight Arrow Connector 10"/>
          <p:cNvCxnSpPr>
            <a:stCxn id="9" idx="2"/>
          </p:cNvCxnSpPr>
          <p:nvPr/>
        </p:nvCxnSpPr>
        <p:spPr>
          <a:xfrm>
            <a:off x="2398538" y="2032575"/>
            <a:ext cx="2021062" cy="1167825"/>
          </a:xfrm>
          <a:prstGeom prst="straightConnector1">
            <a:avLst/>
          </a:prstGeom>
          <a:ln w="28575">
            <a:solidFill>
              <a:srgbClr val="F4001A"/>
            </a:solidFill>
            <a:tailEnd type="arrow"/>
          </a:ln>
          <a:effectLst>
            <a:outerShdw blurRad="50800" dist="38100" dir="2700000" algn="tl" rotWithShape="0">
              <a:schemeClr val="bg1">
                <a:alpha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001528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3467</TotalTime>
  <Words>599</Words>
  <Application>Microsoft Office PowerPoint</Application>
  <PresentationFormat>On-screen Show (4:3)</PresentationFormat>
  <Paragraphs>61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Revelation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Kathy</cp:lastModifiedBy>
  <cp:revision>23</cp:revision>
  <dcterms:created xsi:type="dcterms:W3CDTF">2012-11-08T19:52:31Z</dcterms:created>
  <dcterms:modified xsi:type="dcterms:W3CDTF">2012-11-12T16:03:14Z</dcterms:modified>
</cp:coreProperties>
</file>