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5" r:id="rId5"/>
    <p:sldId id="264" r:id="rId6"/>
    <p:sldId id="278" r:id="rId7"/>
    <p:sldId id="266" r:id="rId8"/>
    <p:sldId id="267" r:id="rId9"/>
    <p:sldId id="279" r:id="rId10"/>
    <p:sldId id="280" r:id="rId11"/>
    <p:sldId id="268" r:id="rId12"/>
    <p:sldId id="282" r:id="rId13"/>
    <p:sldId id="281" r:id="rId14"/>
    <p:sldId id="269" r:id="rId15"/>
    <p:sldId id="283" r:id="rId16"/>
    <p:sldId id="284" r:id="rId17"/>
    <p:sldId id="270" r:id="rId18"/>
    <p:sldId id="271" r:id="rId19"/>
    <p:sldId id="272" r:id="rId20"/>
    <p:sldId id="273" r:id="rId21"/>
    <p:sldId id="261" r:id="rId22"/>
    <p:sldId id="275" r:id="rId23"/>
    <p:sldId id="274" r:id="rId24"/>
    <p:sldId id="262" r:id="rId25"/>
    <p:sldId id="276" r:id="rId26"/>
    <p:sldId id="277" r:id="rId27"/>
    <p:sldId id="259" r:id="rId28"/>
    <p:sldId id="26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2523"/>
    <a:srgbClr val="4F81BD"/>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0" y="-60"/>
      </p:cViewPr>
      <p:guideLst>
        <p:guide orient="horz" pos="2160"/>
        <p:guide pos="2880"/>
      </p:guideLst>
    </p:cSldViewPr>
  </p:slideViewPr>
  <p:notesTextViewPr>
    <p:cViewPr>
      <p:scale>
        <a:sx n="1" d="1"/>
        <a:sy n="1" d="1"/>
      </p:scale>
      <p:origin x="0" y="0"/>
    </p:cViewPr>
  </p:notesTextViewPr>
  <p:sorterViewPr>
    <p:cViewPr>
      <p:scale>
        <a:sx n="100" d="100"/>
        <a:sy n="100" d="100"/>
      </p:scale>
      <p:origin x="0" y="1782"/>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10/8/2012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10/8/2012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1 . 1 - 20</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7159912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Rounded Rectangle 8"/>
          <p:cNvSpPr/>
          <p:nvPr/>
        </p:nvSpPr>
        <p:spPr>
          <a:xfrm>
            <a:off x="3535065" y="2814520"/>
            <a:ext cx="2381110"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457200" y="914399"/>
            <a:ext cx="8258628" cy="1077218"/>
          </a:xfrm>
          <a:prstGeom prst="rect">
            <a:avLst/>
          </a:prstGeom>
          <a:noFill/>
        </p:spPr>
        <p:txBody>
          <a:bodyPr wrap="square" rtlCol="0">
            <a:spAutoFit/>
          </a:bodyPr>
          <a:lstStyle/>
          <a:p>
            <a:r>
              <a:rPr lang="en-US" sz="3200" dirty="0">
                <a:solidFill>
                  <a:srgbClr val="FFC000"/>
                </a:solidFill>
              </a:rPr>
              <a:t>Seven Spirits </a:t>
            </a:r>
            <a:r>
              <a:rPr lang="en-US" sz="3200" dirty="0" smtClean="0"/>
              <a:t>~ i.e. the seven-fold Spirit (</a:t>
            </a:r>
            <a:r>
              <a:rPr lang="en-US" sz="3200" dirty="0"/>
              <a:t>Is. 11:2-3) </a:t>
            </a:r>
            <a:endParaRPr lang="en-US" sz="3200" dirty="0">
              <a:solidFill>
                <a:srgbClr val="FFC000"/>
              </a:solidFill>
              <a:latin typeface="Eras Demi ITC" pitchFamily="34" charset="0"/>
            </a:endParaRPr>
          </a:p>
        </p:txBody>
      </p:sp>
      <p:sp>
        <p:nvSpPr>
          <p:cNvPr id="16" name="Rounded Rectangle 15"/>
          <p:cNvSpPr/>
          <p:nvPr/>
        </p:nvSpPr>
        <p:spPr>
          <a:xfrm>
            <a:off x="3008028" y="3226342"/>
            <a:ext cx="21890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724150" y="3292519"/>
            <a:ext cx="288037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124713" y="3714974"/>
            <a:ext cx="2150681"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687215" y="3719101"/>
            <a:ext cx="1459390"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441399" y="4158695"/>
            <a:ext cx="2210351"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3227825" y="4158695"/>
            <a:ext cx="4378170"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7759614" y="3680696"/>
            <a:ext cx="6528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57200" y="1931205"/>
            <a:ext cx="8258628" cy="4108817"/>
          </a:xfrm>
          <a:prstGeom prst="rect">
            <a:avLst/>
          </a:prstGeom>
          <a:noFill/>
        </p:spPr>
        <p:txBody>
          <a:bodyPr wrap="square" rtlCol="0">
            <a:spAutoFit/>
          </a:bodyPr>
          <a:lstStyle/>
          <a:p>
            <a:r>
              <a:rPr lang="en-US" sz="2900" baseline="30000" dirty="0"/>
              <a:t>1</a:t>
            </a:r>
            <a:r>
              <a:rPr lang="en-US" sz="2900" dirty="0"/>
              <a:t> </a:t>
            </a:r>
            <a:r>
              <a:rPr lang="en-US" sz="2900" dirty="0">
                <a:solidFill>
                  <a:srgbClr val="FFC000"/>
                </a:solidFill>
              </a:rPr>
              <a:t>There shall come forth a Rod from the stem of Jesse, And a Branch shall grow out of his roots. </a:t>
            </a:r>
            <a:r>
              <a:rPr lang="en-US" sz="2900" baseline="30000" dirty="0"/>
              <a:t>2</a:t>
            </a:r>
            <a:r>
              <a:rPr lang="en-US" sz="2900" dirty="0"/>
              <a:t> </a:t>
            </a:r>
            <a:r>
              <a:rPr lang="en-US" sz="2900" dirty="0">
                <a:solidFill>
                  <a:srgbClr val="FFC000"/>
                </a:solidFill>
              </a:rPr>
              <a:t>The Spirit of the LORD shall rest upon Him, The Spirit of wisdom and understanding, The Spirit of counsel and might, The Spirit of knowledge and of the fear of the LORD. </a:t>
            </a:r>
            <a:r>
              <a:rPr lang="en-US" sz="2900" baseline="30000" dirty="0"/>
              <a:t>3</a:t>
            </a:r>
            <a:r>
              <a:rPr lang="en-US" sz="2900" dirty="0"/>
              <a:t> </a:t>
            </a:r>
            <a:r>
              <a:rPr lang="en-US" sz="2900" dirty="0">
                <a:solidFill>
                  <a:srgbClr val="FFC000"/>
                </a:solidFill>
              </a:rPr>
              <a:t>His delight </a:t>
            </a:r>
            <a:r>
              <a:rPr lang="en-US" sz="2900" i="1" dirty="0">
                <a:solidFill>
                  <a:srgbClr val="FFC000"/>
                </a:solidFill>
              </a:rPr>
              <a:t>is</a:t>
            </a:r>
            <a:r>
              <a:rPr lang="en-US" sz="2900" dirty="0">
                <a:solidFill>
                  <a:srgbClr val="FFC000"/>
                </a:solidFill>
              </a:rPr>
              <a:t> in the fear of the LORD, And He shall not judge by the sight of His eyes, Nor decide by the hearing of His ears;</a:t>
            </a:r>
            <a:endParaRPr lang="en-US" sz="2900" dirty="0" smtClean="0">
              <a:solidFill>
                <a:srgbClr val="FFC000"/>
              </a:solidFill>
              <a:latin typeface="Eras Demi ITC" pitchFamily="34" charset="0"/>
            </a:endParaRPr>
          </a:p>
        </p:txBody>
      </p:sp>
    </p:spTree>
    <p:extLst>
      <p:ext uri="{BB962C8B-B14F-4D97-AF65-F5344CB8AC3E}">
        <p14:creationId xmlns:p14="http://schemas.microsoft.com/office/powerpoint/2010/main" xmlns="" val="390384531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1"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xit" presetSubtype="8" fill="hold" grpId="1" nodeType="clickEffect">
                                  <p:stCondLst>
                                    <p:cond delay="0"/>
                                  </p:stCondLst>
                                  <p:childTnLst>
                                    <p:animEffect transition="out" filter="wipe(left)">
                                      <p:cBhvr>
                                        <p:cTn id="25" dur="500"/>
                                        <p:tgtEl>
                                          <p:spTgt spid="16"/>
                                        </p:tgtEl>
                                      </p:cBhvr>
                                    </p:animEffect>
                                    <p:set>
                                      <p:cBhvr>
                                        <p:cTn id="26" dur="1" fill="hold">
                                          <p:stCondLst>
                                            <p:cond delay="499"/>
                                          </p:stCondLst>
                                        </p:cTn>
                                        <p:tgtEl>
                                          <p:spTgt spid="16"/>
                                        </p:tgtEl>
                                        <p:attrNameLst>
                                          <p:attrName>style.visibility</p:attrName>
                                        </p:attrNameLst>
                                      </p:cBhvr>
                                      <p:to>
                                        <p:strVal val="hidden"/>
                                      </p:to>
                                    </p:se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1" nodeType="clickEffect">
                                  <p:stCondLst>
                                    <p:cond delay="0"/>
                                  </p:stCondLst>
                                  <p:childTnLst>
                                    <p:animEffect transition="out" filter="wipe(left)">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xit" presetSubtype="8" fill="hold" grpId="1" nodeType="clickEffect">
                                  <p:stCondLst>
                                    <p:cond delay="0"/>
                                  </p:stCondLst>
                                  <p:childTnLst>
                                    <p:animEffect transition="out" filter="wipe(left)">
                                      <p:cBhvr>
                                        <p:cTn id="43" dur="500"/>
                                        <p:tgtEl>
                                          <p:spTgt spid="18"/>
                                        </p:tgtEl>
                                      </p:cBhvr>
                                    </p:animEffect>
                                    <p:set>
                                      <p:cBhvr>
                                        <p:cTn id="44" dur="1" fill="hold">
                                          <p:stCondLst>
                                            <p:cond delay="499"/>
                                          </p:stCondLst>
                                        </p:cTn>
                                        <p:tgtEl>
                                          <p:spTgt spid="18"/>
                                        </p:tgtEl>
                                        <p:attrNameLst>
                                          <p:attrName>style.visibility</p:attrName>
                                        </p:attrNameLst>
                                      </p:cBhvr>
                                      <p:to>
                                        <p:strVal val="hidden"/>
                                      </p:to>
                                    </p:se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xit" presetSubtype="8" fill="hold" grpId="1" nodeType="clickEffect">
                                  <p:stCondLst>
                                    <p:cond delay="0"/>
                                  </p:stCondLst>
                                  <p:childTnLst>
                                    <p:animEffect transition="out" filter="wipe(left)">
                                      <p:cBhvr>
                                        <p:cTn id="52" dur="500"/>
                                        <p:tgtEl>
                                          <p:spTgt spid="19"/>
                                        </p:tgtEl>
                                      </p:cBhvr>
                                    </p:animEffect>
                                    <p:set>
                                      <p:cBhvr>
                                        <p:cTn id="53" dur="1" fill="hold">
                                          <p:stCondLst>
                                            <p:cond delay="499"/>
                                          </p:stCondLst>
                                        </p:cTn>
                                        <p:tgtEl>
                                          <p:spTgt spid="19"/>
                                        </p:tgtEl>
                                        <p:attrNameLst>
                                          <p:attrName>style.visibility</p:attrName>
                                        </p:attrNameLst>
                                      </p:cBhvr>
                                      <p:to>
                                        <p:strVal val="hidden"/>
                                      </p:to>
                                    </p:set>
                                  </p:childTnLst>
                                </p:cTn>
                              </p:par>
                            </p:childTnLst>
                          </p:cTn>
                        </p:par>
                        <p:par>
                          <p:cTn id="54" fill="hold">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childTnLst>
                          </p:cTn>
                        </p:par>
                        <p:par>
                          <p:cTn id="58" fill="hold">
                            <p:stCondLst>
                              <p:cond delay="1000"/>
                            </p:stCondLst>
                            <p:childTnLst>
                              <p:par>
                                <p:cTn id="59" presetID="22" presetClass="entr" presetSubtype="8"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left)">
                                      <p:cBhvr>
                                        <p:cTn id="61" dur="5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xit" presetSubtype="8" fill="hold" grpId="1" nodeType="clickEffect">
                                  <p:stCondLst>
                                    <p:cond delay="0"/>
                                  </p:stCondLst>
                                  <p:childTnLst>
                                    <p:animEffect transition="out" filter="wipe(left)">
                                      <p:cBhvr>
                                        <p:cTn id="65" dur="500"/>
                                        <p:tgtEl>
                                          <p:spTgt spid="22"/>
                                        </p:tgtEl>
                                      </p:cBhvr>
                                    </p:animEffect>
                                    <p:set>
                                      <p:cBhvr>
                                        <p:cTn id="66" dur="1" fill="hold">
                                          <p:stCondLst>
                                            <p:cond delay="499"/>
                                          </p:stCondLst>
                                        </p:cTn>
                                        <p:tgtEl>
                                          <p:spTgt spid="22"/>
                                        </p:tgtEl>
                                        <p:attrNameLst>
                                          <p:attrName>style.visibility</p:attrName>
                                        </p:attrNameLst>
                                      </p:cBhvr>
                                      <p:to>
                                        <p:strVal val="hidden"/>
                                      </p:to>
                                    </p:set>
                                  </p:childTnLst>
                                </p:cTn>
                              </p:par>
                            </p:childTnLst>
                          </p:cTn>
                        </p:par>
                        <p:par>
                          <p:cTn id="67" fill="hold">
                            <p:stCondLst>
                              <p:cond delay="500"/>
                            </p:stCondLst>
                            <p:childTnLst>
                              <p:par>
                                <p:cTn id="68" presetID="22" presetClass="exit" presetSubtype="8" fill="hold" grpId="1" nodeType="afterEffect">
                                  <p:stCondLst>
                                    <p:cond delay="0"/>
                                  </p:stCondLst>
                                  <p:childTnLst>
                                    <p:animEffect transition="out" filter="wipe(left)">
                                      <p:cBhvr>
                                        <p:cTn id="69" dur="500"/>
                                        <p:tgtEl>
                                          <p:spTgt spid="20"/>
                                        </p:tgtEl>
                                      </p:cBhvr>
                                    </p:animEffect>
                                    <p:set>
                                      <p:cBhvr>
                                        <p:cTn id="70" dur="1" fill="hold">
                                          <p:stCondLst>
                                            <p:cond delay="499"/>
                                          </p:stCondLst>
                                        </p:cTn>
                                        <p:tgtEl>
                                          <p:spTgt spid="20"/>
                                        </p:tgtEl>
                                        <p:attrNameLst>
                                          <p:attrName>style.visibility</p:attrName>
                                        </p:attrNameLst>
                                      </p:cBhvr>
                                      <p:to>
                                        <p:strVal val="hidden"/>
                                      </p:to>
                                    </p:set>
                                  </p:childTnLst>
                                </p:cTn>
                              </p:par>
                            </p:childTnLst>
                          </p:cTn>
                        </p:par>
                        <p:par>
                          <p:cTn id="71" fill="hold">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left)">
                                      <p:cBhvr>
                                        <p:cTn id="7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2" grpId="0" animBg="1"/>
      <p:bldP spid="22" grpId="1"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98493672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14" name="TextBox 13"/>
          <p:cNvSpPr txBox="1"/>
          <p:nvPr/>
        </p:nvSpPr>
        <p:spPr>
          <a:xfrm>
            <a:off x="462664" y="817460"/>
            <a:ext cx="8253163" cy="1077218"/>
          </a:xfrm>
          <a:prstGeom prst="rect">
            <a:avLst/>
          </a:prstGeom>
          <a:noFill/>
        </p:spPr>
        <p:txBody>
          <a:bodyPr wrap="square" rtlCol="0">
            <a:spAutoFit/>
          </a:bodyPr>
          <a:lstStyle/>
          <a:p>
            <a:r>
              <a:rPr lang="en-US" sz="3200" dirty="0">
                <a:solidFill>
                  <a:srgbClr val="FFC000"/>
                </a:solidFill>
              </a:rPr>
              <a:t>Firstborn</a:t>
            </a:r>
            <a:r>
              <a:rPr lang="en-US" sz="3200" dirty="0"/>
              <a:t> ~ </a:t>
            </a:r>
            <a:r>
              <a:rPr lang="en-US" sz="3200" b="1" i="1" dirty="0" err="1">
                <a:solidFill>
                  <a:srgbClr val="FFC000"/>
                </a:solidFill>
                <a:latin typeface="Times New Roman" pitchFamily="18" charset="0"/>
                <a:cs typeface="Times New Roman" pitchFamily="18" charset="0"/>
              </a:rPr>
              <a:t>prototokos</a:t>
            </a:r>
            <a:r>
              <a:rPr lang="en-US" sz="3200" dirty="0">
                <a:solidFill>
                  <a:srgbClr val="FFC000"/>
                </a:solidFill>
              </a:rPr>
              <a:t> </a:t>
            </a:r>
            <a:r>
              <a:rPr lang="en-US" sz="3200" dirty="0"/>
              <a:t>– 8 of 9x is a direct reference to </a:t>
            </a:r>
            <a:r>
              <a:rPr lang="en-US" sz="3200" dirty="0" smtClean="0"/>
              <a:t>Jesus </a:t>
            </a:r>
            <a:endParaRPr lang="en-US" sz="3200" dirty="0">
              <a:solidFill>
                <a:srgbClr val="FFC000"/>
              </a:solidFill>
            </a:endParaRPr>
          </a:p>
        </p:txBody>
      </p:sp>
      <p:sp>
        <p:nvSpPr>
          <p:cNvPr id="2" name="TextBox 1"/>
          <p:cNvSpPr txBox="1"/>
          <p:nvPr/>
        </p:nvSpPr>
        <p:spPr>
          <a:xfrm>
            <a:off x="693095" y="1894678"/>
            <a:ext cx="8022732" cy="1569660"/>
          </a:xfrm>
          <a:prstGeom prst="rect">
            <a:avLst/>
          </a:prstGeom>
          <a:noFill/>
        </p:spPr>
        <p:txBody>
          <a:bodyPr wrap="square" rtlCol="0">
            <a:spAutoFit/>
          </a:bodyPr>
          <a:lstStyle/>
          <a:p>
            <a:pPr marL="285750" indent="-285750">
              <a:buFont typeface="Arial" pitchFamily="34" charset="0"/>
              <a:buChar char="•"/>
            </a:pPr>
            <a:r>
              <a:rPr lang="en-US" sz="3200" i="1" dirty="0" smtClean="0"/>
              <a:t> </a:t>
            </a:r>
            <a:r>
              <a:rPr lang="en-US" sz="3200" b="1" i="1" dirty="0" err="1" smtClean="0">
                <a:solidFill>
                  <a:srgbClr val="FFC000"/>
                </a:solidFill>
                <a:latin typeface="Times New Roman" pitchFamily="18" charset="0"/>
                <a:cs typeface="Times New Roman" pitchFamily="18" charset="0"/>
              </a:rPr>
              <a:t>Prototokos</a:t>
            </a:r>
            <a:r>
              <a:rPr lang="en-US" sz="3200" dirty="0" smtClean="0">
                <a:solidFill>
                  <a:srgbClr val="FFC000"/>
                </a:solidFill>
              </a:rPr>
              <a:t> </a:t>
            </a:r>
            <a:r>
              <a:rPr lang="en-US" sz="3200" dirty="0"/>
              <a:t>speaks more to </a:t>
            </a:r>
            <a:r>
              <a:rPr lang="en-US" sz="3200" dirty="0" smtClean="0"/>
              <a:t>pre-eminence; to position rather than birth order </a:t>
            </a:r>
            <a:endParaRPr lang="en-US" sz="3200" dirty="0" smtClean="0">
              <a:solidFill>
                <a:schemeClr val="bg1"/>
              </a:solidFill>
              <a:latin typeface="Eras Demi ITC" pitchFamily="34" charset="0"/>
            </a:endParaRPr>
          </a:p>
        </p:txBody>
      </p:sp>
    </p:spTree>
    <p:extLst>
      <p:ext uri="{BB962C8B-B14F-4D97-AF65-F5344CB8AC3E}">
        <p14:creationId xmlns:p14="http://schemas.microsoft.com/office/powerpoint/2010/main" xmlns="" val="227549208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98500373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14" name="TextBox 13"/>
          <p:cNvSpPr txBox="1"/>
          <p:nvPr/>
        </p:nvSpPr>
        <p:spPr>
          <a:xfrm>
            <a:off x="462664" y="817460"/>
            <a:ext cx="8253163" cy="5016758"/>
          </a:xfrm>
          <a:prstGeom prst="rect">
            <a:avLst/>
          </a:prstGeom>
          <a:noFill/>
        </p:spPr>
        <p:txBody>
          <a:bodyPr wrap="square" rtlCol="0">
            <a:spAutoFit/>
          </a:bodyPr>
          <a:lstStyle/>
          <a:p>
            <a:r>
              <a:rPr lang="en-US" sz="3200" dirty="0">
                <a:solidFill>
                  <a:srgbClr val="FFC000"/>
                </a:solidFill>
              </a:rPr>
              <a:t>C. H. Spurgeon ~ </a:t>
            </a:r>
            <a:r>
              <a:rPr lang="en-US" sz="3200" dirty="0"/>
              <a:t>“Some of you are very like a mouse behind the wainscot.  You are in the Lord’s house, but you are not known as one of the family: sometimes you give a little squeak in your hiding-place, and sometimes come out at night, as the mouse does, to pick up a crumb or two, without being seen.  Is this worthy of yourself?  Is it worthy of your Lord and Master?”</a:t>
            </a:r>
            <a:endParaRPr lang="en-US" sz="3200" dirty="0">
              <a:solidFill>
                <a:srgbClr val="FFC000"/>
              </a:solidFill>
            </a:endParaRPr>
          </a:p>
        </p:txBody>
      </p:sp>
    </p:spTree>
    <p:extLst>
      <p:ext uri="{BB962C8B-B14F-4D97-AF65-F5344CB8AC3E}">
        <p14:creationId xmlns:p14="http://schemas.microsoft.com/office/powerpoint/2010/main" xmlns="" val="236596396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7127769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457200" y="914399"/>
            <a:ext cx="8258628" cy="2554545"/>
          </a:xfrm>
          <a:prstGeom prst="rect">
            <a:avLst/>
          </a:prstGeom>
          <a:noFill/>
        </p:spPr>
        <p:txBody>
          <a:bodyPr wrap="square" rtlCol="0">
            <a:spAutoFit/>
          </a:bodyPr>
          <a:lstStyle/>
          <a:p>
            <a:r>
              <a:rPr lang="en-US" sz="3200" dirty="0"/>
              <a:t>Zech. 12:10 ~ </a:t>
            </a:r>
            <a:r>
              <a:rPr lang="en-US" sz="3200" dirty="0">
                <a:solidFill>
                  <a:srgbClr val="FFC000"/>
                </a:solidFill>
              </a:rPr>
              <a:t>They will look upon Me whom they have pierced; they will mourn for Him as one who mourns for his only son, and grieve for Him as one grieves for a </a:t>
            </a:r>
            <a:r>
              <a:rPr lang="en-US" sz="3200" dirty="0" smtClean="0">
                <a:solidFill>
                  <a:srgbClr val="FFC000"/>
                </a:solidFill>
              </a:rPr>
              <a:t>firstborn.</a:t>
            </a:r>
            <a:endParaRPr lang="en-US" sz="3200" dirty="0">
              <a:solidFill>
                <a:srgbClr val="FFC000"/>
              </a:solidFill>
            </a:endParaRPr>
          </a:p>
        </p:txBody>
      </p:sp>
    </p:spTree>
    <p:extLst>
      <p:ext uri="{BB962C8B-B14F-4D97-AF65-F5344CB8AC3E}">
        <p14:creationId xmlns:p14="http://schemas.microsoft.com/office/powerpoint/2010/main" xmlns="" val="142550543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5535459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457200" y="914399"/>
            <a:ext cx="8258628" cy="584775"/>
          </a:xfrm>
          <a:prstGeom prst="rect">
            <a:avLst/>
          </a:prstGeom>
          <a:noFill/>
        </p:spPr>
        <p:txBody>
          <a:bodyPr wrap="square" rtlCol="0">
            <a:spAutoFit/>
          </a:bodyPr>
          <a:lstStyle/>
          <a:p>
            <a:r>
              <a:rPr lang="en-US" sz="3200" dirty="0">
                <a:solidFill>
                  <a:srgbClr val="FFC000"/>
                </a:solidFill>
              </a:rPr>
              <a:t>Lord </a:t>
            </a:r>
            <a:r>
              <a:rPr lang="en-US" sz="3200" dirty="0"/>
              <a:t>~ NIV, NASB – </a:t>
            </a:r>
            <a:r>
              <a:rPr lang="en-US" sz="3200" dirty="0">
                <a:solidFill>
                  <a:srgbClr val="FFC000"/>
                </a:solidFill>
              </a:rPr>
              <a:t>Lord God</a:t>
            </a:r>
          </a:p>
        </p:txBody>
      </p:sp>
    </p:spTree>
    <p:extLst>
      <p:ext uri="{BB962C8B-B14F-4D97-AF65-F5344CB8AC3E}">
        <p14:creationId xmlns:p14="http://schemas.microsoft.com/office/powerpoint/2010/main" xmlns="" val="357030551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Eschatology</a:t>
            </a:r>
            <a:endParaRPr lang="en-US" sz="3200" dirty="0">
              <a:solidFill>
                <a:srgbClr val="FFC000"/>
              </a:solidFill>
              <a:latin typeface="Eras Demi ITC" pitchFamily="34"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b="1" i="1" dirty="0" err="1">
                <a:solidFill>
                  <a:srgbClr val="FFC000"/>
                </a:solidFill>
                <a:latin typeface="Times New Roman" pitchFamily="18" charset="0"/>
                <a:cs typeface="Times New Roman" pitchFamily="18" charset="0"/>
              </a:rPr>
              <a:t>eschatos</a:t>
            </a:r>
            <a:r>
              <a:rPr lang="en-US" sz="3200" i="1" dirty="0">
                <a:solidFill>
                  <a:srgbClr val="FFC000"/>
                </a:solidFill>
              </a:rPr>
              <a:t> </a:t>
            </a:r>
            <a:r>
              <a:rPr lang="en-US" sz="3200" dirty="0"/>
              <a:t>(</a:t>
            </a:r>
            <a:r>
              <a:rPr lang="en-US" sz="3200" i="1" dirty="0"/>
              <a:t>last things</a:t>
            </a:r>
            <a:r>
              <a:rPr lang="en-US" sz="3200" dirty="0"/>
              <a:t>) + </a:t>
            </a:r>
            <a:r>
              <a:rPr lang="en-US" sz="3200" b="1" i="1" dirty="0">
                <a:solidFill>
                  <a:srgbClr val="FFC000"/>
                </a:solidFill>
                <a:latin typeface="Times New Roman" pitchFamily="18" charset="0"/>
                <a:cs typeface="Times New Roman" pitchFamily="18" charset="0"/>
              </a:rPr>
              <a:t>logos</a:t>
            </a:r>
            <a:r>
              <a:rPr lang="en-US" sz="3200" i="1" dirty="0">
                <a:solidFill>
                  <a:srgbClr val="FFC000"/>
                </a:solidFill>
              </a:rPr>
              <a:t> </a:t>
            </a:r>
            <a:r>
              <a:rPr lang="en-US" sz="3200" dirty="0"/>
              <a:t>(</a:t>
            </a:r>
            <a:r>
              <a:rPr lang="en-US" sz="3200" i="1" dirty="0"/>
              <a:t>to study</a:t>
            </a:r>
            <a:r>
              <a:rPr lang="en-US" sz="3200" dirty="0"/>
              <a:t>) </a:t>
            </a:r>
            <a:endParaRPr lang="en-US" sz="3200" dirty="0">
              <a:solidFill>
                <a:srgbClr val="FFC000"/>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7136706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xmlns="" val="0"/>
              </a:ext>
            </a:extLst>
          </a:blip>
          <a:srcRect l="16349" t="10125" r="7143" b="5018"/>
          <a:stretch/>
        </p:blipFill>
        <p:spPr>
          <a:xfrm>
            <a:off x="762000" y="880163"/>
            <a:ext cx="7728857" cy="5195332"/>
          </a:xfrm>
          <a:prstGeom prst="rect">
            <a:avLst/>
          </a:prstGeom>
        </p:spPr>
      </p:pic>
      <p:sp>
        <p:nvSpPr>
          <p:cNvPr id="6" name="Freeform 5"/>
          <p:cNvSpPr/>
          <p:nvPr/>
        </p:nvSpPr>
        <p:spPr>
          <a:xfrm>
            <a:off x="3551013" y="1626847"/>
            <a:ext cx="1739043" cy="2103681"/>
          </a:xfrm>
          <a:custGeom>
            <a:avLst/>
            <a:gdLst>
              <a:gd name="connsiteX0" fmla="*/ 0 w 1739043"/>
              <a:gd name="connsiteY0" fmla="*/ 471224 h 2103681"/>
              <a:gd name="connsiteX1" fmla="*/ 44879 w 1739043"/>
              <a:gd name="connsiteY1" fmla="*/ 403906 h 2103681"/>
              <a:gd name="connsiteX2" fmla="*/ 44879 w 1739043"/>
              <a:gd name="connsiteY2" fmla="*/ 258051 h 2103681"/>
              <a:gd name="connsiteX3" fmla="*/ 56098 w 1739043"/>
              <a:gd name="connsiteY3" fmla="*/ 173904 h 2103681"/>
              <a:gd name="connsiteX4" fmla="*/ 78538 w 1739043"/>
              <a:gd name="connsiteY4" fmla="*/ 140245 h 2103681"/>
              <a:gd name="connsiteX5" fmla="*/ 67318 w 1739043"/>
              <a:gd name="connsiteY5" fmla="*/ 72927 h 2103681"/>
              <a:gd name="connsiteX6" fmla="*/ 145855 w 1739043"/>
              <a:gd name="connsiteY6" fmla="*/ 11219 h 2103681"/>
              <a:gd name="connsiteX7" fmla="*/ 213173 w 1739043"/>
              <a:gd name="connsiteY7" fmla="*/ 0 h 2103681"/>
              <a:gd name="connsiteX8" fmla="*/ 274881 w 1739043"/>
              <a:gd name="connsiteY8" fmla="*/ 16829 h 2103681"/>
              <a:gd name="connsiteX9" fmla="*/ 274881 w 1739043"/>
              <a:gd name="connsiteY9" fmla="*/ 16829 h 2103681"/>
              <a:gd name="connsiteX10" fmla="*/ 375858 w 1739043"/>
              <a:gd name="connsiteY10" fmla="*/ 39268 h 2103681"/>
              <a:gd name="connsiteX11" fmla="*/ 409517 w 1739043"/>
              <a:gd name="connsiteY11" fmla="*/ 22439 h 2103681"/>
              <a:gd name="connsiteX12" fmla="*/ 476834 w 1739043"/>
              <a:gd name="connsiteY12" fmla="*/ 22439 h 2103681"/>
              <a:gd name="connsiteX13" fmla="*/ 521713 w 1739043"/>
              <a:gd name="connsiteY13" fmla="*/ 56098 h 2103681"/>
              <a:gd name="connsiteX14" fmla="*/ 549762 w 1739043"/>
              <a:gd name="connsiteY14" fmla="*/ 89757 h 2103681"/>
              <a:gd name="connsiteX15" fmla="*/ 600250 w 1739043"/>
              <a:gd name="connsiteY15" fmla="*/ 78537 h 2103681"/>
              <a:gd name="connsiteX16" fmla="*/ 690007 w 1739043"/>
              <a:gd name="connsiteY16" fmla="*/ 56098 h 2103681"/>
              <a:gd name="connsiteX17" fmla="*/ 762935 w 1739043"/>
              <a:gd name="connsiteY17" fmla="*/ 78537 h 2103681"/>
              <a:gd name="connsiteX18" fmla="*/ 875131 w 1739043"/>
              <a:gd name="connsiteY18" fmla="*/ 173904 h 2103681"/>
              <a:gd name="connsiteX19" fmla="*/ 1054646 w 1739043"/>
              <a:gd name="connsiteY19" fmla="*/ 274881 h 2103681"/>
              <a:gd name="connsiteX20" fmla="*/ 1211720 w 1739043"/>
              <a:gd name="connsiteY20" fmla="*/ 448785 h 2103681"/>
              <a:gd name="connsiteX21" fmla="*/ 1436113 w 1739043"/>
              <a:gd name="connsiteY21" fmla="*/ 476834 h 2103681"/>
              <a:gd name="connsiteX22" fmla="*/ 1570749 w 1739043"/>
              <a:gd name="connsiteY22" fmla="*/ 639519 h 2103681"/>
              <a:gd name="connsiteX23" fmla="*/ 1716604 w 1739043"/>
              <a:gd name="connsiteY23" fmla="*/ 1043425 h 2103681"/>
              <a:gd name="connsiteX24" fmla="*/ 1682945 w 1739043"/>
              <a:gd name="connsiteY24" fmla="*/ 1267818 h 2103681"/>
              <a:gd name="connsiteX25" fmla="*/ 1739043 w 1739043"/>
              <a:gd name="connsiteY25" fmla="*/ 1520260 h 2103681"/>
              <a:gd name="connsiteX26" fmla="*/ 1739043 w 1739043"/>
              <a:gd name="connsiteY26" fmla="*/ 1610017 h 2103681"/>
              <a:gd name="connsiteX27" fmla="*/ 1722214 w 1739043"/>
              <a:gd name="connsiteY27" fmla="*/ 1744652 h 2103681"/>
              <a:gd name="connsiteX28" fmla="*/ 1699774 w 1739043"/>
              <a:gd name="connsiteY28" fmla="*/ 1862459 h 2103681"/>
              <a:gd name="connsiteX29" fmla="*/ 1699774 w 1739043"/>
              <a:gd name="connsiteY29" fmla="*/ 1935386 h 2103681"/>
              <a:gd name="connsiteX30" fmla="*/ 1699774 w 1739043"/>
              <a:gd name="connsiteY30" fmla="*/ 2008314 h 2103681"/>
              <a:gd name="connsiteX31" fmla="*/ 1626847 w 1739043"/>
              <a:gd name="connsiteY31" fmla="*/ 2036363 h 2103681"/>
              <a:gd name="connsiteX32" fmla="*/ 1559529 w 1739043"/>
              <a:gd name="connsiteY32" fmla="*/ 2008314 h 2103681"/>
              <a:gd name="connsiteX33" fmla="*/ 1486601 w 1739043"/>
              <a:gd name="connsiteY33" fmla="*/ 2075632 h 2103681"/>
              <a:gd name="connsiteX34" fmla="*/ 1408064 w 1739043"/>
              <a:gd name="connsiteY34" fmla="*/ 2103681 h 2103681"/>
              <a:gd name="connsiteX35" fmla="*/ 1346356 w 1739043"/>
              <a:gd name="connsiteY35" fmla="*/ 2086851 h 2103681"/>
              <a:gd name="connsiteX36" fmla="*/ 1318307 w 1739043"/>
              <a:gd name="connsiteY36" fmla="*/ 2064412 h 2103681"/>
              <a:gd name="connsiteX37" fmla="*/ 1206111 w 1739043"/>
              <a:gd name="connsiteY37" fmla="*/ 2041973 h 2103681"/>
              <a:gd name="connsiteX38" fmla="*/ 1150012 w 1739043"/>
              <a:gd name="connsiteY38" fmla="*/ 1974655 h 2103681"/>
              <a:gd name="connsiteX39" fmla="*/ 1116354 w 1739043"/>
              <a:gd name="connsiteY39" fmla="*/ 1918557 h 2103681"/>
              <a:gd name="connsiteX40" fmla="*/ 1121963 w 1739043"/>
              <a:gd name="connsiteY40" fmla="*/ 1879288 h 2103681"/>
              <a:gd name="connsiteX41" fmla="*/ 1110744 w 1739043"/>
              <a:gd name="connsiteY41" fmla="*/ 1845629 h 2103681"/>
              <a:gd name="connsiteX42" fmla="*/ 1093914 w 1739043"/>
              <a:gd name="connsiteY42" fmla="*/ 1828800 h 2103681"/>
              <a:gd name="connsiteX43" fmla="*/ 1037816 w 1739043"/>
              <a:gd name="connsiteY43" fmla="*/ 1840019 h 2103681"/>
              <a:gd name="connsiteX44" fmla="*/ 987328 w 1739043"/>
              <a:gd name="connsiteY44" fmla="*/ 1840019 h 2103681"/>
              <a:gd name="connsiteX45" fmla="*/ 942449 w 1739043"/>
              <a:gd name="connsiteY45" fmla="*/ 1789531 h 2103681"/>
              <a:gd name="connsiteX46" fmla="*/ 897571 w 1739043"/>
              <a:gd name="connsiteY46" fmla="*/ 1778311 h 2103681"/>
              <a:gd name="connsiteX47" fmla="*/ 852692 w 1739043"/>
              <a:gd name="connsiteY47" fmla="*/ 1823190 h 2103681"/>
              <a:gd name="connsiteX48" fmla="*/ 824643 w 1739043"/>
              <a:gd name="connsiteY48" fmla="*/ 1873678 h 2103681"/>
              <a:gd name="connsiteX49" fmla="*/ 796594 w 1739043"/>
              <a:gd name="connsiteY49" fmla="*/ 1912947 h 2103681"/>
              <a:gd name="connsiteX50" fmla="*/ 706837 w 1739043"/>
              <a:gd name="connsiteY50" fmla="*/ 1912947 h 2103681"/>
              <a:gd name="connsiteX51" fmla="*/ 706837 w 1739043"/>
              <a:gd name="connsiteY51" fmla="*/ 1912947 h 2103681"/>
              <a:gd name="connsiteX52" fmla="*/ 678788 w 1739043"/>
              <a:gd name="connsiteY52" fmla="*/ 1856849 h 2103681"/>
              <a:gd name="connsiteX53" fmla="*/ 678788 w 1739043"/>
              <a:gd name="connsiteY53" fmla="*/ 1817580 h 2103681"/>
              <a:gd name="connsiteX54" fmla="*/ 718057 w 1739043"/>
              <a:gd name="connsiteY54" fmla="*/ 1795141 h 2103681"/>
              <a:gd name="connsiteX55" fmla="*/ 718057 w 1739043"/>
              <a:gd name="connsiteY55" fmla="*/ 1755872 h 2103681"/>
              <a:gd name="connsiteX56" fmla="*/ 729276 w 1739043"/>
              <a:gd name="connsiteY56" fmla="*/ 1727823 h 2103681"/>
              <a:gd name="connsiteX57" fmla="*/ 802204 w 1739043"/>
              <a:gd name="connsiteY57" fmla="*/ 1682944 h 2103681"/>
              <a:gd name="connsiteX58" fmla="*/ 802204 w 1739043"/>
              <a:gd name="connsiteY58" fmla="*/ 1682944 h 2103681"/>
              <a:gd name="connsiteX59" fmla="*/ 734886 w 1739043"/>
              <a:gd name="connsiteY59" fmla="*/ 1699774 h 2103681"/>
              <a:gd name="connsiteX60" fmla="*/ 667568 w 1739043"/>
              <a:gd name="connsiteY60" fmla="*/ 1705384 h 2103681"/>
              <a:gd name="connsiteX61" fmla="*/ 628300 w 1739043"/>
              <a:gd name="connsiteY61" fmla="*/ 1710993 h 2103681"/>
              <a:gd name="connsiteX62" fmla="*/ 628300 w 1739043"/>
              <a:gd name="connsiteY62" fmla="*/ 1710993 h 2103681"/>
              <a:gd name="connsiteX63" fmla="*/ 583421 w 1739043"/>
              <a:gd name="connsiteY63" fmla="*/ 1727823 h 2103681"/>
              <a:gd name="connsiteX64" fmla="*/ 499274 w 1739043"/>
              <a:gd name="connsiteY64" fmla="*/ 1710993 h 2103681"/>
              <a:gd name="connsiteX65" fmla="*/ 454395 w 1739043"/>
              <a:gd name="connsiteY65" fmla="*/ 1710993 h 2103681"/>
              <a:gd name="connsiteX66" fmla="*/ 437566 w 1739043"/>
              <a:gd name="connsiteY66" fmla="*/ 1727823 h 2103681"/>
              <a:gd name="connsiteX67" fmla="*/ 403907 w 1739043"/>
              <a:gd name="connsiteY67" fmla="*/ 1705384 h 2103681"/>
              <a:gd name="connsiteX68" fmla="*/ 420736 w 1739043"/>
              <a:gd name="connsiteY68" fmla="*/ 1621236 h 2103681"/>
              <a:gd name="connsiteX69" fmla="*/ 431956 w 1739043"/>
              <a:gd name="connsiteY69" fmla="*/ 1570748 h 2103681"/>
              <a:gd name="connsiteX70" fmla="*/ 488054 w 1739043"/>
              <a:gd name="connsiteY70" fmla="*/ 1570748 h 2103681"/>
              <a:gd name="connsiteX71" fmla="*/ 532933 w 1739043"/>
              <a:gd name="connsiteY71" fmla="*/ 1587578 h 2103681"/>
              <a:gd name="connsiteX72" fmla="*/ 493664 w 1739043"/>
              <a:gd name="connsiteY72" fmla="*/ 1553919 h 2103681"/>
              <a:gd name="connsiteX73" fmla="*/ 443176 w 1739043"/>
              <a:gd name="connsiteY73" fmla="*/ 1542699 h 2103681"/>
              <a:gd name="connsiteX74" fmla="*/ 415127 w 1739043"/>
              <a:gd name="connsiteY74" fmla="*/ 1497820 h 2103681"/>
              <a:gd name="connsiteX75" fmla="*/ 403907 w 1739043"/>
              <a:gd name="connsiteY75" fmla="*/ 1436113 h 2103681"/>
              <a:gd name="connsiteX76" fmla="*/ 381468 w 1739043"/>
              <a:gd name="connsiteY76" fmla="*/ 1402454 h 2103681"/>
              <a:gd name="connsiteX77" fmla="*/ 347809 w 1739043"/>
              <a:gd name="connsiteY77" fmla="*/ 1357575 h 2103681"/>
              <a:gd name="connsiteX78" fmla="*/ 347809 w 1739043"/>
              <a:gd name="connsiteY78" fmla="*/ 1329526 h 2103681"/>
              <a:gd name="connsiteX79" fmla="*/ 370248 w 1739043"/>
              <a:gd name="connsiteY79" fmla="*/ 1312697 h 2103681"/>
              <a:gd name="connsiteX80" fmla="*/ 415127 w 1739043"/>
              <a:gd name="connsiteY80" fmla="*/ 1312697 h 2103681"/>
              <a:gd name="connsiteX81" fmla="*/ 415127 w 1739043"/>
              <a:gd name="connsiteY81" fmla="*/ 1312697 h 2103681"/>
              <a:gd name="connsiteX82" fmla="*/ 431956 w 1739043"/>
              <a:gd name="connsiteY82" fmla="*/ 1234159 h 2103681"/>
              <a:gd name="connsiteX83" fmla="*/ 415127 w 1739043"/>
              <a:gd name="connsiteY83" fmla="*/ 1222940 h 2103681"/>
              <a:gd name="connsiteX84" fmla="*/ 353419 w 1739043"/>
              <a:gd name="connsiteY84" fmla="*/ 1194890 h 2103681"/>
              <a:gd name="connsiteX85" fmla="*/ 286101 w 1739043"/>
              <a:gd name="connsiteY85" fmla="*/ 1194890 h 2103681"/>
              <a:gd name="connsiteX86" fmla="*/ 241222 w 1739043"/>
              <a:gd name="connsiteY86" fmla="*/ 1161232 h 2103681"/>
              <a:gd name="connsiteX87" fmla="*/ 241222 w 1739043"/>
              <a:gd name="connsiteY87" fmla="*/ 1121963 h 2103681"/>
              <a:gd name="connsiteX88" fmla="*/ 207563 w 1739043"/>
              <a:gd name="connsiteY88" fmla="*/ 1183671 h 2103681"/>
              <a:gd name="connsiteX89" fmla="*/ 140246 w 1739043"/>
              <a:gd name="connsiteY89" fmla="*/ 1172451 h 2103681"/>
              <a:gd name="connsiteX90" fmla="*/ 106587 w 1739043"/>
              <a:gd name="connsiteY90" fmla="*/ 1099524 h 2103681"/>
              <a:gd name="connsiteX91" fmla="*/ 44879 w 1739043"/>
              <a:gd name="connsiteY91" fmla="*/ 1065865 h 2103681"/>
              <a:gd name="connsiteX92" fmla="*/ 44879 w 1739043"/>
              <a:gd name="connsiteY92" fmla="*/ 1009766 h 2103681"/>
              <a:gd name="connsiteX93" fmla="*/ 100977 w 1739043"/>
              <a:gd name="connsiteY93" fmla="*/ 1020986 h 2103681"/>
              <a:gd name="connsiteX94" fmla="*/ 134636 w 1739043"/>
              <a:gd name="connsiteY94" fmla="*/ 976108 h 2103681"/>
              <a:gd name="connsiteX95" fmla="*/ 173904 w 1739043"/>
              <a:gd name="connsiteY95" fmla="*/ 948059 h 2103681"/>
              <a:gd name="connsiteX96" fmla="*/ 235612 w 1739043"/>
              <a:gd name="connsiteY96" fmla="*/ 948059 h 2103681"/>
              <a:gd name="connsiteX97" fmla="*/ 280491 w 1739043"/>
              <a:gd name="connsiteY97" fmla="*/ 981717 h 2103681"/>
              <a:gd name="connsiteX98" fmla="*/ 302930 w 1739043"/>
              <a:gd name="connsiteY98" fmla="*/ 981717 h 2103681"/>
              <a:gd name="connsiteX99" fmla="*/ 252442 w 1739043"/>
              <a:gd name="connsiteY99" fmla="*/ 903180 h 2103681"/>
              <a:gd name="connsiteX100" fmla="*/ 213173 w 1739043"/>
              <a:gd name="connsiteY100" fmla="*/ 886351 h 2103681"/>
              <a:gd name="connsiteX101" fmla="*/ 218783 w 1739043"/>
              <a:gd name="connsiteY101" fmla="*/ 830252 h 2103681"/>
              <a:gd name="connsiteX102" fmla="*/ 302930 w 1739043"/>
              <a:gd name="connsiteY102" fmla="*/ 796593 h 2103681"/>
              <a:gd name="connsiteX103" fmla="*/ 319760 w 1739043"/>
              <a:gd name="connsiteY103" fmla="*/ 790984 h 2103681"/>
              <a:gd name="connsiteX104" fmla="*/ 280491 w 1739043"/>
              <a:gd name="connsiteY104" fmla="*/ 774154 h 2103681"/>
              <a:gd name="connsiteX105" fmla="*/ 241222 w 1739043"/>
              <a:gd name="connsiteY105" fmla="*/ 762935 h 2103681"/>
              <a:gd name="connsiteX106" fmla="*/ 258052 w 1739043"/>
              <a:gd name="connsiteY106" fmla="*/ 723666 h 2103681"/>
              <a:gd name="connsiteX107" fmla="*/ 274881 w 1739043"/>
              <a:gd name="connsiteY107" fmla="*/ 690007 h 2103681"/>
              <a:gd name="connsiteX108" fmla="*/ 252442 w 1739043"/>
              <a:gd name="connsiteY108" fmla="*/ 645128 h 2103681"/>
              <a:gd name="connsiteX109" fmla="*/ 201954 w 1739043"/>
              <a:gd name="connsiteY109" fmla="*/ 605860 h 2103681"/>
              <a:gd name="connsiteX110" fmla="*/ 190734 w 1739043"/>
              <a:gd name="connsiteY110" fmla="*/ 560981 h 2103681"/>
              <a:gd name="connsiteX111" fmla="*/ 230003 w 1739043"/>
              <a:gd name="connsiteY111" fmla="*/ 532932 h 2103681"/>
              <a:gd name="connsiteX112" fmla="*/ 230003 w 1739043"/>
              <a:gd name="connsiteY112" fmla="*/ 532932 h 2103681"/>
              <a:gd name="connsiteX113" fmla="*/ 269271 w 1739043"/>
              <a:gd name="connsiteY113" fmla="*/ 488054 h 2103681"/>
              <a:gd name="connsiteX114" fmla="*/ 207563 w 1739043"/>
              <a:gd name="connsiteY114" fmla="*/ 516103 h 2103681"/>
              <a:gd name="connsiteX115" fmla="*/ 140246 w 1739043"/>
              <a:gd name="connsiteY115" fmla="*/ 521713 h 2103681"/>
              <a:gd name="connsiteX116" fmla="*/ 89757 w 1739043"/>
              <a:gd name="connsiteY116" fmla="*/ 544152 h 2103681"/>
              <a:gd name="connsiteX117" fmla="*/ 22439 w 1739043"/>
              <a:gd name="connsiteY117" fmla="*/ 544152 h 2103681"/>
              <a:gd name="connsiteX118" fmla="*/ 0 w 1739043"/>
              <a:gd name="connsiteY118" fmla="*/ 471224 h 210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739043" h="2103681">
                <a:moveTo>
                  <a:pt x="0" y="471224"/>
                </a:moveTo>
                <a:lnTo>
                  <a:pt x="44879" y="403906"/>
                </a:lnTo>
                <a:lnTo>
                  <a:pt x="44879" y="258051"/>
                </a:lnTo>
                <a:lnTo>
                  <a:pt x="56098" y="173904"/>
                </a:lnTo>
                <a:lnTo>
                  <a:pt x="78538" y="140245"/>
                </a:lnTo>
                <a:lnTo>
                  <a:pt x="67318" y="72927"/>
                </a:lnTo>
                <a:lnTo>
                  <a:pt x="145855" y="11219"/>
                </a:lnTo>
                <a:lnTo>
                  <a:pt x="213173" y="0"/>
                </a:lnTo>
                <a:lnTo>
                  <a:pt x="274881" y="16829"/>
                </a:lnTo>
                <a:lnTo>
                  <a:pt x="274881" y="16829"/>
                </a:lnTo>
                <a:lnTo>
                  <a:pt x="375858" y="39268"/>
                </a:lnTo>
                <a:lnTo>
                  <a:pt x="409517" y="22439"/>
                </a:lnTo>
                <a:lnTo>
                  <a:pt x="476834" y="22439"/>
                </a:lnTo>
                <a:lnTo>
                  <a:pt x="521713" y="56098"/>
                </a:lnTo>
                <a:lnTo>
                  <a:pt x="549762" y="89757"/>
                </a:lnTo>
                <a:lnTo>
                  <a:pt x="600250" y="78537"/>
                </a:lnTo>
                <a:lnTo>
                  <a:pt x="690007" y="56098"/>
                </a:lnTo>
                <a:lnTo>
                  <a:pt x="762935" y="78537"/>
                </a:lnTo>
                <a:lnTo>
                  <a:pt x="875131" y="173904"/>
                </a:lnTo>
                <a:lnTo>
                  <a:pt x="1054646" y="274881"/>
                </a:lnTo>
                <a:lnTo>
                  <a:pt x="1211720" y="448785"/>
                </a:lnTo>
                <a:lnTo>
                  <a:pt x="1436113" y="476834"/>
                </a:lnTo>
                <a:lnTo>
                  <a:pt x="1570749" y="639519"/>
                </a:lnTo>
                <a:lnTo>
                  <a:pt x="1716604" y="1043425"/>
                </a:lnTo>
                <a:lnTo>
                  <a:pt x="1682945" y="1267818"/>
                </a:lnTo>
                <a:lnTo>
                  <a:pt x="1739043" y="1520260"/>
                </a:lnTo>
                <a:lnTo>
                  <a:pt x="1739043" y="1610017"/>
                </a:lnTo>
                <a:lnTo>
                  <a:pt x="1722214" y="1744652"/>
                </a:lnTo>
                <a:lnTo>
                  <a:pt x="1699774" y="1862459"/>
                </a:lnTo>
                <a:lnTo>
                  <a:pt x="1699774" y="1935386"/>
                </a:lnTo>
                <a:lnTo>
                  <a:pt x="1699774" y="2008314"/>
                </a:lnTo>
                <a:lnTo>
                  <a:pt x="1626847" y="2036363"/>
                </a:lnTo>
                <a:lnTo>
                  <a:pt x="1559529" y="2008314"/>
                </a:lnTo>
                <a:lnTo>
                  <a:pt x="1486601" y="2075632"/>
                </a:lnTo>
                <a:lnTo>
                  <a:pt x="1408064" y="2103681"/>
                </a:lnTo>
                <a:lnTo>
                  <a:pt x="1346356" y="2086851"/>
                </a:lnTo>
                <a:lnTo>
                  <a:pt x="1318307" y="2064412"/>
                </a:lnTo>
                <a:lnTo>
                  <a:pt x="1206111" y="2041973"/>
                </a:lnTo>
                <a:lnTo>
                  <a:pt x="1150012" y="1974655"/>
                </a:lnTo>
                <a:lnTo>
                  <a:pt x="1116354" y="1918557"/>
                </a:lnTo>
                <a:lnTo>
                  <a:pt x="1121963" y="1879288"/>
                </a:lnTo>
                <a:lnTo>
                  <a:pt x="1110744" y="1845629"/>
                </a:lnTo>
                <a:lnTo>
                  <a:pt x="1093914" y="1828800"/>
                </a:lnTo>
                <a:lnTo>
                  <a:pt x="1037816" y="1840019"/>
                </a:lnTo>
                <a:lnTo>
                  <a:pt x="987328" y="1840019"/>
                </a:lnTo>
                <a:lnTo>
                  <a:pt x="942449" y="1789531"/>
                </a:lnTo>
                <a:lnTo>
                  <a:pt x="897571" y="1778311"/>
                </a:lnTo>
                <a:lnTo>
                  <a:pt x="852692" y="1823190"/>
                </a:lnTo>
                <a:lnTo>
                  <a:pt x="824643" y="1873678"/>
                </a:lnTo>
                <a:lnTo>
                  <a:pt x="796594" y="1912947"/>
                </a:lnTo>
                <a:lnTo>
                  <a:pt x="706837" y="1912947"/>
                </a:lnTo>
                <a:lnTo>
                  <a:pt x="706837" y="1912947"/>
                </a:lnTo>
                <a:lnTo>
                  <a:pt x="678788" y="1856849"/>
                </a:lnTo>
                <a:lnTo>
                  <a:pt x="678788" y="1817580"/>
                </a:lnTo>
                <a:lnTo>
                  <a:pt x="718057" y="1795141"/>
                </a:lnTo>
                <a:lnTo>
                  <a:pt x="718057" y="1755872"/>
                </a:lnTo>
                <a:lnTo>
                  <a:pt x="729276" y="1727823"/>
                </a:lnTo>
                <a:lnTo>
                  <a:pt x="802204" y="1682944"/>
                </a:lnTo>
                <a:lnTo>
                  <a:pt x="802204" y="1682944"/>
                </a:lnTo>
                <a:lnTo>
                  <a:pt x="734886" y="1699774"/>
                </a:lnTo>
                <a:lnTo>
                  <a:pt x="667568" y="1705384"/>
                </a:lnTo>
                <a:lnTo>
                  <a:pt x="628300" y="1710993"/>
                </a:lnTo>
                <a:lnTo>
                  <a:pt x="628300" y="1710993"/>
                </a:lnTo>
                <a:lnTo>
                  <a:pt x="583421" y="1727823"/>
                </a:lnTo>
                <a:lnTo>
                  <a:pt x="499274" y="1710993"/>
                </a:lnTo>
                <a:lnTo>
                  <a:pt x="454395" y="1710993"/>
                </a:lnTo>
                <a:lnTo>
                  <a:pt x="437566" y="1727823"/>
                </a:lnTo>
                <a:lnTo>
                  <a:pt x="403907" y="1705384"/>
                </a:lnTo>
                <a:lnTo>
                  <a:pt x="420736" y="1621236"/>
                </a:lnTo>
                <a:lnTo>
                  <a:pt x="431956" y="1570748"/>
                </a:lnTo>
                <a:lnTo>
                  <a:pt x="488054" y="1570748"/>
                </a:lnTo>
                <a:lnTo>
                  <a:pt x="532933" y="1587578"/>
                </a:lnTo>
                <a:lnTo>
                  <a:pt x="493664" y="1553919"/>
                </a:lnTo>
                <a:lnTo>
                  <a:pt x="443176" y="1542699"/>
                </a:lnTo>
                <a:lnTo>
                  <a:pt x="415127" y="1497820"/>
                </a:lnTo>
                <a:lnTo>
                  <a:pt x="403907" y="1436113"/>
                </a:lnTo>
                <a:lnTo>
                  <a:pt x="381468" y="1402454"/>
                </a:lnTo>
                <a:lnTo>
                  <a:pt x="347809" y="1357575"/>
                </a:lnTo>
                <a:lnTo>
                  <a:pt x="347809" y="1329526"/>
                </a:lnTo>
                <a:lnTo>
                  <a:pt x="370248" y="1312697"/>
                </a:lnTo>
                <a:lnTo>
                  <a:pt x="415127" y="1312697"/>
                </a:lnTo>
                <a:lnTo>
                  <a:pt x="415127" y="1312697"/>
                </a:lnTo>
                <a:lnTo>
                  <a:pt x="431956" y="1234159"/>
                </a:lnTo>
                <a:lnTo>
                  <a:pt x="415127" y="1222940"/>
                </a:lnTo>
                <a:lnTo>
                  <a:pt x="353419" y="1194890"/>
                </a:lnTo>
                <a:lnTo>
                  <a:pt x="286101" y="1194890"/>
                </a:lnTo>
                <a:lnTo>
                  <a:pt x="241222" y="1161232"/>
                </a:lnTo>
                <a:lnTo>
                  <a:pt x="241222" y="1121963"/>
                </a:lnTo>
                <a:lnTo>
                  <a:pt x="207563" y="1183671"/>
                </a:lnTo>
                <a:lnTo>
                  <a:pt x="140246" y="1172451"/>
                </a:lnTo>
                <a:lnTo>
                  <a:pt x="106587" y="1099524"/>
                </a:lnTo>
                <a:lnTo>
                  <a:pt x="44879" y="1065865"/>
                </a:lnTo>
                <a:lnTo>
                  <a:pt x="44879" y="1009766"/>
                </a:lnTo>
                <a:lnTo>
                  <a:pt x="100977" y="1020986"/>
                </a:lnTo>
                <a:lnTo>
                  <a:pt x="134636" y="976108"/>
                </a:lnTo>
                <a:lnTo>
                  <a:pt x="173904" y="948059"/>
                </a:lnTo>
                <a:lnTo>
                  <a:pt x="235612" y="948059"/>
                </a:lnTo>
                <a:lnTo>
                  <a:pt x="280491" y="981717"/>
                </a:lnTo>
                <a:lnTo>
                  <a:pt x="302930" y="981717"/>
                </a:lnTo>
                <a:lnTo>
                  <a:pt x="252442" y="903180"/>
                </a:lnTo>
                <a:lnTo>
                  <a:pt x="213173" y="886351"/>
                </a:lnTo>
                <a:lnTo>
                  <a:pt x="218783" y="830252"/>
                </a:lnTo>
                <a:lnTo>
                  <a:pt x="302930" y="796593"/>
                </a:lnTo>
                <a:lnTo>
                  <a:pt x="319760" y="790984"/>
                </a:lnTo>
                <a:lnTo>
                  <a:pt x="280491" y="774154"/>
                </a:lnTo>
                <a:lnTo>
                  <a:pt x="241222" y="762935"/>
                </a:lnTo>
                <a:lnTo>
                  <a:pt x="258052" y="723666"/>
                </a:lnTo>
                <a:lnTo>
                  <a:pt x="274881" y="690007"/>
                </a:lnTo>
                <a:lnTo>
                  <a:pt x="252442" y="645128"/>
                </a:lnTo>
                <a:lnTo>
                  <a:pt x="201954" y="605860"/>
                </a:lnTo>
                <a:lnTo>
                  <a:pt x="190734" y="560981"/>
                </a:lnTo>
                <a:lnTo>
                  <a:pt x="230003" y="532932"/>
                </a:lnTo>
                <a:lnTo>
                  <a:pt x="230003" y="532932"/>
                </a:lnTo>
                <a:lnTo>
                  <a:pt x="269271" y="488054"/>
                </a:lnTo>
                <a:lnTo>
                  <a:pt x="207563" y="516103"/>
                </a:lnTo>
                <a:lnTo>
                  <a:pt x="140246" y="521713"/>
                </a:lnTo>
                <a:lnTo>
                  <a:pt x="89757" y="544152"/>
                </a:lnTo>
                <a:lnTo>
                  <a:pt x="22439" y="544152"/>
                </a:lnTo>
                <a:lnTo>
                  <a:pt x="0" y="471224"/>
                </a:lnTo>
                <a:close/>
              </a:path>
            </a:pathLst>
          </a:custGeom>
          <a:solidFill>
            <a:srgbClr val="C00000">
              <a:alpha val="50196"/>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33800" y="31242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1" name="TextBox 10"/>
          <p:cNvSpPr txBox="1"/>
          <p:nvPr/>
        </p:nvSpPr>
        <p:spPr>
          <a:xfrm>
            <a:off x="2779645" y="3369035"/>
            <a:ext cx="9144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Patmos</a:t>
            </a:r>
          </a:p>
        </p:txBody>
      </p:sp>
      <p:sp>
        <p:nvSpPr>
          <p:cNvPr id="12" name="Oval 11"/>
          <p:cNvSpPr/>
          <p:nvPr/>
        </p:nvSpPr>
        <p:spPr>
          <a:xfrm>
            <a:off x="3962400" y="22098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024250" y="1576450"/>
            <a:ext cx="1066800" cy="307777"/>
          </a:xfrm>
          <a:prstGeom prst="rect">
            <a:avLst/>
          </a:prstGeom>
          <a:noFill/>
        </p:spPr>
        <p:txBody>
          <a:bodyPr wrap="square" rtlCol="0">
            <a:spAutoFit/>
          </a:bodyPr>
          <a:lstStyle/>
          <a:p>
            <a:r>
              <a:rPr lang="en-US" sz="1400" b="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Pergamos</a:t>
            </a:r>
            <a:endPar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15" name="TextBox 14"/>
          <p:cNvSpPr txBox="1"/>
          <p:nvPr/>
        </p:nvSpPr>
        <p:spPr>
          <a:xfrm rot="3993997">
            <a:off x="4624824" y="2286482"/>
            <a:ext cx="945251" cy="400806"/>
          </a:xfrm>
          <a:prstGeom prst="rect">
            <a:avLst/>
          </a:prstGeom>
          <a:noFill/>
        </p:spPr>
        <p:txBody>
          <a:bodyPr wrap="square" rtlCol="0">
            <a:prstTxWarp prst="textChevron">
              <a:avLst/>
            </a:prstTxWarp>
            <a:spAutoFit/>
          </a:bodyPr>
          <a:lstStyle/>
          <a:p>
            <a:r>
              <a:rPr lang="en-US" sz="32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Asia</a:t>
            </a:r>
          </a:p>
        </p:txBody>
      </p:sp>
      <p:sp>
        <p:nvSpPr>
          <p:cNvPr id="16" name="Oval 15"/>
          <p:cNvSpPr/>
          <p:nvPr/>
        </p:nvSpPr>
        <p:spPr>
          <a:xfrm>
            <a:off x="4251298" y="23622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191000" y="1676400"/>
            <a:ext cx="9144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Thyatira</a:t>
            </a:r>
          </a:p>
        </p:txBody>
      </p:sp>
      <p:sp>
        <p:nvSpPr>
          <p:cNvPr id="18" name="Oval 17"/>
          <p:cNvSpPr/>
          <p:nvPr/>
        </p:nvSpPr>
        <p:spPr>
          <a:xfrm>
            <a:off x="4098898" y="24384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581902" y="2286000"/>
            <a:ext cx="9144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Sardis</a:t>
            </a:r>
          </a:p>
        </p:txBody>
      </p:sp>
      <p:sp>
        <p:nvSpPr>
          <p:cNvPr id="21" name="Oval 20"/>
          <p:cNvSpPr/>
          <p:nvPr/>
        </p:nvSpPr>
        <p:spPr>
          <a:xfrm>
            <a:off x="3962400" y="2690853"/>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2" name="TextBox 21"/>
          <p:cNvSpPr txBox="1"/>
          <p:nvPr/>
        </p:nvSpPr>
        <p:spPr>
          <a:xfrm>
            <a:off x="2612579" y="2625286"/>
            <a:ext cx="8382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Smyrna</a:t>
            </a:r>
          </a:p>
        </p:txBody>
      </p:sp>
      <p:sp>
        <p:nvSpPr>
          <p:cNvPr id="24" name="TextBox 23"/>
          <p:cNvSpPr txBox="1"/>
          <p:nvPr/>
        </p:nvSpPr>
        <p:spPr>
          <a:xfrm>
            <a:off x="5235926" y="3067545"/>
            <a:ext cx="1235102"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Philadelphia</a:t>
            </a:r>
          </a:p>
        </p:txBody>
      </p:sp>
      <p:sp>
        <p:nvSpPr>
          <p:cNvPr id="25" name="Oval 24"/>
          <p:cNvSpPr/>
          <p:nvPr/>
        </p:nvSpPr>
        <p:spPr>
          <a:xfrm>
            <a:off x="4680004" y="2835302"/>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797486" y="3332590"/>
            <a:ext cx="1038758"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Laodicea</a:t>
            </a:r>
          </a:p>
        </p:txBody>
      </p:sp>
      <p:sp>
        <p:nvSpPr>
          <p:cNvPr id="27" name="Oval 26"/>
          <p:cNvSpPr/>
          <p:nvPr/>
        </p:nvSpPr>
        <p:spPr>
          <a:xfrm>
            <a:off x="4619706" y="2987702"/>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514482" y="3594325"/>
            <a:ext cx="10668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Ephesus</a:t>
            </a:r>
          </a:p>
        </p:txBody>
      </p:sp>
      <p:sp>
        <p:nvSpPr>
          <p:cNvPr id="29" name="Oval 28"/>
          <p:cNvSpPr/>
          <p:nvPr/>
        </p:nvSpPr>
        <p:spPr>
          <a:xfrm>
            <a:off x="4114800" y="2987702"/>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13" idx="2"/>
          </p:cNvCxnSpPr>
          <p:nvPr/>
        </p:nvCxnSpPr>
        <p:spPr>
          <a:xfrm>
            <a:off x="3557650" y="1884227"/>
            <a:ext cx="381000" cy="301823"/>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7" idx="2"/>
          </p:cNvCxnSpPr>
          <p:nvPr/>
        </p:nvCxnSpPr>
        <p:spPr>
          <a:xfrm flipH="1">
            <a:off x="4343400" y="1984177"/>
            <a:ext cx="304800" cy="378023"/>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3276601" y="2473524"/>
            <a:ext cx="785853" cy="2976"/>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3411024" y="2741241"/>
            <a:ext cx="511526" cy="53836"/>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4800600" y="2911502"/>
            <a:ext cx="489456" cy="212698"/>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flipV="1">
            <a:off x="4722421" y="3063902"/>
            <a:ext cx="489456" cy="311420"/>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3982943" y="3100347"/>
            <a:ext cx="152400" cy="516167"/>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3284552" y="3195261"/>
            <a:ext cx="441297" cy="212698"/>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500"/>
                                        <p:tgtEl>
                                          <p:spTgt spid="5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1)">
                                      <p:cBhvr>
                                        <p:cTn id="20" dur="2000"/>
                                        <p:tgtEl>
                                          <p:spTgt spid="6"/>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par>
                          <p:cTn id="29" fill="hold">
                            <p:stCondLst>
                              <p:cond delay="3000"/>
                            </p:stCondLst>
                            <p:childTnLst>
                              <p:par>
                                <p:cTn id="30" presetID="22" presetClass="entr" presetSubtype="4" fill="hold" nodeType="after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wipe(down)">
                                      <p:cBhvr>
                                        <p:cTn id="32" dur="500"/>
                                        <p:tgtEl>
                                          <p:spTgt spid="55"/>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wipe(left)">
                                      <p:cBhvr>
                                        <p:cTn id="44" dur="500"/>
                                        <p:tgtEl>
                                          <p:spTgt spid="37"/>
                                        </p:tgtEl>
                                      </p:cBhvr>
                                    </p:animEffect>
                                  </p:childTnLst>
                                </p:cTn>
                              </p:par>
                            </p:childTnLst>
                          </p:cTn>
                        </p:par>
                        <p:par>
                          <p:cTn id="45" fill="hold">
                            <p:stCondLst>
                              <p:cond delay="5000"/>
                            </p:stCondLst>
                            <p:childTnLst>
                              <p:par>
                                <p:cTn id="46" presetID="10" presetClass="entr" presetSubtype="0"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par>
                          <p:cTn id="53" fill="hold">
                            <p:stCondLst>
                              <p:cond delay="6000"/>
                            </p:stCondLst>
                            <p:childTnLst>
                              <p:par>
                                <p:cTn id="54" presetID="22" presetClass="entr" presetSubtype="8"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left)">
                                      <p:cBhvr>
                                        <p:cTn id="56" dur="500"/>
                                        <p:tgtEl>
                                          <p:spTgt spid="31"/>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500"/>
                                        <p:tgtEl>
                                          <p:spTgt spid="12"/>
                                        </p:tgtEl>
                                      </p:cBhvr>
                                    </p:animEffect>
                                  </p:childTnLst>
                                </p:cTn>
                              </p:par>
                            </p:childTnLst>
                          </p:cTn>
                        </p:par>
                        <p:par>
                          <p:cTn id="61" fill="hold">
                            <p:stCondLst>
                              <p:cond delay="7000"/>
                            </p:stCondLst>
                            <p:childTnLst>
                              <p:par>
                                <p:cTn id="62" presetID="10" presetClass="entr" presetSubtype="0" fill="hold" grpId="0"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childTnLst>
                          </p:cTn>
                        </p:par>
                        <p:par>
                          <p:cTn id="65" fill="hold">
                            <p:stCondLst>
                              <p:cond delay="7500"/>
                            </p:stCondLst>
                            <p:childTnLst>
                              <p:par>
                                <p:cTn id="66" presetID="22" presetClass="entr" presetSubtype="1"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ipe(up)">
                                      <p:cBhvr>
                                        <p:cTn id="68" dur="500"/>
                                        <p:tgtEl>
                                          <p:spTgt spid="32"/>
                                        </p:tgtEl>
                                      </p:cBhvr>
                                    </p:animEffect>
                                  </p:childTnLst>
                                </p:cTn>
                              </p:par>
                            </p:childTnLst>
                          </p:cTn>
                        </p:par>
                        <p:par>
                          <p:cTn id="69" fill="hold">
                            <p:stCondLst>
                              <p:cond delay="8000"/>
                            </p:stCondLst>
                            <p:childTnLst>
                              <p:par>
                                <p:cTn id="70" presetID="10"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childTnLst>
                                </p:cTn>
                              </p:par>
                            </p:childTnLst>
                          </p:cTn>
                        </p:par>
                        <p:par>
                          <p:cTn id="73" fill="hold">
                            <p:stCondLst>
                              <p:cond delay="8500"/>
                            </p:stCondLst>
                            <p:childTnLst>
                              <p:par>
                                <p:cTn id="74" presetID="10" presetClass="entr" presetSubtype="0"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500"/>
                                        <p:tgtEl>
                                          <p:spTgt spid="19"/>
                                        </p:tgtEl>
                                      </p:cBhvr>
                                    </p:animEffect>
                                  </p:childTnLst>
                                </p:cTn>
                              </p:par>
                            </p:childTnLst>
                          </p:cTn>
                        </p:par>
                        <p:par>
                          <p:cTn id="77" fill="hold">
                            <p:stCondLst>
                              <p:cond delay="9000"/>
                            </p:stCondLst>
                            <p:childTnLst>
                              <p:par>
                                <p:cTn id="78" presetID="22" presetClass="entr" presetSubtype="8" fill="hold" nodeType="after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wipe(left)">
                                      <p:cBhvr>
                                        <p:cTn id="80" dur="500"/>
                                        <p:tgtEl>
                                          <p:spTgt spid="34"/>
                                        </p:tgtEl>
                                      </p:cBhvr>
                                    </p:animEffect>
                                  </p:childTnLst>
                                </p:cTn>
                              </p:par>
                            </p:childTnLst>
                          </p:cTn>
                        </p:par>
                        <p:par>
                          <p:cTn id="81" fill="hold">
                            <p:stCondLst>
                              <p:cond delay="9500"/>
                            </p:stCondLst>
                            <p:childTnLst>
                              <p:par>
                                <p:cTn id="82" presetID="10" presetClass="entr" presetSubtype="0" fill="hold" grpId="0" nodeType="after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500"/>
                                        <p:tgtEl>
                                          <p:spTgt spid="18"/>
                                        </p:tgtEl>
                                      </p:cBhvr>
                                    </p:animEffect>
                                  </p:childTnLst>
                                </p:cTn>
                              </p:par>
                            </p:childTnLst>
                          </p:cTn>
                        </p:par>
                        <p:par>
                          <p:cTn id="85" fill="hold">
                            <p:stCondLst>
                              <p:cond delay="10000"/>
                            </p:stCondLst>
                            <p:childTnLst>
                              <p:par>
                                <p:cTn id="86" presetID="10" presetClass="entr" presetSubtype="0"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fade">
                                      <p:cBhvr>
                                        <p:cTn id="88" dur="500"/>
                                        <p:tgtEl>
                                          <p:spTgt spid="24"/>
                                        </p:tgtEl>
                                      </p:cBhvr>
                                    </p:animEffect>
                                  </p:childTnLst>
                                </p:cTn>
                              </p:par>
                            </p:childTnLst>
                          </p:cTn>
                        </p:par>
                        <p:par>
                          <p:cTn id="89" fill="hold">
                            <p:stCondLst>
                              <p:cond delay="10500"/>
                            </p:stCondLst>
                            <p:childTnLst>
                              <p:par>
                                <p:cTn id="90" presetID="22" presetClass="entr" presetSubtype="2" fill="hold" nodeType="after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wipe(right)">
                                      <p:cBhvr>
                                        <p:cTn id="92" dur="500"/>
                                        <p:tgtEl>
                                          <p:spTgt spid="49"/>
                                        </p:tgtEl>
                                      </p:cBhvr>
                                    </p:animEffect>
                                  </p:childTnLst>
                                </p:cTn>
                              </p:par>
                            </p:childTnLst>
                          </p:cTn>
                        </p:par>
                        <p:par>
                          <p:cTn id="93" fill="hold">
                            <p:stCondLst>
                              <p:cond delay="11000"/>
                            </p:stCondLst>
                            <p:childTnLst>
                              <p:par>
                                <p:cTn id="94" presetID="10" presetClass="entr" presetSubtype="0" fill="hold" grpId="0" nodeType="after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fade">
                                      <p:cBhvr>
                                        <p:cTn id="96" dur="500"/>
                                        <p:tgtEl>
                                          <p:spTgt spid="25"/>
                                        </p:tgtEl>
                                      </p:cBhvr>
                                    </p:animEffect>
                                  </p:childTnLst>
                                </p:cTn>
                              </p:par>
                            </p:childTnLst>
                          </p:cTn>
                        </p:par>
                        <p:par>
                          <p:cTn id="97" fill="hold">
                            <p:stCondLst>
                              <p:cond delay="11500"/>
                            </p:stCondLst>
                            <p:childTnLst>
                              <p:par>
                                <p:cTn id="98" presetID="10" presetClass="entr" presetSubtype="0" fill="hold" grpId="0" nodeType="after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fade">
                                      <p:cBhvr>
                                        <p:cTn id="100" dur="500"/>
                                        <p:tgtEl>
                                          <p:spTgt spid="26"/>
                                        </p:tgtEl>
                                      </p:cBhvr>
                                    </p:animEffect>
                                  </p:childTnLst>
                                </p:cTn>
                              </p:par>
                            </p:childTnLst>
                          </p:cTn>
                        </p:par>
                        <p:par>
                          <p:cTn id="101" fill="hold">
                            <p:stCondLst>
                              <p:cond delay="12000"/>
                            </p:stCondLst>
                            <p:childTnLst>
                              <p:par>
                                <p:cTn id="102" presetID="22" presetClass="entr" presetSubtype="2"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wipe(right)">
                                      <p:cBhvr>
                                        <p:cTn id="104" dur="500"/>
                                        <p:tgtEl>
                                          <p:spTgt spid="53"/>
                                        </p:tgtEl>
                                      </p:cBhvr>
                                    </p:animEffect>
                                  </p:childTnLst>
                                </p:cTn>
                              </p:par>
                            </p:childTnLst>
                          </p:cTn>
                        </p:par>
                        <p:par>
                          <p:cTn id="105" fill="hold">
                            <p:stCondLst>
                              <p:cond delay="12500"/>
                            </p:stCondLst>
                            <p:childTnLst>
                              <p:par>
                                <p:cTn id="106" presetID="10" presetClass="entr" presetSubtype="0" fill="hold" grpId="0" nodeType="afterEffect">
                                  <p:stCondLst>
                                    <p:cond delay="0"/>
                                  </p:stCondLst>
                                  <p:childTnLst>
                                    <p:set>
                                      <p:cBhvr>
                                        <p:cTn id="107" dur="1" fill="hold">
                                          <p:stCondLst>
                                            <p:cond delay="0"/>
                                          </p:stCondLst>
                                        </p:cTn>
                                        <p:tgtEl>
                                          <p:spTgt spid="27"/>
                                        </p:tgtEl>
                                        <p:attrNameLst>
                                          <p:attrName>style.visibility</p:attrName>
                                        </p:attrNameLst>
                                      </p:cBhvr>
                                      <p:to>
                                        <p:strVal val="visible"/>
                                      </p:to>
                                    </p:set>
                                    <p:animEffect transition="in" filter="fade">
                                      <p:cBhvr>
                                        <p:cTn id="10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p:bldP spid="12" grpId="0" animBg="1"/>
      <p:bldP spid="13" grpId="0"/>
      <p:bldP spid="15" grpId="0"/>
      <p:bldP spid="16" grpId="0" animBg="1"/>
      <p:bldP spid="17" grpId="0"/>
      <p:bldP spid="18" grpId="0" animBg="1"/>
      <p:bldP spid="19" grpId="0"/>
      <p:bldP spid="21" grpId="0" animBg="1"/>
      <p:bldP spid="22" grpId="0"/>
      <p:bldP spid="24" grpId="0"/>
      <p:bldP spid="25" grpId="0" animBg="1"/>
      <p:bldP spid="26" grpId="0"/>
      <p:bldP spid="27" grpId="0" animBg="1"/>
      <p:bldP spid="28" grpId="0"/>
      <p:bldP spid="2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82286212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457200" y="914399"/>
            <a:ext cx="8258628" cy="3046988"/>
          </a:xfrm>
          <a:prstGeom prst="rect">
            <a:avLst/>
          </a:prstGeom>
          <a:noFill/>
        </p:spPr>
        <p:txBody>
          <a:bodyPr wrap="square" rtlCol="0">
            <a:spAutoFit/>
          </a:bodyPr>
          <a:lstStyle/>
          <a:p>
            <a:r>
              <a:rPr lang="en-US" sz="3200" dirty="0"/>
              <a:t>Dan. 7:9 ~ </a:t>
            </a:r>
            <a:r>
              <a:rPr lang="en-US" sz="3200" dirty="0">
                <a:solidFill>
                  <a:srgbClr val="FFC000"/>
                </a:solidFill>
              </a:rPr>
              <a:t>I watched till thrones were put in place, And the Ancient of Days was seated; His garment </a:t>
            </a:r>
            <a:r>
              <a:rPr lang="en-US" sz="3200" i="1" dirty="0">
                <a:solidFill>
                  <a:srgbClr val="FFC000"/>
                </a:solidFill>
              </a:rPr>
              <a:t>was</a:t>
            </a:r>
            <a:r>
              <a:rPr lang="en-US" sz="3200" dirty="0">
                <a:solidFill>
                  <a:srgbClr val="FFC000"/>
                </a:solidFill>
              </a:rPr>
              <a:t> white as snow, And the hair of His head </a:t>
            </a:r>
            <a:r>
              <a:rPr lang="en-US" sz="3200" i="1" dirty="0">
                <a:solidFill>
                  <a:srgbClr val="FFC000"/>
                </a:solidFill>
              </a:rPr>
              <a:t>was</a:t>
            </a:r>
            <a:r>
              <a:rPr lang="en-US" sz="3200" dirty="0">
                <a:solidFill>
                  <a:srgbClr val="FFC000"/>
                </a:solidFill>
              </a:rPr>
              <a:t> like pure wool. His throne </a:t>
            </a:r>
            <a:r>
              <a:rPr lang="en-US" sz="3200" i="1" dirty="0">
                <a:solidFill>
                  <a:srgbClr val="FFC000"/>
                </a:solidFill>
              </a:rPr>
              <a:t>was</a:t>
            </a:r>
            <a:r>
              <a:rPr lang="en-US" sz="3200" dirty="0">
                <a:solidFill>
                  <a:srgbClr val="FFC000"/>
                </a:solidFill>
              </a:rPr>
              <a:t> a fiery flame, Its wheels a burning fire;</a:t>
            </a:r>
          </a:p>
        </p:txBody>
      </p:sp>
    </p:spTree>
    <p:extLst>
      <p:ext uri="{BB962C8B-B14F-4D97-AF65-F5344CB8AC3E}">
        <p14:creationId xmlns:p14="http://schemas.microsoft.com/office/powerpoint/2010/main" xmlns="" val="18941743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8380877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385855" y="2389285"/>
            <a:ext cx="572234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57200" y="914399"/>
            <a:ext cx="8258628" cy="2062103"/>
          </a:xfrm>
          <a:prstGeom prst="rect">
            <a:avLst/>
          </a:prstGeom>
          <a:noFill/>
        </p:spPr>
        <p:txBody>
          <a:bodyPr wrap="square" rtlCol="0">
            <a:spAutoFit/>
          </a:bodyPr>
          <a:lstStyle/>
          <a:p>
            <a:r>
              <a:rPr lang="en-US" sz="3200" dirty="0"/>
              <a:t>Is. 44:6 ~ </a:t>
            </a:r>
            <a:r>
              <a:rPr lang="en-US" sz="3200" dirty="0">
                <a:solidFill>
                  <a:srgbClr val="FFC000"/>
                </a:solidFill>
              </a:rPr>
              <a:t>Thus says the LORD, the King of Israel, And his Redeemer, the LORD of hosts: "I am the First and I am the Last; Besides Me there is no God."</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62665" y="2968140"/>
            <a:ext cx="8258628" cy="584775"/>
          </a:xfrm>
          <a:prstGeom prst="rect">
            <a:avLst/>
          </a:prstGeom>
          <a:noFill/>
        </p:spPr>
        <p:txBody>
          <a:bodyPr wrap="square" rtlCol="0">
            <a:spAutoFit/>
          </a:bodyPr>
          <a:lstStyle/>
          <a:p>
            <a:r>
              <a:rPr lang="en-US" sz="3200" dirty="0">
                <a:solidFill>
                  <a:srgbClr val="FFC000"/>
                </a:solidFill>
              </a:rPr>
              <a:t>Hades</a:t>
            </a:r>
            <a:r>
              <a:rPr lang="en-US" sz="3200" dirty="0"/>
              <a:t> ~ not, </a:t>
            </a:r>
            <a:r>
              <a:rPr lang="en-US" sz="3200" dirty="0">
                <a:solidFill>
                  <a:srgbClr val="FFC000"/>
                </a:solidFill>
              </a:rPr>
              <a:t>hell</a:t>
            </a:r>
            <a:r>
              <a:rPr lang="en-US" sz="3200" dirty="0"/>
              <a:t> (KJV)</a:t>
            </a:r>
          </a:p>
        </p:txBody>
      </p:sp>
    </p:spTree>
    <p:extLst>
      <p:ext uri="{BB962C8B-B14F-4D97-AF65-F5344CB8AC3E}">
        <p14:creationId xmlns:p14="http://schemas.microsoft.com/office/powerpoint/2010/main" xmlns="" val="188447989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9" presetClass="emph" presetSubtype="0" grpId="0" nodeType="afterEffect">
                                  <p:stCondLst>
                                    <p:cond delay="0"/>
                                  </p:stCondLst>
                                  <p:childTnLst>
                                    <p:set>
                                      <p:cBhvr rctx="PPT">
                                        <p:cTn id="15" dur="indefinite"/>
                                        <p:tgtEl>
                                          <p:spTgt spid="10"/>
                                        </p:tgtEl>
                                        <p:attrNameLst>
                                          <p:attrName>style.opacity</p:attrName>
                                        </p:attrNameLst>
                                      </p:cBhvr>
                                      <p:to>
                                        <p:strVal val="0.5"/>
                                      </p:to>
                                    </p:set>
                                    <p:animEffect filter="image" prLst="opacity: 0.5">
                                      <p:cBhvr rctx="IE">
                                        <p:cTn id="16" dur="indefinite"/>
                                        <p:tgtEl>
                                          <p:spTgt spid="10"/>
                                        </p:tgtEl>
                                      </p:cBhvr>
                                    </p:animEffect>
                                  </p:childTnLst>
                                </p:cTn>
                              </p:par>
                              <p:par>
                                <p:cTn id="17" presetID="9" presetClass="emph" presetSubtype="0" grpId="1" nodeType="withEffect">
                                  <p:stCondLst>
                                    <p:cond delay="0"/>
                                  </p:stCondLst>
                                  <p:childTnLst>
                                    <p:set>
                                      <p:cBhvr rctx="PPT">
                                        <p:cTn id="18" dur="indefinite"/>
                                        <p:tgtEl>
                                          <p:spTgt spid="5"/>
                                        </p:tgtEl>
                                        <p:attrNameLst>
                                          <p:attrName>style.opacity</p:attrName>
                                        </p:attrNameLst>
                                      </p:cBhvr>
                                      <p:to>
                                        <p:strVal val="0.5"/>
                                      </p:to>
                                    </p:set>
                                    <p:animEffect filter="image" prLst="opacity: 0.5">
                                      <p:cBhvr rctx="IE">
                                        <p:cTn id="19"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0"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15706513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Things which you have seen </a:t>
            </a:r>
            <a:r>
              <a:rPr lang="en-US" sz="3200" dirty="0"/>
              <a:t>~ chapter 1</a:t>
            </a:r>
            <a:endParaRPr lang="en-US" sz="3200" dirty="0">
              <a:solidFill>
                <a:srgbClr val="FFC000"/>
              </a:solidFill>
              <a:latin typeface="Eras Demi ITC" pitchFamily="34" charset="0"/>
            </a:endParaRPr>
          </a:p>
        </p:txBody>
      </p:sp>
      <p:sp>
        <p:nvSpPr>
          <p:cNvPr id="4" name="TextBox 3"/>
          <p:cNvSpPr txBox="1"/>
          <p:nvPr/>
        </p:nvSpPr>
        <p:spPr>
          <a:xfrm>
            <a:off x="457200" y="1472625"/>
            <a:ext cx="8229600" cy="584775"/>
          </a:xfrm>
          <a:prstGeom prst="rect">
            <a:avLst/>
          </a:prstGeom>
          <a:noFill/>
        </p:spPr>
        <p:txBody>
          <a:bodyPr wrap="square" rtlCol="0">
            <a:spAutoFit/>
          </a:bodyPr>
          <a:lstStyle/>
          <a:p>
            <a:r>
              <a:rPr lang="en-US" sz="3200" dirty="0">
                <a:solidFill>
                  <a:srgbClr val="FFC000"/>
                </a:solidFill>
              </a:rPr>
              <a:t>Things which are </a:t>
            </a:r>
            <a:r>
              <a:rPr lang="en-US" sz="3200" dirty="0"/>
              <a:t>~ chapters 2-3</a:t>
            </a:r>
            <a:endParaRPr lang="en-US" sz="3200" dirty="0">
              <a:solidFill>
                <a:schemeClr val="bg1"/>
              </a:solidFill>
              <a:latin typeface="Eras Demi ITC" pitchFamily="34" charset="0"/>
            </a:endParaRPr>
          </a:p>
        </p:txBody>
      </p:sp>
      <p:sp>
        <p:nvSpPr>
          <p:cNvPr id="5" name="TextBox 4"/>
          <p:cNvSpPr txBox="1"/>
          <p:nvPr/>
        </p:nvSpPr>
        <p:spPr>
          <a:xfrm>
            <a:off x="457200" y="2008015"/>
            <a:ext cx="8229600" cy="1077218"/>
          </a:xfrm>
          <a:prstGeom prst="rect">
            <a:avLst/>
          </a:prstGeom>
          <a:noFill/>
        </p:spPr>
        <p:txBody>
          <a:bodyPr wrap="square" rtlCol="0">
            <a:spAutoFit/>
          </a:bodyPr>
          <a:lstStyle/>
          <a:p>
            <a:r>
              <a:rPr lang="en-US" sz="3200" dirty="0">
                <a:solidFill>
                  <a:srgbClr val="FFC000"/>
                </a:solidFill>
              </a:rPr>
              <a:t>Things which will take place after this </a:t>
            </a:r>
            <a:r>
              <a:rPr lang="en-US" sz="3200" dirty="0"/>
              <a:t>~ chapters 4-22</a:t>
            </a:r>
            <a:endParaRPr lang="en-US" sz="3200" dirty="0">
              <a:solidFill>
                <a:schemeClr val="bg1"/>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462665" y="3036566"/>
            <a:ext cx="8229600" cy="1077218"/>
          </a:xfrm>
          <a:prstGeom prst="rect">
            <a:avLst/>
          </a:prstGeom>
          <a:noFill/>
        </p:spPr>
        <p:txBody>
          <a:bodyPr wrap="square" rtlCol="0">
            <a:spAutoFit/>
          </a:bodyPr>
          <a:lstStyle/>
          <a:p>
            <a:r>
              <a:rPr lang="en-US" sz="3200" dirty="0">
                <a:solidFill>
                  <a:srgbClr val="FFC000"/>
                </a:solidFill>
              </a:rPr>
              <a:t>After this </a:t>
            </a:r>
            <a:r>
              <a:rPr lang="en-US" sz="3200" dirty="0"/>
              <a:t>~ </a:t>
            </a:r>
            <a:r>
              <a:rPr lang="en-US" sz="3200" b="1" i="1" dirty="0">
                <a:solidFill>
                  <a:srgbClr val="FFC000"/>
                </a:solidFill>
                <a:latin typeface="Times New Roman" pitchFamily="18" charset="0"/>
                <a:cs typeface="Times New Roman" pitchFamily="18" charset="0"/>
              </a:rPr>
              <a:t>meta </a:t>
            </a:r>
            <a:r>
              <a:rPr lang="en-US" sz="3200" b="1" i="1" dirty="0" err="1">
                <a:solidFill>
                  <a:srgbClr val="FFC000"/>
                </a:solidFill>
                <a:latin typeface="Times New Roman" pitchFamily="18" charset="0"/>
                <a:cs typeface="Times New Roman" pitchFamily="18" charset="0"/>
              </a:rPr>
              <a:t>tauta</a:t>
            </a:r>
            <a:r>
              <a:rPr lang="en-US" sz="3200" b="1" dirty="0">
                <a:solidFill>
                  <a:srgbClr val="FFC000"/>
                </a:solidFill>
                <a:latin typeface="Times New Roman" pitchFamily="18" charset="0"/>
                <a:cs typeface="Times New Roman" pitchFamily="18" charset="0"/>
              </a:rPr>
              <a:t> </a:t>
            </a:r>
            <a:r>
              <a:rPr lang="en-US" sz="3200" dirty="0"/>
              <a:t>(1</a:t>
            </a:r>
            <a:r>
              <a:rPr lang="en-US" sz="3200" baseline="30000" dirty="0"/>
              <a:t>st</a:t>
            </a:r>
            <a:r>
              <a:rPr lang="en-US" sz="3200" dirty="0"/>
              <a:t> of 10x in Revelation) </a:t>
            </a:r>
            <a:endParaRPr lang="en-US" sz="3200" dirty="0">
              <a:solidFill>
                <a:schemeClr val="bg1"/>
              </a:solidFill>
              <a:latin typeface="Eras Demi ITC" pitchFamily="34"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4"/>
                                        </p:tgtEl>
                                        <p:attrNameLst>
                                          <p:attrName>style.opacity</p:attrName>
                                        </p:attrNameLst>
                                      </p:cBhvr>
                                      <p:to>
                                        <p:strVal val="0.5"/>
                                      </p:to>
                                    </p:set>
                                    <p:animEffect filter="image" prLst="opacity: 0.5">
                                      <p:cBhvr rctx="IE">
                                        <p:cTn id="20" dur="indefinite"/>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par>
                          <p:cTn id="26" fill="hold">
                            <p:stCondLst>
                              <p:cond delay="500"/>
                            </p:stCondLst>
                            <p:childTnLst>
                              <p:par>
                                <p:cTn id="27" presetID="9" presetClass="emph" presetSubtype="0" grpId="1" nodeType="afterEffect">
                                  <p:stCondLst>
                                    <p:cond delay="0"/>
                                  </p:stCondLst>
                                  <p:childTnLst>
                                    <p:set>
                                      <p:cBhvr rctx="PPT">
                                        <p:cTn id="28" dur="indefinite"/>
                                        <p:tgtEl>
                                          <p:spTgt spid="5"/>
                                        </p:tgtEl>
                                        <p:attrNameLst>
                                          <p:attrName>style.opacity</p:attrName>
                                        </p:attrNameLst>
                                      </p:cBhvr>
                                      <p:to>
                                        <p:strVal val="0.5"/>
                                      </p:to>
                                    </p:set>
                                    <p:animEffect filter="image" prLst="opacity: 0.5">
                                      <p:cBhvr rctx="IE">
                                        <p:cTn id="29"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457200" y="3871918"/>
            <a:ext cx="8229600" cy="1015663"/>
          </a:xfrm>
          <a:prstGeom prst="rect">
            <a:avLst/>
          </a:prstGeom>
          <a:noFill/>
        </p:spPr>
        <p:txBody>
          <a:bodyPr wrap="square" rtlCol="0">
            <a:spAutoFit/>
          </a:bodyPr>
          <a:lstStyle/>
          <a:p>
            <a:r>
              <a:rPr lang="en-US" sz="3000" dirty="0"/>
              <a:t> </a:t>
            </a:r>
            <a:r>
              <a:rPr lang="en-US" sz="3000" dirty="0" smtClean="0"/>
              <a:t>                       Believes </a:t>
            </a:r>
            <a:r>
              <a:rPr lang="en-US" sz="3000" dirty="0"/>
              <a:t>that most, if not all prophecy has already been fulfilled</a:t>
            </a:r>
          </a:p>
        </p:txBody>
      </p:sp>
      <p:sp>
        <p:nvSpPr>
          <p:cNvPr id="6" name="TextBox 5"/>
          <p:cNvSpPr txBox="1"/>
          <p:nvPr/>
        </p:nvSpPr>
        <p:spPr>
          <a:xfrm>
            <a:off x="457200" y="2898785"/>
            <a:ext cx="8229600" cy="1015663"/>
          </a:xfrm>
          <a:prstGeom prst="rect">
            <a:avLst/>
          </a:prstGeom>
          <a:noFill/>
        </p:spPr>
        <p:txBody>
          <a:bodyPr wrap="square" rtlCol="0">
            <a:spAutoFit/>
          </a:bodyPr>
          <a:lstStyle/>
          <a:p>
            <a:r>
              <a:rPr lang="en-US" sz="3000" dirty="0"/>
              <a:t> </a:t>
            </a:r>
            <a:r>
              <a:rPr lang="en-US" sz="3000" dirty="0" smtClean="0"/>
              <a:t>                     Does </a:t>
            </a:r>
            <a:r>
              <a:rPr lang="en-US" sz="3000" dirty="0"/>
              <a:t>not believe the Bible indicates the timing of events</a:t>
            </a:r>
          </a:p>
        </p:txBody>
      </p:sp>
      <p:sp>
        <p:nvSpPr>
          <p:cNvPr id="7" name="TextBox 6"/>
          <p:cNvSpPr txBox="1"/>
          <p:nvPr/>
        </p:nvSpPr>
        <p:spPr>
          <a:xfrm>
            <a:off x="457200" y="4833758"/>
            <a:ext cx="8229600" cy="1077218"/>
          </a:xfrm>
          <a:prstGeom prst="rect">
            <a:avLst/>
          </a:prstGeom>
          <a:noFill/>
        </p:spPr>
        <p:txBody>
          <a:bodyPr wrap="square" rtlCol="0">
            <a:spAutoFit/>
          </a:bodyPr>
          <a:lstStyle/>
          <a:p>
            <a:r>
              <a:rPr lang="en-US" sz="3000" dirty="0"/>
              <a:t> </a:t>
            </a:r>
            <a:r>
              <a:rPr lang="en-US" sz="3000" dirty="0" smtClean="0"/>
              <a:t>                      </a:t>
            </a:r>
            <a:r>
              <a:rPr lang="en-US" sz="3200" dirty="0"/>
              <a:t>Believes that prophetic events will be fulfilled in the future</a:t>
            </a:r>
          </a:p>
        </p:txBody>
      </p:sp>
      <p:sp>
        <p:nvSpPr>
          <p:cNvPr id="9" name="TextBox 8"/>
          <p:cNvSpPr txBox="1"/>
          <p:nvPr/>
        </p:nvSpPr>
        <p:spPr>
          <a:xfrm>
            <a:off x="457200" y="1462430"/>
            <a:ext cx="8229600" cy="1477328"/>
          </a:xfrm>
          <a:prstGeom prst="rect">
            <a:avLst/>
          </a:prstGeom>
          <a:noFill/>
        </p:spPr>
        <p:txBody>
          <a:bodyPr wrap="square" rtlCol="0">
            <a:spAutoFit/>
          </a:bodyPr>
          <a:lstStyle/>
          <a:p>
            <a:r>
              <a:rPr lang="en-US" sz="3000" dirty="0"/>
              <a:t> </a:t>
            </a:r>
            <a:r>
              <a:rPr lang="en-US" sz="3000" dirty="0" smtClean="0"/>
              <a:t>                         Believes </a:t>
            </a:r>
            <a:r>
              <a:rPr lang="en-US" sz="3000" dirty="0"/>
              <a:t>that prophecy has been and will be fulfilled during the current church </a:t>
            </a:r>
            <a:r>
              <a:rPr lang="en-US" sz="3000" dirty="0" smtClean="0"/>
              <a:t>age</a:t>
            </a:r>
            <a:endParaRPr lang="en-US" sz="3000" dirty="0"/>
          </a:p>
        </p:txBody>
      </p:sp>
      <p:sp>
        <p:nvSpPr>
          <p:cNvPr id="10" name="TextBox 9"/>
          <p:cNvSpPr txBox="1"/>
          <p:nvPr/>
        </p:nvSpPr>
        <p:spPr>
          <a:xfrm>
            <a:off x="457200" y="893133"/>
            <a:ext cx="8229600" cy="584775"/>
          </a:xfrm>
          <a:prstGeom prst="rect">
            <a:avLst/>
          </a:prstGeom>
          <a:noFill/>
        </p:spPr>
        <p:txBody>
          <a:bodyPr wrap="square" rtlCol="0">
            <a:spAutoFit/>
          </a:bodyPr>
          <a:lstStyle/>
          <a:p>
            <a:r>
              <a:rPr lang="en-US" sz="3200" dirty="0" smtClean="0"/>
              <a:t>4 Methods of Interpretation:</a:t>
            </a:r>
            <a:endParaRPr lang="en-US" sz="3200" dirty="0">
              <a:solidFill>
                <a:srgbClr val="FFC000"/>
              </a:solidFill>
              <a:latin typeface="Eras Demi ITC" pitchFamily="34" charset="0"/>
            </a:endParaRPr>
          </a:p>
        </p:txBody>
      </p:sp>
      <p:sp>
        <p:nvSpPr>
          <p:cNvPr id="11" name="TextBox 10"/>
          <p:cNvSpPr txBox="1"/>
          <p:nvPr/>
        </p:nvSpPr>
        <p:spPr>
          <a:xfrm>
            <a:off x="487576" y="1451428"/>
            <a:ext cx="2828111" cy="553998"/>
          </a:xfrm>
          <a:prstGeom prst="rect">
            <a:avLst/>
          </a:prstGeom>
          <a:noFill/>
        </p:spPr>
        <p:txBody>
          <a:bodyPr wrap="square" rtlCol="0">
            <a:spAutoFit/>
          </a:bodyPr>
          <a:lstStyle/>
          <a:p>
            <a:r>
              <a:rPr lang="en-US" sz="3000" dirty="0" smtClean="0">
                <a:solidFill>
                  <a:srgbClr val="FFC000"/>
                </a:solidFill>
              </a:rPr>
              <a:t>1. Historicist:</a:t>
            </a:r>
            <a:endParaRPr lang="en-US" sz="3000" dirty="0">
              <a:solidFill>
                <a:srgbClr val="FFC000"/>
              </a:solidFill>
            </a:endParaRPr>
          </a:p>
        </p:txBody>
      </p:sp>
      <p:sp>
        <p:nvSpPr>
          <p:cNvPr id="12" name="TextBox 11"/>
          <p:cNvSpPr txBox="1"/>
          <p:nvPr/>
        </p:nvSpPr>
        <p:spPr>
          <a:xfrm>
            <a:off x="457201" y="2877456"/>
            <a:ext cx="2362200" cy="584775"/>
          </a:xfrm>
          <a:prstGeom prst="rect">
            <a:avLst/>
          </a:prstGeom>
          <a:noFill/>
        </p:spPr>
        <p:txBody>
          <a:bodyPr wrap="square" rtlCol="0">
            <a:spAutoFit/>
          </a:bodyPr>
          <a:lstStyle/>
          <a:p>
            <a:r>
              <a:rPr lang="en-US" sz="3200" dirty="0" smtClean="0">
                <a:solidFill>
                  <a:srgbClr val="FFC000"/>
                </a:solidFill>
                <a:latin typeface="Eras Demi ITC" pitchFamily="34" charset="0"/>
              </a:rPr>
              <a:t>2. Idealist:</a:t>
            </a:r>
            <a:endParaRPr lang="en-US" sz="3200" dirty="0">
              <a:solidFill>
                <a:srgbClr val="FFC000"/>
              </a:solidFill>
              <a:latin typeface="Eras Demi ITC" pitchFamily="34" charset="0"/>
            </a:endParaRPr>
          </a:p>
        </p:txBody>
      </p:sp>
      <p:sp>
        <p:nvSpPr>
          <p:cNvPr id="13" name="TextBox 12"/>
          <p:cNvSpPr txBox="1"/>
          <p:nvPr/>
        </p:nvSpPr>
        <p:spPr>
          <a:xfrm>
            <a:off x="456372" y="3839028"/>
            <a:ext cx="2838372" cy="584775"/>
          </a:xfrm>
          <a:prstGeom prst="rect">
            <a:avLst/>
          </a:prstGeom>
          <a:noFill/>
        </p:spPr>
        <p:txBody>
          <a:bodyPr wrap="square" rtlCol="0">
            <a:spAutoFit/>
          </a:bodyPr>
          <a:lstStyle/>
          <a:p>
            <a:r>
              <a:rPr lang="en-US" sz="3200" dirty="0" smtClean="0">
                <a:solidFill>
                  <a:srgbClr val="FFC000"/>
                </a:solidFill>
                <a:latin typeface="Eras Demi ITC" pitchFamily="34" charset="0"/>
              </a:rPr>
              <a:t>3. Preterist:</a:t>
            </a:r>
            <a:endParaRPr lang="en-US" sz="3200" dirty="0">
              <a:solidFill>
                <a:srgbClr val="FFC000"/>
              </a:solidFill>
              <a:latin typeface="Eras Demi ITC" pitchFamily="34" charset="0"/>
            </a:endParaRPr>
          </a:p>
        </p:txBody>
      </p:sp>
      <p:sp>
        <p:nvSpPr>
          <p:cNvPr id="14" name="TextBox 13"/>
          <p:cNvSpPr txBox="1"/>
          <p:nvPr/>
        </p:nvSpPr>
        <p:spPr>
          <a:xfrm>
            <a:off x="457200" y="4833258"/>
            <a:ext cx="2828111" cy="584775"/>
          </a:xfrm>
          <a:prstGeom prst="rect">
            <a:avLst/>
          </a:prstGeom>
          <a:noFill/>
        </p:spPr>
        <p:txBody>
          <a:bodyPr wrap="square" rtlCol="0">
            <a:spAutoFit/>
          </a:bodyPr>
          <a:lstStyle/>
          <a:p>
            <a:r>
              <a:rPr lang="en-US" sz="3200" dirty="0" smtClean="0">
                <a:solidFill>
                  <a:srgbClr val="FFC000"/>
                </a:solidFill>
              </a:rPr>
              <a:t>4. Futurist:</a:t>
            </a:r>
            <a:endParaRPr lang="en-US" sz="3200" dirty="0">
              <a:solidFill>
                <a:srgbClr val="FFC000"/>
              </a:solidFill>
            </a:endParaRPr>
          </a:p>
        </p:txBody>
      </p:sp>
    </p:spTree>
    <p:extLst>
      <p:ext uri="{BB962C8B-B14F-4D97-AF65-F5344CB8AC3E}">
        <p14:creationId xmlns:p14="http://schemas.microsoft.com/office/powerpoint/2010/main" xmlns="" val="244125233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par>
                                <p:cTn id="30" presetID="9" presetClass="emph" presetSubtype="0" grpId="1" nodeType="withEffect">
                                  <p:stCondLst>
                                    <p:cond delay="0"/>
                                  </p:stCondLst>
                                  <p:childTnLst>
                                    <p:set>
                                      <p:cBhvr rctx="PPT">
                                        <p:cTn id="31" dur="indefinite"/>
                                        <p:tgtEl>
                                          <p:spTgt spid="11"/>
                                        </p:tgtEl>
                                        <p:attrNameLst>
                                          <p:attrName>style.opacity</p:attrName>
                                        </p:attrNameLst>
                                      </p:cBhvr>
                                      <p:to>
                                        <p:strVal val="0.5"/>
                                      </p:to>
                                    </p:set>
                                    <p:animEffect filter="image" prLst="opacity: 0.5">
                                      <p:cBhvr rctx="IE">
                                        <p:cTn id="32" dur="indefinite"/>
                                        <p:tgtEl>
                                          <p:spTgt spid="11"/>
                                        </p:tgtEl>
                                      </p:cBhvr>
                                    </p:animEffect>
                                  </p:childTnLst>
                                </p:cTn>
                              </p:par>
                              <p:par>
                                <p:cTn id="33" presetID="9" presetClass="emph" presetSubtype="0" grpId="1" nodeType="withEffect">
                                  <p:stCondLst>
                                    <p:cond delay="0"/>
                                  </p:stCondLst>
                                  <p:childTnLst>
                                    <p:set>
                                      <p:cBhvr rctx="PPT">
                                        <p:cTn id="34" dur="indefinite"/>
                                        <p:tgtEl>
                                          <p:spTgt spid="9"/>
                                        </p:tgtEl>
                                        <p:attrNameLst>
                                          <p:attrName>style.opacity</p:attrName>
                                        </p:attrNameLst>
                                      </p:cBhvr>
                                      <p:to>
                                        <p:strVal val="0.5"/>
                                      </p:to>
                                    </p:set>
                                    <p:animEffect filter="image" prLst="opacity: 0.5">
                                      <p:cBhvr rctx="IE">
                                        <p:cTn id="35" dur="indefinite"/>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par>
                          <p:cTn id="41" fill="hold">
                            <p:stCondLst>
                              <p:cond delay="500"/>
                            </p:stCondLst>
                            <p:childTnLst>
                              <p:par>
                                <p:cTn id="42" presetID="9" presetClass="emph" presetSubtype="0" grpId="1" nodeType="afterEffect">
                                  <p:stCondLst>
                                    <p:cond delay="0"/>
                                  </p:stCondLst>
                                  <p:childTnLst>
                                    <p:set>
                                      <p:cBhvr rctx="PPT">
                                        <p:cTn id="43" dur="indefinite"/>
                                        <p:tgtEl>
                                          <p:spTgt spid="12"/>
                                        </p:tgtEl>
                                        <p:attrNameLst>
                                          <p:attrName>style.opacity</p:attrName>
                                        </p:attrNameLst>
                                      </p:cBhvr>
                                      <p:to>
                                        <p:strVal val="0.5"/>
                                      </p:to>
                                    </p:set>
                                    <p:animEffect filter="image" prLst="opacity: 0.5">
                                      <p:cBhvr rctx="IE">
                                        <p:cTn id="44" dur="indefinite"/>
                                        <p:tgtEl>
                                          <p:spTgt spid="12"/>
                                        </p:tgtEl>
                                      </p:cBhvr>
                                    </p:animEffect>
                                  </p:childTnLst>
                                </p:cTn>
                              </p:par>
                            </p:childTnLst>
                          </p:cTn>
                        </p:par>
                        <p:par>
                          <p:cTn id="45" fill="hold">
                            <p:stCondLst>
                              <p:cond delay="500"/>
                            </p:stCondLst>
                            <p:childTnLst>
                              <p:par>
                                <p:cTn id="46" presetID="9" presetClass="emph" presetSubtype="0" grpId="1" nodeType="afterEffect">
                                  <p:stCondLst>
                                    <p:cond delay="0"/>
                                  </p:stCondLst>
                                  <p:childTnLst>
                                    <p:set>
                                      <p:cBhvr rctx="PPT">
                                        <p:cTn id="47" dur="indefinite"/>
                                        <p:tgtEl>
                                          <p:spTgt spid="6"/>
                                        </p:tgtEl>
                                        <p:attrNameLst>
                                          <p:attrName>style.opacity</p:attrName>
                                        </p:attrNameLst>
                                      </p:cBhvr>
                                      <p:to>
                                        <p:strVal val="0.5"/>
                                      </p:to>
                                    </p:set>
                                    <p:animEffect filter="image" prLst="opacity: 0.5">
                                      <p:cBhvr rctx="IE">
                                        <p:cTn id="48" dur="indefinite"/>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500"/>
                                        <p:tgtEl>
                                          <p:spTgt spid="7"/>
                                        </p:tgtEl>
                                      </p:cBhvr>
                                    </p:animEffect>
                                  </p:childTnLst>
                                </p:cTn>
                              </p:par>
                              <p:par>
                                <p:cTn id="54" presetID="9" presetClass="emph" presetSubtype="0" grpId="1" nodeType="withEffect">
                                  <p:stCondLst>
                                    <p:cond delay="0"/>
                                  </p:stCondLst>
                                  <p:childTnLst>
                                    <p:set>
                                      <p:cBhvr rctx="PPT">
                                        <p:cTn id="55" dur="indefinite"/>
                                        <p:tgtEl>
                                          <p:spTgt spid="13"/>
                                        </p:tgtEl>
                                        <p:attrNameLst>
                                          <p:attrName>style.opacity</p:attrName>
                                        </p:attrNameLst>
                                      </p:cBhvr>
                                      <p:to>
                                        <p:strVal val="0.5"/>
                                      </p:to>
                                    </p:set>
                                    <p:animEffect filter="image" prLst="opacity: 0.5">
                                      <p:cBhvr rctx="IE">
                                        <p:cTn id="56" dur="indefinite"/>
                                        <p:tgtEl>
                                          <p:spTgt spid="13"/>
                                        </p:tgtEl>
                                      </p:cBhvr>
                                    </p:animEffect>
                                  </p:childTnLst>
                                </p:cTn>
                              </p:par>
                              <p:par>
                                <p:cTn id="57" presetID="9" presetClass="emph" presetSubtype="0" grpId="1" nodeType="withEffect">
                                  <p:stCondLst>
                                    <p:cond delay="0"/>
                                  </p:stCondLst>
                                  <p:childTnLst>
                                    <p:set>
                                      <p:cBhvr rctx="PPT">
                                        <p:cTn id="58" dur="indefinite"/>
                                        <p:tgtEl>
                                          <p:spTgt spid="5"/>
                                        </p:tgtEl>
                                        <p:attrNameLst>
                                          <p:attrName>style.opacity</p:attrName>
                                        </p:attrNameLst>
                                      </p:cBhvr>
                                      <p:to>
                                        <p:strVal val="0.5"/>
                                      </p:to>
                                    </p:set>
                                    <p:animEffect filter="image" prLst="opacity: 0.5">
                                      <p:cBhvr rctx="IE">
                                        <p:cTn id="59"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9" grpId="0"/>
      <p:bldP spid="9" grpId="1"/>
      <p:bldP spid="11" grpId="0"/>
      <p:bldP spid="11" grpId="1"/>
      <p:bldP spid="12" grpId="0"/>
      <p:bldP spid="12" grpId="1"/>
      <p:bldP spid="13" grpId="0"/>
      <p:bldP spid="13" grpId="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6154806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685800" y="2502408"/>
            <a:ext cx="8001000" cy="1077218"/>
          </a:xfrm>
          <a:prstGeom prst="rect">
            <a:avLst/>
          </a:prstGeom>
          <a:noFill/>
        </p:spPr>
        <p:txBody>
          <a:bodyPr wrap="square" rtlCol="0">
            <a:spAutoFit/>
          </a:bodyPr>
          <a:lstStyle/>
          <a:p>
            <a:pPr marL="280988" indent="-280988">
              <a:buFont typeface="Arial" pitchFamily="34" charset="0"/>
              <a:buChar char="•"/>
            </a:pPr>
            <a:r>
              <a:rPr lang="en-US" sz="3200" i="1" dirty="0" smtClean="0"/>
              <a:t> </a:t>
            </a:r>
            <a:r>
              <a:rPr lang="en-US" sz="3200" b="1" i="1" dirty="0" err="1" smtClean="0">
                <a:solidFill>
                  <a:srgbClr val="FFC000"/>
                </a:solidFill>
                <a:latin typeface="Times New Roman" pitchFamily="18" charset="0"/>
                <a:cs typeface="Times New Roman" pitchFamily="18" charset="0"/>
              </a:rPr>
              <a:t>apokalupsis</a:t>
            </a:r>
            <a:r>
              <a:rPr lang="en-US" sz="3200" dirty="0" smtClean="0"/>
              <a:t> </a:t>
            </a:r>
            <a:r>
              <a:rPr lang="en-US" sz="3200" dirty="0"/>
              <a:t>~ literally, </a:t>
            </a:r>
            <a:r>
              <a:rPr lang="en-US" sz="3200" i="1" dirty="0"/>
              <a:t>away from hiding</a:t>
            </a:r>
            <a:endParaRPr lang="en-US" sz="3200" dirty="0"/>
          </a:p>
        </p:txBody>
      </p:sp>
      <p:sp>
        <p:nvSpPr>
          <p:cNvPr id="6" name="TextBox 5"/>
          <p:cNvSpPr txBox="1"/>
          <p:nvPr/>
        </p:nvSpPr>
        <p:spPr>
          <a:xfrm>
            <a:off x="685800" y="1960602"/>
            <a:ext cx="8001000" cy="584775"/>
          </a:xfrm>
          <a:prstGeom prst="rect">
            <a:avLst/>
          </a:prstGeom>
          <a:noFill/>
        </p:spPr>
        <p:txBody>
          <a:bodyPr wrap="square" rtlCol="0">
            <a:spAutoFit/>
          </a:bodyPr>
          <a:lstStyle/>
          <a:p>
            <a:pPr marL="280988" indent="-280988">
              <a:buFont typeface="Arial" pitchFamily="34" charset="0"/>
              <a:buChar char="•"/>
            </a:pPr>
            <a:r>
              <a:rPr lang="en-US" sz="3200" dirty="0" smtClean="0">
                <a:solidFill>
                  <a:schemeClr val="bg1"/>
                </a:solidFill>
              </a:rPr>
              <a:t> </a:t>
            </a:r>
            <a:r>
              <a:rPr lang="en-US" sz="3200" dirty="0" smtClean="0">
                <a:solidFill>
                  <a:srgbClr val="FFC000"/>
                </a:solidFill>
              </a:rPr>
              <a:t>The Revelation of Jesus Christ</a:t>
            </a:r>
            <a:endParaRPr lang="en-US" sz="3200" dirty="0">
              <a:solidFill>
                <a:srgbClr val="FFC000"/>
              </a:solidFill>
            </a:endParaRPr>
          </a:p>
        </p:txBody>
      </p:sp>
      <p:sp>
        <p:nvSpPr>
          <p:cNvPr id="10" name="TextBox 9"/>
          <p:cNvSpPr txBox="1"/>
          <p:nvPr/>
        </p:nvSpPr>
        <p:spPr>
          <a:xfrm>
            <a:off x="457200" y="914399"/>
            <a:ext cx="4724400" cy="584775"/>
          </a:xfrm>
          <a:prstGeom prst="rect">
            <a:avLst/>
          </a:prstGeom>
          <a:noFill/>
        </p:spPr>
        <p:txBody>
          <a:bodyPr wrap="square" rtlCol="0">
            <a:spAutoFit/>
          </a:bodyPr>
          <a:lstStyle/>
          <a:p>
            <a:r>
              <a:rPr lang="en-US" sz="3200" dirty="0" smtClean="0"/>
              <a:t>The Book of Revelation</a:t>
            </a:r>
            <a:endParaRPr lang="en-US" sz="3200" dirty="0">
              <a:solidFill>
                <a:srgbClr val="FFC000"/>
              </a:solidFill>
              <a:latin typeface="Eras Demi ITC" pitchFamily="34" charset="0"/>
            </a:endParaRPr>
          </a:p>
        </p:txBody>
      </p:sp>
      <p:sp>
        <p:nvSpPr>
          <p:cNvPr id="11" name="TextBox 10"/>
          <p:cNvSpPr txBox="1"/>
          <p:nvPr/>
        </p:nvSpPr>
        <p:spPr>
          <a:xfrm>
            <a:off x="685800" y="1451428"/>
            <a:ext cx="8030028" cy="584775"/>
          </a:xfrm>
          <a:prstGeom prst="rect">
            <a:avLst/>
          </a:prstGeom>
          <a:noFill/>
        </p:spPr>
        <p:txBody>
          <a:bodyPr wrap="square" rtlCol="0">
            <a:spAutoFit/>
          </a:bodyPr>
          <a:lstStyle/>
          <a:p>
            <a:pPr marL="341313" indent="-341313">
              <a:buFont typeface="Arial" pitchFamily="34" charset="0"/>
              <a:buChar char="•"/>
            </a:pPr>
            <a:r>
              <a:rPr lang="en-US" sz="3200" dirty="0" smtClean="0">
                <a:solidFill>
                  <a:schemeClr val="bg1"/>
                </a:solidFill>
              </a:rPr>
              <a:t>Not </a:t>
            </a:r>
            <a:r>
              <a:rPr lang="en-US" sz="3200" i="1" u="sng" dirty="0">
                <a:solidFill>
                  <a:schemeClr val="bg1"/>
                </a:solidFill>
              </a:rPr>
              <a:t>John's</a:t>
            </a:r>
            <a:r>
              <a:rPr lang="en-US" sz="3200" dirty="0">
                <a:solidFill>
                  <a:schemeClr val="bg1"/>
                </a:solidFill>
              </a:rPr>
              <a:t> but Jesus'</a:t>
            </a:r>
          </a:p>
        </p:txBody>
      </p:sp>
      <p:sp>
        <p:nvSpPr>
          <p:cNvPr id="2" name="TextBox 1"/>
          <p:cNvSpPr txBox="1"/>
          <p:nvPr/>
        </p:nvSpPr>
        <p:spPr>
          <a:xfrm>
            <a:off x="4953000" y="914399"/>
            <a:ext cx="533400" cy="584775"/>
          </a:xfrm>
          <a:prstGeom prst="rect">
            <a:avLst/>
          </a:prstGeom>
          <a:noFill/>
        </p:spPr>
        <p:txBody>
          <a:bodyPr wrap="square" rtlCol="0">
            <a:spAutoFit/>
          </a:bodyPr>
          <a:lstStyle/>
          <a:p>
            <a:r>
              <a:rPr lang="en-US" sz="3200" dirty="0" smtClean="0">
                <a:solidFill>
                  <a:schemeClr val="bg1"/>
                </a:solidFill>
                <a:latin typeface="Eras Demi ITC" pitchFamily="34" charset="0"/>
              </a:rPr>
              <a:t>s</a:t>
            </a:r>
          </a:p>
        </p:txBody>
      </p:sp>
      <p:cxnSp>
        <p:nvCxnSpPr>
          <p:cNvPr id="4" name="Straight Connector 3"/>
          <p:cNvCxnSpPr/>
          <p:nvPr/>
        </p:nvCxnSpPr>
        <p:spPr>
          <a:xfrm>
            <a:off x="4904232" y="1078992"/>
            <a:ext cx="533400" cy="3561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4904232" y="1078992"/>
            <a:ext cx="533400" cy="3561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324278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10" presetClass="exit" presetSubtype="0" fill="hold" nodeType="afterEffect">
                                  <p:stCondLst>
                                    <p:cond delay="100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1000"/>
                                  </p:stCondLst>
                                  <p:childTnLst>
                                    <p:animEffect transition="out" filter="fade">
                                      <p:cBhvr>
                                        <p:cTn id="17" dur="500"/>
                                        <p:tgtEl>
                                          <p:spTgt spid="15"/>
                                        </p:tgtEl>
                                      </p:cBhvr>
                                    </p:animEffect>
                                    <p:set>
                                      <p:cBhvr>
                                        <p:cTn id="18" dur="1" fill="hold">
                                          <p:stCondLst>
                                            <p:cond delay="499"/>
                                          </p:stCondLst>
                                        </p:cTn>
                                        <p:tgtEl>
                                          <p:spTgt spid="15"/>
                                        </p:tgtEl>
                                        <p:attrNameLst>
                                          <p:attrName>style.visibility</p:attrName>
                                        </p:attrNameLst>
                                      </p:cBhvr>
                                      <p:to>
                                        <p:strVal val="hidden"/>
                                      </p:to>
                                    </p:set>
                                  </p:childTnLst>
                                </p:cTn>
                              </p:par>
                              <p:par>
                                <p:cTn id="19" presetID="10" presetClass="exit" presetSubtype="0" fill="hold" grpId="0" nodeType="withEffect">
                                  <p:stCondLst>
                                    <p:cond delay="100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par>
                          <p:cTn id="32" fill="hold">
                            <p:stCondLst>
                              <p:cond delay="500"/>
                            </p:stCondLst>
                            <p:childTnLst>
                              <p:par>
                                <p:cTn id="33" presetID="9" presetClass="emph" presetSubtype="0" grpId="1" nodeType="afterEffect">
                                  <p:stCondLst>
                                    <p:cond delay="0"/>
                                  </p:stCondLst>
                                  <p:childTnLst>
                                    <p:set>
                                      <p:cBhvr rctx="PPT">
                                        <p:cTn id="34" dur="indefinite"/>
                                        <p:tgtEl>
                                          <p:spTgt spid="11"/>
                                        </p:tgtEl>
                                        <p:attrNameLst>
                                          <p:attrName>style.opacity</p:attrName>
                                        </p:attrNameLst>
                                      </p:cBhvr>
                                      <p:to>
                                        <p:strVal val="0.5"/>
                                      </p:to>
                                    </p:set>
                                    <p:animEffect filter="image" prLst="opacity: 0.5">
                                      <p:cBhvr rctx="IE">
                                        <p:cTn id="35" dur="indefinite"/>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par>
                          <p:cTn id="41" fill="hold">
                            <p:stCondLst>
                              <p:cond delay="500"/>
                            </p:stCondLst>
                            <p:childTnLst>
                              <p:par>
                                <p:cTn id="42" presetID="9" presetClass="emph" presetSubtype="0" grpId="1" nodeType="afterEffect">
                                  <p:stCondLst>
                                    <p:cond delay="0"/>
                                  </p:stCondLst>
                                  <p:childTnLst>
                                    <p:set>
                                      <p:cBhvr rctx="PPT">
                                        <p:cTn id="43" dur="indefinite"/>
                                        <p:tgtEl>
                                          <p:spTgt spid="6"/>
                                        </p:tgtEl>
                                        <p:attrNameLst>
                                          <p:attrName>style.opacity</p:attrName>
                                        </p:attrNameLst>
                                      </p:cBhvr>
                                      <p:to>
                                        <p:strVal val="0.5"/>
                                      </p:to>
                                    </p:set>
                                    <p:animEffect filter="image" prLst="opacity: 0.5">
                                      <p:cBhvr rctx="IE">
                                        <p:cTn id="44"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6" grpId="1"/>
      <p:bldP spid="11" grpId="0"/>
      <p:bldP spid="11" grpId="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7" name="TextBox 6"/>
          <p:cNvSpPr txBox="1"/>
          <p:nvPr/>
        </p:nvSpPr>
        <p:spPr>
          <a:xfrm>
            <a:off x="2306105" y="817460"/>
            <a:ext cx="5257800" cy="584775"/>
          </a:xfrm>
          <a:prstGeom prst="rect">
            <a:avLst/>
          </a:prstGeom>
          <a:noFill/>
        </p:spPr>
        <p:txBody>
          <a:bodyPr wrap="square" rtlCol="0">
            <a:spAutoFit/>
          </a:bodyPr>
          <a:lstStyle/>
          <a:p>
            <a:r>
              <a:rPr lang="en-US" sz="3200" dirty="0" smtClean="0"/>
              <a:t>~ </a:t>
            </a:r>
            <a:r>
              <a:rPr lang="en-US" sz="3200" b="1" i="1" dirty="0" err="1" smtClean="0">
                <a:solidFill>
                  <a:srgbClr val="FFC000"/>
                </a:solidFill>
                <a:latin typeface="Times New Roman" pitchFamily="18" charset="0"/>
                <a:cs typeface="Times New Roman" pitchFamily="18" charset="0"/>
              </a:rPr>
              <a:t>doulos</a:t>
            </a:r>
            <a:r>
              <a:rPr lang="en-US" sz="3200" dirty="0" smtClean="0">
                <a:solidFill>
                  <a:srgbClr val="FFC000"/>
                </a:solidFill>
              </a:rPr>
              <a:t> </a:t>
            </a:r>
            <a:r>
              <a:rPr lang="en-US" sz="3200" dirty="0" smtClean="0"/>
              <a:t>– </a:t>
            </a:r>
            <a:r>
              <a:rPr lang="en-US" sz="3200" i="1" dirty="0" smtClean="0"/>
              <a:t>bond slave</a:t>
            </a:r>
            <a:endParaRPr lang="en-US" sz="3200" i="1" dirty="0"/>
          </a:p>
        </p:txBody>
      </p:sp>
      <p:sp>
        <p:nvSpPr>
          <p:cNvPr id="14" name="TextBox 13"/>
          <p:cNvSpPr txBox="1"/>
          <p:nvPr/>
        </p:nvSpPr>
        <p:spPr>
          <a:xfrm>
            <a:off x="462665" y="817460"/>
            <a:ext cx="2546550" cy="584775"/>
          </a:xfrm>
          <a:prstGeom prst="rect">
            <a:avLst/>
          </a:prstGeom>
          <a:noFill/>
        </p:spPr>
        <p:txBody>
          <a:bodyPr wrap="square" rtlCol="0">
            <a:spAutoFit/>
          </a:bodyPr>
          <a:lstStyle/>
          <a:p>
            <a:r>
              <a:rPr lang="en-US" sz="3200" dirty="0" smtClean="0">
                <a:solidFill>
                  <a:srgbClr val="FFC000"/>
                </a:solidFill>
              </a:rPr>
              <a:t>Servants</a:t>
            </a:r>
            <a:endParaRPr lang="en-US" sz="3200" dirty="0">
              <a:solidFill>
                <a:srgbClr val="FFC000"/>
              </a:solidFill>
            </a:endParaRPr>
          </a:p>
        </p:txBody>
      </p:sp>
      <p:sp>
        <p:nvSpPr>
          <p:cNvPr id="34" name="TextBox 33"/>
          <p:cNvSpPr txBox="1"/>
          <p:nvPr/>
        </p:nvSpPr>
        <p:spPr>
          <a:xfrm>
            <a:off x="462665" y="1377018"/>
            <a:ext cx="8185349" cy="584775"/>
          </a:xfrm>
          <a:prstGeom prst="rect">
            <a:avLst/>
          </a:prstGeom>
          <a:noFill/>
        </p:spPr>
        <p:txBody>
          <a:bodyPr wrap="square" rtlCol="0">
            <a:spAutoFit/>
          </a:bodyPr>
          <a:lstStyle/>
          <a:p>
            <a:r>
              <a:rPr lang="en-US" sz="3200" dirty="0" smtClean="0">
                <a:solidFill>
                  <a:srgbClr val="FFC000"/>
                </a:solidFill>
              </a:rPr>
              <a:t>Shortly</a:t>
            </a:r>
            <a:r>
              <a:rPr lang="en-US" sz="3200" dirty="0" smtClean="0"/>
              <a:t> </a:t>
            </a:r>
            <a:r>
              <a:rPr lang="en-US" sz="3200" dirty="0"/>
              <a:t>~ </a:t>
            </a:r>
            <a:r>
              <a:rPr lang="en-US" sz="3200" b="1" i="1" dirty="0" err="1">
                <a:solidFill>
                  <a:srgbClr val="FFC000"/>
                </a:solidFill>
                <a:latin typeface="Times New Roman" pitchFamily="18" charset="0"/>
                <a:cs typeface="Times New Roman" pitchFamily="18" charset="0"/>
              </a:rPr>
              <a:t>tachos</a:t>
            </a:r>
            <a:r>
              <a:rPr lang="en-US" sz="3200" dirty="0">
                <a:solidFill>
                  <a:srgbClr val="FFC000"/>
                </a:solidFill>
              </a:rPr>
              <a:t> </a:t>
            </a:r>
            <a:r>
              <a:rPr lang="en-US" sz="3200" dirty="0"/>
              <a:t>– also </a:t>
            </a:r>
            <a:r>
              <a:rPr lang="en-US" sz="3200" i="1" dirty="0"/>
              <a:t>quickly</a:t>
            </a:r>
            <a:r>
              <a:rPr lang="en-US" sz="3200" dirty="0"/>
              <a:t>, </a:t>
            </a:r>
            <a:r>
              <a:rPr lang="en-US" sz="3200" i="1" dirty="0"/>
              <a:t>speedily</a:t>
            </a:r>
            <a:endParaRPr lang="en-US" sz="3000" dirty="0"/>
          </a:p>
        </p:txBody>
      </p:sp>
      <p:sp>
        <p:nvSpPr>
          <p:cNvPr id="35" name="TextBox 34"/>
          <p:cNvSpPr txBox="1"/>
          <p:nvPr/>
        </p:nvSpPr>
        <p:spPr>
          <a:xfrm>
            <a:off x="647015" y="1961793"/>
            <a:ext cx="8030027" cy="3046988"/>
          </a:xfrm>
          <a:prstGeom prst="rect">
            <a:avLst/>
          </a:prstGeom>
          <a:noFill/>
        </p:spPr>
        <p:txBody>
          <a:bodyPr wrap="square" rtlCol="0">
            <a:spAutoFit/>
          </a:bodyPr>
          <a:lstStyle/>
          <a:p>
            <a:pPr marL="287338" indent="-287338">
              <a:buFont typeface="Arial" pitchFamily="34" charset="0"/>
              <a:buChar char="•"/>
            </a:pPr>
            <a:r>
              <a:rPr lang="en-US" sz="3200" dirty="0" smtClean="0"/>
              <a:t> </a:t>
            </a:r>
            <a:r>
              <a:rPr lang="en-US" sz="3200" dirty="0" smtClean="0">
                <a:solidFill>
                  <a:srgbClr val="FFC000"/>
                </a:solidFill>
              </a:rPr>
              <a:t>John </a:t>
            </a:r>
            <a:r>
              <a:rPr lang="en-US" sz="3200" dirty="0" err="1" smtClean="0">
                <a:solidFill>
                  <a:srgbClr val="FFC000"/>
                </a:solidFill>
              </a:rPr>
              <a:t>Walvoord</a:t>
            </a:r>
            <a:r>
              <a:rPr lang="en-US" sz="3200" dirty="0" smtClean="0">
                <a:solidFill>
                  <a:srgbClr val="FFC000"/>
                </a:solidFill>
              </a:rPr>
              <a:t> ~ </a:t>
            </a:r>
            <a:r>
              <a:rPr lang="en-US" sz="3200" dirty="0" smtClean="0"/>
              <a:t>“‘</a:t>
            </a:r>
            <a:r>
              <a:rPr lang="en-US" sz="3200" dirty="0"/>
              <a:t>quickly or suddenly coming to pass,’ indicating rapidity of execution after the beginning takes place.  The idea is not that the event may occur soon, but that when it does, it will be sudden.” </a:t>
            </a:r>
            <a:endParaRPr lang="en-US" sz="3200" dirty="0" smtClean="0">
              <a:solidFill>
                <a:schemeClr val="bg1"/>
              </a:solidFill>
              <a:latin typeface="Eras Demi ITC" pitchFamily="34" charset="0"/>
            </a:endParaRPr>
          </a:p>
        </p:txBody>
      </p:sp>
    </p:spTree>
    <p:extLst>
      <p:ext uri="{BB962C8B-B14F-4D97-AF65-F5344CB8AC3E}">
        <p14:creationId xmlns:p14="http://schemas.microsoft.com/office/powerpoint/2010/main" xmlns="" val="36461572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14"/>
                                        </p:tgtEl>
                                        <p:attrNameLst>
                                          <p:attrName>style.opacity</p:attrName>
                                        </p:attrNameLst>
                                      </p:cBhvr>
                                      <p:to>
                                        <p:strVal val="0.5"/>
                                      </p:to>
                                    </p:set>
                                    <p:animEffect filter="image" prLst="opacity: 0.5">
                                      <p:cBhvr rctx="IE">
                                        <p:cTn id="16" dur="indefinite"/>
                                        <p:tgtEl>
                                          <p:spTgt spid="14"/>
                                        </p:tgtEl>
                                      </p:cBhvr>
                                    </p:animEffect>
                                  </p:childTnLst>
                                </p:cTn>
                              </p:par>
                              <p:par>
                                <p:cTn id="17" presetID="9" presetClass="emph" presetSubtype="0" grpId="1" nodeType="withEffect">
                                  <p:stCondLst>
                                    <p:cond delay="0"/>
                                  </p:stCondLst>
                                  <p:childTnLst>
                                    <p:set>
                                      <p:cBhvr rctx="PPT">
                                        <p:cTn id="18" dur="indefinite"/>
                                        <p:tgtEl>
                                          <p:spTgt spid="7"/>
                                        </p:tgtEl>
                                        <p:attrNameLst>
                                          <p:attrName>style.opacity</p:attrName>
                                        </p:attrNameLst>
                                      </p:cBhvr>
                                      <p:to>
                                        <p:strVal val="0.5"/>
                                      </p:to>
                                    </p:set>
                                    <p:animEffect filter="image" prLst="opacity: 0.5">
                                      <p:cBhvr rctx="IE">
                                        <p:cTn id="19" dur="indefinite"/>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4" grpId="1"/>
      <p:bldP spid="34" grpId="0"/>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7483949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14" name="TextBox 13"/>
          <p:cNvSpPr txBox="1"/>
          <p:nvPr/>
        </p:nvSpPr>
        <p:spPr>
          <a:xfrm>
            <a:off x="462664" y="817460"/>
            <a:ext cx="8253163" cy="4524315"/>
          </a:xfrm>
          <a:prstGeom prst="rect">
            <a:avLst/>
          </a:prstGeom>
          <a:noFill/>
        </p:spPr>
        <p:txBody>
          <a:bodyPr wrap="square" rtlCol="0">
            <a:spAutoFit/>
          </a:bodyPr>
          <a:lstStyle/>
          <a:p>
            <a:r>
              <a:rPr lang="en-US" sz="3200" dirty="0" err="1"/>
              <a:t>Wuest's</a:t>
            </a:r>
            <a:r>
              <a:rPr lang="en-US" sz="3200" dirty="0"/>
              <a:t> Expanded Translation of the New Testament ~ </a:t>
            </a:r>
            <a:r>
              <a:rPr lang="en-US" sz="3200" dirty="0" smtClean="0">
                <a:solidFill>
                  <a:srgbClr val="FFC000"/>
                </a:solidFill>
              </a:rPr>
              <a:t>… spiritually </a:t>
            </a:r>
            <a:r>
              <a:rPr lang="en-US" sz="3200" dirty="0">
                <a:solidFill>
                  <a:srgbClr val="FFC000"/>
                </a:solidFill>
              </a:rPr>
              <a:t>prosperous is he who reads in the worship assembly of the local church and spiritually prosperous are those who hear the words of this prophecy and observe the things which in it have been written and are on record, for the strategic, epochal season is imminent.</a:t>
            </a:r>
          </a:p>
        </p:txBody>
      </p:sp>
    </p:spTree>
    <p:extLst>
      <p:ext uri="{BB962C8B-B14F-4D97-AF65-F5344CB8AC3E}">
        <p14:creationId xmlns:p14="http://schemas.microsoft.com/office/powerpoint/2010/main" xmlns="" val="164222931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3886</TotalTime>
  <Words>712</Words>
  <Application>Microsoft Office PowerPoint</Application>
  <PresentationFormat>On-screen Show (4:3)</PresentationFormat>
  <Paragraphs>74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25</cp:revision>
  <dcterms:created xsi:type="dcterms:W3CDTF">2012-10-04T20:05:59Z</dcterms:created>
  <dcterms:modified xsi:type="dcterms:W3CDTF">2012-10-08T16:41:10Z</dcterms:modified>
</cp:coreProperties>
</file>