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0" r:id="rId5"/>
    <p:sldId id="281" r:id="rId6"/>
    <p:sldId id="261" r:id="rId7"/>
    <p:sldId id="262" r:id="rId8"/>
    <p:sldId id="263" r:id="rId9"/>
    <p:sldId id="264" r:id="rId10"/>
    <p:sldId id="265" r:id="rId11"/>
    <p:sldId id="266" r:id="rId12"/>
    <p:sldId id="267" r:id="rId13"/>
    <p:sldId id="268" r:id="rId14"/>
    <p:sldId id="259" r:id="rId15"/>
    <p:sldId id="260" r:id="rId16"/>
    <p:sldId id="271" r:id="rId17"/>
    <p:sldId id="273" r:id="rId18"/>
    <p:sldId id="272" r:id="rId19"/>
    <p:sldId id="274" r:id="rId20"/>
    <p:sldId id="275" r:id="rId21"/>
    <p:sldId id="276" r:id="rId22"/>
    <p:sldId id="277" r:id="rId23"/>
    <p:sldId id="282" r:id="rId24"/>
    <p:sldId id="283" r:id="rId25"/>
    <p:sldId id="278" r:id="rId26"/>
    <p:sldId id="279" r:id="rId27"/>
  </p:sldIdLst>
  <p:sldSz cx="9144000" cy="6858000" type="screen4x3"/>
  <p:notesSz cx="6858000" cy="9144000"/>
  <p:embeddedFontLst>
    <p:embeddedFont>
      <p:font typeface="Lushlife" panose="00000400000000000000" pitchFamily="2" charset="0"/>
      <p:regular r:id="rId28"/>
    </p:embeddedFont>
    <p:embeddedFont>
      <p:font typeface="PT Hand Label" pitchFamily="2"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6" autoAdjust="0"/>
    <p:restoredTop sz="94660"/>
  </p:normalViewPr>
  <p:slideViewPr>
    <p:cSldViewPr snapToGrid="0">
      <p:cViewPr varScale="1">
        <p:scale>
          <a:sx n="75" d="100"/>
          <a:sy n="75" d="100"/>
        </p:scale>
        <p:origin x="12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5/22/2017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37-39</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Jer. 31:33 ~ </a:t>
            </a:r>
            <a:r>
              <a:rPr lang="en-US" sz="3200" dirty="0">
                <a:solidFill>
                  <a:schemeClr val="accent4">
                    <a:lumMod val="40000"/>
                    <a:lumOff val="60000"/>
                  </a:schemeClr>
                </a:solidFill>
              </a:rPr>
              <a:t>But this is the covenant that I will make with the house of Israel after those days, says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I will put My law in their minds, and write it on their hearts; and I will be their God, and they shall be My people. </a:t>
            </a:r>
            <a:endParaRPr lang="en-US" sz="287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10565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164898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Read on Yom Kippur </a:t>
            </a:r>
            <a:endParaRPr lang="en-US" sz="59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p:cNvSpPr txBox="1"/>
          <p:nvPr/>
        </p:nvSpPr>
        <p:spPr>
          <a:xfrm>
            <a:off x="703943" y="1197431"/>
            <a:ext cx="803365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3</a:t>
            </a:r>
            <a:r>
              <a:rPr lang="en-US" sz="3200" baseline="30000" dirty="0">
                <a:solidFill>
                  <a:schemeClr val="bg1"/>
                </a:solidFill>
                <a:latin typeface="Lushlife" panose="00000400000000000000" pitchFamily="2" charset="0"/>
              </a:rPr>
              <a:t>rd</a:t>
            </a:r>
            <a:r>
              <a:rPr lang="en-US" sz="3200" dirty="0">
                <a:solidFill>
                  <a:schemeClr val="bg1"/>
                </a:solidFill>
                <a:latin typeface="Lushlife" panose="00000400000000000000" pitchFamily="2" charset="0"/>
              </a:rPr>
              <a:t> of the 7 “Penitential Psalms”</a:t>
            </a:r>
          </a:p>
        </p:txBody>
      </p:sp>
      <p:sp>
        <p:nvSpPr>
          <p:cNvPr id="10" name="TextBox 9"/>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29045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160072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feeble</a:t>
            </a:r>
            <a:r>
              <a:rPr lang="en-US" sz="3200" dirty="0"/>
              <a:t> ~ literally, </a:t>
            </a:r>
            <a:r>
              <a:rPr lang="en-US" sz="3200" i="1" dirty="0"/>
              <a:t>to be made numb</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40778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414730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Jeduthun</a:t>
            </a:r>
            <a:r>
              <a:rPr lang="en-US" sz="3200" dirty="0"/>
              <a:t> ~ along with </a:t>
            </a:r>
            <a:r>
              <a:rPr lang="en-US" sz="3200" dirty="0">
                <a:solidFill>
                  <a:schemeClr val="accent4">
                    <a:lumMod val="40000"/>
                    <a:lumOff val="60000"/>
                  </a:schemeClr>
                </a:solidFill>
              </a:rPr>
              <a:t>Asaph</a:t>
            </a:r>
            <a:r>
              <a:rPr lang="en-US" sz="3200" dirty="0"/>
              <a:t> and </a:t>
            </a:r>
            <a:r>
              <a:rPr lang="en-US" sz="3200" dirty="0" err="1">
                <a:solidFill>
                  <a:schemeClr val="accent4">
                    <a:lumMod val="40000"/>
                    <a:lumOff val="60000"/>
                  </a:schemeClr>
                </a:solidFill>
              </a:rPr>
              <a:t>Heman</a:t>
            </a:r>
            <a:r>
              <a:rPr lang="en-US" sz="3200" dirty="0"/>
              <a:t>, they appear to be the main worship leaders appointed by David</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22654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61475" y="706726"/>
            <a:ext cx="8229600" cy="5509200"/>
          </a:xfrm>
          <a:prstGeom prst="rect">
            <a:avLst/>
          </a:prstGeom>
          <a:noFill/>
        </p:spPr>
        <p:txBody>
          <a:bodyPr wrap="square" rtlCol="0">
            <a:spAutoFit/>
          </a:bodyPr>
          <a:lstStyle/>
          <a:p>
            <a:r>
              <a:rPr lang="en-US" sz="3200" dirty="0">
                <a:solidFill>
                  <a:schemeClr val="accent4">
                    <a:lumMod val="40000"/>
                    <a:lumOff val="60000"/>
                  </a:schemeClr>
                </a:solidFill>
              </a:rPr>
              <a:t>Dean John </a:t>
            </a:r>
            <a:r>
              <a:rPr lang="en-US" sz="3200" dirty="0" err="1">
                <a:solidFill>
                  <a:schemeClr val="accent4">
                    <a:lumMod val="40000"/>
                    <a:lumOff val="60000"/>
                  </a:schemeClr>
                </a:solidFill>
              </a:rPr>
              <a:t>Perowne</a:t>
            </a:r>
            <a:r>
              <a:rPr lang="en-US" sz="3200" dirty="0">
                <a:solidFill>
                  <a:schemeClr val="accent4">
                    <a:lumMod val="40000"/>
                    <a:lumOff val="60000"/>
                  </a:schemeClr>
                </a:solidFill>
              </a:rPr>
              <a:t> (1823-1904) ~</a:t>
            </a:r>
            <a:r>
              <a:rPr lang="en-US" sz="3200" i="1" dirty="0">
                <a:solidFill>
                  <a:schemeClr val="accent4">
                    <a:lumMod val="40000"/>
                    <a:lumOff val="60000"/>
                  </a:schemeClr>
                </a:solidFill>
              </a:rPr>
              <a:t> </a:t>
            </a:r>
            <a:r>
              <a:rPr lang="en-US" sz="3200" dirty="0"/>
              <a:t>“The holy singer had long pent up his feelings; and though busy thoughts were stirring within him, he would not give them utterance. He could not bare his bosom to the rude gaze of an </a:t>
            </a:r>
            <a:r>
              <a:rPr lang="en-US" sz="3200" dirty="0" err="1"/>
              <a:t>unsympathizing</a:t>
            </a:r>
            <a:r>
              <a:rPr lang="en-US" sz="3200" dirty="0"/>
              <a:t> world. And he feared lest, while telling his perplexities, some word might drop from his lips which would give the wicked an occasion to speak evil against God. And when at last, unable to repress his strong emotion, he speaks to God and not to man, it is as one who feels how hopeless the problem of life is, except as seen in the light of God.”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27759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363782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61475" y="706726"/>
            <a:ext cx="8229600" cy="584775"/>
          </a:xfrm>
          <a:prstGeom prst="rect">
            <a:avLst/>
          </a:prstGeom>
          <a:noFill/>
        </p:spPr>
        <p:txBody>
          <a:bodyPr wrap="square" rtlCol="0">
            <a:spAutoFit/>
          </a:bodyPr>
          <a:lstStyle/>
          <a:p>
            <a:r>
              <a:rPr lang="en-US" sz="3200" dirty="0">
                <a:solidFill>
                  <a:schemeClr val="accent4">
                    <a:lumMod val="40000"/>
                    <a:lumOff val="60000"/>
                  </a:schemeClr>
                </a:solidFill>
              </a:rPr>
              <a:t>muzzle</a:t>
            </a:r>
            <a:r>
              <a:rPr lang="en-US" sz="3200" dirty="0"/>
              <a:t> ~ KJV, </a:t>
            </a:r>
            <a:r>
              <a:rPr lang="en-US" sz="3200" dirty="0">
                <a:solidFill>
                  <a:schemeClr val="accent4">
                    <a:lumMod val="40000"/>
                    <a:lumOff val="60000"/>
                  </a:schemeClr>
                </a:solidFill>
              </a:rPr>
              <a:t>bridle</a:t>
            </a:r>
            <a:r>
              <a:rPr lang="en-US" sz="3200" dirty="0"/>
              <a:t> </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Rectangle 1"/>
          <p:cNvSpPr/>
          <p:nvPr/>
        </p:nvSpPr>
        <p:spPr>
          <a:xfrm>
            <a:off x="1843314" y="1371600"/>
            <a:ext cx="4593772" cy="5304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4251" y="1451428"/>
            <a:ext cx="2324668" cy="707886"/>
          </a:xfrm>
          <a:prstGeom prst="rect">
            <a:avLst/>
          </a:prstGeom>
          <a:noFill/>
        </p:spPr>
        <p:txBody>
          <a:bodyPr wrap="square" rtlCol="0">
            <a:spAutoFit/>
          </a:bodyPr>
          <a:lstStyle/>
          <a:p>
            <a:pPr algn="ctr"/>
            <a:r>
              <a:rPr lang="en-US" sz="2000" b="1" dirty="0">
                <a:solidFill>
                  <a:schemeClr val="bg2">
                    <a:lumMod val="10000"/>
                  </a:schemeClr>
                </a:solidFill>
                <a:latin typeface="PT Hand Label" pitchFamily="2" charset="0"/>
              </a:rPr>
              <a:t>Things I wish I had said</a:t>
            </a:r>
          </a:p>
        </p:txBody>
      </p:sp>
      <p:sp>
        <p:nvSpPr>
          <p:cNvPr id="10" name="TextBox 9"/>
          <p:cNvSpPr txBox="1"/>
          <p:nvPr/>
        </p:nvSpPr>
        <p:spPr>
          <a:xfrm>
            <a:off x="4135272" y="1445607"/>
            <a:ext cx="2297373" cy="707886"/>
          </a:xfrm>
          <a:prstGeom prst="rect">
            <a:avLst/>
          </a:prstGeom>
          <a:noFill/>
        </p:spPr>
        <p:txBody>
          <a:bodyPr wrap="square" rtlCol="0">
            <a:spAutoFit/>
          </a:bodyPr>
          <a:lstStyle/>
          <a:p>
            <a:pPr algn="ctr"/>
            <a:r>
              <a:rPr lang="en-US" sz="2000" b="1" dirty="0">
                <a:solidFill>
                  <a:schemeClr val="bg2">
                    <a:lumMod val="10000"/>
                  </a:schemeClr>
                </a:solidFill>
                <a:latin typeface="PT Hand Label" pitchFamily="2" charset="0"/>
              </a:rPr>
              <a:t>Things I wish I had not said</a:t>
            </a:r>
          </a:p>
        </p:txBody>
      </p:sp>
      <p:cxnSp>
        <p:nvCxnSpPr>
          <p:cNvPr id="5" name="Straight Connector 4"/>
          <p:cNvCxnSpPr/>
          <p:nvPr/>
        </p:nvCxnSpPr>
        <p:spPr>
          <a:xfrm>
            <a:off x="4159762" y="1717482"/>
            <a:ext cx="0" cy="468331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300970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t>Phil. 2:12-13 ~ </a:t>
            </a:r>
            <a:r>
              <a:rPr lang="en-US" sz="3200" baseline="30000" dirty="0"/>
              <a:t>12</a:t>
            </a:r>
            <a:r>
              <a:rPr lang="en-US" sz="3200" dirty="0"/>
              <a:t> </a:t>
            </a:r>
            <a:r>
              <a:rPr lang="en-US" sz="3200" dirty="0">
                <a:solidFill>
                  <a:schemeClr val="accent4">
                    <a:lumMod val="40000"/>
                    <a:lumOff val="60000"/>
                  </a:schemeClr>
                </a:solidFill>
              </a:rPr>
              <a:t>Therefore, my beloved, as you have always obeyed, not as in my presence only, but now much more in my absence, work out your own salvation with fear and trembling;</a:t>
            </a:r>
            <a:r>
              <a:rPr lang="en-US" sz="3200" dirty="0"/>
              <a:t> </a:t>
            </a:r>
            <a:r>
              <a:rPr lang="en-US" sz="3200" baseline="30000" dirty="0"/>
              <a:t>13</a:t>
            </a:r>
            <a:r>
              <a:rPr lang="en-US" sz="3200" dirty="0"/>
              <a:t> </a:t>
            </a:r>
            <a:r>
              <a:rPr lang="en-US" sz="3200" dirty="0">
                <a:solidFill>
                  <a:schemeClr val="accent4">
                    <a:lumMod val="40000"/>
                    <a:lumOff val="60000"/>
                  </a:schemeClr>
                </a:solidFill>
              </a:rPr>
              <a:t>for it is God who works in you both to will and to do for </a:t>
            </a:r>
            <a:r>
              <a:rPr lang="en-US" sz="3200" i="1" dirty="0">
                <a:solidFill>
                  <a:schemeClr val="accent4">
                    <a:lumMod val="40000"/>
                    <a:lumOff val="60000"/>
                  </a:schemeClr>
                </a:solidFill>
              </a:rPr>
              <a:t>His</a:t>
            </a:r>
            <a:r>
              <a:rPr lang="en-US" sz="3200" dirty="0">
                <a:solidFill>
                  <a:schemeClr val="accent4">
                    <a:lumMod val="40000"/>
                    <a:lumOff val="60000"/>
                  </a:schemeClr>
                </a:solidFill>
              </a:rPr>
              <a:t> good pleasure.</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3656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61475" y="706726"/>
            <a:ext cx="8229600" cy="1077218"/>
          </a:xfrm>
          <a:prstGeom prst="rect">
            <a:avLst/>
          </a:prstGeom>
          <a:noFill/>
        </p:spPr>
        <p:txBody>
          <a:bodyPr wrap="square" rtlCol="0">
            <a:spAutoFit/>
          </a:bodyPr>
          <a:lstStyle/>
          <a:p>
            <a:r>
              <a:rPr lang="en-US" sz="3200" dirty="0">
                <a:solidFill>
                  <a:schemeClr val="accent4">
                    <a:lumMod val="40000"/>
                    <a:lumOff val="60000"/>
                  </a:schemeClr>
                </a:solidFill>
              </a:rPr>
              <a:t>Robert Murray </a:t>
            </a:r>
            <a:r>
              <a:rPr lang="en-US" sz="3200" dirty="0" err="1">
                <a:solidFill>
                  <a:schemeClr val="accent4">
                    <a:lumMod val="40000"/>
                    <a:lumOff val="60000"/>
                  </a:schemeClr>
                </a:solidFill>
              </a:rPr>
              <a:t>M’Cheyne</a:t>
            </a:r>
            <a:r>
              <a:rPr lang="en-US" sz="3200" dirty="0">
                <a:solidFill>
                  <a:schemeClr val="accent4">
                    <a:lumMod val="40000"/>
                    <a:lumOff val="60000"/>
                  </a:schemeClr>
                </a:solidFill>
              </a:rPr>
              <a:t> (1813-1843) ~ </a:t>
            </a:r>
            <a:r>
              <a:rPr lang="en-US" sz="3200" dirty="0"/>
              <a:t>“Live so as to be missed.”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167959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36603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61475" y="706726"/>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“Think of eternity, and an angel is as a new–born babe, the world a fresh blown bubble, the sun a spark just fallen from the fire, and man a nullity. Before the Eternal, all the age of frail man is less than one ticking of a clock.”</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207501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302656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p:cNvSpPr txBox="1"/>
          <p:nvPr/>
        </p:nvSpPr>
        <p:spPr>
          <a:xfrm>
            <a:off x="461475" y="706726"/>
            <a:ext cx="8229600" cy="584775"/>
          </a:xfrm>
          <a:prstGeom prst="rect">
            <a:avLst/>
          </a:prstGeom>
          <a:noFill/>
        </p:spPr>
        <p:txBody>
          <a:bodyPr wrap="square" rtlCol="0">
            <a:spAutoFit/>
          </a:bodyPr>
          <a:lstStyle/>
          <a:p>
            <a:r>
              <a:rPr lang="en-US" sz="3200" dirty="0"/>
              <a:t>KJV, </a:t>
            </a:r>
            <a:r>
              <a:rPr lang="en-US" sz="3200" dirty="0">
                <a:solidFill>
                  <a:schemeClr val="accent4">
                    <a:lumMod val="40000"/>
                    <a:lumOff val="60000"/>
                  </a:schemeClr>
                </a:solidFill>
              </a:rPr>
              <a:t>Surely every man </a:t>
            </a:r>
            <a:r>
              <a:rPr lang="en-US" sz="3200" dirty="0" err="1">
                <a:solidFill>
                  <a:schemeClr val="accent4">
                    <a:lumMod val="40000"/>
                    <a:lumOff val="60000"/>
                  </a:schemeClr>
                </a:solidFill>
              </a:rPr>
              <a:t>walketh</a:t>
            </a:r>
            <a:r>
              <a:rPr lang="en-US" sz="3200" dirty="0">
                <a:solidFill>
                  <a:schemeClr val="accent4">
                    <a:lumMod val="40000"/>
                    <a:lumOff val="60000"/>
                  </a:schemeClr>
                </a:solidFill>
              </a:rPr>
              <a:t> in a vain shew: </a:t>
            </a:r>
            <a:endParaRPr lang="en-US" sz="11500" dirty="0">
              <a:solidFill>
                <a:schemeClr val="accent4">
                  <a:lumMod val="40000"/>
                  <a:lumOff val="60000"/>
                </a:schemeClr>
              </a:solidFill>
            </a:endParaRP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13300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19329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NLT ~ </a:t>
            </a:r>
            <a:r>
              <a:rPr lang="en-US" sz="3200" dirty="0">
                <a:solidFill>
                  <a:schemeClr val="accent4">
                    <a:lumMod val="40000"/>
                    <a:lumOff val="60000"/>
                  </a:schemeClr>
                </a:solidFill>
              </a:rPr>
              <a:t>For the strength of the wicked will be shattered,</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34949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6549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splendor of the meadows </a:t>
            </a:r>
            <a:r>
              <a:rPr lang="en-US" sz="3200" dirty="0"/>
              <a:t>~ KJV, </a:t>
            </a:r>
            <a:r>
              <a:rPr lang="en-US" sz="3200" dirty="0">
                <a:solidFill>
                  <a:schemeClr val="accent4">
                    <a:lumMod val="40000"/>
                    <a:lumOff val="60000"/>
                  </a:schemeClr>
                </a:solidFill>
              </a:rPr>
              <a:t>fat of lambs</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202504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9032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646331"/>
          </a:xfrm>
          <a:prstGeom prst="rect">
            <a:avLst/>
          </a:prstGeom>
          <a:noFill/>
        </p:spPr>
        <p:txBody>
          <a:bodyPr wrap="square" rtlCol="0">
            <a:spAutoFit/>
          </a:bodyPr>
          <a:lstStyle/>
          <a:p>
            <a:r>
              <a:rPr lang="en-US" sz="3600" dirty="0">
                <a:solidFill>
                  <a:schemeClr val="accent4">
                    <a:lumMod val="40000"/>
                    <a:lumOff val="60000"/>
                  </a:schemeClr>
                </a:solidFill>
              </a:rPr>
              <a:t>justice</a:t>
            </a:r>
            <a:r>
              <a:rPr lang="en-US" sz="3600" dirty="0"/>
              <a:t> ~ not </a:t>
            </a:r>
            <a:r>
              <a:rPr lang="en-US" sz="3600" dirty="0">
                <a:solidFill>
                  <a:schemeClr val="accent4">
                    <a:lumMod val="40000"/>
                    <a:lumOff val="60000"/>
                  </a:schemeClr>
                </a:solidFill>
              </a:rPr>
              <a:t>judgment</a:t>
            </a:r>
            <a:r>
              <a:rPr lang="en-US" sz="3600" dirty="0"/>
              <a:t> (as in KJV)</a:t>
            </a:r>
            <a:endParaRPr lang="en-US" sz="13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28868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37-39</a:t>
            </a:r>
          </a:p>
        </p:txBody>
      </p:sp>
    </p:spTree>
    <p:extLst>
      <p:ext uri="{BB962C8B-B14F-4D97-AF65-F5344CB8AC3E}">
        <p14:creationId xmlns:p14="http://schemas.microsoft.com/office/powerpoint/2010/main" val="32260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2977</TotalTime>
  <Words>548</Words>
  <Application>Microsoft Office PowerPoint</Application>
  <PresentationFormat>On-screen Show (4:3)</PresentationFormat>
  <Paragraphs>94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Lushlife</vt:lpstr>
      <vt:lpstr>Arial</vt:lpstr>
      <vt:lpstr>PT Hand Label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2017-05-15T20:35:11Z</dcterms:created>
  <dcterms:modified xsi:type="dcterms:W3CDTF">2017-05-22T17:50:11Z</dcterms:modified>
</cp:coreProperties>
</file>