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62" r:id="rId5"/>
    <p:sldId id="258" r:id="rId6"/>
    <p:sldId id="259" r:id="rId7"/>
    <p:sldId id="260" r:id="rId8"/>
    <p:sldId id="263" r:id="rId9"/>
    <p:sldId id="264" r:id="rId10"/>
    <p:sldId id="267" r:id="rId11"/>
    <p:sldId id="268" r:id="rId12"/>
    <p:sldId id="269" r:id="rId13"/>
    <p:sldId id="270" r:id="rId14"/>
    <p:sldId id="271" r:id="rId15"/>
    <p:sldId id="272" r:id="rId16"/>
    <p:sldId id="265" r:id="rId17"/>
    <p:sldId id="278" r:id="rId18"/>
    <p:sldId id="275" r:id="rId19"/>
    <p:sldId id="276" r:id="rId20"/>
    <p:sldId id="277" r:id="rId21"/>
    <p:sldId id="279" r:id="rId22"/>
    <p:sldId id="266" r:id="rId23"/>
    <p:sldId id="280" r:id="rId24"/>
    <p:sldId id="281" r:id="rId25"/>
    <p:sldId id="282" r:id="rId26"/>
    <p:sldId id="283" r:id="rId27"/>
    <p:sldId id="286" r:id="rId28"/>
    <p:sldId id="287" r:id="rId29"/>
    <p:sldId id="284" r:id="rId30"/>
    <p:sldId id="285" r:id="rId31"/>
  </p:sldIdLst>
  <p:sldSz cx="9144000" cy="6858000" type="screen4x3"/>
  <p:notesSz cx="6858000" cy="9144000"/>
  <p:embeddedFontLst>
    <p:embeddedFont>
      <p:font typeface="OLB Hebrew" panose="020B0500000000000000" pitchFamily="34" charset="0"/>
      <p:regular r:id="rId32"/>
    </p:embeddedFont>
    <p:embeddedFont>
      <p:font typeface="Lushlife" panose="00000400000000000000"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8" autoAdjust="0"/>
    <p:restoredTop sz="94660"/>
  </p:normalViewPr>
  <p:slideViewPr>
    <p:cSldViewPr>
      <p:cViewPr>
        <p:scale>
          <a:sx n="75" d="100"/>
          <a:sy n="75" d="100"/>
        </p:scale>
        <p:origin x="816" y="69"/>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5/1/2017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34-36</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John 19:36 ~ </a:t>
            </a:r>
            <a:r>
              <a:rPr lang="en-US" sz="3200" dirty="0">
                <a:solidFill>
                  <a:schemeClr val="accent4">
                    <a:lumMod val="40000"/>
                    <a:lumOff val="60000"/>
                  </a:schemeClr>
                </a:solidFill>
              </a:rPr>
              <a:t>For these things were done that the Scripture should be fulfilled, “Not </a:t>
            </a:r>
            <a:r>
              <a:rPr lang="en-US" sz="3200" i="1" dirty="0">
                <a:solidFill>
                  <a:schemeClr val="accent4">
                    <a:lumMod val="40000"/>
                    <a:lumOff val="60000"/>
                  </a:schemeClr>
                </a:solidFill>
              </a:rPr>
              <a:t>one</a:t>
            </a:r>
            <a:r>
              <a:rPr lang="en-US" sz="3200" dirty="0">
                <a:solidFill>
                  <a:schemeClr val="accent4">
                    <a:lumMod val="40000"/>
                    <a:lumOff val="60000"/>
                  </a:schemeClr>
                </a:solidFill>
              </a:rPr>
              <a:t> of His bones shall be broken.”</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19950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19482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Imprecate ~ </a:t>
            </a:r>
            <a:r>
              <a:rPr lang="en-US" sz="3200" i="1" dirty="0"/>
              <a:t>to wish harm upon; to invoke evil upon</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710064" y="1210421"/>
            <a:ext cx="7981011"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 Lev. 19:18 ~ </a:t>
            </a:r>
            <a:r>
              <a:rPr lang="en-US" sz="3200" dirty="0">
                <a:solidFill>
                  <a:schemeClr val="accent4">
                    <a:lumMod val="40000"/>
                    <a:lumOff val="60000"/>
                  </a:schemeClr>
                </a:solidFill>
              </a:rPr>
              <a:t>You shall not take vengeance, nor bear any grudge against the children of your people, but you shall love your neighbor as yourself: I am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4324" y="3186516"/>
            <a:ext cx="7981011" cy="1077218"/>
          </a:xfrm>
          <a:prstGeom prst="rect">
            <a:avLst/>
          </a:prstGeom>
          <a:noFill/>
        </p:spPr>
        <p:txBody>
          <a:bodyPr wrap="square" rtlCol="0">
            <a:spAutoFit/>
          </a:bodyPr>
          <a:lstStyle/>
          <a:p>
            <a:r>
              <a:rPr lang="en-US" sz="3200" dirty="0"/>
              <a:t> Prov. 24:17 ~ </a:t>
            </a:r>
            <a:r>
              <a:rPr lang="en-US" sz="3200" dirty="0">
                <a:solidFill>
                  <a:schemeClr val="accent4">
                    <a:lumMod val="40000"/>
                    <a:lumOff val="60000"/>
                  </a:schemeClr>
                </a:solidFill>
              </a:rPr>
              <a:t>Do not rejoice when your enemy falls, </a:t>
            </a:r>
          </a:p>
          <a:p>
            <a:r>
              <a:rPr lang="en-US" sz="3200" dirty="0">
                <a:solidFill>
                  <a:schemeClr val="accent4">
                    <a:lumMod val="40000"/>
                    <a:lumOff val="60000"/>
                  </a:schemeClr>
                </a:solidFill>
              </a:rPr>
              <a:t>     And do not let your heart be glad when he stumbles;</a:t>
            </a:r>
          </a:p>
        </p:txBody>
      </p:sp>
    </p:spTree>
    <p:extLst>
      <p:ext uri="{BB962C8B-B14F-4D97-AF65-F5344CB8AC3E}">
        <p14:creationId xmlns:p14="http://schemas.microsoft.com/office/powerpoint/2010/main" val="411274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175752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Hyperbole ~ </a:t>
            </a:r>
            <a:r>
              <a:rPr lang="en-US" sz="3200" dirty="0"/>
              <a:t>“A figure of speech in which exaggeration is used for emphasis or effect”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710064" y="1678509"/>
            <a:ext cx="7981011"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 2 Chron. 1:15 ~ </a:t>
            </a:r>
            <a:r>
              <a:rPr lang="en-US" sz="3200" dirty="0">
                <a:solidFill>
                  <a:schemeClr val="accent4">
                    <a:lumMod val="40000"/>
                    <a:lumOff val="60000"/>
                  </a:schemeClr>
                </a:solidFill>
              </a:rPr>
              <a:t>Also the king made silver and gold as common in Jerusalem as stones.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4324" y="2729315"/>
            <a:ext cx="7981011"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 Matt. 5:30 ~ </a:t>
            </a:r>
            <a:r>
              <a:rPr lang="en-US" sz="3200" dirty="0">
                <a:solidFill>
                  <a:schemeClr val="accent4">
                    <a:lumMod val="40000"/>
                    <a:lumOff val="60000"/>
                  </a:schemeClr>
                </a:solidFill>
              </a:rPr>
              <a:t>And if your right hand causes you to sin, cut it off and cast it from you;</a:t>
            </a:r>
          </a:p>
        </p:txBody>
      </p:sp>
    </p:spTree>
    <p:extLst>
      <p:ext uri="{BB962C8B-B14F-4D97-AF65-F5344CB8AC3E}">
        <p14:creationId xmlns:p14="http://schemas.microsoft.com/office/powerpoint/2010/main" val="355453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04615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t>Ps. 109:16-18 ~ </a:t>
            </a:r>
            <a:r>
              <a:rPr lang="en-US" sz="3200" baseline="30000" dirty="0"/>
              <a:t>16 </a:t>
            </a:r>
            <a:r>
              <a:rPr lang="en-US" sz="3200" dirty="0">
                <a:solidFill>
                  <a:schemeClr val="accent4">
                    <a:lumMod val="40000"/>
                    <a:lumOff val="60000"/>
                  </a:schemeClr>
                </a:solidFill>
              </a:rPr>
              <a:t>Because he did not remember to show mercy, </a:t>
            </a:r>
          </a:p>
          <a:p>
            <a:r>
              <a:rPr lang="en-US" sz="3200" dirty="0">
                <a:solidFill>
                  <a:schemeClr val="accent4">
                    <a:lumMod val="40000"/>
                    <a:lumOff val="60000"/>
                  </a:schemeClr>
                </a:solidFill>
              </a:rPr>
              <a:t>But persecuted the poor and needy man, </a:t>
            </a:r>
          </a:p>
          <a:p>
            <a:r>
              <a:rPr lang="en-US" sz="3200" dirty="0">
                <a:solidFill>
                  <a:schemeClr val="accent4">
                    <a:lumMod val="40000"/>
                    <a:lumOff val="60000"/>
                  </a:schemeClr>
                </a:solidFill>
              </a:rPr>
              <a:t>That he might even slay the broken in heart. </a:t>
            </a:r>
          </a:p>
          <a:p>
            <a:r>
              <a:rPr lang="en-US" sz="3200" baseline="30000" dirty="0"/>
              <a:t>17</a:t>
            </a:r>
            <a:r>
              <a:rPr lang="en-US" sz="3200" dirty="0"/>
              <a:t> </a:t>
            </a:r>
            <a:r>
              <a:rPr lang="en-US" sz="3200" dirty="0">
                <a:solidFill>
                  <a:schemeClr val="accent4">
                    <a:lumMod val="40000"/>
                    <a:lumOff val="60000"/>
                  </a:schemeClr>
                </a:solidFill>
              </a:rPr>
              <a:t>As he loved cursing, so let it come to him; </a:t>
            </a:r>
          </a:p>
          <a:p>
            <a:r>
              <a:rPr lang="en-US" sz="3200" dirty="0">
                <a:solidFill>
                  <a:schemeClr val="accent4">
                    <a:lumMod val="40000"/>
                    <a:lumOff val="60000"/>
                  </a:schemeClr>
                </a:solidFill>
              </a:rPr>
              <a:t>As he did not delight in blessing, so let it be far from him. </a:t>
            </a:r>
          </a:p>
          <a:p>
            <a:r>
              <a:rPr lang="en-US" sz="3200" baseline="30000" dirty="0"/>
              <a:t>18 </a:t>
            </a:r>
            <a:r>
              <a:rPr lang="en-US" sz="3200" dirty="0">
                <a:solidFill>
                  <a:schemeClr val="accent4">
                    <a:lumMod val="40000"/>
                    <a:lumOff val="60000"/>
                  </a:schemeClr>
                </a:solidFill>
              </a:rPr>
              <a:t>As he clothed himself with cursing as with his garment, </a:t>
            </a:r>
          </a:p>
          <a:p>
            <a:r>
              <a:rPr lang="en-US" sz="3200" dirty="0">
                <a:solidFill>
                  <a:schemeClr val="accent4">
                    <a:lumMod val="40000"/>
                    <a:lumOff val="60000"/>
                  </a:schemeClr>
                </a:solidFill>
              </a:rPr>
              <a:t>So let it enter his body like water, </a:t>
            </a:r>
          </a:p>
          <a:p>
            <a:r>
              <a:rPr lang="en-US" sz="3200" dirty="0">
                <a:solidFill>
                  <a:schemeClr val="accent4">
                    <a:lumMod val="40000"/>
                    <a:lumOff val="60000"/>
                  </a:schemeClr>
                </a:solidFill>
              </a:rPr>
              <a:t>And like oil into his bones.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92308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64541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Jesus pronounced “Woes” on Bethsaida, </a:t>
            </a:r>
            <a:r>
              <a:rPr lang="en-US" sz="3200" dirty="0" err="1"/>
              <a:t>Chorazin</a:t>
            </a:r>
            <a:r>
              <a:rPr lang="en-US" sz="3200" dirty="0"/>
              <a:t> and Capernaum (Matt. 11:20-24)</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710064" y="1678509"/>
            <a:ext cx="798101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And the scribes and the Pharisees (Matt. 23:13-29)</a:t>
            </a:r>
          </a:p>
        </p:txBody>
      </p:sp>
      <p:sp>
        <p:nvSpPr>
          <p:cNvPr id="11" name="TextBox 10"/>
          <p:cNvSpPr txBox="1"/>
          <p:nvPr/>
        </p:nvSpPr>
        <p:spPr>
          <a:xfrm>
            <a:off x="714324" y="2272116"/>
            <a:ext cx="7981011" cy="1077218"/>
          </a:xfrm>
          <a:prstGeom prst="rect">
            <a:avLst/>
          </a:prstGeom>
          <a:noFill/>
        </p:spPr>
        <p:txBody>
          <a:bodyPr wrap="square" rtlCol="0">
            <a:spAutoFit/>
          </a:bodyPr>
          <a:lstStyle/>
          <a:p>
            <a:pPr marL="342900" indent="-342900">
              <a:buFont typeface="Arial" panose="020B0604020202020204" pitchFamily="34" charset="0"/>
              <a:buChar char="•"/>
            </a:pPr>
            <a:r>
              <a:rPr lang="en-US" sz="3200" dirty="0"/>
              <a:t> 1 Cor. 16:22 ~ </a:t>
            </a:r>
            <a:r>
              <a:rPr lang="en-US" sz="3200" dirty="0">
                <a:solidFill>
                  <a:schemeClr val="accent4">
                    <a:lumMod val="40000"/>
                    <a:lumOff val="60000"/>
                  </a:schemeClr>
                </a:solidFill>
              </a:rPr>
              <a:t>If anyone does not love the Lord Jesus Christ, let him be accursed. </a:t>
            </a:r>
            <a:r>
              <a:rPr lang="en-US" sz="3200" dirty="0"/>
              <a:t>(</a:t>
            </a:r>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anathema</a:t>
            </a:r>
            <a:r>
              <a:rPr lang="en-US" sz="3200" dirty="0"/>
              <a:t>)</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21647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91642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1338031" y="1192949"/>
            <a:ext cx="5109935" cy="1569660"/>
          </a:xfrm>
          <a:prstGeom prst="rect">
            <a:avLst/>
          </a:prstGeom>
          <a:noFill/>
        </p:spPr>
        <p:txBody>
          <a:bodyPr wrap="square" rtlCol="0">
            <a:spAutoFit/>
          </a:bodyPr>
          <a:lstStyle/>
          <a:p>
            <a:r>
              <a:rPr lang="en-US" sz="3200" dirty="0">
                <a:solidFill>
                  <a:schemeClr val="bg1"/>
                </a:solidFill>
                <a:latin typeface="Lushlife" panose="00000400000000000000" pitchFamily="2" charset="0"/>
              </a:rPr>
              <a:t>1. </a:t>
            </a:r>
            <a:r>
              <a:rPr lang="en-US" sz="3200" dirty="0">
                <a:solidFill>
                  <a:schemeClr val="accent4">
                    <a:lumMod val="40000"/>
                    <a:lumOff val="60000"/>
                  </a:schemeClr>
                </a:solidFill>
                <a:latin typeface="Lushlife" panose="00000400000000000000" pitchFamily="2" charset="0"/>
              </a:rPr>
              <a:t>Aleph</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mj-lt"/>
                <a:cs typeface="Times New Roman" panose="02020603050405020304" pitchFamily="18" charset="0"/>
              </a:rPr>
              <a:t>**********************************</a:t>
            </a:r>
          </a:p>
          <a:p>
            <a:r>
              <a:rPr lang="en-US" sz="3200" dirty="0">
                <a:solidFill>
                  <a:schemeClr val="bg1"/>
                </a:solidFill>
                <a:latin typeface="+mj-lt"/>
              </a:rPr>
              <a:t>**********************************</a:t>
            </a:r>
          </a:p>
        </p:txBody>
      </p:sp>
      <p:sp>
        <p:nvSpPr>
          <p:cNvPr id="11" name="TextBox 10"/>
          <p:cNvSpPr txBox="1"/>
          <p:nvPr/>
        </p:nvSpPr>
        <p:spPr>
          <a:xfrm>
            <a:off x="1338034" y="2615347"/>
            <a:ext cx="5109935" cy="1569660"/>
          </a:xfrm>
          <a:prstGeom prst="rect">
            <a:avLst/>
          </a:prstGeom>
          <a:noFill/>
        </p:spPr>
        <p:txBody>
          <a:bodyPr wrap="square" rtlCol="0">
            <a:spAutoFit/>
          </a:bodyPr>
          <a:lstStyle/>
          <a:p>
            <a:r>
              <a:rPr lang="en-US" sz="3200" dirty="0">
                <a:solidFill>
                  <a:schemeClr val="bg1"/>
                </a:solidFill>
                <a:latin typeface="Lushlife" panose="00000400000000000000" pitchFamily="2" charset="0"/>
              </a:rPr>
              <a:t>2. </a:t>
            </a:r>
            <a:r>
              <a:rPr lang="en-US" sz="3200" dirty="0">
                <a:solidFill>
                  <a:schemeClr val="accent4">
                    <a:lumMod val="40000"/>
                    <a:lumOff val="60000"/>
                  </a:schemeClr>
                </a:solidFill>
                <a:latin typeface="Lushlife" panose="00000400000000000000" pitchFamily="2" charset="0"/>
              </a:rPr>
              <a:t>Beth</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mj-lt"/>
                <a:cs typeface="Times New Roman" panose="02020603050405020304" pitchFamily="18" charset="0"/>
              </a:rPr>
              <a:t>**********************************</a:t>
            </a:r>
          </a:p>
          <a:p>
            <a:r>
              <a:rPr lang="en-US" sz="3200" dirty="0">
                <a:solidFill>
                  <a:schemeClr val="bg1"/>
                </a:solidFill>
                <a:latin typeface="+mj-lt"/>
              </a:rPr>
              <a:t>**********************************</a:t>
            </a:r>
          </a:p>
        </p:txBody>
      </p:sp>
      <p:sp>
        <p:nvSpPr>
          <p:cNvPr id="12" name="TextBox 11"/>
          <p:cNvSpPr txBox="1"/>
          <p:nvPr/>
        </p:nvSpPr>
        <p:spPr>
          <a:xfrm>
            <a:off x="1367065" y="4037742"/>
            <a:ext cx="5109935" cy="1569660"/>
          </a:xfrm>
          <a:prstGeom prst="rect">
            <a:avLst/>
          </a:prstGeom>
          <a:noFill/>
        </p:spPr>
        <p:txBody>
          <a:bodyPr wrap="square" rtlCol="0">
            <a:spAutoFit/>
          </a:bodyPr>
          <a:lstStyle/>
          <a:p>
            <a:r>
              <a:rPr lang="en-US" sz="3200" dirty="0">
                <a:solidFill>
                  <a:schemeClr val="bg1"/>
                </a:solidFill>
                <a:latin typeface="Lushlife" panose="00000400000000000000" pitchFamily="2" charset="0"/>
              </a:rPr>
              <a:t>3. </a:t>
            </a:r>
            <a:r>
              <a:rPr lang="en-US" sz="3200" dirty="0">
                <a:solidFill>
                  <a:schemeClr val="accent4">
                    <a:lumMod val="40000"/>
                    <a:lumOff val="60000"/>
                  </a:schemeClr>
                </a:solidFill>
                <a:latin typeface="Lushlife" panose="00000400000000000000" pitchFamily="2" charset="0"/>
              </a:rPr>
              <a:t>Gimel</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mj-lt"/>
                <a:cs typeface="Times New Roman" panose="02020603050405020304" pitchFamily="18" charset="0"/>
              </a:rPr>
              <a:t>**********************************</a:t>
            </a:r>
          </a:p>
          <a:p>
            <a:r>
              <a:rPr lang="en-US" sz="3200" dirty="0">
                <a:solidFill>
                  <a:schemeClr val="bg1"/>
                </a:solidFill>
                <a:latin typeface="+mj-lt"/>
              </a:rPr>
              <a:t>**********************************</a:t>
            </a:r>
          </a:p>
        </p:txBody>
      </p:sp>
      <p:sp>
        <p:nvSpPr>
          <p:cNvPr id="13" name="TextBox 12"/>
          <p:cNvSpPr txBox="1"/>
          <p:nvPr/>
        </p:nvSpPr>
        <p:spPr>
          <a:xfrm>
            <a:off x="7162800" y="1534886"/>
            <a:ext cx="1469572" cy="2062103"/>
          </a:xfrm>
          <a:prstGeom prst="rect">
            <a:avLst/>
          </a:prstGeom>
          <a:noFill/>
        </p:spPr>
        <p:txBody>
          <a:bodyPr wrap="square" rtlCol="0">
            <a:spAutoFit/>
          </a:bodyPr>
          <a:lstStyle/>
          <a:p>
            <a:r>
              <a:rPr lang="en-US" sz="3200" dirty="0">
                <a:solidFill>
                  <a:schemeClr val="accent4">
                    <a:lumMod val="40000"/>
                    <a:lumOff val="60000"/>
                  </a:schemeClr>
                </a:solidFill>
                <a:latin typeface="OLB Hebrew" panose="020B0500000000000000" pitchFamily="34" charset="0"/>
              </a:rPr>
              <a:t>A</a:t>
            </a:r>
            <a:r>
              <a:rPr lang="en-US" sz="3200" dirty="0">
                <a:solidFill>
                  <a:schemeClr val="bg1"/>
                </a:solidFill>
                <a:latin typeface="Lushlife" panose="00000400000000000000" pitchFamily="2" charset="0"/>
              </a:rPr>
              <a:t> Aleph</a:t>
            </a:r>
          </a:p>
          <a:p>
            <a:r>
              <a:rPr lang="en-US" sz="3200" dirty="0">
                <a:solidFill>
                  <a:schemeClr val="accent4">
                    <a:lumMod val="40000"/>
                    <a:lumOff val="60000"/>
                  </a:schemeClr>
                </a:solidFill>
                <a:latin typeface="OLB Hebrew" panose="020B0500000000000000" pitchFamily="34" charset="0"/>
              </a:rPr>
              <a:t>B</a:t>
            </a:r>
            <a:r>
              <a:rPr lang="en-US" sz="3200" dirty="0">
                <a:solidFill>
                  <a:schemeClr val="bg1"/>
                </a:solidFill>
                <a:latin typeface="Lushlife" panose="00000400000000000000" pitchFamily="2" charset="0"/>
              </a:rPr>
              <a:t> Beth</a:t>
            </a:r>
          </a:p>
          <a:p>
            <a:r>
              <a:rPr lang="en-US" sz="3200" dirty="0">
                <a:solidFill>
                  <a:schemeClr val="accent4">
                    <a:lumMod val="40000"/>
                    <a:lumOff val="60000"/>
                  </a:schemeClr>
                </a:solidFill>
                <a:latin typeface="OLB Hebrew" panose="020B0500000000000000" pitchFamily="34" charset="0"/>
              </a:rPr>
              <a:t>G</a:t>
            </a:r>
            <a:r>
              <a:rPr lang="en-US" sz="3200" dirty="0">
                <a:solidFill>
                  <a:schemeClr val="bg1"/>
                </a:solidFill>
                <a:latin typeface="Lushlife" panose="00000400000000000000" pitchFamily="2" charset="0"/>
              </a:rPr>
              <a:t> Gimel</a:t>
            </a:r>
          </a:p>
          <a:p>
            <a:r>
              <a:rPr lang="en-US" sz="3200" dirty="0">
                <a:solidFill>
                  <a:schemeClr val="accent4">
                    <a:lumMod val="40000"/>
                    <a:lumOff val="60000"/>
                  </a:schemeClr>
                </a:solidFill>
                <a:latin typeface="OLB Hebrew" panose="020B0500000000000000" pitchFamily="34" charset="0"/>
              </a:rPr>
              <a:t>D</a:t>
            </a:r>
            <a:r>
              <a:rPr lang="en-US" sz="3200" dirty="0">
                <a:solidFill>
                  <a:schemeClr val="bg1"/>
                </a:solidFill>
                <a:latin typeface="Lushlife" panose="00000400000000000000" pitchFamily="2" charset="0"/>
              </a:rPr>
              <a:t> </a:t>
            </a:r>
            <a:r>
              <a:rPr lang="en-US" sz="3200" dirty="0" err="1">
                <a:solidFill>
                  <a:schemeClr val="bg1"/>
                </a:solidFill>
                <a:latin typeface="Lushlife" panose="00000400000000000000" pitchFamily="2" charset="0"/>
              </a:rPr>
              <a:t>Daleth</a:t>
            </a:r>
            <a:endParaRPr lang="en-US" sz="3200" dirty="0">
              <a:solidFill>
                <a:schemeClr val="bg1"/>
              </a:solidFill>
              <a:latin typeface="Lushlife" panose="00000400000000000000" pitchFamily="2" charset="0"/>
            </a:endParaRPr>
          </a:p>
        </p:txBody>
      </p:sp>
      <p:sp>
        <p:nvSpPr>
          <p:cNvPr id="14" name="TextBox 13"/>
          <p:cNvSpPr txBox="1"/>
          <p:nvPr/>
        </p:nvSpPr>
        <p:spPr>
          <a:xfrm>
            <a:off x="1730340" y="692209"/>
            <a:ext cx="42230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Acrostic psalms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632311"/>
          </a:xfrm>
          <a:prstGeom prst="rect">
            <a:avLst/>
          </a:prstGeom>
          <a:noFill/>
        </p:spPr>
        <p:txBody>
          <a:bodyPr wrap="square" rtlCol="0">
            <a:spAutoFit/>
          </a:bodyPr>
          <a:lstStyle/>
          <a:p>
            <a:r>
              <a:rPr lang="en-US" sz="3000" dirty="0"/>
              <a:t>Rev. 10:8-10 ~ </a:t>
            </a:r>
            <a:r>
              <a:rPr lang="en-US" sz="3000" baseline="30000" dirty="0"/>
              <a:t>8</a:t>
            </a:r>
            <a:r>
              <a:rPr lang="en-US" sz="3000" dirty="0"/>
              <a:t> </a:t>
            </a:r>
            <a:r>
              <a:rPr lang="en-US" sz="3000" dirty="0">
                <a:solidFill>
                  <a:schemeClr val="accent4">
                    <a:lumMod val="40000"/>
                    <a:lumOff val="60000"/>
                  </a:schemeClr>
                </a:solidFill>
              </a:rPr>
              <a:t>Then the voice which I heard from heaven spoke to me again and said, “Go, take the little book which is open in the hand of the angel who stands on the sea and on the earth.” </a:t>
            </a:r>
          </a:p>
          <a:p>
            <a:r>
              <a:rPr lang="en-US" sz="3000" baseline="30000" dirty="0"/>
              <a:t>9</a:t>
            </a:r>
            <a:r>
              <a:rPr lang="en-US" sz="3000" dirty="0"/>
              <a:t> </a:t>
            </a:r>
            <a:r>
              <a:rPr lang="en-US" sz="3000" dirty="0">
                <a:solidFill>
                  <a:schemeClr val="accent4">
                    <a:lumMod val="40000"/>
                    <a:lumOff val="60000"/>
                  </a:schemeClr>
                </a:solidFill>
              </a:rPr>
              <a:t>So I went to the angel and said to him, “Give me the little book.” </a:t>
            </a:r>
          </a:p>
          <a:p>
            <a:r>
              <a:rPr lang="en-US" sz="3000" dirty="0">
                <a:solidFill>
                  <a:schemeClr val="accent4">
                    <a:lumMod val="40000"/>
                    <a:lumOff val="60000"/>
                  </a:schemeClr>
                </a:solidFill>
              </a:rPr>
              <a:t>And he said to me, “Take and eat it; and it will make your stomach bitter, but it will be as sweet as honey in your mouth.” </a:t>
            </a:r>
          </a:p>
          <a:p>
            <a:r>
              <a:rPr lang="en-US" sz="3000" baseline="30000" dirty="0"/>
              <a:t>10</a:t>
            </a:r>
            <a:r>
              <a:rPr lang="en-US" sz="3000" dirty="0"/>
              <a:t> </a:t>
            </a:r>
            <a:r>
              <a:rPr lang="en-US" sz="3000" dirty="0">
                <a:solidFill>
                  <a:schemeClr val="accent4">
                    <a:lumMod val="40000"/>
                    <a:lumOff val="60000"/>
                  </a:schemeClr>
                </a:solidFill>
              </a:rPr>
              <a:t>Then I took the little book out of the angel’s hand and ate it, and it was as sweet as honey in my mouth. But when I</a:t>
            </a:r>
          </a:p>
          <a:p>
            <a:r>
              <a:rPr lang="en-US" sz="3000" dirty="0">
                <a:solidFill>
                  <a:schemeClr val="accent4">
                    <a:lumMod val="40000"/>
                    <a:lumOff val="60000"/>
                  </a:schemeClr>
                </a:solidFill>
              </a:rPr>
              <a:t>had eaten it, my stomach became bitter.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30707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John Piper ~ </a:t>
            </a:r>
            <a:r>
              <a:rPr lang="en-US" sz="3200" dirty="0"/>
              <a:t>“There is a kind of hate for the sinner (viewed as morally corrupt and hostile to God) that may coexist with pity and even a desire for their salvation... [T]hat there comes a point of such extended, hardened, high-handed lovelessness toward God that it may be appropriate to call down anathema on it.”</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6258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73917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Rev. 6:10 </a:t>
            </a:r>
            <a:r>
              <a:rPr lang="en-US" sz="3200" dirty="0">
                <a:solidFill>
                  <a:schemeClr val="accent4">
                    <a:lumMod val="40000"/>
                    <a:lumOff val="60000"/>
                  </a:schemeClr>
                </a:solidFill>
              </a:rPr>
              <a:t>~ And they cried with a loud voice, saying, “How long, O Lord, holy and true, until You judge and avenge our blood on those who dwell on the earth?”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1495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5541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NIV ~ </a:t>
            </a:r>
            <a:r>
              <a:rPr lang="en-US" sz="3200" dirty="0">
                <a:solidFill>
                  <a:schemeClr val="accent4">
                    <a:lumMod val="40000"/>
                    <a:lumOff val="60000"/>
                  </a:schemeClr>
                </a:solidFill>
              </a:rPr>
              <a:t>my prayers returned to me unanswered</a:t>
            </a:r>
            <a:r>
              <a:rPr lang="en-US" sz="3200" i="1" dirty="0">
                <a:solidFill>
                  <a:schemeClr val="accent4">
                    <a:lumMod val="40000"/>
                    <a:lumOff val="60000"/>
                  </a:schemeClr>
                </a:solidFill>
              </a:rPr>
              <a:t>…</a:t>
            </a:r>
            <a:endParaRPr lang="en-US" sz="3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89540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31712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NASB ~ </a:t>
            </a:r>
            <a:r>
              <a:rPr lang="en-US" sz="3200" dirty="0">
                <a:solidFill>
                  <a:schemeClr val="accent4">
                    <a:lumMod val="40000"/>
                    <a:lumOff val="60000"/>
                  </a:schemeClr>
                </a:solidFill>
              </a:rPr>
              <a:t>Transgression speaks to the ungodly within his heart;</a:t>
            </a:r>
            <a:r>
              <a:rPr lang="en-US" sz="3200" dirty="0"/>
              <a:t> (also the KJV)</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5739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88309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12"/>
          <p:cNvSpPr/>
          <p:nvPr/>
        </p:nvSpPr>
        <p:spPr>
          <a:xfrm>
            <a:off x="4590020" y="619998"/>
            <a:ext cx="1460554"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fullness of Your house </a:t>
            </a:r>
            <a:r>
              <a:rPr lang="en-US" sz="3200" dirty="0"/>
              <a:t>~ KJV, </a:t>
            </a:r>
            <a:r>
              <a:rPr lang="en-US" sz="3200" dirty="0">
                <a:solidFill>
                  <a:schemeClr val="accent4">
                    <a:lumMod val="40000"/>
                    <a:lumOff val="60000"/>
                  </a:schemeClr>
                </a:solidFill>
              </a:rPr>
              <a:t>fatness of Thy house</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6" name="TextBox 5"/>
          <p:cNvSpPr txBox="1"/>
          <p:nvPr/>
        </p:nvSpPr>
        <p:spPr>
          <a:xfrm>
            <a:off x="714324" y="1277890"/>
            <a:ext cx="2188533"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 Spell that</a:t>
            </a:r>
          </a:p>
        </p:txBody>
      </p:sp>
      <p:sp>
        <p:nvSpPr>
          <p:cNvPr id="2" name="TextBox 1"/>
          <p:cNvSpPr txBox="1"/>
          <p:nvPr/>
        </p:nvSpPr>
        <p:spPr>
          <a:xfrm>
            <a:off x="2648859" y="1262747"/>
            <a:ext cx="551543"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p</a:t>
            </a:r>
          </a:p>
        </p:txBody>
      </p:sp>
      <p:sp>
        <p:nvSpPr>
          <p:cNvPr id="10" name="TextBox 9"/>
          <p:cNvSpPr txBox="1"/>
          <p:nvPr/>
        </p:nvSpPr>
        <p:spPr>
          <a:xfrm>
            <a:off x="2902857" y="1262750"/>
            <a:ext cx="551543"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h</a:t>
            </a:r>
          </a:p>
        </p:txBody>
      </p:sp>
      <p:sp>
        <p:nvSpPr>
          <p:cNvPr id="11" name="TextBox 10"/>
          <p:cNvSpPr txBox="1"/>
          <p:nvPr/>
        </p:nvSpPr>
        <p:spPr>
          <a:xfrm>
            <a:off x="3178626" y="1270008"/>
            <a:ext cx="551543"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a</a:t>
            </a:r>
          </a:p>
        </p:txBody>
      </p:sp>
      <p:sp>
        <p:nvSpPr>
          <p:cNvPr id="12" name="TextBox 11"/>
          <p:cNvSpPr txBox="1"/>
          <p:nvPr/>
        </p:nvSpPr>
        <p:spPr>
          <a:xfrm>
            <a:off x="3468913" y="1262752"/>
            <a:ext cx="551543"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t</a:t>
            </a:r>
          </a:p>
        </p:txBody>
      </p:sp>
    </p:spTree>
    <p:extLst>
      <p:ext uri="{BB962C8B-B14F-4D97-AF65-F5344CB8AC3E}">
        <p14:creationId xmlns:p14="http://schemas.microsoft.com/office/powerpoint/2010/main" val="312553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42" presetClass="path" presetSubtype="0" fill="hold" grpId="2" nodeType="withEffect">
                                  <p:stCondLst>
                                    <p:cond delay="100"/>
                                  </p:stCondLst>
                                  <p:childTnLst>
                                    <p:animMotion origin="layout" path="M -1.66667E-6 -3.7037E-7 L 0.09757 0.25324 " pathEditMode="relative" rAng="0" ptsTypes="AA">
                                      <p:cBhvr>
                                        <p:cTn id="34" dur="500" fill="hold"/>
                                        <p:tgtEl>
                                          <p:spTgt spid="2"/>
                                        </p:tgtEl>
                                        <p:attrNameLst>
                                          <p:attrName>ppt_x</p:attrName>
                                          <p:attrName>ppt_y</p:attrName>
                                        </p:attrNameLst>
                                      </p:cBhvr>
                                      <p:rCtr x="4878" y="12662"/>
                                    </p:animMotion>
                                  </p:childTnLst>
                                </p:cTn>
                              </p:par>
                              <p:par>
                                <p:cTn id="35" presetID="6" presetClass="emph" presetSubtype="0" fill="hold" grpId="1" nodeType="withEffect">
                                  <p:stCondLst>
                                    <p:cond delay="200"/>
                                  </p:stCondLst>
                                  <p:childTnLst>
                                    <p:animScale>
                                      <p:cBhvr>
                                        <p:cTn id="36" dur="500" fill="hold"/>
                                        <p:tgtEl>
                                          <p:spTgt spid="2"/>
                                        </p:tgtEl>
                                      </p:cBhvr>
                                      <p:by x="250000" y="250000"/>
                                    </p:animScale>
                                  </p:childTnLst>
                                </p:cTn>
                              </p:par>
                              <p:par>
                                <p:cTn id="37" presetID="42" presetClass="path" presetSubtype="0" fill="hold" grpId="2" nodeType="withEffect">
                                  <p:stCondLst>
                                    <p:cond delay="300"/>
                                  </p:stCondLst>
                                  <p:childTnLst>
                                    <p:animMotion origin="layout" path="M 5.55556E-7 -3.7037E-7 L 0.11962 0.25232 " pathEditMode="relative" rAng="0" ptsTypes="AA">
                                      <p:cBhvr>
                                        <p:cTn id="38" dur="500" fill="hold"/>
                                        <p:tgtEl>
                                          <p:spTgt spid="10"/>
                                        </p:tgtEl>
                                        <p:attrNameLst>
                                          <p:attrName>ppt_x</p:attrName>
                                          <p:attrName>ppt_y</p:attrName>
                                        </p:attrNameLst>
                                      </p:cBhvr>
                                      <p:rCtr x="5972" y="12616"/>
                                    </p:animMotion>
                                  </p:childTnLst>
                                </p:cTn>
                              </p:par>
                              <p:par>
                                <p:cTn id="39" presetID="6" presetClass="emph" presetSubtype="0" fill="hold" grpId="1" nodeType="withEffect">
                                  <p:stCondLst>
                                    <p:cond delay="400"/>
                                  </p:stCondLst>
                                  <p:childTnLst>
                                    <p:animScale>
                                      <p:cBhvr>
                                        <p:cTn id="40" dur="500" fill="hold"/>
                                        <p:tgtEl>
                                          <p:spTgt spid="10"/>
                                        </p:tgtEl>
                                      </p:cBhvr>
                                      <p:by x="250000" y="250000"/>
                                    </p:animScale>
                                  </p:childTnLst>
                                </p:cTn>
                              </p:par>
                              <p:par>
                                <p:cTn id="41" presetID="42" presetClass="path" presetSubtype="0" fill="hold" grpId="2" nodeType="withEffect">
                                  <p:stCondLst>
                                    <p:cond delay="500"/>
                                  </p:stCondLst>
                                  <p:childTnLst>
                                    <p:animMotion origin="layout" path="M 2.22222E-6 2.22222E-6 L 0.14062 0.25116 " pathEditMode="relative" rAng="0" ptsTypes="AA">
                                      <p:cBhvr>
                                        <p:cTn id="42" dur="500" fill="hold"/>
                                        <p:tgtEl>
                                          <p:spTgt spid="11"/>
                                        </p:tgtEl>
                                        <p:attrNameLst>
                                          <p:attrName>ppt_x</p:attrName>
                                          <p:attrName>ppt_y</p:attrName>
                                        </p:attrNameLst>
                                      </p:cBhvr>
                                      <p:rCtr x="7031" y="12546"/>
                                    </p:animMotion>
                                  </p:childTnLst>
                                </p:cTn>
                              </p:par>
                              <p:par>
                                <p:cTn id="43" presetID="6" presetClass="emph" presetSubtype="0" fill="hold" grpId="1" nodeType="withEffect">
                                  <p:stCondLst>
                                    <p:cond delay="600"/>
                                  </p:stCondLst>
                                  <p:childTnLst>
                                    <p:animScale>
                                      <p:cBhvr>
                                        <p:cTn id="44" dur="500" fill="hold"/>
                                        <p:tgtEl>
                                          <p:spTgt spid="11"/>
                                        </p:tgtEl>
                                      </p:cBhvr>
                                      <p:by x="250000" y="250000"/>
                                    </p:animScale>
                                  </p:childTnLst>
                                </p:cTn>
                              </p:par>
                              <p:par>
                                <p:cTn id="45" presetID="42" presetClass="path" presetSubtype="0" fill="hold" grpId="2" nodeType="withEffect">
                                  <p:stCondLst>
                                    <p:cond delay="700"/>
                                  </p:stCondLst>
                                  <p:childTnLst>
                                    <p:animMotion origin="layout" path="M 1.38889E-6 -3.7037E-7 L 0.15989 0.25208 " pathEditMode="relative" rAng="0" ptsTypes="AA">
                                      <p:cBhvr>
                                        <p:cTn id="46" dur="500" fill="hold"/>
                                        <p:tgtEl>
                                          <p:spTgt spid="12"/>
                                        </p:tgtEl>
                                        <p:attrNameLst>
                                          <p:attrName>ppt_x</p:attrName>
                                          <p:attrName>ppt_y</p:attrName>
                                        </p:attrNameLst>
                                      </p:cBhvr>
                                      <p:rCtr x="7986" y="12593"/>
                                    </p:animMotion>
                                  </p:childTnLst>
                                </p:cTn>
                              </p:par>
                              <p:par>
                                <p:cTn id="47" presetID="6" presetClass="emph" presetSubtype="0" fill="hold" grpId="1" nodeType="withEffect">
                                  <p:stCondLst>
                                    <p:cond delay="800"/>
                                  </p:stCondLst>
                                  <p:childTnLst>
                                    <p:animScale>
                                      <p:cBhvr>
                                        <p:cTn id="48" dur="500" fill="hold"/>
                                        <p:tgtEl>
                                          <p:spTgt spid="12"/>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2" grpId="0"/>
      <p:bldP spid="2" grpId="1"/>
      <p:bldP spid="2" grpId="2"/>
      <p:bldP spid="10" grpId="0"/>
      <p:bldP spid="10" grpId="1"/>
      <p:bldP spid="10" grpId="2"/>
      <p:bldP spid="11" grpId="0"/>
      <p:bldP spid="11" grpId="1"/>
      <p:bldP spid="11" grpId="2"/>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30340" y="692209"/>
            <a:ext cx="42230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Acrostic psalms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1333500" y="1192949"/>
            <a:ext cx="4765614" cy="1569660"/>
          </a:xfrm>
          <a:prstGeom prst="rect">
            <a:avLst/>
          </a:prstGeom>
          <a:noFill/>
        </p:spPr>
        <p:txBody>
          <a:bodyPr wrap="square" rtlCol="0">
            <a:spAutoFit/>
          </a:bodyPr>
          <a:lstStyle/>
          <a:p>
            <a:pPr algn="just"/>
            <a:r>
              <a:rPr lang="en-US" sz="3200" dirty="0">
                <a:solidFill>
                  <a:schemeClr val="bg1"/>
                </a:solidFill>
                <a:latin typeface="Lushlife" panose="00000400000000000000" pitchFamily="2" charset="0"/>
              </a:rPr>
              <a:t>1. </a:t>
            </a:r>
            <a:r>
              <a:rPr lang="en-US" sz="3200" dirty="0">
                <a:solidFill>
                  <a:schemeClr val="accent4">
                    <a:lumMod val="40000"/>
                    <a:lumOff val="60000"/>
                  </a:schemeClr>
                </a:solidFill>
                <a:latin typeface="Lushlife" panose="00000400000000000000" pitchFamily="2" charset="0"/>
              </a:rPr>
              <a:t>Aleph</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pPr algn="just"/>
            <a:r>
              <a:rPr lang="en-US" sz="3200" dirty="0">
                <a:solidFill>
                  <a:schemeClr val="accent4">
                    <a:lumMod val="40000"/>
                    <a:lumOff val="60000"/>
                  </a:schemeClr>
                </a:solidFill>
                <a:latin typeface="+mj-lt"/>
                <a:cs typeface="Times New Roman" panose="02020603050405020304" pitchFamily="18" charset="0"/>
              </a:rPr>
              <a:t>Aleph</a:t>
            </a:r>
            <a:r>
              <a:rPr lang="en-US" sz="3200" dirty="0">
                <a:solidFill>
                  <a:schemeClr val="bg1"/>
                </a:solidFill>
                <a:latin typeface="+mj-lt"/>
                <a:cs typeface="Times New Roman" panose="02020603050405020304" pitchFamily="18" charset="0"/>
              </a:rPr>
              <a:t> ***************************</a:t>
            </a:r>
          </a:p>
          <a:p>
            <a:pPr algn="just"/>
            <a:r>
              <a:rPr lang="en-US" sz="3200" dirty="0">
                <a:solidFill>
                  <a:schemeClr val="accent4">
                    <a:lumMod val="40000"/>
                    <a:lumOff val="60000"/>
                  </a:schemeClr>
                </a:solidFill>
                <a:latin typeface="+mj-lt"/>
              </a:rPr>
              <a:t>Aleph</a:t>
            </a:r>
            <a:r>
              <a:rPr lang="en-US" sz="3200" dirty="0">
                <a:solidFill>
                  <a:schemeClr val="bg1"/>
                </a:solidFill>
                <a:latin typeface="+mj-lt"/>
              </a:rPr>
              <a:t> ***************************</a:t>
            </a:r>
          </a:p>
        </p:txBody>
      </p:sp>
      <p:sp>
        <p:nvSpPr>
          <p:cNvPr id="11" name="TextBox 10"/>
          <p:cNvSpPr txBox="1"/>
          <p:nvPr/>
        </p:nvSpPr>
        <p:spPr>
          <a:xfrm>
            <a:off x="1333503" y="2680660"/>
            <a:ext cx="4765614" cy="1569660"/>
          </a:xfrm>
          <a:prstGeom prst="rect">
            <a:avLst/>
          </a:prstGeom>
          <a:noFill/>
        </p:spPr>
        <p:txBody>
          <a:bodyPr wrap="square" rtlCol="0">
            <a:spAutoFit/>
          </a:bodyPr>
          <a:lstStyle/>
          <a:p>
            <a:pPr algn="just"/>
            <a:r>
              <a:rPr lang="en-US" sz="3200" dirty="0">
                <a:solidFill>
                  <a:schemeClr val="bg1"/>
                </a:solidFill>
                <a:latin typeface="Lushlife" panose="00000400000000000000" pitchFamily="2" charset="0"/>
              </a:rPr>
              <a:t>2. </a:t>
            </a:r>
            <a:r>
              <a:rPr lang="en-US" sz="3200" dirty="0">
                <a:solidFill>
                  <a:schemeClr val="accent4">
                    <a:lumMod val="40000"/>
                    <a:lumOff val="60000"/>
                  </a:schemeClr>
                </a:solidFill>
                <a:latin typeface="Lushlife" panose="00000400000000000000" pitchFamily="2" charset="0"/>
              </a:rPr>
              <a:t>Beth</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pPr algn="just"/>
            <a:r>
              <a:rPr lang="en-US" sz="3200" dirty="0">
                <a:solidFill>
                  <a:schemeClr val="accent4">
                    <a:lumMod val="40000"/>
                    <a:lumOff val="60000"/>
                  </a:schemeClr>
                </a:solidFill>
                <a:latin typeface="+mj-lt"/>
                <a:cs typeface="Times New Roman" panose="02020603050405020304" pitchFamily="18" charset="0"/>
              </a:rPr>
              <a:t>Beth</a:t>
            </a:r>
            <a:r>
              <a:rPr lang="en-US" sz="3200" dirty="0">
                <a:solidFill>
                  <a:schemeClr val="bg1"/>
                </a:solidFill>
                <a:latin typeface="+mj-lt"/>
                <a:cs typeface="Times New Roman" panose="02020603050405020304" pitchFamily="18" charset="0"/>
              </a:rPr>
              <a:t> ****************************</a:t>
            </a:r>
          </a:p>
          <a:p>
            <a:pPr algn="just"/>
            <a:r>
              <a:rPr lang="en-US" sz="3200" dirty="0">
                <a:solidFill>
                  <a:schemeClr val="accent4">
                    <a:lumMod val="40000"/>
                    <a:lumOff val="60000"/>
                  </a:schemeClr>
                </a:solidFill>
                <a:latin typeface="+mj-lt"/>
              </a:rPr>
              <a:t>Beth</a:t>
            </a:r>
            <a:r>
              <a:rPr lang="en-US" sz="3200" dirty="0">
                <a:solidFill>
                  <a:schemeClr val="bg1"/>
                </a:solidFill>
                <a:latin typeface="+mj-lt"/>
              </a:rPr>
              <a:t> ****************************</a:t>
            </a:r>
          </a:p>
        </p:txBody>
      </p:sp>
      <p:sp>
        <p:nvSpPr>
          <p:cNvPr id="12" name="TextBox 11"/>
          <p:cNvSpPr txBox="1"/>
          <p:nvPr/>
        </p:nvSpPr>
        <p:spPr>
          <a:xfrm>
            <a:off x="1362534" y="4153854"/>
            <a:ext cx="4765614" cy="1569660"/>
          </a:xfrm>
          <a:prstGeom prst="rect">
            <a:avLst/>
          </a:prstGeom>
          <a:noFill/>
        </p:spPr>
        <p:txBody>
          <a:bodyPr wrap="square" rtlCol="0">
            <a:spAutoFit/>
          </a:bodyPr>
          <a:lstStyle/>
          <a:p>
            <a:pPr algn="just"/>
            <a:r>
              <a:rPr lang="en-US" sz="3200" dirty="0">
                <a:solidFill>
                  <a:schemeClr val="bg1"/>
                </a:solidFill>
                <a:latin typeface="Lushlife" panose="00000400000000000000" pitchFamily="2" charset="0"/>
              </a:rPr>
              <a:t>3. </a:t>
            </a:r>
            <a:r>
              <a:rPr lang="en-US" sz="3200" dirty="0">
                <a:solidFill>
                  <a:schemeClr val="accent4">
                    <a:lumMod val="40000"/>
                    <a:lumOff val="60000"/>
                  </a:schemeClr>
                </a:solidFill>
                <a:latin typeface="Lushlife" panose="00000400000000000000" pitchFamily="2" charset="0"/>
              </a:rPr>
              <a:t>Gimel</a:t>
            </a:r>
            <a:r>
              <a:rPr lang="en-US" sz="3200" dirty="0">
                <a:solidFill>
                  <a:schemeClr val="bg1"/>
                </a:solidFill>
                <a:latin typeface="Lushlife" panose="00000400000000000000" pitchFamily="2" charset="0"/>
              </a:rPr>
              <a:t> ************************</a:t>
            </a:r>
            <a:endParaRPr lang="en-US" sz="3200" i="1" dirty="0">
              <a:solidFill>
                <a:schemeClr val="bg1"/>
              </a:solidFill>
              <a:latin typeface="Times New Roman" panose="02020603050405020304" pitchFamily="18" charset="0"/>
              <a:cs typeface="Times New Roman" panose="02020603050405020304" pitchFamily="18" charset="0"/>
            </a:endParaRPr>
          </a:p>
          <a:p>
            <a:pPr algn="just"/>
            <a:r>
              <a:rPr lang="en-US" sz="3200" dirty="0">
                <a:solidFill>
                  <a:schemeClr val="accent4">
                    <a:lumMod val="40000"/>
                    <a:lumOff val="60000"/>
                  </a:schemeClr>
                </a:solidFill>
                <a:latin typeface="+mj-lt"/>
                <a:cs typeface="Times New Roman" panose="02020603050405020304" pitchFamily="18" charset="0"/>
              </a:rPr>
              <a:t>Gimel</a:t>
            </a:r>
            <a:r>
              <a:rPr lang="en-US" sz="3200" dirty="0">
                <a:solidFill>
                  <a:schemeClr val="bg1"/>
                </a:solidFill>
                <a:latin typeface="+mj-lt"/>
                <a:cs typeface="Times New Roman" panose="02020603050405020304" pitchFamily="18" charset="0"/>
              </a:rPr>
              <a:t> **************************</a:t>
            </a:r>
          </a:p>
          <a:p>
            <a:pPr algn="just"/>
            <a:r>
              <a:rPr lang="en-US" sz="3200" dirty="0">
                <a:solidFill>
                  <a:schemeClr val="accent4">
                    <a:lumMod val="40000"/>
                    <a:lumOff val="60000"/>
                  </a:schemeClr>
                </a:solidFill>
                <a:latin typeface="+mj-lt"/>
              </a:rPr>
              <a:t>Gimel</a:t>
            </a:r>
            <a:r>
              <a:rPr lang="en-US" sz="3200" dirty="0">
                <a:solidFill>
                  <a:schemeClr val="bg1"/>
                </a:solidFill>
                <a:latin typeface="+mj-lt"/>
              </a:rPr>
              <a:t> **************************</a:t>
            </a:r>
          </a:p>
        </p:txBody>
      </p:sp>
      <p:sp>
        <p:nvSpPr>
          <p:cNvPr id="13" name="TextBox 12"/>
          <p:cNvSpPr txBox="1"/>
          <p:nvPr/>
        </p:nvSpPr>
        <p:spPr>
          <a:xfrm>
            <a:off x="7162800" y="1534886"/>
            <a:ext cx="1469572" cy="2062103"/>
          </a:xfrm>
          <a:prstGeom prst="rect">
            <a:avLst/>
          </a:prstGeom>
          <a:noFill/>
        </p:spPr>
        <p:txBody>
          <a:bodyPr wrap="square" rtlCol="0">
            <a:spAutoFit/>
          </a:bodyPr>
          <a:lstStyle/>
          <a:p>
            <a:r>
              <a:rPr lang="en-US" sz="3200" dirty="0">
                <a:solidFill>
                  <a:schemeClr val="accent4">
                    <a:lumMod val="40000"/>
                    <a:lumOff val="60000"/>
                  </a:schemeClr>
                </a:solidFill>
                <a:latin typeface="OLB Hebrew" panose="020B0500000000000000" pitchFamily="34" charset="0"/>
              </a:rPr>
              <a:t>A</a:t>
            </a:r>
            <a:r>
              <a:rPr lang="en-US" sz="3200" dirty="0">
                <a:solidFill>
                  <a:schemeClr val="bg1"/>
                </a:solidFill>
                <a:latin typeface="Lushlife" panose="00000400000000000000" pitchFamily="2" charset="0"/>
              </a:rPr>
              <a:t> Aleph</a:t>
            </a:r>
          </a:p>
          <a:p>
            <a:r>
              <a:rPr lang="en-US" sz="3200" dirty="0">
                <a:solidFill>
                  <a:schemeClr val="accent4">
                    <a:lumMod val="40000"/>
                    <a:lumOff val="60000"/>
                  </a:schemeClr>
                </a:solidFill>
                <a:latin typeface="OLB Hebrew" panose="020B0500000000000000" pitchFamily="34" charset="0"/>
              </a:rPr>
              <a:t>B</a:t>
            </a:r>
            <a:r>
              <a:rPr lang="en-US" sz="3200" dirty="0">
                <a:solidFill>
                  <a:schemeClr val="bg1"/>
                </a:solidFill>
                <a:latin typeface="Lushlife" panose="00000400000000000000" pitchFamily="2" charset="0"/>
              </a:rPr>
              <a:t> Beth</a:t>
            </a:r>
          </a:p>
          <a:p>
            <a:r>
              <a:rPr lang="en-US" sz="3200" dirty="0">
                <a:solidFill>
                  <a:schemeClr val="accent4">
                    <a:lumMod val="40000"/>
                    <a:lumOff val="60000"/>
                  </a:schemeClr>
                </a:solidFill>
                <a:latin typeface="OLB Hebrew" panose="020B0500000000000000" pitchFamily="34" charset="0"/>
              </a:rPr>
              <a:t>G</a:t>
            </a:r>
            <a:r>
              <a:rPr lang="en-US" sz="3200" dirty="0">
                <a:solidFill>
                  <a:schemeClr val="bg1"/>
                </a:solidFill>
                <a:latin typeface="Lushlife" panose="00000400000000000000" pitchFamily="2" charset="0"/>
              </a:rPr>
              <a:t> Gimel</a:t>
            </a:r>
          </a:p>
          <a:p>
            <a:r>
              <a:rPr lang="en-US" sz="3200" dirty="0">
                <a:solidFill>
                  <a:schemeClr val="accent4">
                    <a:lumMod val="40000"/>
                    <a:lumOff val="60000"/>
                  </a:schemeClr>
                </a:solidFill>
                <a:latin typeface="OLB Hebrew" panose="020B0500000000000000" pitchFamily="34" charset="0"/>
              </a:rPr>
              <a:t>D</a:t>
            </a:r>
            <a:r>
              <a:rPr lang="en-US" sz="3200" dirty="0">
                <a:solidFill>
                  <a:schemeClr val="bg1"/>
                </a:solidFill>
                <a:latin typeface="Lushlife" panose="00000400000000000000" pitchFamily="2" charset="0"/>
              </a:rPr>
              <a:t> </a:t>
            </a:r>
            <a:r>
              <a:rPr lang="en-US" sz="3200" dirty="0" err="1">
                <a:solidFill>
                  <a:schemeClr val="bg1"/>
                </a:solidFill>
                <a:latin typeface="Lushlife" panose="00000400000000000000" pitchFamily="2" charset="0"/>
              </a:rPr>
              <a:t>Daleth</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354341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19100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29657" y="692209"/>
            <a:ext cx="42230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Acrostic psalms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762000" y="1192949"/>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1. </a:t>
            </a:r>
            <a:r>
              <a:rPr lang="en-US" sz="2000" dirty="0">
                <a:solidFill>
                  <a:schemeClr val="accent4">
                    <a:lumMod val="40000"/>
                    <a:lumOff val="60000"/>
                  </a:schemeClr>
                </a:solidFill>
                <a:latin typeface="Lushlife" panose="00000400000000000000" pitchFamily="2" charset="0"/>
              </a:rPr>
              <a:t>Aleph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mj-lt"/>
                <a:cs typeface="Times New Roman" panose="02020603050405020304" pitchFamily="18" charset="0"/>
              </a:rPr>
              <a:t>**********************************</a:t>
            </a:r>
          </a:p>
          <a:p>
            <a:pPr algn="just"/>
            <a:r>
              <a:rPr lang="en-US" sz="2000" dirty="0">
                <a:solidFill>
                  <a:schemeClr val="bg1"/>
                </a:solidFill>
                <a:latin typeface="+mj-lt"/>
              </a:rPr>
              <a:t>**********************************</a:t>
            </a:r>
          </a:p>
        </p:txBody>
      </p:sp>
      <p:sp>
        <p:nvSpPr>
          <p:cNvPr id="11" name="TextBox 10"/>
          <p:cNvSpPr txBox="1"/>
          <p:nvPr/>
        </p:nvSpPr>
        <p:spPr>
          <a:xfrm>
            <a:off x="762003" y="2056548"/>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2. </a:t>
            </a:r>
            <a:r>
              <a:rPr lang="en-US" sz="2000" dirty="0">
                <a:solidFill>
                  <a:schemeClr val="accent4">
                    <a:lumMod val="40000"/>
                    <a:lumOff val="60000"/>
                  </a:schemeClr>
                </a:solidFill>
                <a:latin typeface="Lushlife" panose="00000400000000000000" pitchFamily="2" charset="0"/>
              </a:rPr>
              <a:t>Aleph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2" name="TextBox 11"/>
          <p:cNvSpPr txBox="1"/>
          <p:nvPr/>
        </p:nvSpPr>
        <p:spPr>
          <a:xfrm>
            <a:off x="791034" y="2934663"/>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3. </a:t>
            </a:r>
            <a:r>
              <a:rPr lang="en-US" sz="2000" dirty="0">
                <a:solidFill>
                  <a:schemeClr val="accent4">
                    <a:lumMod val="40000"/>
                    <a:lumOff val="60000"/>
                  </a:schemeClr>
                </a:solidFill>
                <a:latin typeface="Lushlife" panose="00000400000000000000" pitchFamily="2" charset="0"/>
              </a:rPr>
              <a:t>Aleph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3" name="TextBox 12"/>
          <p:cNvSpPr txBox="1"/>
          <p:nvPr/>
        </p:nvSpPr>
        <p:spPr>
          <a:xfrm>
            <a:off x="769260" y="3812769"/>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4. </a:t>
            </a:r>
            <a:r>
              <a:rPr lang="en-US" sz="2000" dirty="0">
                <a:solidFill>
                  <a:schemeClr val="accent4">
                    <a:lumMod val="40000"/>
                    <a:lumOff val="60000"/>
                  </a:schemeClr>
                </a:solidFill>
                <a:latin typeface="Lushlife" panose="00000400000000000000" pitchFamily="2" charset="0"/>
              </a:rPr>
              <a:t>Beth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mj-lt"/>
                <a:cs typeface="Times New Roman" panose="02020603050405020304" pitchFamily="18" charset="0"/>
              </a:rPr>
              <a:t>**********************************</a:t>
            </a:r>
          </a:p>
          <a:p>
            <a:pPr algn="just"/>
            <a:r>
              <a:rPr lang="en-US" sz="2000" dirty="0">
                <a:solidFill>
                  <a:schemeClr val="bg1"/>
                </a:solidFill>
                <a:latin typeface="+mj-lt"/>
              </a:rPr>
              <a:t>**********************************</a:t>
            </a:r>
          </a:p>
        </p:txBody>
      </p:sp>
      <p:sp>
        <p:nvSpPr>
          <p:cNvPr id="14" name="TextBox 13"/>
          <p:cNvSpPr txBox="1"/>
          <p:nvPr/>
        </p:nvSpPr>
        <p:spPr>
          <a:xfrm>
            <a:off x="769263" y="4727167"/>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5. </a:t>
            </a:r>
            <a:r>
              <a:rPr lang="en-US" sz="2000" dirty="0">
                <a:solidFill>
                  <a:schemeClr val="accent4">
                    <a:lumMod val="40000"/>
                    <a:lumOff val="60000"/>
                  </a:schemeClr>
                </a:solidFill>
                <a:latin typeface="Lushlife" panose="00000400000000000000" pitchFamily="2" charset="0"/>
              </a:rPr>
              <a:t>Beth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5" name="TextBox 14"/>
          <p:cNvSpPr txBox="1"/>
          <p:nvPr/>
        </p:nvSpPr>
        <p:spPr>
          <a:xfrm>
            <a:off x="798294" y="5605282"/>
            <a:ext cx="3077097"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6. </a:t>
            </a:r>
            <a:r>
              <a:rPr lang="en-US" sz="2000" dirty="0">
                <a:solidFill>
                  <a:schemeClr val="accent4">
                    <a:lumMod val="40000"/>
                    <a:lumOff val="60000"/>
                  </a:schemeClr>
                </a:solidFill>
                <a:latin typeface="Lushlife" panose="00000400000000000000" pitchFamily="2" charset="0"/>
              </a:rPr>
              <a:t>Beth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6" name="TextBox 15"/>
          <p:cNvSpPr txBox="1"/>
          <p:nvPr/>
        </p:nvSpPr>
        <p:spPr>
          <a:xfrm>
            <a:off x="4129296" y="1192952"/>
            <a:ext cx="2931968"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7. </a:t>
            </a:r>
            <a:r>
              <a:rPr lang="en-US" sz="2000" dirty="0">
                <a:solidFill>
                  <a:schemeClr val="accent4">
                    <a:lumMod val="40000"/>
                    <a:lumOff val="60000"/>
                  </a:schemeClr>
                </a:solidFill>
                <a:latin typeface="Lushlife" panose="00000400000000000000" pitchFamily="2" charset="0"/>
              </a:rPr>
              <a:t>Gimel</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mj-lt"/>
                <a:cs typeface="Times New Roman" panose="02020603050405020304" pitchFamily="18" charset="0"/>
              </a:rPr>
              <a:t>**********************************</a:t>
            </a:r>
          </a:p>
          <a:p>
            <a:pPr algn="just"/>
            <a:r>
              <a:rPr lang="en-US" sz="2000" dirty="0">
                <a:solidFill>
                  <a:schemeClr val="bg1"/>
                </a:solidFill>
                <a:latin typeface="+mj-lt"/>
              </a:rPr>
              <a:t>**********************************</a:t>
            </a:r>
          </a:p>
        </p:txBody>
      </p:sp>
      <p:sp>
        <p:nvSpPr>
          <p:cNvPr id="17" name="TextBox 16"/>
          <p:cNvSpPr txBox="1"/>
          <p:nvPr/>
        </p:nvSpPr>
        <p:spPr>
          <a:xfrm>
            <a:off x="4129299" y="2056551"/>
            <a:ext cx="2931968"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8. </a:t>
            </a:r>
            <a:r>
              <a:rPr lang="en-US" sz="2000" dirty="0">
                <a:solidFill>
                  <a:schemeClr val="accent4">
                    <a:lumMod val="40000"/>
                    <a:lumOff val="60000"/>
                  </a:schemeClr>
                </a:solidFill>
                <a:latin typeface="Lushlife" panose="00000400000000000000" pitchFamily="2" charset="0"/>
              </a:rPr>
              <a:t>Gimel</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8" name="TextBox 17"/>
          <p:cNvSpPr txBox="1"/>
          <p:nvPr/>
        </p:nvSpPr>
        <p:spPr>
          <a:xfrm>
            <a:off x="4158330" y="2934666"/>
            <a:ext cx="2931968"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9. </a:t>
            </a:r>
            <a:r>
              <a:rPr lang="en-US" sz="2000" dirty="0">
                <a:solidFill>
                  <a:schemeClr val="accent4">
                    <a:lumMod val="40000"/>
                    <a:lumOff val="60000"/>
                  </a:schemeClr>
                </a:solidFill>
                <a:latin typeface="Lushlife" panose="00000400000000000000" pitchFamily="2" charset="0"/>
              </a:rPr>
              <a:t>Gimel</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19" name="TextBox 18"/>
          <p:cNvSpPr txBox="1"/>
          <p:nvPr/>
        </p:nvSpPr>
        <p:spPr>
          <a:xfrm>
            <a:off x="4136556" y="3812772"/>
            <a:ext cx="2931968"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10. </a:t>
            </a:r>
            <a:r>
              <a:rPr lang="en-US" sz="2000" dirty="0" err="1">
                <a:solidFill>
                  <a:schemeClr val="accent4">
                    <a:lumMod val="40000"/>
                    <a:lumOff val="60000"/>
                  </a:schemeClr>
                </a:solidFill>
                <a:latin typeface="Lushlife" panose="00000400000000000000" pitchFamily="2" charset="0"/>
              </a:rPr>
              <a:t>Daleth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mj-lt"/>
                <a:cs typeface="Times New Roman" panose="02020603050405020304" pitchFamily="18" charset="0"/>
              </a:rPr>
              <a:t>**********************************</a:t>
            </a:r>
          </a:p>
          <a:p>
            <a:pPr algn="just"/>
            <a:r>
              <a:rPr lang="en-US" sz="2000" dirty="0">
                <a:solidFill>
                  <a:schemeClr val="bg1"/>
                </a:solidFill>
                <a:latin typeface="+mj-lt"/>
              </a:rPr>
              <a:t>**********************************</a:t>
            </a:r>
          </a:p>
        </p:txBody>
      </p:sp>
      <p:sp>
        <p:nvSpPr>
          <p:cNvPr id="20" name="TextBox 19"/>
          <p:cNvSpPr txBox="1"/>
          <p:nvPr/>
        </p:nvSpPr>
        <p:spPr>
          <a:xfrm>
            <a:off x="4136559" y="4727170"/>
            <a:ext cx="2931968"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11. </a:t>
            </a:r>
            <a:r>
              <a:rPr lang="en-US" sz="2000" dirty="0" err="1">
                <a:solidFill>
                  <a:schemeClr val="accent4">
                    <a:lumMod val="40000"/>
                    <a:lumOff val="60000"/>
                  </a:schemeClr>
                </a:solidFill>
                <a:latin typeface="Lushlife" panose="00000400000000000000" pitchFamily="2" charset="0"/>
              </a:rPr>
              <a:t>Daleth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21" name="TextBox 20"/>
          <p:cNvSpPr txBox="1"/>
          <p:nvPr/>
        </p:nvSpPr>
        <p:spPr>
          <a:xfrm>
            <a:off x="4166910" y="5605285"/>
            <a:ext cx="2958355" cy="1015663"/>
          </a:xfrm>
          <a:prstGeom prst="rect">
            <a:avLst/>
          </a:prstGeom>
          <a:noFill/>
        </p:spPr>
        <p:txBody>
          <a:bodyPr wrap="square" rtlCol="0">
            <a:spAutoFit/>
          </a:bodyPr>
          <a:lstStyle/>
          <a:p>
            <a:pPr algn="just"/>
            <a:r>
              <a:rPr lang="en-US" sz="2000" dirty="0">
                <a:solidFill>
                  <a:schemeClr val="bg1"/>
                </a:solidFill>
                <a:latin typeface="Lushlife" panose="00000400000000000000" pitchFamily="2" charset="0"/>
              </a:rPr>
              <a:t>12. </a:t>
            </a:r>
            <a:r>
              <a:rPr lang="en-US" sz="2000" dirty="0" err="1">
                <a:solidFill>
                  <a:schemeClr val="accent4">
                    <a:lumMod val="40000"/>
                    <a:lumOff val="60000"/>
                  </a:schemeClr>
                </a:solidFill>
                <a:latin typeface="Lushlife" panose="00000400000000000000" pitchFamily="2" charset="0"/>
              </a:rPr>
              <a:t>Daleth</a:t>
            </a:r>
            <a:r>
              <a:rPr lang="en-US" sz="2000" dirty="0">
                <a:solidFill>
                  <a:schemeClr val="bg1"/>
                </a:solidFill>
                <a:latin typeface="Lushlife" panose="00000400000000000000" pitchFamily="2" charset="0"/>
              </a:rPr>
              <a:t> **********************</a:t>
            </a:r>
            <a:endParaRPr lang="en-US" sz="2000" i="1"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cs typeface="Times New Roman" panose="02020603050405020304" pitchFamily="18" charset="0"/>
              </a:rPr>
              <a:t>**********************************</a:t>
            </a:r>
          </a:p>
          <a:p>
            <a:pPr algn="just"/>
            <a:r>
              <a:rPr lang="en-US" sz="2000" dirty="0">
                <a:solidFill>
                  <a:schemeClr val="bg1"/>
                </a:solidFill>
              </a:rPr>
              <a:t>**********************************</a:t>
            </a:r>
            <a:endParaRPr lang="en-US" sz="2000" dirty="0">
              <a:solidFill>
                <a:schemeClr val="bg1"/>
              </a:solidFill>
              <a:latin typeface="+mj-lt"/>
            </a:endParaRPr>
          </a:p>
        </p:txBody>
      </p:sp>
      <p:sp>
        <p:nvSpPr>
          <p:cNvPr id="2" name="TextBox 1"/>
          <p:cNvSpPr txBox="1"/>
          <p:nvPr/>
        </p:nvSpPr>
        <p:spPr>
          <a:xfrm>
            <a:off x="7162800" y="1534886"/>
            <a:ext cx="1469572" cy="2062103"/>
          </a:xfrm>
          <a:prstGeom prst="rect">
            <a:avLst/>
          </a:prstGeom>
          <a:noFill/>
        </p:spPr>
        <p:txBody>
          <a:bodyPr wrap="square" rtlCol="0">
            <a:spAutoFit/>
          </a:bodyPr>
          <a:lstStyle/>
          <a:p>
            <a:r>
              <a:rPr lang="en-US" sz="3200" dirty="0">
                <a:solidFill>
                  <a:schemeClr val="accent4">
                    <a:lumMod val="40000"/>
                    <a:lumOff val="60000"/>
                  </a:schemeClr>
                </a:solidFill>
                <a:latin typeface="OLB Hebrew" panose="020B0500000000000000" pitchFamily="34" charset="0"/>
              </a:rPr>
              <a:t>A</a:t>
            </a:r>
            <a:r>
              <a:rPr lang="en-US" sz="3200" dirty="0">
                <a:solidFill>
                  <a:schemeClr val="bg1"/>
                </a:solidFill>
                <a:latin typeface="Lushlife" panose="00000400000000000000" pitchFamily="2" charset="0"/>
              </a:rPr>
              <a:t> Aleph</a:t>
            </a:r>
          </a:p>
          <a:p>
            <a:r>
              <a:rPr lang="en-US" sz="3200" dirty="0">
                <a:solidFill>
                  <a:schemeClr val="accent4">
                    <a:lumMod val="40000"/>
                    <a:lumOff val="60000"/>
                  </a:schemeClr>
                </a:solidFill>
                <a:latin typeface="OLB Hebrew" panose="020B0500000000000000" pitchFamily="34" charset="0"/>
              </a:rPr>
              <a:t>B</a:t>
            </a:r>
            <a:r>
              <a:rPr lang="en-US" sz="3200" dirty="0">
                <a:solidFill>
                  <a:schemeClr val="bg1"/>
                </a:solidFill>
                <a:latin typeface="Lushlife" panose="00000400000000000000" pitchFamily="2" charset="0"/>
              </a:rPr>
              <a:t> Beth</a:t>
            </a:r>
          </a:p>
          <a:p>
            <a:r>
              <a:rPr lang="en-US" sz="3200" dirty="0">
                <a:solidFill>
                  <a:schemeClr val="accent4">
                    <a:lumMod val="40000"/>
                    <a:lumOff val="60000"/>
                  </a:schemeClr>
                </a:solidFill>
                <a:latin typeface="OLB Hebrew" panose="020B0500000000000000" pitchFamily="34" charset="0"/>
              </a:rPr>
              <a:t>G</a:t>
            </a:r>
            <a:r>
              <a:rPr lang="en-US" sz="3200" dirty="0">
                <a:solidFill>
                  <a:schemeClr val="bg1"/>
                </a:solidFill>
                <a:latin typeface="Lushlife" panose="00000400000000000000" pitchFamily="2" charset="0"/>
              </a:rPr>
              <a:t> Gimel</a:t>
            </a:r>
          </a:p>
          <a:p>
            <a:r>
              <a:rPr lang="en-US" sz="3200" dirty="0">
                <a:solidFill>
                  <a:schemeClr val="accent4">
                    <a:lumMod val="40000"/>
                    <a:lumOff val="60000"/>
                  </a:schemeClr>
                </a:solidFill>
                <a:latin typeface="OLB Hebrew" panose="020B0500000000000000" pitchFamily="34" charset="0"/>
              </a:rPr>
              <a:t>D</a:t>
            </a:r>
            <a:r>
              <a:rPr lang="en-US" sz="3200" dirty="0">
                <a:solidFill>
                  <a:schemeClr val="bg1"/>
                </a:solidFill>
                <a:latin typeface="Lushlife" panose="00000400000000000000" pitchFamily="2" charset="0"/>
              </a:rPr>
              <a:t> </a:t>
            </a:r>
            <a:r>
              <a:rPr lang="en-US" sz="3200" dirty="0" err="1">
                <a:solidFill>
                  <a:schemeClr val="bg1"/>
                </a:solidFill>
                <a:latin typeface="Lushlife" panose="00000400000000000000" pitchFamily="2" charset="0"/>
              </a:rPr>
              <a:t>Daleth</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30025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4000"/>
                            </p:stCondLst>
                            <p:childTnLst>
                              <p:par>
                                <p:cTn id="29" presetID="10" presetClass="entr" presetSubtype="0" fill="hold" grpId="0" nodeType="after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6500"/>
                            </p:stCondLst>
                            <p:childTnLst>
                              <p:par>
                                <p:cTn id="41" presetID="10" presetClass="entr" presetSubtype="0" fill="hold" grpId="0" nodeType="after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p:cNvSpPr/>
          <p:nvPr/>
        </p:nvSpPr>
        <p:spPr>
          <a:xfrm>
            <a:off x="2781300" y="1068367"/>
            <a:ext cx="1460554"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1 Sam. 21:10 ~ </a:t>
            </a:r>
            <a:r>
              <a:rPr lang="en-US" sz="3200" dirty="0">
                <a:solidFill>
                  <a:schemeClr val="accent4">
                    <a:lumMod val="40000"/>
                    <a:lumOff val="60000"/>
                  </a:schemeClr>
                </a:solidFill>
              </a:rPr>
              <a:t>Then David arose and fled that day from Saul, and went to </a:t>
            </a:r>
            <a:r>
              <a:rPr lang="en-US" sz="3200" dirty="0" err="1">
                <a:solidFill>
                  <a:schemeClr val="accent4">
                    <a:lumMod val="40000"/>
                    <a:lumOff val="60000"/>
                  </a:schemeClr>
                </a:solidFill>
              </a:rPr>
              <a:t>Achish</a:t>
            </a:r>
            <a:r>
              <a:rPr lang="en-US" sz="3200" dirty="0">
                <a:solidFill>
                  <a:schemeClr val="accent4">
                    <a:lumMod val="40000"/>
                    <a:lumOff val="60000"/>
                  </a:schemeClr>
                </a:solidFill>
              </a:rPr>
              <a:t> king of Gath. </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
        <p:nvSpPr>
          <p:cNvPr id="10" name="TextBox 9"/>
          <p:cNvSpPr txBox="1"/>
          <p:nvPr/>
        </p:nvSpPr>
        <p:spPr>
          <a:xfrm>
            <a:off x="710064" y="1698505"/>
            <a:ext cx="798101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Abimelech is more of a title</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0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38702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“Faith is the soul’s taste; they who test the Lord by their confidence always find him good, and they become themselves blessed.”</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25474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34-36</a:t>
            </a:r>
          </a:p>
        </p:txBody>
      </p:sp>
    </p:spTree>
    <p:extLst>
      <p:ext uri="{BB962C8B-B14F-4D97-AF65-F5344CB8AC3E}">
        <p14:creationId xmlns:p14="http://schemas.microsoft.com/office/powerpoint/2010/main" val="5964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3101</TotalTime>
  <Words>928</Words>
  <Application>Microsoft Office PowerPoint</Application>
  <PresentationFormat>On-screen Show (4:3)</PresentationFormat>
  <Paragraphs>196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OLB Hebrew</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18</cp:revision>
  <dcterms:created xsi:type="dcterms:W3CDTF">2017-05-01T18:59:11Z</dcterms:created>
  <dcterms:modified xsi:type="dcterms:W3CDTF">2017-05-03T22:40:26Z</dcterms:modified>
</cp:coreProperties>
</file>