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81" r:id="rId5"/>
    <p:sldId id="282" r:id="rId6"/>
    <p:sldId id="261" r:id="rId7"/>
    <p:sldId id="262" r:id="rId8"/>
    <p:sldId id="263" r:id="rId9"/>
    <p:sldId id="264" r:id="rId10"/>
    <p:sldId id="265" r:id="rId11"/>
    <p:sldId id="266" r:id="rId12"/>
    <p:sldId id="267" r:id="rId13"/>
    <p:sldId id="268" r:id="rId14"/>
    <p:sldId id="269" r:id="rId15"/>
    <p:sldId id="270" r:id="rId16"/>
    <p:sldId id="259" r:id="rId17"/>
    <p:sldId id="260" r:id="rId18"/>
    <p:sldId id="273" r:id="rId19"/>
    <p:sldId id="274" r:id="rId20"/>
    <p:sldId id="275" r:id="rId21"/>
    <p:sldId id="276" r:id="rId22"/>
    <p:sldId id="277" r:id="rId23"/>
    <p:sldId id="278" r:id="rId24"/>
    <p:sldId id="279" r:id="rId25"/>
    <p:sldId id="280" r:id="rId26"/>
    <p:sldId id="271" r:id="rId27"/>
    <p:sldId id="272" r:id="rId28"/>
  </p:sldIdLst>
  <p:sldSz cx="9144000" cy="6858000" type="screen4x3"/>
  <p:notesSz cx="6858000" cy="9144000"/>
  <p:embeddedFontLst>
    <p:embeddedFont>
      <p:font typeface="Lushlife" panose="00000400000000000000" pitchFamily="2"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9" autoAdjust="0"/>
    <p:restoredTop sz="94660"/>
  </p:normalViewPr>
  <p:slideViewPr>
    <p:cSldViewPr snapToGrid="0">
      <p:cViewPr>
        <p:scale>
          <a:sx n="93" d="100"/>
          <a:sy n="93" d="100"/>
        </p:scale>
        <p:origin x="11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4/17/2017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27-30</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Deserve</a:t>
            </a:r>
            <a:r>
              <a:rPr lang="en-US" sz="3200" dirty="0"/>
              <a:t> ~ KJV, </a:t>
            </a:r>
            <a:r>
              <a:rPr lang="en-US" sz="3200" dirty="0">
                <a:solidFill>
                  <a:schemeClr val="accent4">
                    <a:lumMod val="40000"/>
                    <a:lumOff val="60000"/>
                  </a:schemeClr>
                </a:solidFill>
              </a:rPr>
              <a:t>their just desert</a:t>
            </a:r>
            <a:endParaRPr lang="en-US" sz="48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1922001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215446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“Prayer and praise are the two lips of the soul.”</a:t>
            </a:r>
            <a:endParaRPr lang="en-US" sz="72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1694819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17293087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Give</a:t>
            </a:r>
            <a:r>
              <a:rPr lang="en-US" sz="3200" dirty="0"/>
              <a:t> ~ </a:t>
            </a:r>
            <a:r>
              <a:rPr lang="en-US" sz="3200" i="1" dirty="0"/>
              <a:t>“give it up” </a:t>
            </a:r>
            <a:r>
              <a:rPr lang="en-US" sz="3200" dirty="0"/>
              <a:t> – NIV; NASB, </a:t>
            </a:r>
            <a:r>
              <a:rPr lang="en-US" sz="3200" dirty="0">
                <a:solidFill>
                  <a:schemeClr val="accent4">
                    <a:lumMod val="40000"/>
                    <a:lumOff val="60000"/>
                  </a:schemeClr>
                </a:solidFill>
              </a:rPr>
              <a:t>ascribe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
        <p:nvSpPr>
          <p:cNvPr id="2" name="TextBox 1"/>
          <p:cNvSpPr txBox="1"/>
          <p:nvPr/>
        </p:nvSpPr>
        <p:spPr>
          <a:xfrm>
            <a:off x="703943" y="1168400"/>
            <a:ext cx="80046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a:t>
            </a:r>
            <a:r>
              <a:rPr lang="en-US" sz="3200" dirty="0">
                <a:solidFill>
                  <a:schemeClr val="accent4">
                    <a:lumMod val="40000"/>
                    <a:lumOff val="60000"/>
                  </a:schemeClr>
                </a:solidFill>
              </a:rPr>
              <a:t>mighty ones </a:t>
            </a:r>
            <a:r>
              <a:rPr lang="en-US" sz="3200" dirty="0"/>
              <a:t>~ literally, </a:t>
            </a:r>
            <a:r>
              <a:rPr lang="en-US" sz="3200" i="1" dirty="0">
                <a:solidFill>
                  <a:schemeClr val="accent4">
                    <a:lumMod val="40000"/>
                    <a:lumOff val="60000"/>
                  </a:schemeClr>
                </a:solidFill>
              </a:rPr>
              <a:t>sons of God</a:t>
            </a:r>
            <a:r>
              <a:rPr lang="en-US" sz="3200" dirty="0">
                <a:solidFill>
                  <a:schemeClr val="accent4">
                    <a:lumMod val="40000"/>
                    <a:lumOff val="60000"/>
                  </a:schemeClr>
                </a:solidFill>
              </a:rPr>
              <a:t> </a:t>
            </a:r>
            <a:r>
              <a:rPr lang="en-US" sz="3200" dirty="0"/>
              <a:t>– i.e. </a:t>
            </a:r>
            <a:r>
              <a:rPr lang="en-US" sz="3200" i="1" dirty="0"/>
              <a:t>angels</a:t>
            </a:r>
            <a:endParaRPr lang="en-US" sz="3200" dirty="0">
              <a:solidFill>
                <a:schemeClr val="bg1"/>
              </a:solidFill>
              <a:latin typeface="Lushlife" panose="00000400000000000000" pitchFamily="2" charset="0"/>
            </a:endParaRPr>
          </a:p>
        </p:txBody>
      </p:sp>
      <p:sp>
        <p:nvSpPr>
          <p:cNvPr id="10" name="TextBox 9"/>
          <p:cNvSpPr txBox="1"/>
          <p:nvPr/>
        </p:nvSpPr>
        <p:spPr>
          <a:xfrm>
            <a:off x="706540" y="1601388"/>
            <a:ext cx="8004628"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 Message ~ </a:t>
            </a:r>
            <a:r>
              <a:rPr lang="en-US" sz="3200" dirty="0">
                <a:solidFill>
                  <a:schemeClr val="accent4">
                    <a:lumMod val="40000"/>
                    <a:lumOff val="60000"/>
                  </a:schemeClr>
                </a:solidFill>
              </a:rPr>
              <a:t>Bravo, </a:t>
            </a:r>
            <a:r>
              <a:rPr lang="en-US" sz="3200" cap="small" dirty="0">
                <a:solidFill>
                  <a:schemeClr val="accent4">
                    <a:lumMod val="40000"/>
                    <a:lumOff val="60000"/>
                  </a:schemeClr>
                </a:solidFill>
              </a:rPr>
              <a:t>God</a:t>
            </a:r>
            <a:r>
              <a:rPr lang="en-US" sz="3200" dirty="0">
                <a:solidFill>
                  <a:schemeClr val="accent4">
                    <a:lumMod val="40000"/>
                    <a:lumOff val="60000"/>
                  </a:schemeClr>
                </a:solidFill>
              </a:rPr>
              <a:t>, bravo!</a:t>
            </a:r>
          </a:p>
          <a:p>
            <a:r>
              <a:rPr lang="en-US" sz="3200" dirty="0">
                <a:solidFill>
                  <a:schemeClr val="accent4">
                    <a:lumMod val="40000"/>
                    <a:lumOff val="60000"/>
                  </a:schemeClr>
                </a:solidFill>
              </a:rPr>
              <a:t>Gods and all angels shout, “Encore!”</a:t>
            </a:r>
          </a:p>
        </p:txBody>
      </p:sp>
    </p:spTree>
    <p:extLst>
      <p:ext uri="{BB962C8B-B14F-4D97-AF65-F5344CB8AC3E}">
        <p14:creationId xmlns:p14="http://schemas.microsoft.com/office/powerpoint/2010/main" val="1687367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4041765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50920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“Thunder is in truth no mere electric phenomenon, but is caused by the interposition of God himself. Even the old heathen </a:t>
            </a:r>
            <a:r>
              <a:rPr lang="en-US" sz="3200" dirty="0" err="1"/>
              <a:t>spake</a:t>
            </a:r>
            <a:r>
              <a:rPr lang="en-US" sz="3200" dirty="0"/>
              <a:t> of Jupiter </a:t>
            </a:r>
            <a:r>
              <a:rPr lang="en-US" sz="3200" dirty="0" err="1"/>
              <a:t>Tonans</a:t>
            </a:r>
            <a:r>
              <a:rPr lang="en-US" sz="3200" dirty="0"/>
              <a:t>; but our modern wise men will have us believe in laws and forces, and anything or nothing so that they may be rid of God. Electricity of itself can do nothing; it must be called and sent upon its errand; and until the almighty Lord commissions it, its bolt of fire is inert and powerless. As well might a rock of granite, or a bar of iron fly in the midst of heaven, as the lightning go without being sent</a:t>
            </a:r>
          </a:p>
          <a:p>
            <a:r>
              <a:rPr lang="en-US" sz="3200" dirty="0"/>
              <a:t>by the great First Cause.”</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922021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3645430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Sirion</a:t>
            </a:r>
            <a:r>
              <a:rPr lang="en-US" sz="3200" dirty="0"/>
              <a:t> ~ Mt. Hermon</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1168495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2526947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t>Message ~ </a:t>
            </a:r>
            <a:r>
              <a:rPr lang="en-US" sz="3200" dirty="0">
                <a:solidFill>
                  <a:schemeClr val="accent4">
                    <a:lumMod val="40000"/>
                    <a:lumOff val="60000"/>
                  </a:schemeClr>
                </a:solidFill>
              </a:rPr>
              <a:t>I’m asking GOD for one thing, only one thing:</a:t>
            </a:r>
          </a:p>
          <a:p>
            <a:r>
              <a:rPr lang="en-US" sz="3200" dirty="0">
                <a:solidFill>
                  <a:schemeClr val="accent4">
                    <a:lumMod val="40000"/>
                    <a:lumOff val="60000"/>
                  </a:schemeClr>
                </a:solidFill>
              </a:rPr>
              <a:t>To live with him in his house my whole life long.</a:t>
            </a:r>
          </a:p>
          <a:p>
            <a:r>
              <a:rPr lang="en-US" sz="3200" dirty="0">
                <a:solidFill>
                  <a:schemeClr val="accent4">
                    <a:lumMod val="40000"/>
                    <a:lumOff val="60000"/>
                  </a:schemeClr>
                </a:solidFill>
              </a:rPr>
              <a:t>I’ll contemplate his beauty;</a:t>
            </a:r>
          </a:p>
          <a:p>
            <a:r>
              <a:rPr lang="en-US" sz="3200" dirty="0">
                <a:solidFill>
                  <a:schemeClr val="accent4">
                    <a:lumMod val="40000"/>
                    <a:lumOff val="60000"/>
                  </a:schemeClr>
                </a:solidFill>
              </a:rPr>
              <a:t>I’ll study at his feet.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deer give birth </a:t>
            </a:r>
            <a:r>
              <a:rPr lang="en-US" sz="3200" dirty="0"/>
              <a:t>~ NIV, </a:t>
            </a:r>
            <a:r>
              <a:rPr lang="en-US" sz="3200" dirty="0">
                <a:solidFill>
                  <a:schemeClr val="accent4">
                    <a:lumMod val="40000"/>
                    <a:lumOff val="60000"/>
                  </a:schemeClr>
                </a:solidFill>
              </a:rPr>
              <a:t>twists the oaks</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
        <p:nvSpPr>
          <p:cNvPr id="2" name="TextBox 1"/>
          <p:cNvSpPr txBox="1"/>
          <p:nvPr/>
        </p:nvSpPr>
        <p:spPr>
          <a:xfrm>
            <a:off x="674120" y="1228108"/>
            <a:ext cx="8029366" cy="1077218"/>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latin typeface="Lushlife" panose="00000400000000000000" pitchFamily="2" charset="0"/>
              </a:rPr>
              <a:t> </a:t>
            </a:r>
            <a:r>
              <a:rPr lang="en-US" sz="3200" dirty="0"/>
              <a:t>ESV footnote ~ </a:t>
            </a:r>
            <a:r>
              <a:rPr lang="en-US" sz="3200" dirty="0">
                <a:solidFill>
                  <a:schemeClr val="accent4">
                    <a:lumMod val="40000"/>
                    <a:lumOff val="60000"/>
                  </a:schemeClr>
                </a:solidFill>
              </a:rPr>
              <a:t>“</a:t>
            </a:r>
            <a:r>
              <a:rPr lang="en-US" sz="3200" dirty="0" err="1">
                <a:solidFill>
                  <a:schemeClr val="accent4">
                    <a:lumMod val="40000"/>
                    <a:lumOff val="60000"/>
                  </a:schemeClr>
                </a:solidFill>
              </a:rPr>
              <a:t>Revocalization</a:t>
            </a:r>
            <a:r>
              <a:rPr lang="en-US" sz="3200" dirty="0">
                <a:solidFill>
                  <a:schemeClr val="accent4">
                    <a:lumMod val="40000"/>
                    <a:lumOff val="60000"/>
                  </a:schemeClr>
                </a:solidFill>
              </a:rPr>
              <a:t> yields ‘makes the oaks to shake.’”</a:t>
            </a:r>
          </a:p>
        </p:txBody>
      </p:sp>
      <p:sp>
        <p:nvSpPr>
          <p:cNvPr id="10" name="TextBox 9"/>
          <p:cNvSpPr txBox="1"/>
          <p:nvPr/>
        </p:nvSpPr>
        <p:spPr>
          <a:xfrm>
            <a:off x="679690" y="2281552"/>
            <a:ext cx="8029366" cy="584775"/>
          </a:xfrm>
          <a:prstGeom prst="rect">
            <a:avLst/>
          </a:prstGeom>
          <a:noFill/>
        </p:spPr>
        <p:txBody>
          <a:bodyPr wrap="square" rtlCol="0">
            <a:spAutoFit/>
          </a:bodyPr>
          <a:lstStyle/>
          <a:p>
            <a:pPr marL="227013" indent="-227013">
              <a:buFont typeface="Arial" panose="020B0604020202020204" pitchFamily="34" charset="0"/>
              <a:buChar char="•"/>
            </a:pPr>
            <a:r>
              <a:rPr lang="en-US" sz="3200" dirty="0">
                <a:solidFill>
                  <a:schemeClr val="bg1"/>
                </a:solidFill>
                <a:latin typeface="Lushlife" panose="00000400000000000000" pitchFamily="2" charset="0"/>
              </a:rPr>
              <a:t> “St p  n </a:t>
            </a:r>
            <a:r>
              <a:rPr lang="en-US" sz="3200" dirty="0" err="1">
                <a:solidFill>
                  <a:schemeClr val="bg1"/>
                </a:solidFill>
                <a:latin typeface="Lushlife" panose="00000400000000000000" pitchFamily="2" charset="0"/>
              </a:rPr>
              <a:t>th</a:t>
            </a:r>
            <a:r>
              <a:rPr lang="en-US" sz="3200" dirty="0">
                <a:solidFill>
                  <a:schemeClr val="bg1"/>
                </a:solidFill>
                <a:latin typeface="Lushlife" panose="00000400000000000000" pitchFamily="2" charset="0"/>
              </a:rPr>
              <a:t>  d m .”</a:t>
            </a:r>
            <a:endParaRPr lang="en-US" sz="3200" dirty="0">
              <a:solidFill>
                <a:schemeClr val="accent4">
                  <a:lumMod val="40000"/>
                  <a:lumOff val="60000"/>
                </a:schemeClr>
              </a:solidFill>
            </a:endParaRPr>
          </a:p>
        </p:txBody>
      </p:sp>
      <p:sp>
        <p:nvSpPr>
          <p:cNvPr id="3" name="TextBox 2"/>
          <p:cNvSpPr txBox="1"/>
          <p:nvPr/>
        </p:nvSpPr>
        <p:spPr>
          <a:xfrm>
            <a:off x="1389309" y="2287329"/>
            <a:ext cx="393792"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e</a:t>
            </a:r>
          </a:p>
        </p:txBody>
      </p:sp>
      <p:sp>
        <p:nvSpPr>
          <p:cNvPr id="11" name="TextBox 10"/>
          <p:cNvSpPr txBox="1"/>
          <p:nvPr/>
        </p:nvSpPr>
        <p:spPr>
          <a:xfrm>
            <a:off x="3088767" y="2281774"/>
            <a:ext cx="393792"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e</a:t>
            </a:r>
          </a:p>
        </p:txBody>
      </p:sp>
      <p:sp>
        <p:nvSpPr>
          <p:cNvPr id="12" name="TextBox 11"/>
          <p:cNvSpPr txBox="1"/>
          <p:nvPr/>
        </p:nvSpPr>
        <p:spPr>
          <a:xfrm>
            <a:off x="1396995" y="2290738"/>
            <a:ext cx="393792"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o</a:t>
            </a:r>
          </a:p>
        </p:txBody>
      </p:sp>
      <p:sp>
        <p:nvSpPr>
          <p:cNvPr id="13" name="TextBox 12"/>
          <p:cNvSpPr txBox="1"/>
          <p:nvPr/>
        </p:nvSpPr>
        <p:spPr>
          <a:xfrm>
            <a:off x="1754305" y="2284354"/>
            <a:ext cx="393792"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o</a:t>
            </a:r>
          </a:p>
        </p:txBody>
      </p:sp>
      <p:sp>
        <p:nvSpPr>
          <p:cNvPr id="14" name="TextBox 13"/>
          <p:cNvSpPr txBox="1"/>
          <p:nvPr/>
        </p:nvSpPr>
        <p:spPr>
          <a:xfrm>
            <a:off x="2787809" y="2285616"/>
            <a:ext cx="393792" cy="584775"/>
          </a:xfrm>
          <a:prstGeom prst="rect">
            <a:avLst/>
          </a:prstGeom>
          <a:noFill/>
        </p:spPr>
        <p:txBody>
          <a:bodyPr wrap="square" rtlCol="0">
            <a:spAutoFit/>
          </a:bodyPr>
          <a:lstStyle/>
          <a:p>
            <a:r>
              <a:rPr lang="en-US" sz="3200" dirty="0" err="1">
                <a:solidFill>
                  <a:schemeClr val="bg1"/>
                </a:solidFill>
                <a:latin typeface="Lushlife" panose="00000400000000000000" pitchFamily="2" charset="0"/>
              </a:rPr>
              <a:t>i</a:t>
            </a:r>
            <a:endParaRPr lang="en-US" sz="3200" dirty="0">
              <a:solidFill>
                <a:schemeClr val="bg1"/>
              </a:solidFill>
              <a:latin typeface="Lushlife" panose="00000400000000000000" pitchFamily="2" charset="0"/>
            </a:endParaRPr>
          </a:p>
        </p:txBody>
      </p:sp>
      <p:sp>
        <p:nvSpPr>
          <p:cNvPr id="15" name="TextBox 14"/>
          <p:cNvSpPr txBox="1"/>
          <p:nvPr/>
        </p:nvSpPr>
        <p:spPr>
          <a:xfrm>
            <a:off x="2398484" y="2283056"/>
            <a:ext cx="393792"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e</a:t>
            </a:r>
          </a:p>
        </p:txBody>
      </p:sp>
      <p:sp>
        <p:nvSpPr>
          <p:cNvPr id="16" name="TextBox 15"/>
          <p:cNvSpPr txBox="1"/>
          <p:nvPr/>
        </p:nvSpPr>
        <p:spPr>
          <a:xfrm>
            <a:off x="1797850" y="2284329"/>
            <a:ext cx="393792" cy="584775"/>
          </a:xfrm>
          <a:prstGeom prst="rect">
            <a:avLst/>
          </a:prstGeom>
          <a:noFill/>
        </p:spPr>
        <p:txBody>
          <a:bodyPr wrap="square" rtlCol="0">
            <a:spAutoFit/>
          </a:bodyPr>
          <a:lstStyle/>
          <a:p>
            <a:r>
              <a:rPr lang="en-US" sz="3200" dirty="0" err="1">
                <a:solidFill>
                  <a:schemeClr val="bg1"/>
                </a:solidFill>
                <a:latin typeface="Lushlife" panose="00000400000000000000" pitchFamily="2" charset="0"/>
              </a:rPr>
              <a:t>i</a:t>
            </a:r>
            <a:endParaRPr lang="en-US" sz="3200" dirty="0">
              <a:solidFill>
                <a:schemeClr val="bg1"/>
              </a:solidFill>
              <a:latin typeface="Lushlife" panose="00000400000000000000" pitchFamily="2" charset="0"/>
            </a:endParaRPr>
          </a:p>
        </p:txBody>
      </p:sp>
      <p:sp>
        <p:nvSpPr>
          <p:cNvPr id="17" name="TextBox 16"/>
          <p:cNvSpPr txBox="1"/>
          <p:nvPr/>
        </p:nvSpPr>
        <p:spPr>
          <a:xfrm>
            <a:off x="2763473" y="2286897"/>
            <a:ext cx="393792"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o</a:t>
            </a:r>
          </a:p>
        </p:txBody>
      </p:sp>
    </p:spTree>
    <p:extLst>
      <p:ext uri="{BB962C8B-B14F-4D97-AF65-F5344CB8AC3E}">
        <p14:creationId xmlns:p14="http://schemas.microsoft.com/office/powerpoint/2010/main" val="41141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0" grpId="0"/>
      <p:bldP spid="3" grpId="0"/>
      <p:bldP spid="11" grpId="0"/>
      <p:bldP spid="12" grpId="0"/>
      <p:bldP spid="12" grpId="1"/>
      <p:bldP spid="13" grpId="0"/>
      <p:bldP spid="13" grpId="1"/>
      <p:bldP spid="14" grpId="0"/>
      <p:bldP spid="14" grpId="1"/>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2699893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Literally, </a:t>
            </a:r>
            <a:r>
              <a:rPr lang="en-US" sz="3200" i="1" dirty="0"/>
              <a:t>A Psalm-Song</a:t>
            </a:r>
            <a:r>
              <a:rPr lang="en-US" sz="3200" dirty="0"/>
              <a:t> ~ with or without musical accompaniment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
        <p:nvSpPr>
          <p:cNvPr id="6" name="TextBox 5"/>
          <p:cNvSpPr txBox="1"/>
          <p:nvPr/>
        </p:nvSpPr>
        <p:spPr>
          <a:xfrm>
            <a:off x="706540" y="1678796"/>
            <a:ext cx="80046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 </a:t>
            </a:r>
            <a:r>
              <a:rPr lang="en-US" sz="3200" dirty="0">
                <a:solidFill>
                  <a:schemeClr val="accent4">
                    <a:lumMod val="40000"/>
                    <a:lumOff val="60000"/>
                  </a:schemeClr>
                </a:solidFill>
              </a:rPr>
              <a:t>Dedication</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chanukah</a:t>
            </a:r>
            <a:r>
              <a:rPr lang="en-US" sz="3200" dirty="0"/>
              <a:t> </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3163953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958199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Spurgeon – </a:t>
            </a:r>
            <a:r>
              <a:rPr lang="en-US" sz="3200" dirty="0"/>
              <a:t>“Many a vessel founders in a calm. No temptation is so bad as tranquility.” </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1299828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1807920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bg1"/>
                </a:solidFill>
                <a:latin typeface="Lushlife" panose="00000400000000000000" pitchFamily="2" charset="0"/>
              </a:rPr>
              <a:t>Psalm 1 ~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the Preface Psalm</a:t>
            </a:r>
          </a:p>
        </p:txBody>
      </p:sp>
      <p:sp>
        <p:nvSpPr>
          <p:cNvPr id="6" name="Rectangle: Rounded Corners 5"/>
          <p:cNvSpPr/>
          <p:nvPr/>
        </p:nvSpPr>
        <p:spPr>
          <a:xfrm>
            <a:off x="3725967" y="619998"/>
            <a:ext cx="1606609" cy="836633"/>
          </a:xfrm>
          <a:prstGeom prst="roundRect">
            <a:avLst/>
          </a:prstGeom>
          <a:solidFill>
            <a:schemeClr val="accent5">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3974947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67643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Beauty</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no’am</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200" dirty="0"/>
              <a:t>– </a:t>
            </a:r>
            <a:r>
              <a:rPr lang="en-US" sz="3200" i="1" dirty="0"/>
              <a:t>pleasant</a:t>
            </a:r>
            <a:r>
              <a:rPr lang="en-US" sz="3200" dirty="0"/>
              <a:t> (</a:t>
            </a:r>
            <a:r>
              <a:rPr lang="en-US" sz="3200" dirty="0">
                <a:solidFill>
                  <a:schemeClr val="accent4">
                    <a:lumMod val="40000"/>
                    <a:lumOff val="60000"/>
                  </a:schemeClr>
                </a:solidFill>
              </a:rPr>
              <a:t>Naomi</a:t>
            </a:r>
            <a:r>
              <a:rPr lang="en-US" sz="3200" dirty="0"/>
              <a:t>)</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3931919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905659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Wait</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qavah</a:t>
            </a:r>
            <a:r>
              <a:rPr lang="en-US" sz="3200" dirty="0"/>
              <a:t> – </a:t>
            </a:r>
            <a:r>
              <a:rPr lang="en-US" sz="3200" i="1" dirty="0"/>
              <a:t>to wait</a:t>
            </a:r>
            <a:r>
              <a:rPr lang="en-US" sz="3200" dirty="0"/>
              <a:t> or </a:t>
            </a:r>
            <a:r>
              <a:rPr lang="en-US" sz="3200" i="1" dirty="0"/>
              <a:t>look eagerly for</a:t>
            </a:r>
            <a:endParaRPr lang="en-US" sz="3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
        <p:nvSpPr>
          <p:cNvPr id="6" name="TextBox 5"/>
          <p:cNvSpPr txBox="1"/>
          <p:nvPr/>
        </p:nvSpPr>
        <p:spPr>
          <a:xfrm>
            <a:off x="693056" y="1227450"/>
            <a:ext cx="7998019" cy="1077218"/>
          </a:xfrm>
          <a:prstGeom prst="rect">
            <a:avLst/>
          </a:prstGeom>
          <a:noFill/>
        </p:spPr>
        <p:txBody>
          <a:bodyPr wrap="square" rtlCol="0">
            <a:spAutoFit/>
          </a:bodyPr>
          <a:lstStyle/>
          <a:p>
            <a:pPr marL="287338" indent="-287338">
              <a:buFont typeface="Arial" panose="020B0604020202020204" pitchFamily="34" charset="0"/>
              <a:buChar char="•"/>
            </a:pPr>
            <a:r>
              <a:rPr lang="en-US" sz="3200" dirty="0"/>
              <a:t> 1 Sam. 30:6b ~ </a:t>
            </a:r>
            <a:r>
              <a:rPr lang="en-US" sz="3200" dirty="0">
                <a:solidFill>
                  <a:schemeClr val="accent4">
                    <a:lumMod val="40000"/>
                    <a:lumOff val="60000"/>
                  </a:schemeClr>
                </a:solidFill>
              </a:rPr>
              <a:t>But David strengthened </a:t>
            </a:r>
            <a:r>
              <a:rPr lang="en-US" sz="3200" dirty="0"/>
              <a:t>(</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chazaq</a:t>
            </a:r>
            <a:r>
              <a:rPr lang="en-US" sz="3200" dirty="0"/>
              <a:t>) </a:t>
            </a:r>
            <a:r>
              <a:rPr lang="en-US" sz="3200" dirty="0">
                <a:solidFill>
                  <a:schemeClr val="accent4">
                    <a:lumMod val="40000"/>
                    <a:lumOff val="60000"/>
                  </a:schemeClr>
                </a:solidFill>
              </a:rPr>
              <a:t>himself in the Lord his God. </a:t>
            </a:r>
            <a:endParaRPr lang="en-US" sz="4800" dirty="0">
              <a:solidFill>
                <a:schemeClr val="accent4">
                  <a:lumMod val="40000"/>
                  <a:lumOff val="60000"/>
                </a:schemeClr>
              </a:solidFill>
            </a:endParaRPr>
          </a:p>
        </p:txBody>
      </p:sp>
    </p:spTree>
    <p:extLst>
      <p:ext uri="{BB962C8B-B14F-4D97-AF65-F5344CB8AC3E}">
        <p14:creationId xmlns:p14="http://schemas.microsoft.com/office/powerpoint/2010/main" val="45677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970929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“Mere formalists may be content without answers to their prayers, but genuine suppliants cannot; they are not satisfied with the results of prayer itself in calming the mind and subduing the will—they must go further and obtain actual replies from heaven, or they cannot rest.”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4035940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27-30</a:t>
            </a:r>
          </a:p>
        </p:txBody>
      </p:sp>
    </p:spTree>
    <p:extLst>
      <p:ext uri="{BB962C8B-B14F-4D97-AF65-F5344CB8AC3E}">
        <p14:creationId xmlns:p14="http://schemas.microsoft.com/office/powerpoint/2010/main" val="1823855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3134</TotalTime>
  <Words>550</Words>
  <Application>Microsoft Office PowerPoint</Application>
  <PresentationFormat>On-screen Show (4:3)</PresentationFormat>
  <Paragraphs>113</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10</cp:revision>
  <dcterms:created xsi:type="dcterms:W3CDTF">2017-04-17T18:15:30Z</dcterms:created>
  <dcterms:modified xsi:type="dcterms:W3CDTF">2017-04-19T22:30:15Z</dcterms:modified>
</cp:coreProperties>
</file>