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73" r:id="rId4"/>
    <p:sldId id="258" r:id="rId5"/>
    <p:sldId id="261" r:id="rId6"/>
    <p:sldId id="262" r:id="rId7"/>
    <p:sldId id="263" r:id="rId8"/>
    <p:sldId id="264" r:id="rId9"/>
    <p:sldId id="267" r:id="rId10"/>
    <p:sldId id="276" r:id="rId11"/>
    <p:sldId id="268" r:id="rId12"/>
    <p:sldId id="265" r:id="rId13"/>
    <p:sldId id="266" r:id="rId14"/>
    <p:sldId id="274" r:id="rId15"/>
    <p:sldId id="275" r:id="rId16"/>
    <p:sldId id="259" r:id="rId17"/>
    <p:sldId id="260" r:id="rId18"/>
    <p:sldId id="271" r:id="rId19"/>
    <p:sldId id="272" r:id="rId20"/>
  </p:sldIdLst>
  <p:sldSz cx="9144000" cy="6858000" type="screen4x3"/>
  <p:notesSz cx="6858000" cy="9144000"/>
  <p:embeddedFontLst>
    <p:embeddedFont>
      <p:font typeface="Lushlife" panose="00000400000000000000" pitchFamily="2"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73" d="100"/>
          <a:sy n="73" d="100"/>
        </p:scale>
        <p:origin x="953"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4/12/2017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24-26</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secret</a:t>
            </a:r>
            <a:r>
              <a:rPr lang="en-US" sz="3200" dirty="0"/>
              <a:t> ~ </a:t>
            </a:r>
            <a:r>
              <a:rPr lang="en-US" sz="3200" i="1" dirty="0"/>
              <a:t>secret council</a:t>
            </a:r>
            <a:r>
              <a:rPr lang="en-US" sz="3200" dirty="0"/>
              <a:t>; NIV, </a:t>
            </a:r>
            <a:r>
              <a:rPr lang="en-US" sz="3200" dirty="0">
                <a:solidFill>
                  <a:schemeClr val="accent4">
                    <a:lumMod val="40000"/>
                    <a:lumOff val="60000"/>
                  </a:schemeClr>
                </a:solidFill>
              </a:rPr>
              <a:t>the Lord confides</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89956" y="1206233"/>
            <a:ext cx="800160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C. H. Spurgeon ~ </a:t>
            </a:r>
            <a:r>
              <a:rPr lang="en-US" sz="3200" dirty="0"/>
              <a:t>they have heard words which it is not possible for them to repeat to their fellows.”</a:t>
            </a:r>
            <a:endParaRPr lang="en-US" sz="3200" dirty="0">
              <a:latin typeface="+mj-lt"/>
            </a:endParaRPr>
          </a:p>
        </p:txBody>
      </p:sp>
    </p:spTree>
    <p:extLst>
      <p:ext uri="{BB962C8B-B14F-4D97-AF65-F5344CB8AC3E}">
        <p14:creationId xmlns:p14="http://schemas.microsoft.com/office/powerpoint/2010/main" val="6896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694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Vindicate</a:t>
            </a:r>
            <a:r>
              <a:rPr lang="en-US" sz="3200" dirty="0"/>
              <a:t> ~ literally, </a:t>
            </a:r>
            <a:r>
              <a:rPr lang="en-US" sz="3200" dirty="0">
                <a:solidFill>
                  <a:schemeClr val="accent4">
                    <a:lumMod val="40000"/>
                    <a:lumOff val="60000"/>
                  </a:schemeClr>
                </a:solidFill>
              </a:rPr>
              <a:t>Judge</a:t>
            </a:r>
            <a:r>
              <a:rPr lang="en-US" sz="3200" dirty="0"/>
              <a:t> – KJV</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29534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394223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mind</a:t>
            </a:r>
            <a:r>
              <a:rPr lang="en-US" sz="3200" dirty="0"/>
              <a:t> ~ KJV, </a:t>
            </a:r>
            <a:r>
              <a:rPr lang="en-US" sz="3200" dirty="0">
                <a:solidFill>
                  <a:schemeClr val="accent4">
                    <a:lumMod val="40000"/>
                    <a:lumOff val="60000"/>
                  </a:schemeClr>
                </a:solidFill>
              </a:rPr>
              <a:t>reins</a:t>
            </a:r>
            <a:r>
              <a:rPr lang="en-US" sz="3200" dirty="0"/>
              <a:t> – literally, </a:t>
            </a:r>
            <a:r>
              <a:rPr lang="en-US" sz="3200" i="1" dirty="0"/>
              <a:t>kidneys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36600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30153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49943" y="2822557"/>
            <a:ext cx="8246796" cy="78190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bg1"/>
            </a:solidFill>
          </a:ln>
          <a:scene3d>
            <a:camera prst="orthographicFront"/>
            <a:lightRig rig="threePt" dir="t"/>
          </a:scene3d>
          <a:sp3d>
            <a:bevelT w="1524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1184" y="2827422"/>
            <a:ext cx="8085221" cy="75798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40" name="Rectangle 39"/>
          <p:cNvSpPr/>
          <p:nvPr/>
        </p:nvSpPr>
        <p:spPr>
          <a:xfrm>
            <a:off x="447173" y="2835445"/>
            <a:ext cx="2993859" cy="75798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p:cNvCxnSpPr>
          <p:nvPr/>
        </p:nvCxnSpPr>
        <p:spPr>
          <a:xfrm>
            <a:off x="2124426" y="3406616"/>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378867" y="2835956"/>
            <a:ext cx="2528" cy="76101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2946619" y="2821193"/>
            <a:ext cx="248"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122002" y="2832806"/>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3771673" y="3409429"/>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3769250" y="2835619"/>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409897" y="3409519"/>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5407474" y="2835709"/>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4584218" y="2826634"/>
            <a:ext cx="248"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7057658" y="3409522"/>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7055235" y="2834351"/>
            <a:ext cx="0" cy="178319"/>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H="1">
            <a:off x="6208831" y="2826632"/>
            <a:ext cx="248"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7906616" y="2829940"/>
            <a:ext cx="248" cy="765307"/>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05690" y="2968429"/>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50</a:t>
            </a:r>
          </a:p>
        </p:txBody>
      </p:sp>
      <p:sp>
        <p:nvSpPr>
          <p:cNvPr id="18" name="TextBox 17"/>
          <p:cNvSpPr txBox="1"/>
          <p:nvPr/>
        </p:nvSpPr>
        <p:spPr>
          <a:xfrm>
            <a:off x="6746330" y="2960416"/>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200</a:t>
            </a:r>
          </a:p>
        </p:txBody>
      </p:sp>
      <p:sp>
        <p:nvSpPr>
          <p:cNvPr id="19" name="TextBox 18"/>
          <p:cNvSpPr txBox="1"/>
          <p:nvPr/>
        </p:nvSpPr>
        <p:spPr>
          <a:xfrm>
            <a:off x="5097790" y="2966512"/>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150</a:t>
            </a:r>
          </a:p>
        </p:txBody>
      </p:sp>
      <p:sp>
        <p:nvSpPr>
          <p:cNvPr id="20" name="TextBox 19"/>
          <p:cNvSpPr txBox="1"/>
          <p:nvPr/>
        </p:nvSpPr>
        <p:spPr>
          <a:xfrm>
            <a:off x="3459064" y="2966344"/>
            <a:ext cx="631095" cy="492443"/>
          </a:xfrm>
          <a:prstGeom prst="rect">
            <a:avLst/>
          </a:prstGeom>
          <a:noFill/>
        </p:spPr>
        <p:txBody>
          <a:bodyPr wrap="square" rtlCol="0">
            <a:spAutoFit/>
          </a:bodyPr>
          <a:lstStyle/>
          <a:p>
            <a:pPr algn="ctr"/>
            <a:r>
              <a:rPr lang="en-US" sz="26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100</a:t>
            </a:r>
          </a:p>
        </p:txBody>
      </p:sp>
      <p:sp>
        <p:nvSpPr>
          <p:cNvPr id="4" name="Right Brace 3"/>
          <p:cNvSpPr/>
          <p:nvPr/>
        </p:nvSpPr>
        <p:spPr>
          <a:xfrm rot="16200000">
            <a:off x="4305101" y="-1427945"/>
            <a:ext cx="330869" cy="8011423"/>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3056177" y="1149415"/>
            <a:ext cx="2825381" cy="1077218"/>
          </a:xfrm>
          <a:prstGeom prst="rect">
            <a:avLst/>
          </a:prstGeom>
          <a:noFill/>
          <a:ln w="28575">
            <a:solidFill>
              <a:schemeClr val="bg1"/>
            </a:solidFill>
          </a:ln>
        </p:spPr>
        <p:txBody>
          <a:bodyPr wrap="square" rtlCol="0">
            <a:spAutoFit/>
          </a:bodyPr>
          <a:lstStyle/>
          <a:p>
            <a:pPr algn="ct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chesed</a:t>
            </a:r>
            <a:r>
              <a:rPr lang="en-US" sz="3200" dirty="0">
                <a:solidFill>
                  <a:schemeClr val="bg1"/>
                </a:solidFill>
                <a:latin typeface="Lushlife" panose="00000400000000000000" pitchFamily="2" charset="0"/>
              </a:rPr>
              <a:t> ~ 246x in Old Testament</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42" name="Right Brace 41"/>
          <p:cNvSpPr/>
          <p:nvPr/>
        </p:nvSpPr>
        <p:spPr>
          <a:xfrm rot="5400000" flipV="1">
            <a:off x="1797952" y="2356418"/>
            <a:ext cx="300790" cy="2973338"/>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537560" y="4189400"/>
            <a:ext cx="2825381" cy="1077218"/>
          </a:xfrm>
          <a:prstGeom prst="rect">
            <a:avLst/>
          </a:prstGeom>
          <a:noFill/>
          <a:ln w="28575">
            <a:solidFill>
              <a:schemeClr val="bg1"/>
            </a:solidFill>
          </a:ln>
        </p:spPr>
        <p:txBody>
          <a:bodyPr wrap="square" rtlCol="0">
            <a:spAutoFit/>
          </a:bodyPr>
          <a:lstStyle/>
          <a:p>
            <a:pPr algn="ct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chesed</a:t>
            </a:r>
            <a:r>
              <a:rPr lang="en-US" sz="3200" dirty="0">
                <a:solidFill>
                  <a:schemeClr val="bg1"/>
                </a:solidFill>
                <a:latin typeface="Lushlife" panose="00000400000000000000" pitchFamily="2" charset="0"/>
              </a:rPr>
              <a:t> ~ 86x in Psalms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1000"/>
                            </p:stCondLst>
                            <p:childTnLst>
                              <p:par>
                                <p:cTn id="64" presetID="22" presetClass="entr" presetSubtype="4"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00"/>
                                        <p:tgtEl>
                                          <p:spTgt spid="4"/>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0" grpId="0" animBg="1"/>
      <p:bldP spid="13" grpId="0"/>
      <p:bldP spid="18" grpId="0"/>
      <p:bldP spid="19" grpId="0"/>
      <p:bldP spid="20" grpId="0"/>
      <p:bldP spid="4"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235601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461476" y="697064"/>
            <a:ext cx="8229600" cy="584775"/>
          </a:xfrm>
          <a:prstGeom prst="rect">
            <a:avLst/>
          </a:prstGeom>
          <a:noFill/>
        </p:spPr>
        <p:txBody>
          <a:bodyPr wrap="square" rtlCol="0">
            <a:spAutoFit/>
          </a:bodyPr>
          <a:lstStyle/>
          <a:p>
            <a:r>
              <a:rPr lang="en-US" sz="3200" dirty="0">
                <a:solidFill>
                  <a:schemeClr val="accent4">
                    <a:lumMod val="40000"/>
                    <a:lumOff val="60000"/>
                  </a:schemeClr>
                </a:solidFill>
              </a:rPr>
              <a:t>Glory</a:t>
            </a:r>
            <a:r>
              <a:rPr lang="en-US" sz="3200" dirty="0"/>
              <a:t> ~ KJV, </a:t>
            </a:r>
            <a:r>
              <a:rPr lang="en-US" sz="3200" dirty="0">
                <a:solidFill>
                  <a:schemeClr val="accent4">
                    <a:lumMod val="40000"/>
                    <a:lumOff val="60000"/>
                  </a:schemeClr>
                </a:solidFill>
              </a:rPr>
              <a:t>honor</a:t>
            </a:r>
            <a:endParaRPr lang="en-US" sz="3200" dirty="0">
              <a:solidFill>
                <a:schemeClr val="accent4">
                  <a:lumMod val="40000"/>
                  <a:lumOff val="60000"/>
                </a:schemeClr>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79673" y="1227095"/>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i="1" dirty="0" err="1">
                <a:solidFill>
                  <a:schemeClr val="accent4">
                    <a:lumMod val="40000"/>
                    <a:lumOff val="60000"/>
                  </a:schemeClr>
                </a:solidFill>
              </a:rPr>
              <a:t>kabade</a:t>
            </a:r>
            <a:r>
              <a:rPr lang="en-US" sz="3200" i="1" dirty="0"/>
              <a:t> </a:t>
            </a:r>
            <a:r>
              <a:rPr lang="en-US" sz="3200" dirty="0"/>
              <a:t>~ from</a:t>
            </a:r>
            <a:r>
              <a:rPr lang="en-US" sz="3200" i="1" dirty="0"/>
              <a:t> </a:t>
            </a:r>
            <a:r>
              <a:rPr lang="en-US" sz="3200" i="1" dirty="0" err="1">
                <a:solidFill>
                  <a:schemeClr val="accent4">
                    <a:lumMod val="40000"/>
                    <a:lumOff val="60000"/>
                  </a:schemeClr>
                </a:solidFill>
              </a:rPr>
              <a:t>kabowd</a:t>
            </a:r>
            <a:r>
              <a:rPr lang="en-US" sz="3200" i="1" dirty="0"/>
              <a:t> – to make heavy</a:t>
            </a:r>
            <a:endParaRPr lang="en-US" sz="3200" dirty="0">
              <a:solidFill>
                <a:schemeClr val="bg1"/>
              </a:solidFill>
              <a:latin typeface="Lushlife" panose="00000400000000000000" pitchFamily="2" charset="0"/>
            </a:endParaRPr>
          </a:p>
        </p:txBody>
      </p:sp>
      <p:sp>
        <p:nvSpPr>
          <p:cNvPr id="12" name="TextBox 11"/>
          <p:cNvSpPr txBox="1"/>
          <p:nvPr/>
        </p:nvSpPr>
        <p:spPr>
          <a:xfrm>
            <a:off x="708707" y="1756029"/>
            <a:ext cx="8011886"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NLT ~ </a:t>
            </a:r>
            <a:r>
              <a:rPr lang="en-US" sz="3200" dirty="0">
                <a:solidFill>
                  <a:schemeClr val="accent4">
                    <a:lumMod val="40000"/>
                    <a:lumOff val="60000"/>
                  </a:schemeClr>
                </a:solidFill>
              </a:rPr>
              <a:t>I love your sanctuary, Lord, the place where your glorious presence dwells.</a:t>
            </a:r>
          </a:p>
        </p:txBody>
      </p:sp>
    </p:spTree>
    <p:extLst>
      <p:ext uri="{BB962C8B-B14F-4D97-AF65-F5344CB8AC3E}">
        <p14:creationId xmlns:p14="http://schemas.microsoft.com/office/powerpoint/2010/main" val="4051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0" grpId="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39399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461476" y="697064"/>
            <a:ext cx="8229600" cy="584775"/>
          </a:xfrm>
          <a:prstGeom prst="rect">
            <a:avLst/>
          </a:prstGeom>
          <a:noFill/>
        </p:spPr>
        <p:txBody>
          <a:bodyPr wrap="square" rtlCol="0">
            <a:spAutoFit/>
          </a:bodyPr>
          <a:lstStyle/>
          <a:p>
            <a:r>
              <a:rPr lang="en-US" sz="3200" dirty="0">
                <a:solidFill>
                  <a:schemeClr val="bg1"/>
                </a:solidFill>
                <a:latin typeface="+mj-lt"/>
                <a:cs typeface="Times New Roman" panose="02020603050405020304" pitchFamily="18" charset="0"/>
              </a:rPr>
              <a:t>Psalms 22-24 form a Messianic triad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79673" y="1284605"/>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22 tells us what He did (He died for us)</a:t>
            </a:r>
          </a:p>
        </p:txBody>
      </p:sp>
      <p:sp>
        <p:nvSpPr>
          <p:cNvPr id="11" name="TextBox 10"/>
          <p:cNvSpPr txBox="1"/>
          <p:nvPr/>
        </p:nvSpPr>
        <p:spPr>
          <a:xfrm>
            <a:off x="701447" y="1799860"/>
            <a:ext cx="8011886"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23 tells us what He is doing (He is our ever-present help)</a:t>
            </a:r>
          </a:p>
        </p:txBody>
      </p:sp>
      <p:sp>
        <p:nvSpPr>
          <p:cNvPr id="12" name="TextBox 11"/>
          <p:cNvSpPr txBox="1"/>
          <p:nvPr/>
        </p:nvSpPr>
        <p:spPr>
          <a:xfrm>
            <a:off x="708707" y="2796953"/>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Psalm 24 tells us what He is going to do</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461476" y="697064"/>
            <a:ext cx="8229600" cy="584775"/>
          </a:xfrm>
          <a:prstGeom prst="rect">
            <a:avLst/>
          </a:prstGeom>
          <a:noFill/>
        </p:spPr>
        <p:txBody>
          <a:bodyPr wrap="square" rtlCol="0">
            <a:spAutoFit/>
          </a:bodyPr>
          <a:lstStyle/>
          <a:p>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Shir</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 Shel Yom </a:t>
            </a:r>
            <a:r>
              <a:rPr lang="en-US" sz="3200" dirty="0"/>
              <a:t>~ Song of the Day of the Week</a:t>
            </a:r>
            <a:endParaRPr lang="en-US" sz="4800" dirty="0">
              <a:solidFill>
                <a:schemeClr val="bg1"/>
              </a:solidFill>
              <a:latin typeface="+mj-lt"/>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79673" y="1202160"/>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Monday ~ Psalm 24</a:t>
            </a:r>
          </a:p>
        </p:txBody>
      </p:sp>
      <p:sp>
        <p:nvSpPr>
          <p:cNvPr id="11" name="TextBox 10"/>
          <p:cNvSpPr txBox="1"/>
          <p:nvPr/>
        </p:nvSpPr>
        <p:spPr>
          <a:xfrm>
            <a:off x="701447" y="1717415"/>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Tuesday ~ Psalm 48</a:t>
            </a:r>
          </a:p>
        </p:txBody>
      </p:sp>
      <p:sp>
        <p:nvSpPr>
          <p:cNvPr id="12" name="TextBox 11"/>
          <p:cNvSpPr txBox="1"/>
          <p:nvPr/>
        </p:nvSpPr>
        <p:spPr>
          <a:xfrm>
            <a:off x="708707" y="2235539"/>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Wednesday ~ Psalm 82</a:t>
            </a:r>
          </a:p>
        </p:txBody>
      </p:sp>
      <p:sp>
        <p:nvSpPr>
          <p:cNvPr id="15" name="TextBox 14"/>
          <p:cNvSpPr txBox="1"/>
          <p:nvPr/>
        </p:nvSpPr>
        <p:spPr>
          <a:xfrm>
            <a:off x="708710" y="2758051"/>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Thursday ~ Psalm 94</a:t>
            </a:r>
          </a:p>
        </p:txBody>
      </p:sp>
      <p:sp>
        <p:nvSpPr>
          <p:cNvPr id="16" name="TextBox 15"/>
          <p:cNvSpPr txBox="1"/>
          <p:nvPr/>
        </p:nvSpPr>
        <p:spPr>
          <a:xfrm>
            <a:off x="708713" y="3331370"/>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Friday ~ Psalm 81</a:t>
            </a:r>
          </a:p>
        </p:txBody>
      </p:sp>
      <p:sp>
        <p:nvSpPr>
          <p:cNvPr id="17" name="TextBox 16"/>
          <p:cNvSpPr txBox="1"/>
          <p:nvPr/>
        </p:nvSpPr>
        <p:spPr>
          <a:xfrm>
            <a:off x="708716" y="3853882"/>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Saturday ~ Psalm 93</a:t>
            </a:r>
          </a:p>
        </p:txBody>
      </p:sp>
      <p:sp>
        <p:nvSpPr>
          <p:cNvPr id="18" name="TextBox 17"/>
          <p:cNvSpPr txBox="1"/>
          <p:nvPr/>
        </p:nvSpPr>
        <p:spPr>
          <a:xfrm>
            <a:off x="708719" y="4376400"/>
            <a:ext cx="8011886"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Sunday ~ Psalm 92</a:t>
            </a:r>
          </a:p>
        </p:txBody>
      </p:sp>
    </p:spTree>
    <p:extLst>
      <p:ext uri="{BB962C8B-B14F-4D97-AF65-F5344CB8AC3E}">
        <p14:creationId xmlns:p14="http://schemas.microsoft.com/office/powerpoint/2010/main" val="314612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P spid="12"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mercies</a:t>
            </a:r>
            <a:r>
              <a:rPr lang="en-US" sz="3200" dirty="0"/>
              <a:t> ~ better, </a:t>
            </a:r>
            <a:r>
              <a:rPr lang="en-US" sz="3200" i="1" dirty="0"/>
              <a:t>compassions</a:t>
            </a:r>
            <a:r>
              <a:rPr lang="en-US" sz="3200" dirty="0"/>
              <a:t>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79673" y="1700903"/>
            <a:ext cx="8011886"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latin typeface="+mj-lt"/>
              </a:rPr>
              <a:t>Living Bible ~ </a:t>
            </a:r>
            <a:r>
              <a:rPr lang="en-US" sz="3200" dirty="0">
                <a:solidFill>
                  <a:schemeClr val="accent4">
                    <a:lumMod val="40000"/>
                    <a:lumOff val="60000"/>
                  </a:schemeClr>
                </a:solidFill>
                <a:latin typeface="+mj-lt"/>
              </a:rPr>
              <a:t>Overlook my youthful sins, O Lord! Look at me instead through eyes of mercy and forgiveness, through eyes of everlasting love and kindness.</a:t>
            </a:r>
          </a:p>
        </p:txBody>
      </p:sp>
      <p:sp>
        <p:nvSpPr>
          <p:cNvPr id="12" name="TextBox 11"/>
          <p:cNvSpPr txBox="1"/>
          <p:nvPr/>
        </p:nvSpPr>
        <p:spPr>
          <a:xfrm>
            <a:off x="461958" y="1187359"/>
            <a:ext cx="8229600" cy="584775"/>
          </a:xfrm>
          <a:prstGeom prst="rect">
            <a:avLst/>
          </a:prstGeom>
          <a:noFill/>
        </p:spPr>
        <p:txBody>
          <a:bodyPr wrap="square" rtlCol="0">
            <a:spAutoFit/>
          </a:bodyPr>
          <a:lstStyle/>
          <a:p>
            <a:r>
              <a:rPr lang="en-US" sz="3200" dirty="0">
                <a:solidFill>
                  <a:schemeClr val="accent4">
                    <a:lumMod val="40000"/>
                    <a:lumOff val="60000"/>
                  </a:schemeClr>
                </a:solidFill>
              </a:rPr>
              <a:t>old</a:t>
            </a:r>
            <a:r>
              <a:rPr lang="en-US" sz="3200" dirty="0"/>
              <a:t> ~ better </a:t>
            </a:r>
            <a:r>
              <a:rPr lang="en-US" sz="3200" i="1" dirty="0"/>
              <a:t>everlasting</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3188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world winks at the sins of young men, and yet they are not so little after all; the bones of our youthful feastings at Satan’s table will stick painfully in our throats when we are old men. He who presumes upon his youth is poisoning his old age. How large a tear may wet this page as some of us reflect upon the past!”</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29599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Tree>
    <p:extLst>
      <p:ext uri="{BB962C8B-B14F-4D97-AF65-F5344CB8AC3E}">
        <p14:creationId xmlns:p14="http://schemas.microsoft.com/office/powerpoint/2010/main" val="167247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secret</a:t>
            </a:r>
            <a:r>
              <a:rPr lang="en-US" sz="3200" dirty="0"/>
              <a:t> ~ </a:t>
            </a:r>
            <a:r>
              <a:rPr lang="en-US" sz="3200" i="1" dirty="0"/>
              <a:t>secret council</a:t>
            </a:r>
            <a:r>
              <a:rPr lang="en-US" sz="3200" dirty="0"/>
              <a:t>; NIV, </a:t>
            </a:r>
            <a:r>
              <a:rPr lang="en-US" sz="3200" dirty="0">
                <a:solidFill>
                  <a:schemeClr val="accent4">
                    <a:lumMod val="40000"/>
                    <a:lumOff val="60000"/>
                  </a:schemeClr>
                </a:solidFill>
              </a:rPr>
              <a:t>the Lord confides</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24-26</a:t>
            </a:r>
          </a:p>
        </p:txBody>
      </p:sp>
      <p:sp>
        <p:nvSpPr>
          <p:cNvPr id="10" name="TextBox 9"/>
          <p:cNvSpPr txBox="1"/>
          <p:nvPr/>
        </p:nvSpPr>
        <p:spPr>
          <a:xfrm>
            <a:off x="689956" y="1206233"/>
            <a:ext cx="8001603" cy="501675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C. H. Spurgeon ~ </a:t>
            </a:r>
            <a:r>
              <a:rPr lang="en-US" sz="3200" dirty="0">
                <a:latin typeface="+mj-lt"/>
              </a:rPr>
              <a:t>“This is a great secret. Carnal minds cannot guess what is intended by it, and even believers cannot explain it in words, for it must be felt to be known. The higher spiritual life is necessarily a path which the eagle’s eye hath not known, and which the lion’s whelp has not traveled; neither natural wisdom nor strength can force a door into this inner chamber. Saints have the key of heaven’s hieroglyphics; they can unriddle celestial enigmas. They are initiated into the fellowship of the skies; </a:t>
            </a:r>
          </a:p>
        </p:txBody>
      </p:sp>
    </p:spTree>
    <p:extLst>
      <p:ext uri="{BB962C8B-B14F-4D97-AF65-F5344CB8AC3E}">
        <p14:creationId xmlns:p14="http://schemas.microsoft.com/office/powerpoint/2010/main" val="36545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1453</TotalTime>
  <Words>517</Words>
  <Application>Microsoft Office PowerPoint</Application>
  <PresentationFormat>On-screen Show (4:3)</PresentationFormat>
  <Paragraphs>88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2017-04-10T20:24:26Z</dcterms:created>
  <dcterms:modified xsi:type="dcterms:W3CDTF">2017-04-12T20:05:27Z</dcterms:modified>
</cp:coreProperties>
</file>