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1" r:id="rId4"/>
    <p:sldId id="258" r:id="rId5"/>
    <p:sldId id="259" r:id="rId6"/>
    <p:sldId id="260" r:id="rId7"/>
    <p:sldId id="264" r:id="rId8"/>
    <p:sldId id="265" r:id="rId9"/>
    <p:sldId id="266" r:id="rId10"/>
    <p:sldId id="267" r:id="rId11"/>
    <p:sldId id="268" r:id="rId12"/>
    <p:sldId id="269" r:id="rId13"/>
    <p:sldId id="270" r:id="rId14"/>
    <p:sldId id="271" r:id="rId15"/>
    <p:sldId id="272" r:id="rId16"/>
    <p:sldId id="274" r:id="rId17"/>
    <p:sldId id="273" r:id="rId18"/>
    <p:sldId id="275" r:id="rId19"/>
    <p:sldId id="277" r:id="rId20"/>
    <p:sldId id="276" r:id="rId21"/>
    <p:sldId id="278" r:id="rId22"/>
    <p:sldId id="279" r:id="rId23"/>
    <p:sldId id="280" r:id="rId24"/>
    <p:sldId id="282" r:id="rId25"/>
    <p:sldId id="281" r:id="rId26"/>
    <p:sldId id="283" r:id="rId27"/>
    <p:sldId id="284" r:id="rId28"/>
    <p:sldId id="285" r:id="rId29"/>
    <p:sldId id="286" r:id="rId30"/>
    <p:sldId id="262" r:id="rId31"/>
    <p:sldId id="263" r:id="rId32"/>
    <p:sldId id="287" r:id="rId33"/>
    <p:sldId id="289" r:id="rId34"/>
    <p:sldId id="288" r:id="rId35"/>
    <p:sldId id="290" r:id="rId36"/>
    <p:sldId id="291" r:id="rId37"/>
    <p:sldId id="292" r:id="rId38"/>
    <p:sldId id="293" r:id="rId39"/>
    <p:sldId id="297" r:id="rId40"/>
    <p:sldId id="295" r:id="rId41"/>
  </p:sldIdLst>
  <p:sldSz cx="9144000" cy="6858000" type="screen4x3"/>
  <p:notesSz cx="6858000" cy="9144000"/>
  <p:embeddedFontLst>
    <p:embeddedFont>
      <p:font typeface="Lushlife" panose="00000400000000000000" pitchFamily="2"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4" autoAdjust="0"/>
  </p:normalViewPr>
  <p:slideViewPr>
    <p:cSldViewPr snapToGrid="0">
      <p:cViewPr varScale="1">
        <p:scale>
          <a:sx n="75" d="100"/>
          <a:sy n="75" d="100"/>
        </p:scale>
        <p:origin x="88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4/5/2017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22-23</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112551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6001643"/>
          </a:xfrm>
          <a:prstGeom prst="rect">
            <a:avLst/>
          </a:prstGeom>
          <a:noFill/>
        </p:spPr>
        <p:txBody>
          <a:bodyPr wrap="square" rtlCol="0">
            <a:spAutoFit/>
          </a:bodyPr>
          <a:lstStyle/>
          <a:p>
            <a:r>
              <a:rPr lang="en-US" sz="3100" dirty="0"/>
              <a:t>Matt. 27:39-44 ~ </a:t>
            </a:r>
            <a:r>
              <a:rPr lang="en-US" sz="3100" baseline="30000" dirty="0"/>
              <a:t>39</a:t>
            </a:r>
            <a:r>
              <a:rPr lang="en-US" sz="3100" dirty="0"/>
              <a:t> </a:t>
            </a:r>
            <a:r>
              <a:rPr lang="en-US" sz="3100" dirty="0">
                <a:solidFill>
                  <a:schemeClr val="accent4">
                    <a:lumMod val="40000"/>
                    <a:lumOff val="60000"/>
                  </a:schemeClr>
                </a:solidFill>
              </a:rPr>
              <a:t>And those who passed by blasphemed Him, wagging their heads </a:t>
            </a:r>
            <a:r>
              <a:rPr lang="en-US" sz="3100" baseline="30000" dirty="0"/>
              <a:t>40</a:t>
            </a:r>
            <a:r>
              <a:rPr lang="en-US" sz="3100" dirty="0"/>
              <a:t> </a:t>
            </a:r>
            <a:r>
              <a:rPr lang="en-US" sz="3100" dirty="0">
                <a:solidFill>
                  <a:schemeClr val="accent4">
                    <a:lumMod val="40000"/>
                    <a:lumOff val="60000"/>
                  </a:schemeClr>
                </a:solidFill>
              </a:rPr>
              <a:t>and saying, “You who destroy the temple and build </a:t>
            </a:r>
            <a:r>
              <a:rPr lang="en-US" sz="3100" i="1" dirty="0">
                <a:solidFill>
                  <a:schemeClr val="accent4">
                    <a:lumMod val="40000"/>
                    <a:lumOff val="60000"/>
                  </a:schemeClr>
                </a:solidFill>
              </a:rPr>
              <a:t>it</a:t>
            </a:r>
            <a:r>
              <a:rPr lang="en-US" sz="3100" dirty="0">
                <a:solidFill>
                  <a:schemeClr val="accent4">
                    <a:lumMod val="40000"/>
                    <a:lumOff val="60000"/>
                  </a:schemeClr>
                </a:solidFill>
              </a:rPr>
              <a:t> in three days, save Yourself! If You are the Son of God, come down from the cross.”</a:t>
            </a:r>
          </a:p>
          <a:p>
            <a:r>
              <a:rPr lang="en-US" sz="3100" baseline="30000" dirty="0"/>
              <a:t>41</a:t>
            </a:r>
            <a:r>
              <a:rPr lang="en-US" sz="3100" dirty="0"/>
              <a:t> </a:t>
            </a:r>
            <a:r>
              <a:rPr lang="en-US" sz="3100" dirty="0">
                <a:solidFill>
                  <a:schemeClr val="accent4">
                    <a:lumMod val="40000"/>
                    <a:lumOff val="60000"/>
                  </a:schemeClr>
                </a:solidFill>
              </a:rPr>
              <a:t>Likewise the chief priests also, mocking with the scribes and elders, said, </a:t>
            </a:r>
            <a:r>
              <a:rPr lang="en-US" sz="3100" baseline="30000" dirty="0"/>
              <a:t>42</a:t>
            </a:r>
            <a:r>
              <a:rPr lang="en-US" sz="3100" dirty="0"/>
              <a:t> </a:t>
            </a:r>
            <a:r>
              <a:rPr lang="en-US" sz="3100" dirty="0">
                <a:solidFill>
                  <a:schemeClr val="accent4">
                    <a:lumMod val="40000"/>
                    <a:lumOff val="60000"/>
                  </a:schemeClr>
                </a:solidFill>
              </a:rPr>
              <a:t>“He saved others; Himself He cannot save. If He is the King of Israel, let Him now come down from the cross, and we will believe Him. </a:t>
            </a:r>
            <a:r>
              <a:rPr lang="en-US" sz="3100" baseline="30000" dirty="0"/>
              <a:t>43</a:t>
            </a:r>
            <a:r>
              <a:rPr lang="en-US" sz="3100" dirty="0"/>
              <a:t> </a:t>
            </a:r>
            <a:r>
              <a:rPr lang="en-US" sz="3100" dirty="0">
                <a:solidFill>
                  <a:schemeClr val="accent4">
                    <a:lumMod val="40000"/>
                    <a:lumOff val="60000"/>
                  </a:schemeClr>
                </a:solidFill>
              </a:rPr>
              <a:t>He trusted in God; let Him deliver Him now if He will have Him; for He said, ‘I am the Son of God.’”</a:t>
            </a:r>
          </a:p>
          <a:p>
            <a:r>
              <a:rPr lang="en-US" sz="3100" baseline="30000" dirty="0"/>
              <a:t>44</a:t>
            </a:r>
            <a:r>
              <a:rPr lang="en-US" sz="3100" dirty="0"/>
              <a:t> </a:t>
            </a:r>
            <a:r>
              <a:rPr lang="en-US" sz="3100" dirty="0">
                <a:solidFill>
                  <a:schemeClr val="accent4">
                    <a:lumMod val="40000"/>
                    <a:lumOff val="60000"/>
                  </a:schemeClr>
                </a:solidFill>
              </a:rPr>
              <a:t>Even the robbers who were crucified with Him reviled</a:t>
            </a:r>
          </a:p>
          <a:p>
            <a:r>
              <a:rPr lang="en-US" sz="3100" dirty="0">
                <a:solidFill>
                  <a:schemeClr val="accent4">
                    <a:lumMod val="40000"/>
                    <a:lumOff val="60000"/>
                  </a:schemeClr>
                </a:solidFill>
              </a:rPr>
              <a:t>Him with the same thing.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140276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25769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KJV ~ </a:t>
            </a:r>
            <a:r>
              <a:rPr lang="en-US" sz="3200" dirty="0">
                <a:solidFill>
                  <a:schemeClr val="accent4">
                    <a:lumMod val="40000"/>
                    <a:lumOff val="60000"/>
                  </a:schemeClr>
                </a:solidFill>
              </a:rPr>
              <a:t>It is melted in the midst of my bowels.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76303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28946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solidFill>
                  <a:schemeClr val="accent4">
                    <a:lumMod val="40000"/>
                    <a:lumOff val="60000"/>
                  </a:schemeClr>
                </a:solidFill>
              </a:rPr>
              <a:t>Bishop Richard </a:t>
            </a:r>
            <a:r>
              <a:rPr lang="en-US" sz="3200" dirty="0" err="1">
                <a:solidFill>
                  <a:schemeClr val="accent4">
                    <a:lumMod val="40000"/>
                    <a:lumOff val="60000"/>
                  </a:schemeClr>
                </a:solidFill>
              </a:rPr>
              <a:t>Mant</a:t>
            </a:r>
            <a:r>
              <a:rPr lang="en-US" sz="3200" dirty="0">
                <a:solidFill>
                  <a:schemeClr val="accent4">
                    <a:lumMod val="40000"/>
                    <a:lumOff val="60000"/>
                  </a:schemeClr>
                </a:solidFill>
              </a:rPr>
              <a:t> (1776-1848) ~ </a:t>
            </a:r>
            <a:r>
              <a:rPr lang="en-US" sz="3200" dirty="0"/>
              <a:t>“</a:t>
            </a:r>
            <a:r>
              <a:rPr lang="en-US" sz="3200" dirty="0" err="1"/>
              <a:t>Pour’d</a:t>
            </a:r>
            <a:r>
              <a:rPr lang="en-US" sz="3200" dirty="0"/>
              <a:t> forth like water is my frame;</a:t>
            </a:r>
          </a:p>
          <a:p>
            <a:r>
              <a:rPr lang="en-US" sz="3200" dirty="0"/>
              <a:t>My bones asunder start;</a:t>
            </a:r>
          </a:p>
          <a:p>
            <a:r>
              <a:rPr lang="en-US" sz="3200" dirty="0"/>
              <a:t>As wax that feels the searching flame,</a:t>
            </a:r>
          </a:p>
          <a:p>
            <a:r>
              <a:rPr lang="en-US" sz="3200" dirty="0"/>
              <a:t>Within me melts my heart.</a:t>
            </a:r>
          </a:p>
          <a:p>
            <a:r>
              <a:rPr lang="en-US" sz="3200" dirty="0"/>
              <a:t>My </a:t>
            </a:r>
            <a:r>
              <a:rPr lang="en-US" sz="3200" dirty="0" err="1"/>
              <a:t>wither’d</a:t>
            </a:r>
            <a:r>
              <a:rPr lang="en-US" sz="3200" dirty="0"/>
              <a:t> sinews shrink unstrung</a:t>
            </a:r>
          </a:p>
          <a:p>
            <a:r>
              <a:rPr lang="en-US" sz="3200" dirty="0"/>
              <a:t>Like potsherd dried and dead:</a:t>
            </a:r>
          </a:p>
          <a:p>
            <a:r>
              <a:rPr lang="en-US" sz="3200" dirty="0"/>
              <a:t>Cleaves to my jaws my burning tongue</a:t>
            </a:r>
          </a:p>
          <a:p>
            <a:r>
              <a:rPr lang="en-US" sz="3200" dirty="0"/>
              <a:t>The dust of death my bed.”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11206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solidFill>
                  <a:schemeClr val="accent4">
                    <a:lumMod val="40000"/>
                    <a:lumOff val="60000"/>
                  </a:schemeClr>
                </a:solidFill>
              </a:rPr>
              <a:t>John Gill 1697-1771) ~ </a:t>
            </a:r>
            <a:r>
              <a:rPr lang="en-US" sz="3200" dirty="0"/>
              <a:t>“If the heart of Christ, the Lion of the tribe of Judah, melted at it, what heart can endure or hands be strong, when God deals with them in his wrath?”</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321204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15840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509200"/>
          </a:xfrm>
          <a:prstGeom prst="rect">
            <a:avLst/>
          </a:prstGeom>
          <a:noFill/>
        </p:spPr>
        <p:txBody>
          <a:bodyPr wrap="square" rtlCol="0">
            <a:spAutoFit/>
          </a:bodyPr>
          <a:lstStyle/>
          <a:p>
            <a:r>
              <a:rPr lang="en-US" sz="3200" dirty="0"/>
              <a:t>John 20:25-28 ~ </a:t>
            </a:r>
            <a:r>
              <a:rPr lang="en-US" sz="3200" dirty="0">
                <a:solidFill>
                  <a:schemeClr val="accent4">
                    <a:lumMod val="40000"/>
                    <a:lumOff val="60000"/>
                  </a:schemeClr>
                </a:solidFill>
              </a:rPr>
              <a:t>The other disciples therefore said to him, “We have seen the Lord.”</a:t>
            </a:r>
          </a:p>
          <a:p>
            <a:r>
              <a:rPr lang="en-US" sz="3200" dirty="0">
                <a:solidFill>
                  <a:schemeClr val="accent4">
                    <a:lumMod val="40000"/>
                    <a:lumOff val="60000"/>
                  </a:schemeClr>
                </a:solidFill>
              </a:rPr>
              <a:t>So he said to them, “Unless I see in His hands the print of the nails, and put my finger into the print of the nails, and put my hand into His side, I will not believe.”</a:t>
            </a:r>
          </a:p>
          <a:p>
            <a:r>
              <a:rPr lang="en-US" sz="3200" baseline="30000" dirty="0"/>
              <a:t>26</a:t>
            </a:r>
            <a:r>
              <a:rPr lang="en-US" sz="3200" dirty="0"/>
              <a:t> </a:t>
            </a:r>
            <a:r>
              <a:rPr lang="en-US" sz="3200" dirty="0">
                <a:solidFill>
                  <a:schemeClr val="accent4">
                    <a:lumMod val="40000"/>
                    <a:lumOff val="60000"/>
                  </a:schemeClr>
                </a:solidFill>
              </a:rPr>
              <a:t>And after eight days His disciples were again inside, and Thomas with them. Jesus came, the doors being shut, and stood in the midst, and said, “Peace to you!” </a:t>
            </a:r>
            <a:r>
              <a:rPr lang="en-US" sz="3200" baseline="30000" dirty="0"/>
              <a:t>27</a:t>
            </a:r>
            <a:r>
              <a:rPr lang="en-US" sz="3200" dirty="0"/>
              <a:t> </a:t>
            </a:r>
            <a:r>
              <a:rPr lang="en-US" sz="3200" dirty="0">
                <a:solidFill>
                  <a:schemeClr val="accent4">
                    <a:lumMod val="40000"/>
                    <a:lumOff val="60000"/>
                  </a:schemeClr>
                </a:solidFill>
              </a:rPr>
              <a:t>Then He said to Thomas, “Reach your finger here, and look at My hands; and reach your hand </a:t>
            </a:r>
            <a:r>
              <a:rPr lang="en-US" sz="3200" i="1" dirty="0">
                <a:solidFill>
                  <a:schemeClr val="accent4">
                    <a:lumMod val="40000"/>
                    <a:lumOff val="60000"/>
                  </a:schemeClr>
                </a:solidFill>
              </a:rPr>
              <a:t>here</a:t>
            </a:r>
            <a:r>
              <a:rPr lang="en-US" sz="3200" dirty="0">
                <a:solidFill>
                  <a:schemeClr val="accent4">
                    <a:lumMod val="40000"/>
                    <a:lumOff val="60000"/>
                  </a:schemeClr>
                </a:solidFill>
              </a:rPr>
              <a:t>, and put </a:t>
            </a:r>
            <a:r>
              <a:rPr lang="en-US" sz="3200" i="1" dirty="0">
                <a:solidFill>
                  <a:schemeClr val="accent4">
                    <a:lumMod val="40000"/>
                    <a:lumOff val="60000"/>
                  </a:schemeClr>
                </a:solidFill>
              </a:rPr>
              <a:t>it</a:t>
            </a:r>
            <a:r>
              <a:rPr lang="en-US" sz="3200" dirty="0">
                <a:solidFill>
                  <a:schemeClr val="accent4">
                    <a:lumMod val="40000"/>
                    <a:lumOff val="60000"/>
                  </a:schemeClr>
                </a:solidFill>
              </a:rPr>
              <a:t> into</a:t>
            </a:r>
          </a:p>
          <a:p>
            <a:r>
              <a:rPr lang="en-US" sz="3200" dirty="0">
                <a:solidFill>
                  <a:schemeClr val="accent4">
                    <a:lumMod val="40000"/>
                    <a:lumOff val="60000"/>
                  </a:schemeClr>
                </a:solidFill>
              </a:rPr>
              <a:t>My side. Do not be unbelieving, but believing.”</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67917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John 20:25-28 ~ </a:t>
            </a:r>
            <a:r>
              <a:rPr lang="en-US" sz="3200" dirty="0">
                <a:solidFill>
                  <a:schemeClr val="accent4">
                    <a:lumMod val="40000"/>
                    <a:lumOff val="60000"/>
                  </a:schemeClr>
                </a:solidFill>
              </a:rPr>
              <a:t>And Thomas answered and said to Him, “My Lord and my God!”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113098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200329"/>
          </a:xfrm>
          <a:prstGeom prst="rect">
            <a:avLst/>
          </a:prstGeom>
          <a:noFill/>
        </p:spPr>
        <p:txBody>
          <a:bodyPr wrap="square" rtlCol="0">
            <a:spAutoFit/>
          </a:bodyPr>
          <a:lstStyle/>
          <a:p>
            <a:r>
              <a:rPr lang="en-US" sz="3600" dirty="0"/>
              <a:t>NASB ~ </a:t>
            </a:r>
            <a:r>
              <a:rPr lang="en-US" sz="3600" dirty="0">
                <a:solidFill>
                  <a:schemeClr val="accent4">
                    <a:lumMod val="40000"/>
                    <a:lumOff val="60000"/>
                  </a:schemeClr>
                </a:solidFill>
              </a:rPr>
              <a:t>For the choir director; upon </a:t>
            </a:r>
            <a:r>
              <a:rPr lang="en-US" sz="3600" dirty="0" err="1">
                <a:solidFill>
                  <a:schemeClr val="accent4">
                    <a:lumMod val="40000"/>
                    <a:lumOff val="60000"/>
                  </a:schemeClr>
                </a:solidFill>
              </a:rPr>
              <a:t>Aijeleth</a:t>
            </a:r>
            <a:r>
              <a:rPr lang="en-US" sz="3600" dirty="0">
                <a:solidFill>
                  <a:schemeClr val="accent4">
                    <a:lumMod val="40000"/>
                    <a:lumOff val="60000"/>
                  </a:schemeClr>
                </a:solidFill>
              </a:rPr>
              <a:t> </a:t>
            </a:r>
            <a:r>
              <a:rPr lang="en-US" sz="3600" dirty="0" err="1">
                <a:solidFill>
                  <a:schemeClr val="accent4">
                    <a:lumMod val="40000"/>
                    <a:lumOff val="60000"/>
                  </a:schemeClr>
                </a:solidFill>
              </a:rPr>
              <a:t>Hashshahar</a:t>
            </a:r>
            <a:r>
              <a:rPr lang="en-US" sz="3600" dirty="0">
                <a:solidFill>
                  <a:schemeClr val="accent4">
                    <a:lumMod val="40000"/>
                    <a:lumOff val="60000"/>
                  </a:schemeClr>
                </a:solidFill>
              </a:rPr>
              <a:t>. A Psalm of David</a:t>
            </a:r>
            <a:endParaRPr lang="en-US" sz="5400" dirty="0">
              <a:solidFill>
                <a:schemeClr val="accent4">
                  <a:lumMod val="40000"/>
                  <a:lumOff val="60000"/>
                </a:schemeClr>
              </a:solidFill>
              <a:latin typeface="+mj-lt"/>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
        <p:nvSpPr>
          <p:cNvPr id="2" name="TextBox 1"/>
          <p:cNvSpPr txBox="1"/>
          <p:nvPr/>
        </p:nvSpPr>
        <p:spPr>
          <a:xfrm>
            <a:off x="682171" y="2445656"/>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Psalm 22 tells us what He did</a:t>
            </a:r>
          </a:p>
        </p:txBody>
      </p:sp>
      <p:sp>
        <p:nvSpPr>
          <p:cNvPr id="10" name="TextBox 9"/>
          <p:cNvSpPr txBox="1"/>
          <p:nvPr/>
        </p:nvSpPr>
        <p:spPr>
          <a:xfrm>
            <a:off x="703945" y="2960911"/>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Psalm 23 tells us what He is doing</a:t>
            </a:r>
          </a:p>
        </p:txBody>
      </p:sp>
      <p:sp>
        <p:nvSpPr>
          <p:cNvPr id="11" name="TextBox 10"/>
          <p:cNvSpPr txBox="1"/>
          <p:nvPr/>
        </p:nvSpPr>
        <p:spPr>
          <a:xfrm>
            <a:off x="711205" y="3468909"/>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Psalm 24 tells us what He is going to do</a:t>
            </a:r>
          </a:p>
        </p:txBody>
      </p:sp>
      <p:sp>
        <p:nvSpPr>
          <p:cNvPr id="12" name="TextBox 11"/>
          <p:cNvSpPr txBox="1"/>
          <p:nvPr/>
        </p:nvSpPr>
        <p:spPr>
          <a:xfrm>
            <a:off x="461476" y="1860611"/>
            <a:ext cx="8229600" cy="584775"/>
          </a:xfrm>
          <a:prstGeom prst="rect">
            <a:avLst/>
          </a:prstGeom>
          <a:noFill/>
        </p:spPr>
        <p:txBody>
          <a:bodyPr wrap="square" rtlCol="0">
            <a:spAutoFit/>
          </a:bodyPr>
          <a:lstStyle/>
          <a:p>
            <a:r>
              <a:rPr lang="en-US" sz="3200" dirty="0">
                <a:solidFill>
                  <a:schemeClr val="bg1"/>
                </a:solidFill>
                <a:latin typeface="+mj-lt"/>
                <a:cs typeface="Times New Roman" panose="02020603050405020304" pitchFamily="18" charset="0"/>
              </a:rPr>
              <a:t>Psalms 22-24 form a Messianic triad</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2"/>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10" grpId="0"/>
      <p:bldP spid="10" grpId="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347954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Luke 23:35 ~ </a:t>
            </a:r>
            <a:r>
              <a:rPr lang="en-US" sz="3200" dirty="0">
                <a:solidFill>
                  <a:schemeClr val="accent4">
                    <a:lumMod val="40000"/>
                    <a:lumOff val="60000"/>
                  </a:schemeClr>
                </a:solidFill>
              </a:rPr>
              <a:t>And the people stood looking on. But even the rulers with them sneered, saying, “He saved others; let Him save Himself if He is the Christ, the chosen of God.”</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90045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08037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t>John. 19:23-24 ~ </a:t>
            </a:r>
            <a:r>
              <a:rPr lang="en-US" sz="3200" baseline="30000" dirty="0"/>
              <a:t>23</a:t>
            </a:r>
            <a:r>
              <a:rPr lang="en-US" sz="3200" dirty="0"/>
              <a:t> </a:t>
            </a:r>
            <a:r>
              <a:rPr lang="en-US" sz="3200" dirty="0">
                <a:solidFill>
                  <a:schemeClr val="accent4">
                    <a:lumMod val="40000"/>
                    <a:lumOff val="60000"/>
                  </a:schemeClr>
                </a:solidFill>
              </a:rPr>
              <a:t>Then the soldiers, when they had crucified Jesus, took His garments and made four parts, to each soldier a part, and also the tunic. Now the tunic was without seam, woven from the top in one piece. </a:t>
            </a:r>
            <a:r>
              <a:rPr lang="en-US" sz="3200" baseline="30000" dirty="0"/>
              <a:t>24</a:t>
            </a:r>
            <a:r>
              <a:rPr lang="en-US" sz="3200" dirty="0"/>
              <a:t> </a:t>
            </a:r>
            <a:r>
              <a:rPr lang="en-US" sz="3200" dirty="0">
                <a:solidFill>
                  <a:schemeClr val="accent4">
                    <a:lumMod val="40000"/>
                    <a:lumOff val="60000"/>
                  </a:schemeClr>
                </a:solidFill>
              </a:rPr>
              <a:t>They said therefore among themselves, "Let us not tear it, but cast lots for it, whose it shall be," that the Scripture might be fulfilled which says:</a:t>
            </a:r>
          </a:p>
          <a:p>
            <a:r>
              <a:rPr lang="en-US" sz="3200" dirty="0">
                <a:solidFill>
                  <a:schemeClr val="accent4">
                    <a:lumMod val="40000"/>
                    <a:lumOff val="60000"/>
                  </a:schemeClr>
                </a:solidFill>
              </a:rPr>
              <a:t>"They divided My garments among them, </a:t>
            </a:r>
          </a:p>
          <a:p>
            <a:r>
              <a:rPr lang="en-US" sz="3200" dirty="0">
                <a:solidFill>
                  <a:schemeClr val="accent4">
                    <a:lumMod val="40000"/>
                    <a:lumOff val="60000"/>
                  </a:schemeClr>
                </a:solidFill>
              </a:rPr>
              <a:t> And for My clothing they cast lots."</a:t>
            </a:r>
          </a:p>
          <a:p>
            <a:r>
              <a:rPr lang="en-US" sz="3200" dirty="0">
                <a:solidFill>
                  <a:schemeClr val="accent4">
                    <a:lumMod val="40000"/>
                    <a:lumOff val="60000"/>
                  </a:schemeClr>
                </a:solidFill>
              </a:rPr>
              <a:t>Therefore the soldiers did these things. </a:t>
            </a:r>
            <a:endParaRPr lang="en-US" sz="7200" dirty="0">
              <a:solidFill>
                <a:schemeClr val="accent4">
                  <a:lumMod val="40000"/>
                  <a:lumOff val="60000"/>
                </a:schemeClr>
              </a:solidFill>
            </a:endParaRPr>
          </a:p>
        </p:txBody>
      </p:sp>
    </p:spTree>
    <p:extLst>
      <p:ext uri="{BB962C8B-B14F-4D97-AF65-F5344CB8AC3E}">
        <p14:creationId xmlns:p14="http://schemas.microsoft.com/office/powerpoint/2010/main" val="257311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pic>
        <p:nvPicPr>
          <p:cNvPr id="6" name="Picture 2"/>
          <p:cNvPicPr>
            <a:picLocks noChangeAspect="1" noChangeArrowheads="1"/>
          </p:cNvPicPr>
          <p:nvPr/>
        </p:nvPicPr>
        <p:blipFill>
          <a:blip r:embed="rId4"/>
          <a:srcRect/>
          <a:stretch>
            <a:fillRect/>
          </a:stretch>
        </p:blipFill>
        <p:spPr bwMode="auto">
          <a:xfrm>
            <a:off x="730484" y="751782"/>
            <a:ext cx="6955971" cy="4637314"/>
          </a:xfrm>
          <a:prstGeom prst="rect">
            <a:avLst/>
          </a:prstGeom>
          <a:noFill/>
          <a:ln w="9525">
            <a:noFill/>
            <a:miter lim="800000"/>
            <a:headEnd/>
            <a:tailEnd/>
          </a:ln>
          <a:effectLst>
            <a:outerShdw blurRad="127000" dist="317500" dir="5400000" sx="97000" sy="97000" algn="t" rotWithShape="0">
              <a:schemeClr val="bg1">
                <a:alpha val="40000"/>
              </a:schemeClr>
            </a:outerShdw>
            <a:softEdge rad="127000"/>
          </a:effectLst>
        </p:spPr>
      </p:pic>
      <p:sp>
        <p:nvSpPr>
          <p:cNvPr id="2" name="TextBox 1"/>
          <p:cNvSpPr txBox="1"/>
          <p:nvPr/>
        </p:nvSpPr>
        <p:spPr>
          <a:xfrm>
            <a:off x="1066800" y="5421087"/>
            <a:ext cx="614680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“The King’s Game”</a:t>
            </a:r>
          </a:p>
        </p:txBody>
      </p:sp>
    </p:spTree>
    <p:extLst>
      <p:ext uri="{BB962C8B-B14F-4D97-AF65-F5344CB8AC3E}">
        <p14:creationId xmlns:p14="http://schemas.microsoft.com/office/powerpoint/2010/main" val="30123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76941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Wild oxen </a:t>
            </a:r>
            <a:r>
              <a:rPr lang="en-US" sz="3200" dirty="0"/>
              <a:t>~ KJV, </a:t>
            </a:r>
            <a:r>
              <a:rPr lang="en-US" sz="3200" dirty="0">
                <a:solidFill>
                  <a:schemeClr val="accent4">
                    <a:lumMod val="40000"/>
                    <a:lumOff val="60000"/>
                  </a:schemeClr>
                </a:solidFill>
              </a:rPr>
              <a:t>unicorn</a:t>
            </a:r>
            <a:r>
              <a:rPr lang="en-US" sz="3200" dirty="0"/>
              <a:t> </a:t>
            </a:r>
            <a:endParaRPr lang="en-US" sz="11500" dirty="0">
              <a:solidFill>
                <a:schemeClr val="accent4">
                  <a:lumMod val="40000"/>
                  <a:lumOff val="60000"/>
                </a:schemeClr>
              </a:solidFill>
            </a:endParaRPr>
          </a:p>
        </p:txBody>
      </p:sp>
    </p:spTree>
    <p:extLst>
      <p:ext uri="{BB962C8B-B14F-4D97-AF65-F5344CB8AC3E}">
        <p14:creationId xmlns:p14="http://schemas.microsoft.com/office/powerpoint/2010/main" val="183092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80026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1567898" y="1055427"/>
            <a:ext cx="2481588"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John 19:30 ~ </a:t>
            </a:r>
            <a:r>
              <a:rPr lang="en-US" sz="3200" dirty="0">
                <a:solidFill>
                  <a:schemeClr val="accent4">
                    <a:lumMod val="40000"/>
                    <a:lumOff val="60000"/>
                  </a:schemeClr>
                </a:solidFill>
              </a:rPr>
              <a:t>So when Jesus had received the sour wine, He said, “It is finished!” And bowing His head, He gave up His spirit. </a:t>
            </a:r>
          </a:p>
        </p:txBody>
      </p:sp>
      <p:sp>
        <p:nvSpPr>
          <p:cNvPr id="10" name="TextBox 9"/>
          <p:cNvSpPr txBox="1"/>
          <p:nvPr/>
        </p:nvSpPr>
        <p:spPr>
          <a:xfrm>
            <a:off x="703945" y="2169881"/>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tetelestai</a:t>
            </a:r>
            <a:r>
              <a:rPr lang="en-US" sz="3200" dirty="0">
                <a:latin typeface="+mj-lt"/>
              </a:rPr>
              <a:t> ~ </a:t>
            </a:r>
            <a:r>
              <a:rPr lang="en-US" sz="3200" i="1" dirty="0">
                <a:latin typeface="+mj-lt"/>
              </a:rPr>
              <a:t>finished</a:t>
            </a:r>
            <a:r>
              <a:rPr lang="en-US" sz="3200" dirty="0">
                <a:latin typeface="+mj-lt"/>
              </a:rPr>
              <a:t> (perfect tense)</a:t>
            </a:r>
            <a:endParaRPr lang="en-US" sz="3200" dirty="0">
              <a:solidFill>
                <a:schemeClr val="bg1"/>
              </a:solidFill>
              <a:latin typeface="+mj-lt"/>
            </a:endParaRPr>
          </a:p>
        </p:txBody>
      </p:sp>
      <p:sp>
        <p:nvSpPr>
          <p:cNvPr id="11" name="TextBox 10"/>
          <p:cNvSpPr txBox="1"/>
          <p:nvPr/>
        </p:nvSpPr>
        <p:spPr>
          <a:xfrm>
            <a:off x="703948" y="2692395"/>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i="1" dirty="0">
                <a:latin typeface="+mj-lt"/>
              </a:rPr>
              <a:t>“Once and for all, never to be repeated, finished”</a:t>
            </a:r>
            <a:endParaRPr lang="en-US" sz="3200" dirty="0">
              <a:solidFill>
                <a:schemeClr val="bg1"/>
              </a:solidFill>
              <a:latin typeface="+mj-lt"/>
            </a:endParaRPr>
          </a:p>
        </p:txBody>
      </p:sp>
      <p:sp>
        <p:nvSpPr>
          <p:cNvPr id="12" name="TextBox 11"/>
          <p:cNvSpPr txBox="1"/>
          <p:nvPr/>
        </p:nvSpPr>
        <p:spPr>
          <a:xfrm>
            <a:off x="703951" y="3214909"/>
            <a:ext cx="8011886"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err="1">
                <a:latin typeface="+mj-lt"/>
              </a:rPr>
              <a:t>Wuest</a:t>
            </a:r>
            <a:r>
              <a:rPr lang="en-US" sz="3200" dirty="0">
                <a:latin typeface="+mj-lt"/>
              </a:rPr>
              <a:t> ~ </a:t>
            </a:r>
            <a:r>
              <a:rPr lang="en-US" sz="3200" dirty="0">
                <a:solidFill>
                  <a:schemeClr val="accent4">
                    <a:lumMod val="40000"/>
                    <a:lumOff val="60000"/>
                  </a:schemeClr>
                </a:solidFill>
                <a:latin typeface="+mj-lt"/>
              </a:rPr>
              <a:t>He said, “It has been finished and stands complete.”</a:t>
            </a:r>
          </a:p>
        </p:txBody>
      </p:sp>
    </p:spTree>
    <p:extLst>
      <p:ext uri="{BB962C8B-B14F-4D97-AF65-F5344CB8AC3E}">
        <p14:creationId xmlns:p14="http://schemas.microsoft.com/office/powerpoint/2010/main" val="22038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10"/>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0" grpId="0"/>
      <p:bldP spid="10" grpId="1"/>
      <p:bldP spid="11" grpId="0"/>
      <p:bldP spid="11" grpId="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128129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49943" y="4353813"/>
            <a:ext cx="8256522" cy="78190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bg1"/>
            </a:solidFill>
          </a:ln>
          <a:scene3d>
            <a:camera prst="orthographicFront"/>
            <a:lightRig rig="threePt" dir="t"/>
          </a:scene3d>
          <a:sp3d>
            <a:bevelT w="1524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06469" y="4372903"/>
            <a:ext cx="434715" cy="188003"/>
          </a:xfrm>
          <a:prstGeom prst="rect">
            <a:avLst/>
          </a:prstGeom>
          <a:solidFill>
            <a:srgbClr val="ED7D31">
              <a:alpha val="74902"/>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04342" y="4931138"/>
            <a:ext cx="434715" cy="188003"/>
          </a:xfrm>
          <a:prstGeom prst="rect">
            <a:avLst/>
          </a:prstGeom>
          <a:solidFill>
            <a:srgbClr val="ED7D31">
              <a:alpha val="74902"/>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08748" y="4506006"/>
            <a:ext cx="6310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800</a:t>
            </a:r>
          </a:p>
        </p:txBody>
      </p:sp>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“It is the photograph of our Lord’s saddest hours, the record of his dying words, the lachrymatory of his last tears, the memorial of his expiring joys. David and his afflictions may be here in a very modified sense, but, as the star is concealed by the light of the sun, he who sees Jesus will probably neither see nor care to see David.”</a:t>
            </a:r>
            <a:endParaRPr lang="en-US" sz="4800" dirty="0">
              <a:solidFill>
                <a:schemeClr val="bg1"/>
              </a:solidFill>
              <a:latin typeface="+mj-lt"/>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22-23</a:t>
            </a:r>
          </a:p>
        </p:txBody>
      </p:sp>
      <p:cxnSp>
        <p:nvCxnSpPr>
          <p:cNvPr id="13" name="Straight Connector 12"/>
          <p:cNvCxnSpPr>
            <a:cxnSpLocks/>
          </p:cNvCxnSpPr>
          <p:nvPr/>
        </p:nvCxnSpPr>
        <p:spPr>
          <a:xfrm>
            <a:off x="1155659" y="4937872"/>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1840863" y="4357274"/>
            <a:ext cx="2100" cy="761010"/>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3206226" y="4352449"/>
            <a:ext cx="206"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1153646" y="4364062"/>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07172" y="4497993"/>
            <a:ext cx="6310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200</a:t>
            </a:r>
          </a:p>
        </p:txBody>
      </p:sp>
      <p:sp>
        <p:nvSpPr>
          <p:cNvPr id="29" name="TextBox 28"/>
          <p:cNvSpPr txBox="1"/>
          <p:nvPr/>
        </p:nvSpPr>
        <p:spPr>
          <a:xfrm>
            <a:off x="4947389" y="4504089"/>
            <a:ext cx="6310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400</a:t>
            </a:r>
          </a:p>
        </p:txBody>
      </p:sp>
      <p:sp>
        <p:nvSpPr>
          <p:cNvPr id="30" name="TextBox 29"/>
          <p:cNvSpPr txBox="1"/>
          <p:nvPr/>
        </p:nvSpPr>
        <p:spPr>
          <a:xfrm>
            <a:off x="3555312" y="4503921"/>
            <a:ext cx="6310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600</a:t>
            </a:r>
          </a:p>
        </p:txBody>
      </p:sp>
      <p:sp>
        <p:nvSpPr>
          <p:cNvPr id="32" name="TextBox 31"/>
          <p:cNvSpPr txBox="1"/>
          <p:nvPr/>
        </p:nvSpPr>
        <p:spPr>
          <a:xfrm>
            <a:off x="816348" y="4505573"/>
            <a:ext cx="676847"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1000</a:t>
            </a:r>
          </a:p>
        </p:txBody>
      </p:sp>
      <p:cxnSp>
        <p:nvCxnSpPr>
          <p:cNvPr id="36" name="Straight Connector 35"/>
          <p:cNvCxnSpPr>
            <a:cxnSpLocks/>
          </p:cNvCxnSpPr>
          <p:nvPr/>
        </p:nvCxnSpPr>
        <p:spPr>
          <a:xfrm>
            <a:off x="2524053" y="4940685"/>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2522040" y="4366875"/>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3884955" y="4940775"/>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3882942" y="4366965"/>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H="1">
            <a:off x="4569653" y="4357890"/>
            <a:ext cx="206"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5257908" y="4940778"/>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5255895" y="4365607"/>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H="1">
            <a:off x="5939888" y="4357888"/>
            <a:ext cx="206"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6626775" y="4940778"/>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6624762" y="4362885"/>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flipH="1">
            <a:off x="7292427" y="4357885"/>
            <a:ext cx="206"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7977956" y="4942140"/>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7975943" y="4364247"/>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97238" y="5538865"/>
            <a:ext cx="1678899" cy="954107"/>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David</a:t>
            </a:r>
          </a:p>
          <a:p>
            <a:pPr algn="ctr"/>
            <a:r>
              <a:rPr lang="en-US" sz="2800" dirty="0">
                <a:solidFill>
                  <a:schemeClr val="bg1"/>
                </a:solidFill>
                <a:latin typeface="Lushlife" panose="00000400000000000000" pitchFamily="2" charset="0"/>
              </a:rPr>
              <a:t>1035-961 BC</a:t>
            </a:r>
          </a:p>
        </p:txBody>
      </p:sp>
      <p:sp>
        <p:nvSpPr>
          <p:cNvPr id="52" name="TextBox 51"/>
          <p:cNvSpPr txBox="1"/>
          <p:nvPr/>
        </p:nvSpPr>
        <p:spPr>
          <a:xfrm>
            <a:off x="2484082" y="5541365"/>
            <a:ext cx="2560820" cy="954107"/>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1</a:t>
            </a:r>
            <a:r>
              <a:rPr lang="en-US" sz="2800" baseline="30000" dirty="0">
                <a:solidFill>
                  <a:schemeClr val="bg1"/>
                </a:solidFill>
                <a:latin typeface="Lushlife" panose="00000400000000000000" pitchFamily="2" charset="0"/>
              </a:rPr>
              <a:t>st</a:t>
            </a:r>
            <a:r>
              <a:rPr lang="en-US" sz="2800" dirty="0">
                <a:solidFill>
                  <a:schemeClr val="bg1"/>
                </a:solidFill>
                <a:latin typeface="Lushlife" panose="00000400000000000000" pitchFamily="2" charset="0"/>
              </a:rPr>
              <a:t> historical record</a:t>
            </a:r>
          </a:p>
          <a:p>
            <a:pPr algn="ctr"/>
            <a:r>
              <a:rPr lang="en-US" sz="2800" dirty="0">
                <a:solidFill>
                  <a:schemeClr val="bg1"/>
                </a:solidFill>
                <a:latin typeface="Lushlife" panose="00000400000000000000" pitchFamily="2" charset="0"/>
              </a:rPr>
              <a:t>519 BC</a:t>
            </a:r>
          </a:p>
        </p:txBody>
      </p:sp>
      <p:sp>
        <p:nvSpPr>
          <p:cNvPr id="53" name="TextBox 52"/>
          <p:cNvSpPr txBox="1"/>
          <p:nvPr/>
        </p:nvSpPr>
        <p:spPr>
          <a:xfrm>
            <a:off x="5488826" y="5536370"/>
            <a:ext cx="2328018" cy="954107"/>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Jesus crucifixion</a:t>
            </a:r>
          </a:p>
          <a:p>
            <a:pPr algn="ctr"/>
            <a:r>
              <a:rPr lang="en-US" sz="2800" dirty="0">
                <a:solidFill>
                  <a:schemeClr val="bg1"/>
                </a:solidFill>
                <a:latin typeface="Lushlife" panose="00000400000000000000" pitchFamily="2" charset="0"/>
              </a:rPr>
              <a:t>33 AD</a:t>
            </a:r>
          </a:p>
        </p:txBody>
      </p:sp>
      <p:cxnSp>
        <p:nvCxnSpPr>
          <p:cNvPr id="55" name="Straight Arrow Connector 54"/>
          <p:cNvCxnSpPr>
            <a:cxnSpLocks/>
            <a:stCxn id="51" idx="0"/>
          </p:cNvCxnSpPr>
          <p:nvPr/>
        </p:nvCxnSpPr>
        <p:spPr>
          <a:xfrm flipV="1">
            <a:off x="1236688" y="5182466"/>
            <a:ext cx="31003" cy="3563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stCxn id="52" idx="0"/>
          </p:cNvCxnSpPr>
          <p:nvPr/>
        </p:nvCxnSpPr>
        <p:spPr>
          <a:xfrm flipV="1">
            <a:off x="3764492" y="5181603"/>
            <a:ext cx="587424" cy="3597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a:stCxn id="53" idx="0"/>
          </p:cNvCxnSpPr>
          <p:nvPr/>
        </p:nvCxnSpPr>
        <p:spPr>
          <a:xfrm flipV="1">
            <a:off x="6652835" y="5185936"/>
            <a:ext cx="1623890" cy="3504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4351939" y="4357890"/>
            <a:ext cx="206" cy="765307"/>
          </a:xfrm>
          <a:prstGeom prst="line">
            <a:avLst/>
          </a:prstGeom>
          <a:ln w="28575">
            <a:solidFill>
              <a:schemeClr val="accent2">
                <a:lumMod val="7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80571" y="4501041"/>
            <a:ext cx="11894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BC - AD</a:t>
            </a:r>
          </a:p>
        </p:txBody>
      </p:sp>
      <p:cxnSp>
        <p:nvCxnSpPr>
          <p:cNvPr id="56" name="Straight Connector 55"/>
          <p:cNvCxnSpPr>
            <a:cxnSpLocks/>
          </p:cNvCxnSpPr>
          <p:nvPr/>
        </p:nvCxnSpPr>
        <p:spPr>
          <a:xfrm>
            <a:off x="8274149" y="4943373"/>
            <a:ext cx="0" cy="178319"/>
          </a:xfrm>
          <a:prstGeom prst="line">
            <a:avLst/>
          </a:prstGeom>
          <a:ln w="28575">
            <a:solidFill>
              <a:schemeClr val="accent2">
                <a:lumMod val="7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8272136" y="4365480"/>
            <a:ext cx="0" cy="178319"/>
          </a:xfrm>
          <a:prstGeom prst="line">
            <a:avLst/>
          </a:prstGeom>
          <a:ln w="28575">
            <a:solidFill>
              <a:schemeClr val="accent2">
                <a:lumMod val="7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7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ntr" presetSubtype="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par>
                                <p:cTn id="79" presetID="10"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4"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down)">
                                      <p:cBhvr>
                                        <p:cTn id="90" dur="500"/>
                                        <p:tgtEl>
                                          <p:spTgt spid="55"/>
                                        </p:tgtEl>
                                      </p:cBhvr>
                                    </p:animEffect>
                                  </p:childTnLst>
                                </p:cTn>
                              </p:par>
                            </p:childTnLst>
                          </p:cTn>
                        </p:par>
                        <p:par>
                          <p:cTn id="91" fill="hold">
                            <p:stCondLst>
                              <p:cond delay="1000"/>
                            </p:stCondLst>
                            <p:childTnLst>
                              <p:par>
                                <p:cTn id="92" presetID="22" presetClass="entr" presetSubtype="4"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00"/>
                                        <p:tgtEl>
                                          <p:spTgt spid="50"/>
                                        </p:tgtEl>
                                      </p:cBhvr>
                                    </p:animEffect>
                                  </p:childTnLst>
                                </p:cTn>
                              </p:par>
                            </p:childTnLst>
                          </p:cTn>
                        </p:par>
                        <p:par>
                          <p:cTn id="95" fill="hold">
                            <p:stCondLst>
                              <p:cond delay="1500"/>
                            </p:stCondLst>
                            <p:childTnLst>
                              <p:par>
                                <p:cTn id="96" presetID="22" presetClass="entr" presetSubtype="4"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wipe(down)">
                                      <p:cBhvr>
                                        <p:cTn id="98" dur="500"/>
                                        <p:tgtEl>
                                          <p:spTgt spid="6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childTnLst>
                          </p:cTn>
                        </p:par>
                        <p:par>
                          <p:cTn id="104" fill="hold">
                            <p:stCondLst>
                              <p:cond delay="500"/>
                            </p:stCondLst>
                            <p:childTnLst>
                              <p:par>
                                <p:cTn id="105" presetID="22" presetClass="entr" presetSubtype="8" fill="hold"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500"/>
                                        <p:tgtEl>
                                          <p:spTgt spid="57"/>
                                        </p:tgtEl>
                                      </p:cBhvr>
                                    </p:animEffect>
                                  </p:childTnLst>
                                </p:cTn>
                              </p:par>
                            </p:childTnLst>
                          </p:cTn>
                        </p:par>
                        <p:par>
                          <p:cTn id="108" fill="hold">
                            <p:stCondLst>
                              <p:cond delay="1000"/>
                            </p:stCondLst>
                            <p:childTnLst>
                              <p:par>
                                <p:cTn id="109" presetID="22" presetClass="entr" presetSubtype="4" fill="hold"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down)">
                                      <p:cBhvr>
                                        <p:cTn id="111" dur="500"/>
                                        <p:tgtEl>
                                          <p:spTgt spid="4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childTnLst>
                          </p:cTn>
                        </p:par>
                        <p:par>
                          <p:cTn id="117" fill="hold">
                            <p:stCondLst>
                              <p:cond delay="500"/>
                            </p:stCondLst>
                            <p:childTnLst>
                              <p:par>
                                <p:cTn id="118" presetID="22" presetClass="entr" presetSubtype="8" fill="hold" nodeType="after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wipe(left)">
                                      <p:cBhvr>
                                        <p:cTn id="120" dur="500"/>
                                        <p:tgtEl>
                                          <p:spTgt spid="59"/>
                                        </p:tgtEl>
                                      </p:cBhvr>
                                    </p:animEffect>
                                  </p:childTnLst>
                                </p:cTn>
                              </p:par>
                            </p:childTnLst>
                          </p:cTn>
                        </p:par>
                        <p:par>
                          <p:cTn id="121" fill="hold">
                            <p:stCondLst>
                              <p:cond delay="1000"/>
                            </p:stCondLst>
                            <p:childTnLst>
                              <p:par>
                                <p:cTn id="122" presetID="22" presetClass="entr" presetSubtype="4"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down)">
                                      <p:cBhvr>
                                        <p:cTn id="124" dur="500"/>
                                        <p:tgtEl>
                                          <p:spTgt spid="56"/>
                                        </p:tgtEl>
                                      </p:cBhvr>
                                    </p:animEffect>
                                  </p:childTnLst>
                                </p:cTn>
                              </p:par>
                            </p:childTnLst>
                          </p:cTn>
                        </p:par>
                        <p:par>
                          <p:cTn id="125" fill="hold">
                            <p:stCondLst>
                              <p:cond delay="1500"/>
                            </p:stCondLst>
                            <p:childTnLst>
                              <p:par>
                                <p:cTn id="126" presetID="22" presetClass="entr" presetSubtype="4" fill="hold"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wipe(down)">
                                      <p:cBhvr>
                                        <p:cTn id="1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50" grpId="0" animBg="1"/>
      <p:bldP spid="31" grpId="0"/>
      <p:bldP spid="5" grpId="0"/>
      <p:bldP spid="28" grpId="0"/>
      <p:bldP spid="29" grpId="0"/>
      <p:bldP spid="30" grpId="0"/>
      <p:bldP spid="32" grpId="0"/>
      <p:bldP spid="51" grpId="0"/>
      <p:bldP spid="52" grpId="0"/>
      <p:bldP spid="53"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position of this Psalm is worthy of notice. It follows the twenty–second, which is peculiarly the Psalm of the Cross. There are no green pastures, no still waters on the other side of the twenty–second Psalm. It is only after we have read, ‘My God, my God, why hast thou forsaken me!’ that we come to ‘The Lord is my Shepherd.’ We must by experience know the value of the blood–shedding, and see the sword awakened against the Shepherd, before we shall be able truly to know the sweetness of the good Shepherd’s care.”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16836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4506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50920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 may not possess all that I wish for, but I shall not </a:t>
            </a:r>
            <a:r>
              <a:rPr lang="en-US" sz="3200" i="1" dirty="0"/>
              <a:t>want</a:t>
            </a:r>
            <a:r>
              <a:rPr lang="en-US" sz="3200" dirty="0"/>
              <a:t>. Others, far wealthier and wiser than I, may want, but I </a:t>
            </a:r>
            <a:r>
              <a:rPr lang="en-US" sz="3200" i="1" dirty="0"/>
              <a:t>shall not</a:t>
            </a:r>
            <a:r>
              <a:rPr lang="en-US" sz="3200" dirty="0"/>
              <a:t>. ‘The young lions do lack, and suffer hunger but they that seek the Lord shall not want any good thing.’ (Ps. 34:10) It is not only ‘I do not want,’ but ‘I </a:t>
            </a:r>
            <a:r>
              <a:rPr lang="en-US" sz="3200" i="1" dirty="0"/>
              <a:t>shall not</a:t>
            </a:r>
            <a:r>
              <a:rPr lang="en-US" sz="3200" dirty="0"/>
              <a:t> want.’ Come what may, if famine should devastate the land, or calamity destroy the city, </a:t>
            </a:r>
            <a:r>
              <a:rPr lang="en-US" sz="3200" i="1" dirty="0"/>
              <a:t>‘I shall not want.’</a:t>
            </a:r>
            <a:r>
              <a:rPr lang="en-US" sz="3200" dirty="0"/>
              <a:t> Old age with its feebleness shall not bring me any lack, and even death with its gloom shall not find me destitute. I have all things and abound; not because I</a:t>
            </a:r>
          </a:p>
          <a:p>
            <a:r>
              <a:rPr lang="en-US" sz="3200" dirty="0"/>
              <a:t>have a good store of money in the bank, not because I</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418449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have skill and wit with which to win my bread, but because </a:t>
            </a:r>
            <a:r>
              <a:rPr lang="en-US" sz="3200" i="1" dirty="0"/>
              <a:t>'The Lord is my Shepherd.'</a:t>
            </a:r>
            <a:r>
              <a:rPr lang="en-US" sz="3200" dirty="0"/>
              <a:t> The wicked always want, but the righteous never; a sinner’s heart is far from satisfaction, but a gracious spirit dwells in the palace of content.”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82706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338476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pastures</a:t>
            </a:r>
            <a:r>
              <a:rPr lang="en-US" sz="3200" dirty="0"/>
              <a:t> ~ the Word is our food</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
        <p:nvSpPr>
          <p:cNvPr id="6" name="TextBox 5"/>
          <p:cNvSpPr txBox="1"/>
          <p:nvPr/>
        </p:nvSpPr>
        <p:spPr>
          <a:xfrm>
            <a:off x="461476" y="1214721"/>
            <a:ext cx="8229600" cy="584775"/>
          </a:xfrm>
          <a:prstGeom prst="rect">
            <a:avLst/>
          </a:prstGeom>
          <a:noFill/>
        </p:spPr>
        <p:txBody>
          <a:bodyPr wrap="square" rtlCol="0">
            <a:spAutoFit/>
          </a:bodyPr>
          <a:lstStyle/>
          <a:p>
            <a:r>
              <a:rPr lang="en-US" sz="3200" dirty="0">
                <a:solidFill>
                  <a:schemeClr val="accent4">
                    <a:lumMod val="40000"/>
                    <a:lumOff val="60000"/>
                  </a:schemeClr>
                </a:solidFill>
              </a:rPr>
              <a:t>waters</a:t>
            </a:r>
            <a:r>
              <a:rPr lang="en-US" sz="3200" dirty="0"/>
              <a:t> ~ life in the Spirit</a:t>
            </a:r>
            <a:endParaRPr lang="en-US" sz="4800" dirty="0"/>
          </a:p>
        </p:txBody>
      </p:sp>
    </p:spTree>
    <p:extLst>
      <p:ext uri="{BB962C8B-B14F-4D97-AF65-F5344CB8AC3E}">
        <p14:creationId xmlns:p14="http://schemas.microsoft.com/office/powerpoint/2010/main" val="108093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05137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pastures</a:t>
            </a:r>
            <a:r>
              <a:rPr lang="en-US" sz="3200" dirty="0"/>
              <a:t> ~ He gives me rest</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
        <p:nvSpPr>
          <p:cNvPr id="6" name="TextBox 5"/>
          <p:cNvSpPr txBox="1"/>
          <p:nvPr/>
        </p:nvSpPr>
        <p:spPr>
          <a:xfrm>
            <a:off x="461476" y="1214721"/>
            <a:ext cx="8229600" cy="584775"/>
          </a:xfrm>
          <a:prstGeom prst="rect">
            <a:avLst/>
          </a:prstGeom>
          <a:noFill/>
        </p:spPr>
        <p:txBody>
          <a:bodyPr wrap="square" rtlCol="0">
            <a:spAutoFit/>
          </a:bodyPr>
          <a:lstStyle/>
          <a:p>
            <a:r>
              <a:rPr lang="en-US" sz="3200" dirty="0">
                <a:solidFill>
                  <a:schemeClr val="accent4">
                    <a:lumMod val="40000"/>
                    <a:lumOff val="60000"/>
                  </a:schemeClr>
                </a:solidFill>
              </a:rPr>
              <a:t>waters</a:t>
            </a:r>
            <a:r>
              <a:rPr lang="en-US" sz="3200" dirty="0"/>
              <a:t> ~ He refreshes me</a:t>
            </a:r>
            <a:endParaRPr lang="en-US" sz="4800" dirty="0"/>
          </a:p>
        </p:txBody>
      </p:sp>
      <p:sp>
        <p:nvSpPr>
          <p:cNvPr id="10" name="TextBox 9"/>
          <p:cNvSpPr txBox="1"/>
          <p:nvPr/>
        </p:nvSpPr>
        <p:spPr>
          <a:xfrm>
            <a:off x="468736" y="1737235"/>
            <a:ext cx="8229600" cy="584775"/>
          </a:xfrm>
          <a:prstGeom prst="rect">
            <a:avLst/>
          </a:prstGeom>
          <a:noFill/>
        </p:spPr>
        <p:txBody>
          <a:bodyPr wrap="square" rtlCol="0">
            <a:spAutoFit/>
          </a:bodyPr>
          <a:lstStyle/>
          <a:p>
            <a:r>
              <a:rPr lang="en-US" sz="3200" dirty="0">
                <a:solidFill>
                  <a:schemeClr val="accent4">
                    <a:lumMod val="40000"/>
                    <a:lumOff val="60000"/>
                  </a:schemeClr>
                </a:solidFill>
              </a:rPr>
              <a:t>soul</a:t>
            </a:r>
            <a:r>
              <a:rPr lang="en-US" sz="3200" dirty="0"/>
              <a:t> ~ He strengthens me</a:t>
            </a:r>
            <a:endParaRPr lang="en-US" sz="4800" dirty="0"/>
          </a:p>
        </p:txBody>
      </p:sp>
      <p:sp>
        <p:nvSpPr>
          <p:cNvPr id="11" name="TextBox 10"/>
          <p:cNvSpPr txBox="1"/>
          <p:nvPr/>
        </p:nvSpPr>
        <p:spPr>
          <a:xfrm>
            <a:off x="475996" y="2259749"/>
            <a:ext cx="8229600" cy="584775"/>
          </a:xfrm>
          <a:prstGeom prst="rect">
            <a:avLst/>
          </a:prstGeom>
          <a:noFill/>
        </p:spPr>
        <p:txBody>
          <a:bodyPr wrap="square" rtlCol="0">
            <a:spAutoFit/>
          </a:bodyPr>
          <a:lstStyle/>
          <a:p>
            <a:r>
              <a:rPr lang="en-US" sz="3200" dirty="0">
                <a:solidFill>
                  <a:schemeClr val="accent4">
                    <a:lumMod val="40000"/>
                    <a:lumOff val="60000"/>
                  </a:schemeClr>
                </a:solidFill>
              </a:rPr>
              <a:t>righteousness</a:t>
            </a:r>
            <a:r>
              <a:rPr lang="en-US" sz="3200" dirty="0"/>
              <a:t> ~ He leads me</a:t>
            </a:r>
            <a:endParaRPr lang="en-US" sz="4800" dirty="0"/>
          </a:p>
        </p:txBody>
      </p:sp>
    </p:spTree>
    <p:extLst>
      <p:ext uri="{BB962C8B-B14F-4D97-AF65-F5344CB8AC3E}">
        <p14:creationId xmlns:p14="http://schemas.microsoft.com/office/powerpoint/2010/main" val="35031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9005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“Nobody is afraid of a shadow, for a shadow cannot stop a man’s pathway even for a moment. The shadow of a dog cannot bite; the shadow of a sword cannot kill; the shadow of death cannot destroy us.”</a:t>
            </a:r>
            <a:endParaRPr lang="en-US" sz="115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pic>
        <p:nvPicPr>
          <p:cNvPr id="1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37" y="1684044"/>
            <a:ext cx="6705600" cy="4494848"/>
          </a:xfrm>
          <a:prstGeom prst="rect">
            <a:avLst/>
          </a:prstGeom>
          <a:noFill/>
          <a:effectLst>
            <a:outerShdw blurRad="127000" dist="317500" dir="5400000" sx="97000" sy="97000" algn="t" rotWithShape="0">
              <a:schemeClr val="bg1">
                <a:alpha val="40000"/>
              </a:schemeClr>
            </a:outerShdw>
            <a:softEdge rad="127000"/>
          </a:effectLst>
          <a:extLst>
            <a:ext uri="{909E8E84-426E-40DD-AFC4-6F175D3DCCD1}">
              <a14:hiddenFill xmlns:a14="http://schemas.microsoft.com/office/drawing/2010/main">
                <a:solidFill>
                  <a:srgbClr val="FFFFFF"/>
                </a:solidFill>
              </a14:hiddenFill>
            </a:ext>
          </a:extLst>
        </p:spPr>
      </p:pic>
      <p:pic>
        <p:nvPicPr>
          <p:cNvPr id="11" name="Picture 2" descr="Image result for ain't skeered sti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7128" y="4967090"/>
            <a:ext cx="835433" cy="26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7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6" presetClass="emph" presetSubtype="0" fill="hold" nodeType="afterEffect">
                                  <p:stCondLst>
                                    <p:cond delay="1000"/>
                                  </p:stCondLst>
                                  <p:childTnLst>
                                    <p:animScale>
                                      <p:cBhvr>
                                        <p:cTn id="18" dur="1000" fill="hold"/>
                                        <p:tgtEl>
                                          <p:spTgt spid="11"/>
                                        </p:tgtEl>
                                      </p:cBhvr>
                                      <p:by x="400000" y="400000"/>
                                    </p:animScale>
                                  </p:childTnLst>
                                </p:cTn>
                              </p:par>
                              <p:par>
                                <p:cTn id="19" presetID="63" presetClass="path" presetSubtype="0" fill="hold" nodeType="withEffect">
                                  <p:stCondLst>
                                    <p:cond delay="1000"/>
                                  </p:stCondLst>
                                  <p:childTnLst>
                                    <p:animMotion origin="layout" path="M 5.55556E-7 0.00347 L 0.16719 -0.11945 " pathEditMode="relative" rAng="0" ptsTypes="AA">
                                      <p:cBhvr>
                                        <p:cTn id="20" dur="1000" fill="hold"/>
                                        <p:tgtEl>
                                          <p:spTgt spid="11"/>
                                        </p:tgtEl>
                                        <p:attrNameLst>
                                          <p:attrName>ppt_x</p:attrName>
                                          <p:attrName>ppt_y</p:attrName>
                                        </p:attrNameLst>
                                      </p:cBhvr>
                                      <p:rCtr x="8351" y="-6157"/>
                                    </p:animMotion>
                                  </p:childTnLst>
                                </p:cTn>
                              </p:par>
                              <p:par>
                                <p:cTn id="21" presetID="3" presetClass="emph" presetSubtype="2" fill="hold" grpId="0" nodeType="withEffect">
                                  <p:stCondLst>
                                    <p:cond delay="1000"/>
                                  </p:stCondLst>
                                  <p:childTnLst>
                                    <p:animClr clrSpc="rgb" dir="cw">
                                      <p:cBhvr override="childStyle">
                                        <p:cTn id="22"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139780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Mark 15:34 ~ </a:t>
            </a:r>
            <a:r>
              <a:rPr lang="en-US" sz="3200" dirty="0">
                <a:solidFill>
                  <a:schemeClr val="accent4">
                    <a:lumMod val="40000"/>
                    <a:lumOff val="60000"/>
                  </a:schemeClr>
                </a:solidFill>
              </a:rPr>
              <a:t>And at the ninth hour Jesus cried out with a loud voice, saying, “Eloi, Eloi, lama </a:t>
            </a:r>
            <a:r>
              <a:rPr lang="en-US" sz="3200" dirty="0" err="1">
                <a:solidFill>
                  <a:schemeClr val="accent4">
                    <a:lumMod val="40000"/>
                    <a:lumOff val="60000"/>
                  </a:schemeClr>
                </a:solidFill>
              </a:rPr>
              <a:t>sabachthani</a:t>
            </a:r>
            <a:r>
              <a:rPr lang="en-US" sz="3200" dirty="0">
                <a:solidFill>
                  <a:schemeClr val="accent4">
                    <a:lumMod val="40000"/>
                    <a:lumOff val="60000"/>
                  </a:schemeClr>
                </a:solidFill>
              </a:rPr>
              <a:t>?” which is translated, “My God, My God, why have You forsaken Me?”</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63450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111082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Matt. 27:45 ~ </a:t>
            </a:r>
            <a:r>
              <a:rPr lang="en-US" sz="3200" dirty="0">
                <a:solidFill>
                  <a:schemeClr val="accent4">
                    <a:lumMod val="40000"/>
                    <a:lumOff val="60000"/>
                  </a:schemeClr>
                </a:solidFill>
              </a:rPr>
              <a:t>Now from the sixth hour until the ninth hour there was darkness over all the land. </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335001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Tree>
    <p:extLst>
      <p:ext uri="{BB962C8B-B14F-4D97-AF65-F5344CB8AC3E}">
        <p14:creationId xmlns:p14="http://schemas.microsoft.com/office/powerpoint/2010/main" val="281333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solidFill>
                  <a:schemeClr val="bg1"/>
                </a:solidFill>
              </a:rPr>
              <a:t>“What a contrast between ‘I </a:t>
            </a:r>
            <a:r>
              <a:rPr lang="en-US" sz="3200" cap="small" dirty="0">
                <a:solidFill>
                  <a:schemeClr val="bg1"/>
                </a:solidFill>
              </a:rPr>
              <a:t>am</a:t>
            </a:r>
            <a:r>
              <a:rPr lang="en-US" sz="3200" dirty="0">
                <a:solidFill>
                  <a:schemeClr val="bg1"/>
                </a:solidFill>
              </a:rPr>
              <a:t>’ and ‘I am a worm’! yet such a double nature was found in the person of our Lord Jesus when bleeding on the tree.”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22-23</a:t>
            </a:r>
          </a:p>
        </p:txBody>
      </p:sp>
      <p:sp>
        <p:nvSpPr>
          <p:cNvPr id="6" name="TextBox 5"/>
          <p:cNvSpPr txBox="1"/>
          <p:nvPr/>
        </p:nvSpPr>
        <p:spPr>
          <a:xfrm>
            <a:off x="703945" y="2191652"/>
            <a:ext cx="8011886"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rPr>
              <a:t>worm</a:t>
            </a:r>
            <a:r>
              <a:rPr lang="en-US" sz="3200" dirty="0"/>
              <a:t>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tola</a:t>
            </a:r>
            <a:r>
              <a:rPr lang="en-US" sz="3200" dirty="0"/>
              <a:t> or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tola’ath</a:t>
            </a:r>
            <a:r>
              <a:rPr lang="en-US" sz="3200" dirty="0"/>
              <a:t> – the crimson worm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coccus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ilicis</a:t>
            </a:r>
            <a:r>
              <a:rPr lang="en-US" sz="3200" dirty="0"/>
              <a:t>)</a:t>
            </a:r>
          </a:p>
        </p:txBody>
      </p:sp>
    </p:spTree>
    <p:extLst>
      <p:ext uri="{BB962C8B-B14F-4D97-AF65-F5344CB8AC3E}">
        <p14:creationId xmlns:p14="http://schemas.microsoft.com/office/powerpoint/2010/main" val="31185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1841</TotalTime>
  <Words>1511</Words>
  <Application>Microsoft Office PowerPoint</Application>
  <PresentationFormat>On-screen Show (4:3)</PresentationFormat>
  <Paragraphs>183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21</cp:revision>
  <dcterms:created xsi:type="dcterms:W3CDTF">2017-04-03T19:18:51Z</dcterms:created>
  <dcterms:modified xsi:type="dcterms:W3CDTF">2017-04-05T22:53:04Z</dcterms:modified>
</cp:coreProperties>
</file>