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1" r:id="rId4"/>
    <p:sldId id="258" r:id="rId5"/>
    <p:sldId id="259" r:id="rId6"/>
    <p:sldId id="260" r:id="rId7"/>
    <p:sldId id="264" r:id="rId8"/>
    <p:sldId id="265" r:id="rId9"/>
    <p:sldId id="266" r:id="rId10"/>
    <p:sldId id="267" r:id="rId11"/>
    <p:sldId id="268" r:id="rId12"/>
    <p:sldId id="263" r:id="rId13"/>
    <p:sldId id="262" r:id="rId14"/>
    <p:sldId id="269" r:id="rId15"/>
    <p:sldId id="272" r:id="rId16"/>
    <p:sldId id="273" r:id="rId17"/>
    <p:sldId id="270" r:id="rId18"/>
    <p:sldId id="271" r:id="rId19"/>
    <p:sldId id="276" r:id="rId20"/>
    <p:sldId id="277" r:id="rId21"/>
    <p:sldId id="278" r:id="rId22"/>
    <p:sldId id="279" r:id="rId23"/>
    <p:sldId id="274" r:id="rId24"/>
    <p:sldId id="275" r:id="rId25"/>
  </p:sldIdLst>
  <p:sldSz cx="9144000" cy="6858000" type="screen4x3"/>
  <p:notesSz cx="6858000" cy="9144000"/>
  <p:embeddedFontLst>
    <p:embeddedFont>
      <p:font typeface="Lushlife" panose="00000400000000000000" pitchFamily="2"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75" d="100"/>
          <a:sy n="75" d="100"/>
        </p:scale>
        <p:origin x="1443"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3/29/2017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19-21</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120790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569660"/>
          </a:xfrm>
          <a:prstGeom prst="rect">
            <a:avLst/>
          </a:prstGeom>
          <a:noFill/>
        </p:spPr>
        <p:txBody>
          <a:bodyPr wrap="square" rtlCol="0">
            <a:spAutoFit/>
          </a:bodyPr>
          <a:lstStyle/>
          <a:p>
            <a:r>
              <a:rPr lang="en-US" sz="3200" dirty="0"/>
              <a:t>Jer. 17:9 ~ </a:t>
            </a:r>
            <a:r>
              <a:rPr lang="en-US" sz="3200" dirty="0">
                <a:solidFill>
                  <a:schemeClr val="accent4">
                    <a:lumMod val="40000"/>
                    <a:lumOff val="60000"/>
                  </a:schemeClr>
                </a:solidFill>
              </a:rPr>
              <a:t>The heart </a:t>
            </a:r>
            <a:r>
              <a:rPr lang="en-US" sz="3200" i="1" dirty="0">
                <a:solidFill>
                  <a:schemeClr val="accent4">
                    <a:lumMod val="40000"/>
                    <a:lumOff val="60000"/>
                  </a:schemeClr>
                </a:solidFill>
              </a:rPr>
              <a:t>is</a:t>
            </a:r>
            <a:r>
              <a:rPr lang="en-US" sz="3200" dirty="0">
                <a:solidFill>
                  <a:schemeClr val="accent4">
                    <a:lumMod val="40000"/>
                    <a:lumOff val="60000"/>
                  </a:schemeClr>
                </a:solidFill>
              </a:rPr>
              <a:t> deceitful above all </a:t>
            </a:r>
            <a:r>
              <a:rPr lang="en-US" sz="3200" i="1" dirty="0">
                <a:solidFill>
                  <a:schemeClr val="accent4">
                    <a:lumMod val="40000"/>
                    <a:lumOff val="60000"/>
                  </a:schemeClr>
                </a:solidFill>
              </a:rPr>
              <a:t>things</a:t>
            </a:r>
            <a:r>
              <a:rPr lang="en-US" sz="3200" dirty="0">
                <a:solidFill>
                  <a:schemeClr val="accent4">
                    <a:lumMod val="40000"/>
                    <a:lumOff val="60000"/>
                  </a:schemeClr>
                </a:solidFill>
              </a:rPr>
              <a:t>, </a:t>
            </a:r>
          </a:p>
          <a:p>
            <a:r>
              <a:rPr lang="en-US" sz="3200" dirty="0">
                <a:solidFill>
                  <a:schemeClr val="accent4">
                    <a:lumMod val="40000"/>
                    <a:lumOff val="60000"/>
                  </a:schemeClr>
                </a:solidFill>
              </a:rPr>
              <a:t>And desperately wicked; </a:t>
            </a:r>
          </a:p>
          <a:p>
            <a:r>
              <a:rPr lang="en-US" sz="3200" dirty="0">
                <a:solidFill>
                  <a:schemeClr val="accent4">
                    <a:lumMod val="40000"/>
                    <a:lumOff val="60000"/>
                  </a:schemeClr>
                </a:solidFill>
              </a:rPr>
              <a:t>Who can know it?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
        <p:nvSpPr>
          <p:cNvPr id="10" name="TextBox 9"/>
          <p:cNvSpPr txBox="1"/>
          <p:nvPr/>
        </p:nvSpPr>
        <p:spPr>
          <a:xfrm>
            <a:off x="464244" y="2199822"/>
            <a:ext cx="8229600" cy="3539430"/>
          </a:xfrm>
          <a:prstGeom prst="rect">
            <a:avLst/>
          </a:prstGeom>
          <a:noFill/>
        </p:spPr>
        <p:txBody>
          <a:bodyPr wrap="square" rtlCol="0">
            <a:spAutoFit/>
          </a:bodyPr>
          <a:lstStyle/>
          <a:p>
            <a:r>
              <a:rPr lang="en-US" sz="3200" dirty="0"/>
              <a:t>Heb. 4:12-13 ~ </a:t>
            </a:r>
            <a:r>
              <a:rPr lang="en-US" sz="3200" baseline="30000" dirty="0"/>
              <a:t>12</a:t>
            </a:r>
            <a:r>
              <a:rPr lang="en-US" sz="3200" dirty="0"/>
              <a:t> </a:t>
            </a:r>
            <a:r>
              <a:rPr lang="en-US" sz="3200" dirty="0">
                <a:solidFill>
                  <a:schemeClr val="accent4">
                    <a:lumMod val="40000"/>
                    <a:lumOff val="60000"/>
                  </a:schemeClr>
                </a:solidFill>
              </a:rPr>
              <a:t>For the word of God </a:t>
            </a:r>
            <a:r>
              <a:rPr lang="en-US" sz="3200" i="1" dirty="0">
                <a:solidFill>
                  <a:schemeClr val="accent4">
                    <a:lumMod val="40000"/>
                    <a:lumOff val="60000"/>
                  </a:schemeClr>
                </a:solidFill>
              </a:rPr>
              <a:t>is</a:t>
            </a:r>
            <a:r>
              <a:rPr lang="en-US" sz="3200" dirty="0">
                <a:solidFill>
                  <a:schemeClr val="accent4">
                    <a:lumMod val="40000"/>
                    <a:lumOff val="60000"/>
                  </a:schemeClr>
                </a:solidFill>
              </a:rPr>
              <a:t> living and powerful, and sharper than any two-edged sword, piercing even to the division of soul and spirit, and of joints and marrow, and is a discerner of the thoughts and intents of the heart. </a:t>
            </a:r>
            <a:r>
              <a:rPr lang="en-US" sz="3200" baseline="30000" dirty="0"/>
              <a:t>13</a:t>
            </a:r>
            <a:r>
              <a:rPr lang="en-US" sz="3200" dirty="0"/>
              <a:t> </a:t>
            </a:r>
            <a:r>
              <a:rPr lang="en-US" sz="3200" dirty="0">
                <a:solidFill>
                  <a:schemeClr val="accent4">
                    <a:lumMod val="40000"/>
                    <a:lumOff val="60000"/>
                  </a:schemeClr>
                </a:solidFill>
              </a:rPr>
              <a:t>And there is no creature hidden from His sight, but all things </a:t>
            </a:r>
            <a:r>
              <a:rPr lang="en-US" sz="3200" i="1" dirty="0">
                <a:solidFill>
                  <a:schemeClr val="accent4">
                    <a:lumMod val="40000"/>
                    <a:lumOff val="60000"/>
                  </a:schemeClr>
                </a:solidFill>
              </a:rPr>
              <a:t>are</a:t>
            </a:r>
            <a:r>
              <a:rPr lang="en-US" sz="3200" dirty="0">
                <a:solidFill>
                  <a:schemeClr val="accent4">
                    <a:lumMod val="40000"/>
                    <a:lumOff val="60000"/>
                  </a:schemeClr>
                </a:solidFill>
              </a:rPr>
              <a:t> naked and open to the eyes of Him to whom we </a:t>
            </a:r>
            <a:r>
              <a:rPr lang="en-US" sz="3200" i="1" dirty="0">
                <a:solidFill>
                  <a:schemeClr val="accent4">
                    <a:lumMod val="40000"/>
                    <a:lumOff val="60000"/>
                  </a:schemeClr>
                </a:solidFill>
              </a:rPr>
              <a:t>must</a:t>
            </a:r>
            <a:r>
              <a:rPr lang="en-US" sz="3200" dirty="0">
                <a:solidFill>
                  <a:schemeClr val="accent4">
                    <a:lumMod val="40000"/>
                    <a:lumOff val="60000"/>
                  </a:schemeClr>
                </a:solidFill>
              </a:rPr>
              <a:t> give account. </a:t>
            </a:r>
          </a:p>
        </p:txBody>
      </p:sp>
    </p:spTree>
    <p:extLst>
      <p:ext uri="{BB962C8B-B14F-4D97-AF65-F5344CB8AC3E}">
        <p14:creationId xmlns:p14="http://schemas.microsoft.com/office/powerpoint/2010/main" val="69469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220053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presumptuous</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zēd</a:t>
            </a:r>
            <a:r>
              <a:rPr lang="en-US" sz="3200" dirty="0"/>
              <a:t> – usually translated </a:t>
            </a:r>
            <a:r>
              <a:rPr lang="en-US" sz="3200" dirty="0">
                <a:solidFill>
                  <a:schemeClr val="accent4">
                    <a:lumMod val="40000"/>
                    <a:lumOff val="60000"/>
                  </a:schemeClr>
                </a:solidFill>
              </a:rPr>
              <a:t>proud</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374851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31577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“Words of the mouth are mockery if the heart does not meditate; the shell is nothing without the kernel; but both together are useless unless accepted; and even if accepted by man, it is all vanity if not acceptable in the sight of God. We must in prayer view Jehovah as our strength enabling, and our Redeemer saving, or we shall not pray aright.”</a:t>
            </a:r>
            <a:endParaRPr lang="en-US" sz="3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
        <p:nvSpPr>
          <p:cNvPr id="10" name="TextBox 9"/>
          <p:cNvSpPr txBox="1"/>
          <p:nvPr/>
        </p:nvSpPr>
        <p:spPr>
          <a:xfrm>
            <a:off x="464244" y="4130210"/>
            <a:ext cx="8229600" cy="1569660"/>
          </a:xfrm>
          <a:prstGeom prst="rect">
            <a:avLst/>
          </a:prstGeom>
          <a:noFill/>
        </p:spPr>
        <p:txBody>
          <a:bodyPr wrap="square" rtlCol="0">
            <a:spAutoFit/>
          </a:bodyPr>
          <a:lstStyle/>
          <a:p>
            <a:r>
              <a:rPr lang="en-US" sz="3200" dirty="0">
                <a:solidFill>
                  <a:schemeClr val="accent4">
                    <a:lumMod val="40000"/>
                    <a:lumOff val="60000"/>
                  </a:schemeClr>
                </a:solidFill>
              </a:rPr>
              <a:t>Warren </a:t>
            </a:r>
            <a:r>
              <a:rPr lang="en-US" sz="3200" dirty="0" err="1">
                <a:solidFill>
                  <a:schemeClr val="accent4">
                    <a:lumMod val="40000"/>
                    <a:lumOff val="60000"/>
                  </a:schemeClr>
                </a:solidFill>
              </a:rPr>
              <a:t>Wiersbe</a:t>
            </a:r>
            <a:r>
              <a:rPr lang="en-US" sz="3200" dirty="0">
                <a:solidFill>
                  <a:schemeClr val="accent4">
                    <a:lumMod val="40000"/>
                    <a:lumOff val="60000"/>
                  </a:schemeClr>
                </a:solidFill>
              </a:rPr>
              <a:t> ~ </a:t>
            </a:r>
            <a:r>
              <a:rPr lang="en-US" sz="3200" dirty="0"/>
              <a:t>“Meditation is to the heart what digestion is to the body; it is the taking in of the Word of God and making it a part of the inner being.”</a:t>
            </a:r>
            <a:endParaRPr lang="en-US" sz="3200" dirty="0">
              <a:solidFill>
                <a:schemeClr val="accent4">
                  <a:lumMod val="40000"/>
                  <a:lumOff val="60000"/>
                </a:schemeClr>
              </a:solidFill>
            </a:endParaRPr>
          </a:p>
        </p:txBody>
      </p:sp>
    </p:spTree>
    <p:extLst>
      <p:ext uri="{BB962C8B-B14F-4D97-AF65-F5344CB8AC3E}">
        <p14:creationId xmlns:p14="http://schemas.microsoft.com/office/powerpoint/2010/main" val="127343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225620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“Alas, how many in our day who profess to be the Lord’s are as abjectly dependent upon their fellow–men or upon an arm of flesh in some shape or other, as if they had never known the name of Jehovah at all. Jesus, be thou alone our rock and refuge, and never may we mar the simplicity of our faith.”</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338808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48004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salvation</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yeshua</a:t>
            </a:r>
            <a:endParaRPr lang="en-US" sz="48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28718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50920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“In his earliest days the Psalmist, while keeping his father’s flock, had devoted himself to the study of God’s two great books—nature and Scripture; and he had so thoroughly entered into the spirit of these two only volumes in his library, that he was able with a devout criticism to compare and contrast them, magnifying the excellency of the Author as seen in both. How foolish and wicked are those who instead of accepting the two sacred tomes, and delighting to behold the same divine hand in each, spend all their wits in endeavoring to find discrepancies and contradictions.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302497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offspring</a:t>
            </a:r>
            <a:r>
              <a:rPr lang="en-US" sz="3200" dirty="0"/>
              <a:t> ~ literally, </a:t>
            </a:r>
            <a:r>
              <a:rPr lang="en-US" sz="3200" dirty="0">
                <a:solidFill>
                  <a:schemeClr val="accent4">
                    <a:lumMod val="40000"/>
                    <a:lumOff val="60000"/>
                  </a:schemeClr>
                </a:solidFill>
              </a:rPr>
              <a:t>fruit</a:t>
            </a:r>
            <a:r>
              <a:rPr lang="en-US" sz="3200" dirty="0"/>
              <a:t> (KJV)</a:t>
            </a:r>
            <a:endParaRPr lang="en-US" sz="7200"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153438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150526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Psalm 1 ~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the Preface Psalm</a:t>
            </a:r>
          </a:p>
        </p:txBody>
      </p:sp>
      <p:sp>
        <p:nvSpPr>
          <p:cNvPr id="6" name="Rectangle: Rounded Corners 5"/>
          <p:cNvSpPr/>
          <p:nvPr/>
        </p:nvSpPr>
        <p:spPr>
          <a:xfrm>
            <a:off x="3725967" y="619998"/>
            <a:ext cx="1606609"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94446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171854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We may rest assured that the true ‘Vestiges of Creation’ will never contradict Genesis, nor will a correct 'Cosmos' be found at variance with the narrative of Moses. He is wisest who reads both the world–book and the Word–book as two volumes of the same work, and feels concerning them, 'My Father wrote them both.’”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70226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NASB ~ </a:t>
            </a:r>
            <a:r>
              <a:rPr lang="en-US" sz="3200" dirty="0">
                <a:solidFill>
                  <a:schemeClr val="accent4">
                    <a:lumMod val="40000"/>
                    <a:lumOff val="60000"/>
                  </a:schemeClr>
                </a:solidFill>
              </a:rPr>
              <a:t>There is no speech, nor are there words; Their voice is not heard.</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274534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378291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law</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torah</a:t>
            </a:r>
            <a:r>
              <a:rPr lang="en-US" sz="3200" dirty="0"/>
              <a:t> – </a:t>
            </a:r>
            <a:r>
              <a:rPr lang="en-US" sz="3200" i="1" dirty="0"/>
              <a:t>instruction</a:t>
            </a:r>
            <a:r>
              <a:rPr lang="en-US" sz="3200" dirty="0"/>
              <a:t>, </a:t>
            </a:r>
            <a:r>
              <a:rPr lang="en-US" sz="3200" i="1" dirty="0"/>
              <a:t>direction</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
        <p:nvSpPr>
          <p:cNvPr id="6" name="TextBox 5"/>
          <p:cNvSpPr txBox="1"/>
          <p:nvPr/>
        </p:nvSpPr>
        <p:spPr>
          <a:xfrm>
            <a:off x="461476" y="1722718"/>
            <a:ext cx="8229600" cy="1077218"/>
          </a:xfrm>
          <a:prstGeom prst="rect">
            <a:avLst/>
          </a:prstGeom>
          <a:noFill/>
        </p:spPr>
        <p:txBody>
          <a:bodyPr wrap="square" rtlCol="0">
            <a:spAutoFit/>
          </a:bodyPr>
          <a:lstStyle/>
          <a:p>
            <a:r>
              <a:rPr lang="en-US" sz="3200" dirty="0">
                <a:solidFill>
                  <a:schemeClr val="accent4">
                    <a:lumMod val="40000"/>
                    <a:lumOff val="60000"/>
                  </a:schemeClr>
                </a:solidFill>
              </a:rPr>
              <a:t>converting</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shuwb</a:t>
            </a:r>
            <a:r>
              <a:rPr lang="en-US" sz="3200" dirty="0"/>
              <a:t> – NIV, reviving; literally </a:t>
            </a:r>
            <a:r>
              <a:rPr lang="en-US" sz="3200" i="1" dirty="0"/>
              <a:t>to bring back</a:t>
            </a:r>
            <a:endParaRPr lang="en-US" sz="3200" dirty="0"/>
          </a:p>
        </p:txBody>
      </p:sp>
      <p:sp>
        <p:nvSpPr>
          <p:cNvPr id="10" name="TextBox 9"/>
          <p:cNvSpPr txBox="1"/>
          <p:nvPr/>
        </p:nvSpPr>
        <p:spPr>
          <a:xfrm>
            <a:off x="464244" y="2717652"/>
            <a:ext cx="8229600" cy="584775"/>
          </a:xfrm>
          <a:prstGeom prst="rect">
            <a:avLst/>
          </a:prstGeom>
          <a:noFill/>
        </p:spPr>
        <p:txBody>
          <a:bodyPr wrap="square" rtlCol="0">
            <a:spAutoFit/>
          </a:bodyPr>
          <a:lstStyle/>
          <a:p>
            <a:r>
              <a:rPr lang="en-US" sz="3200" dirty="0">
                <a:solidFill>
                  <a:schemeClr val="accent4">
                    <a:lumMod val="40000"/>
                    <a:lumOff val="60000"/>
                  </a:schemeClr>
                </a:solidFill>
              </a:rPr>
              <a:t>testimony</a:t>
            </a:r>
            <a:r>
              <a:rPr lang="en-US" sz="3200" dirty="0"/>
              <a:t> ~ </a:t>
            </a:r>
            <a:r>
              <a:rPr lang="en-US" sz="3200" i="1" dirty="0">
                <a:solidFill>
                  <a:schemeClr val="accent4">
                    <a:lumMod val="40000"/>
                    <a:lumOff val="60000"/>
                  </a:schemeClr>
                </a:solidFill>
              </a:rPr>
              <a:t>‘</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eduwth</a:t>
            </a:r>
            <a:r>
              <a:rPr lang="en-US" sz="3200" dirty="0"/>
              <a:t> – </a:t>
            </a:r>
            <a:r>
              <a:rPr lang="en-US" sz="3200" i="1" dirty="0"/>
              <a:t>witness</a:t>
            </a:r>
            <a:endParaRPr lang="en-US" sz="4800" dirty="0"/>
          </a:p>
        </p:txBody>
      </p:sp>
      <p:sp>
        <p:nvSpPr>
          <p:cNvPr id="11" name="TextBox 10"/>
          <p:cNvSpPr txBox="1"/>
          <p:nvPr/>
        </p:nvSpPr>
        <p:spPr>
          <a:xfrm>
            <a:off x="703943" y="1233729"/>
            <a:ext cx="7997371" cy="584775"/>
          </a:xfrm>
          <a:prstGeom prst="rect">
            <a:avLst/>
          </a:prstGeom>
          <a:noFill/>
        </p:spPr>
        <p:txBody>
          <a:bodyPr wrap="square" rtlCol="0">
            <a:spAutoFit/>
          </a:bodyPr>
          <a:lstStyle/>
          <a:p>
            <a:pPr marL="231775" indent="-231775">
              <a:buFont typeface="Arial" panose="020B0604020202020204" pitchFamily="34" charset="0"/>
              <a:buChar char="•"/>
            </a:pPr>
            <a:r>
              <a:rPr lang="en-US" sz="3200" i="1" dirty="0"/>
              <a:t> </a:t>
            </a:r>
            <a:r>
              <a:rPr lang="en-US" sz="3200" dirty="0">
                <a:solidFill>
                  <a:schemeClr val="accent4">
                    <a:lumMod val="40000"/>
                    <a:lumOff val="60000"/>
                  </a:schemeClr>
                </a:solidFill>
              </a:rPr>
              <a:t>perfect</a:t>
            </a:r>
            <a:r>
              <a:rPr lang="en-US" sz="3200" dirty="0"/>
              <a:t> ~ </a:t>
            </a:r>
            <a:r>
              <a:rPr lang="en-US" sz="3200" i="1" dirty="0"/>
              <a:t>without error</a:t>
            </a:r>
          </a:p>
        </p:txBody>
      </p:sp>
      <p:sp>
        <p:nvSpPr>
          <p:cNvPr id="12" name="TextBox 11"/>
          <p:cNvSpPr txBox="1"/>
          <p:nvPr/>
        </p:nvSpPr>
        <p:spPr>
          <a:xfrm>
            <a:off x="711203" y="3316522"/>
            <a:ext cx="7997371" cy="584775"/>
          </a:xfrm>
          <a:prstGeom prst="rect">
            <a:avLst/>
          </a:prstGeom>
          <a:noFill/>
        </p:spPr>
        <p:txBody>
          <a:bodyPr wrap="square" rtlCol="0">
            <a:spAutoFit/>
          </a:bodyPr>
          <a:lstStyle/>
          <a:p>
            <a:pPr marL="231775" indent="-231775">
              <a:buFont typeface="Arial" panose="020B0604020202020204" pitchFamily="34" charset="0"/>
              <a:buChar char="•"/>
            </a:pPr>
            <a:r>
              <a:rPr lang="en-US" sz="3200" i="1" dirty="0"/>
              <a:t> </a:t>
            </a:r>
            <a:r>
              <a:rPr lang="en-US" sz="3200" dirty="0">
                <a:solidFill>
                  <a:schemeClr val="accent4">
                    <a:lumMod val="40000"/>
                    <a:lumOff val="60000"/>
                  </a:schemeClr>
                </a:solidFill>
              </a:rPr>
              <a:t>sure</a:t>
            </a:r>
            <a:r>
              <a:rPr lang="en-US" sz="3200" dirty="0"/>
              <a:t> ~ </a:t>
            </a:r>
            <a:r>
              <a:rPr lang="en-US" sz="3200" i="1" dirty="0"/>
              <a:t>steadfast</a:t>
            </a:r>
          </a:p>
        </p:txBody>
      </p:sp>
    </p:spTree>
    <p:extLst>
      <p:ext uri="{BB962C8B-B14F-4D97-AF65-F5344CB8AC3E}">
        <p14:creationId xmlns:p14="http://schemas.microsoft.com/office/powerpoint/2010/main" val="422985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11"/>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6"/>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0" grpId="0"/>
      <p:bldP spid="11" grpId="0"/>
      <p:bldP spid="11"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Tree>
    <p:extLst>
      <p:ext uri="{BB962C8B-B14F-4D97-AF65-F5344CB8AC3E}">
        <p14:creationId xmlns:p14="http://schemas.microsoft.com/office/powerpoint/2010/main" val="196549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statutes</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piqquwd</a:t>
            </a:r>
            <a:r>
              <a:rPr lang="en-US" sz="3200" dirty="0"/>
              <a:t> – </a:t>
            </a:r>
            <a:r>
              <a:rPr lang="en-US" sz="3200" dirty="0">
                <a:solidFill>
                  <a:schemeClr val="accent4">
                    <a:lumMod val="40000"/>
                    <a:lumOff val="60000"/>
                  </a:schemeClr>
                </a:solidFill>
              </a:rPr>
              <a:t>precepts</a:t>
            </a:r>
            <a:r>
              <a:rPr lang="en-US" sz="3200" dirty="0"/>
              <a:t> (NIV)</a:t>
            </a:r>
            <a:endParaRPr lang="en-US" sz="11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19-21</a:t>
            </a:r>
          </a:p>
        </p:txBody>
      </p:sp>
      <p:sp>
        <p:nvSpPr>
          <p:cNvPr id="10" name="TextBox 9"/>
          <p:cNvSpPr txBox="1"/>
          <p:nvPr/>
        </p:nvSpPr>
        <p:spPr>
          <a:xfrm>
            <a:off x="464244" y="1693463"/>
            <a:ext cx="8229600" cy="584775"/>
          </a:xfrm>
          <a:prstGeom prst="rect">
            <a:avLst/>
          </a:prstGeom>
          <a:noFill/>
        </p:spPr>
        <p:txBody>
          <a:bodyPr wrap="square" rtlCol="0">
            <a:spAutoFit/>
          </a:bodyPr>
          <a:lstStyle/>
          <a:p>
            <a:r>
              <a:rPr lang="en-US" sz="3200" dirty="0">
                <a:solidFill>
                  <a:schemeClr val="accent4">
                    <a:lumMod val="40000"/>
                    <a:lumOff val="60000"/>
                  </a:schemeClr>
                </a:solidFill>
              </a:rPr>
              <a:t>commandment</a:t>
            </a:r>
            <a:r>
              <a:rPr lang="en-US" sz="3200" dirty="0"/>
              <a:t> ~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mitzvah</a:t>
            </a:r>
            <a:endParaRPr lang="en-US" sz="3200" dirty="0"/>
          </a:p>
        </p:txBody>
      </p:sp>
      <p:sp>
        <p:nvSpPr>
          <p:cNvPr id="2" name="TextBox 1"/>
          <p:cNvSpPr txBox="1"/>
          <p:nvPr/>
        </p:nvSpPr>
        <p:spPr>
          <a:xfrm>
            <a:off x="703943" y="2227951"/>
            <a:ext cx="7997371" cy="584775"/>
          </a:xfrm>
          <a:prstGeom prst="rect">
            <a:avLst/>
          </a:prstGeom>
          <a:noFill/>
        </p:spPr>
        <p:txBody>
          <a:bodyPr wrap="square" rtlCol="0">
            <a:spAutoFit/>
          </a:bodyPr>
          <a:lstStyle/>
          <a:p>
            <a:pPr marL="231775" indent="-231775">
              <a:buFont typeface="Arial" panose="020B0604020202020204" pitchFamily="34" charset="0"/>
              <a:buChar char="•"/>
            </a:pPr>
            <a:r>
              <a:rPr lang="en-US" sz="3200" i="1" dirty="0"/>
              <a:t>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bar-mitzvah</a:t>
            </a:r>
            <a:r>
              <a:rPr lang="en-US" sz="3200" dirty="0"/>
              <a:t> ~ </a:t>
            </a:r>
            <a:r>
              <a:rPr lang="en-US" sz="3200" i="1" dirty="0"/>
              <a:t>son of the commandment</a:t>
            </a:r>
            <a:endParaRPr lang="en-US" sz="3200" dirty="0"/>
          </a:p>
        </p:txBody>
      </p:sp>
      <p:sp>
        <p:nvSpPr>
          <p:cNvPr id="11" name="TextBox 10"/>
          <p:cNvSpPr txBox="1"/>
          <p:nvPr/>
        </p:nvSpPr>
        <p:spPr>
          <a:xfrm>
            <a:off x="703946" y="1233726"/>
            <a:ext cx="7997371" cy="584775"/>
          </a:xfrm>
          <a:prstGeom prst="rect">
            <a:avLst/>
          </a:prstGeom>
          <a:noFill/>
        </p:spPr>
        <p:txBody>
          <a:bodyPr wrap="square" rtlCol="0">
            <a:spAutoFit/>
          </a:bodyPr>
          <a:lstStyle/>
          <a:p>
            <a:pPr marL="231775" indent="-231775">
              <a:buFont typeface="Arial" panose="020B0604020202020204" pitchFamily="34" charset="0"/>
              <a:buChar char="•"/>
            </a:pPr>
            <a:r>
              <a:rPr lang="en-US" sz="3200" i="1" dirty="0"/>
              <a:t> </a:t>
            </a:r>
            <a:r>
              <a:rPr lang="en-US" sz="3200" dirty="0">
                <a:solidFill>
                  <a:schemeClr val="accent4">
                    <a:lumMod val="40000"/>
                    <a:lumOff val="60000"/>
                  </a:schemeClr>
                </a:solidFill>
              </a:rPr>
              <a:t>right </a:t>
            </a:r>
            <a:r>
              <a:rPr lang="en-US" sz="3200" dirty="0"/>
              <a:t>~ </a:t>
            </a:r>
            <a:r>
              <a:rPr lang="en-US" sz="3200" i="1" dirty="0"/>
              <a:t>for our good</a:t>
            </a:r>
            <a:endParaRPr lang="en-US" sz="3200" dirty="0"/>
          </a:p>
        </p:txBody>
      </p:sp>
      <p:sp>
        <p:nvSpPr>
          <p:cNvPr id="12" name="TextBox 11"/>
          <p:cNvSpPr txBox="1"/>
          <p:nvPr/>
        </p:nvSpPr>
        <p:spPr>
          <a:xfrm>
            <a:off x="725717" y="2728692"/>
            <a:ext cx="7997371" cy="584775"/>
          </a:xfrm>
          <a:prstGeom prst="rect">
            <a:avLst/>
          </a:prstGeom>
          <a:noFill/>
        </p:spPr>
        <p:txBody>
          <a:bodyPr wrap="square" rtlCol="0">
            <a:spAutoFit/>
          </a:bodyPr>
          <a:lstStyle/>
          <a:p>
            <a:pPr marL="231775" indent="-231775">
              <a:buFont typeface="Arial" panose="020B0604020202020204" pitchFamily="34" charset="0"/>
              <a:buChar char="•"/>
            </a:pPr>
            <a:r>
              <a:rPr lang="en-US" sz="3200" i="1" dirty="0"/>
              <a:t> </a:t>
            </a:r>
            <a:r>
              <a:rPr lang="en-US" sz="3200" dirty="0">
                <a:solidFill>
                  <a:schemeClr val="accent4">
                    <a:lumMod val="40000"/>
                    <a:lumOff val="60000"/>
                  </a:schemeClr>
                </a:solidFill>
              </a:rPr>
              <a:t>pure</a:t>
            </a:r>
            <a:r>
              <a:rPr lang="en-US" sz="3200" dirty="0"/>
              <a:t> ~ cleansing</a:t>
            </a:r>
          </a:p>
        </p:txBody>
      </p:sp>
    </p:spTree>
    <p:extLst>
      <p:ext uri="{BB962C8B-B14F-4D97-AF65-F5344CB8AC3E}">
        <p14:creationId xmlns:p14="http://schemas.microsoft.com/office/powerpoint/2010/main" val="259202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11"/>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3" presetClass="emph" presetSubtype="2" fill="hold" grpId="1" nodeType="withEffect">
                                  <p:stCondLst>
                                    <p:cond delay="0"/>
                                  </p:stCondLst>
                                  <p:childTnLst>
                                    <p:animClr clrSpc="rgb" dir="cw">
                                      <p:cBhvr override="childStyle">
                                        <p:cTn id="33"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P spid="2" grpId="0"/>
      <p:bldP spid="2" grpId="1"/>
      <p:bldP spid="11" grpId="0"/>
      <p:bldP spid="11" grpId="1"/>
      <p:bldP spid="12" grpId="0"/>
    </p:bldLst>
  </p:timing>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2059</TotalTime>
  <Words>706</Words>
  <Application>Microsoft Office PowerPoint</Application>
  <PresentationFormat>On-screen Show (4:3)</PresentationFormat>
  <Paragraphs>96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Times New Roman</vt:lpstr>
      <vt:lpstr>Lushlife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10</cp:revision>
  <dcterms:created xsi:type="dcterms:W3CDTF">2017-03-27T18:29:59Z</dcterms:created>
  <dcterms:modified xsi:type="dcterms:W3CDTF">2017-03-29T22:53:45Z</dcterms:modified>
</cp:coreProperties>
</file>