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9" r:id="rId3"/>
    <p:sldId id="258" r:id="rId4"/>
    <p:sldId id="257" r:id="rId5"/>
    <p:sldId id="260" r:id="rId6"/>
    <p:sldId id="275" r:id="rId7"/>
    <p:sldId id="276" r:id="rId8"/>
    <p:sldId id="263" r:id="rId9"/>
    <p:sldId id="264" r:id="rId10"/>
    <p:sldId id="265" r:id="rId11"/>
    <p:sldId id="266" r:id="rId12"/>
    <p:sldId id="280" r:id="rId13"/>
    <p:sldId id="281" r:id="rId14"/>
    <p:sldId id="267" r:id="rId15"/>
    <p:sldId id="277" r:id="rId16"/>
    <p:sldId id="268" r:id="rId17"/>
    <p:sldId id="278" r:id="rId18"/>
    <p:sldId id="279" r:id="rId19"/>
    <p:sldId id="261" r:id="rId20"/>
    <p:sldId id="262" r:id="rId21"/>
    <p:sldId id="271" r:id="rId22"/>
    <p:sldId id="272" r:id="rId23"/>
    <p:sldId id="273" r:id="rId24"/>
    <p:sldId id="274" r:id="rId25"/>
  </p:sldIdLst>
  <p:sldSz cx="9144000" cy="6858000" type="screen4x3"/>
  <p:notesSz cx="6858000" cy="9144000"/>
  <p:embeddedFontLst>
    <p:embeddedFont>
      <p:font typeface="Lushlife" panose="00000400000000000000" pitchFamily="2"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75" d="100"/>
          <a:sy n="75" d="100"/>
        </p:scale>
        <p:origin x="885"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4070202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52120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155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5CA25F-7022-4AB2-96A5-67CFED966382}"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199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5CA25F-7022-4AB2-96A5-67CFED966382}" type="datetimeFigureOut">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27041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5CA25F-7022-4AB2-96A5-67CFED966382}"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6990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5CA25F-7022-4AB2-96A5-67CFED966382}" type="datetimeFigureOut">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37484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5CA25F-7022-4AB2-96A5-67CFED966382}" type="datetimeFigureOut">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1135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5CA25F-7022-4AB2-96A5-67CFED966382}" type="datetimeFigureOut">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2958588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391277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5CA25F-7022-4AB2-96A5-67CFED966382}" type="datetimeFigureOut">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5391B8-9D34-4B71-9B82-EEEEE637F373}" type="slidenum">
              <a:rPr lang="en-US" smtClean="0"/>
              <a:t>‹#›</a:t>
            </a:fld>
            <a:endParaRPr lang="en-US"/>
          </a:p>
        </p:txBody>
      </p:sp>
    </p:spTree>
    <p:extLst>
      <p:ext uri="{BB962C8B-B14F-4D97-AF65-F5344CB8AC3E}">
        <p14:creationId xmlns:p14="http://schemas.microsoft.com/office/powerpoint/2010/main" val="7928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CA25F-7022-4AB2-96A5-67CFED966382}" type="datetimeFigureOut">
              <a:rPr lang="en-US" smtClean="0"/>
              <a:t>3/15/2017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5391B8-9D34-4B71-9B82-EEEEE637F373}" type="slidenum">
              <a:rPr lang="en-US" smtClean="0"/>
              <a:t>‹#›</a:t>
            </a:fld>
            <a:endParaRPr lang="en-US"/>
          </a:p>
        </p:txBody>
      </p:sp>
    </p:spTree>
    <p:extLst>
      <p:ext uri="{BB962C8B-B14F-4D97-AF65-F5344CB8AC3E}">
        <p14:creationId xmlns:p14="http://schemas.microsoft.com/office/powerpoint/2010/main" val="1780691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732548" y="617621"/>
            <a:ext cx="6617368" cy="3154710"/>
          </a:xfrm>
          <a:prstGeom prst="rect">
            <a:avLst/>
          </a:prstGeom>
          <a:noFill/>
        </p:spPr>
        <p:txBody>
          <a:bodyPr wrap="square" rtlCol="0">
            <a:spAutoFit/>
            <a:scene3d>
              <a:camera prst="orthographicFront"/>
              <a:lightRig rig="threePt" dir="t"/>
            </a:scene3d>
            <a:sp3d extrusionH="57150">
              <a:bevelT w="101600" h="38100" prst="slope"/>
            </a:sp3d>
          </a:bodyPr>
          <a:lstStyle/>
          <a:p>
            <a:r>
              <a:rPr lang="en-US" sz="199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Psalms</a:t>
            </a:r>
          </a:p>
        </p:txBody>
      </p:sp>
      <p:sp>
        <p:nvSpPr>
          <p:cNvPr id="5" name="TextBox 4"/>
          <p:cNvSpPr txBox="1"/>
          <p:nvPr/>
        </p:nvSpPr>
        <p:spPr>
          <a:xfrm>
            <a:off x="4642022" y="2513366"/>
            <a:ext cx="3735332" cy="2215991"/>
          </a:xfrm>
          <a:prstGeom prst="rect">
            <a:avLst/>
          </a:prstGeom>
          <a:noFill/>
        </p:spPr>
        <p:txBody>
          <a:bodyPr wrap="square" rtlCol="0">
            <a:spAutoFit/>
            <a:scene3d>
              <a:camera prst="orthographicFront"/>
              <a:lightRig rig="threePt" dir="t"/>
            </a:scene3d>
            <a:sp3d extrusionH="57150">
              <a:bevelT w="101600" h="38100" prst="slope"/>
            </a:sp3d>
          </a:bodyPr>
          <a:lstStyle/>
          <a:p>
            <a:r>
              <a:rPr lang="en-US" sz="13800" dirty="0">
                <a:blipFill dpi="0" rotWithShape="1">
                  <a:blip r:embed="rId3"/>
                  <a:srcRect/>
                  <a:stretch>
                    <a:fillRect/>
                  </a:stretch>
                </a:blipFill>
                <a:effectLst>
                  <a:glow rad="203200">
                    <a:schemeClr val="bg2">
                      <a:lumMod val="10000"/>
                      <a:alpha val="60000"/>
                    </a:schemeClr>
                  </a:glow>
                </a:effectLst>
                <a:latin typeface="Lushlife" panose="00000400000000000000" pitchFamily="2" charset="0"/>
              </a:rPr>
              <a:t>12-15</a:t>
            </a:r>
          </a:p>
        </p:txBody>
      </p:sp>
      <p:sp>
        <p:nvSpPr>
          <p:cNvPr id="6" name="TextBox 5"/>
          <p:cNvSpPr txBox="1"/>
          <p:nvPr/>
        </p:nvSpPr>
        <p:spPr>
          <a:xfrm>
            <a:off x="2904940" y="1306990"/>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76200">
                    <a:schemeClr val="bg2">
                      <a:lumMod val="10000"/>
                      <a:alpha val="60000"/>
                    </a:schemeClr>
                  </a:glow>
                </a:effectLst>
                <a:latin typeface="Lushlife" panose="00000400000000000000" pitchFamily="2" charset="0"/>
              </a:rPr>
              <a:t>the book of</a:t>
            </a:r>
          </a:p>
        </p:txBody>
      </p:sp>
    </p:spTree>
    <p:extLst>
      <p:ext uri="{BB962C8B-B14F-4D97-AF65-F5344CB8AC3E}">
        <p14:creationId xmlns:p14="http://schemas.microsoft.com/office/powerpoint/2010/main" val="17029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046988"/>
          </a:xfrm>
          <a:prstGeom prst="rect">
            <a:avLst/>
          </a:prstGeom>
          <a:noFill/>
        </p:spPr>
        <p:txBody>
          <a:bodyPr wrap="square" rtlCol="0">
            <a:spAutoFit/>
          </a:bodyPr>
          <a:lstStyle/>
          <a:p>
            <a:r>
              <a:rPr lang="en-US" sz="3200" dirty="0"/>
              <a:t>Rev. 5:9-10 ~ </a:t>
            </a:r>
            <a:r>
              <a:rPr lang="en-US" sz="3200" baseline="30000" dirty="0"/>
              <a:t>9</a:t>
            </a:r>
            <a:r>
              <a:rPr lang="en-US" sz="3200" dirty="0"/>
              <a:t> </a:t>
            </a:r>
            <a:r>
              <a:rPr lang="en-US" sz="3200" dirty="0">
                <a:solidFill>
                  <a:schemeClr val="accent4">
                    <a:lumMod val="40000"/>
                    <a:lumOff val="60000"/>
                  </a:schemeClr>
                </a:solidFill>
              </a:rPr>
              <a:t>When He opened the fifth seal, I saw under the altar the souls of those who had been slain for the word of God and for the testimony which they held. </a:t>
            </a:r>
            <a:r>
              <a:rPr lang="en-US" sz="3200" baseline="30000" dirty="0"/>
              <a:t>10</a:t>
            </a:r>
            <a:r>
              <a:rPr lang="en-US" sz="3200" dirty="0"/>
              <a:t> </a:t>
            </a:r>
            <a:r>
              <a:rPr lang="en-US" sz="3200" dirty="0">
                <a:solidFill>
                  <a:schemeClr val="accent4">
                    <a:lumMod val="40000"/>
                    <a:lumOff val="60000"/>
                  </a:schemeClr>
                </a:solidFill>
              </a:rPr>
              <a:t>And they cried with a loud voice, saying, “How long, O Lord, holy and true, until You judge and avenge our blood on those who dwell on the earth?”</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38265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77001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403187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“Whenever you look into David’s Psalms, you may somewhere or another see yourselves. You never get into a corner but you find David in that corner. I think that I was never so low that I could not find that David was lower; and I never climbed so high that I could not find that David was up above me, ready to sing his song upon his stringed instrument, even as I could sing mine.”</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295947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159504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Atheist </a:t>
            </a:r>
            <a:r>
              <a:rPr lang="en-US" sz="3200" dirty="0">
                <a:solidFill>
                  <a:schemeClr val="bg1"/>
                </a:solidFill>
              </a:rPr>
              <a:t>~</a:t>
            </a:r>
            <a:r>
              <a:rPr lang="en-US" sz="3200" dirty="0">
                <a:solidFill>
                  <a:schemeClr val="accent4">
                    <a:lumMod val="40000"/>
                    <a:lumOff val="60000"/>
                  </a:schemeClr>
                </a:solidFill>
              </a:rPr>
              <a:t> </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a</a:t>
            </a:r>
            <a:r>
              <a:rPr lang="en-US" sz="3200" dirty="0">
                <a:solidFill>
                  <a:schemeClr val="accent4">
                    <a:lumMod val="40000"/>
                    <a:lumOff val="60000"/>
                  </a:schemeClr>
                </a:solidFill>
              </a:rPr>
              <a:t> </a:t>
            </a:r>
            <a:r>
              <a:rPr lang="en-US" sz="3200" dirty="0">
                <a:solidFill>
                  <a:schemeClr val="bg1"/>
                </a:solidFill>
              </a:rPr>
              <a:t>(</a:t>
            </a:r>
            <a:r>
              <a:rPr lang="en-US" sz="3200" i="1" dirty="0">
                <a:solidFill>
                  <a:schemeClr val="bg1"/>
                </a:solidFill>
              </a:rPr>
              <a:t>no, not</a:t>
            </a:r>
            <a:r>
              <a:rPr lang="en-US" sz="3200" dirty="0">
                <a:solidFill>
                  <a:schemeClr val="bg1"/>
                </a:solidFill>
              </a:rPr>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theos</a:t>
            </a:r>
            <a:r>
              <a:rPr lang="en-US" sz="3200" dirty="0">
                <a:solidFill>
                  <a:schemeClr val="accent4">
                    <a:lumMod val="40000"/>
                    <a:lumOff val="60000"/>
                  </a:schemeClr>
                </a:solidFill>
              </a:rPr>
              <a:t> </a:t>
            </a:r>
            <a:r>
              <a:rPr lang="en-US" sz="3200" dirty="0">
                <a:solidFill>
                  <a:schemeClr val="bg1"/>
                </a:solidFill>
              </a:rPr>
              <a:t>(</a:t>
            </a:r>
            <a:r>
              <a:rPr lang="en-US" sz="3200" i="1" dirty="0">
                <a:solidFill>
                  <a:schemeClr val="bg1"/>
                </a:solidFill>
              </a:rPr>
              <a:t>God</a:t>
            </a:r>
            <a:r>
              <a:rPr lang="en-US" sz="3200" dirty="0">
                <a:solidFill>
                  <a:schemeClr val="bg1"/>
                </a:solidFill>
              </a:rPr>
              <a:t>)</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
        <p:nvSpPr>
          <p:cNvPr id="6" name="TextBox 5"/>
          <p:cNvSpPr txBox="1"/>
          <p:nvPr/>
        </p:nvSpPr>
        <p:spPr>
          <a:xfrm>
            <a:off x="703943" y="3149603"/>
            <a:ext cx="7975600"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rPr>
              <a:t>Fool</a:t>
            </a:r>
            <a:r>
              <a:rPr lang="en-US" sz="3200" dirty="0"/>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nabal</a:t>
            </a:r>
            <a:r>
              <a:rPr lang="en-US" sz="3200" i="1" dirty="0">
                <a:solidFill>
                  <a:schemeClr val="accent4">
                    <a:lumMod val="40000"/>
                    <a:lumOff val="60000"/>
                  </a:schemeClr>
                </a:solidFill>
                <a:latin typeface="Times New Roman" panose="02020603050405020304" pitchFamily="18" charset="0"/>
                <a:cs typeface="Times New Roman" panose="02020603050405020304" pitchFamily="18" charset="0"/>
              </a:rPr>
              <a:t> </a:t>
            </a:r>
            <a:r>
              <a:rPr lang="en-US" sz="3200" dirty="0">
                <a:solidFill>
                  <a:schemeClr val="bg1"/>
                </a:solidFill>
                <a:latin typeface="+mj-lt"/>
                <a:cs typeface="Times New Roman" panose="02020603050405020304" pitchFamily="18" charset="0"/>
              </a:rPr>
              <a:t>(</a:t>
            </a:r>
            <a:r>
              <a:rPr lang="en-US" sz="3200" dirty="0" err="1">
                <a:solidFill>
                  <a:schemeClr val="accent4">
                    <a:lumMod val="40000"/>
                    <a:lumOff val="60000"/>
                  </a:schemeClr>
                </a:solidFill>
                <a:latin typeface="+mj-lt"/>
                <a:cs typeface="Times New Roman" panose="02020603050405020304" pitchFamily="18" charset="0"/>
              </a:rPr>
              <a:t>Nabal</a:t>
            </a:r>
            <a:r>
              <a:rPr lang="en-US" sz="3200" dirty="0">
                <a:solidFill>
                  <a:schemeClr val="accent4">
                    <a:lumMod val="40000"/>
                    <a:lumOff val="60000"/>
                  </a:schemeClr>
                </a:solidFill>
                <a:latin typeface="+mj-lt"/>
                <a:cs typeface="Times New Roman" panose="02020603050405020304" pitchFamily="18" charset="0"/>
              </a:rPr>
              <a:t> </a:t>
            </a:r>
            <a:r>
              <a:rPr lang="en-US" sz="3200" dirty="0">
                <a:solidFill>
                  <a:schemeClr val="bg1"/>
                </a:solidFill>
                <a:latin typeface="+mj-lt"/>
                <a:cs typeface="Times New Roman" panose="02020603050405020304" pitchFamily="18" charset="0"/>
              </a:rPr>
              <a:t>and</a:t>
            </a:r>
            <a:r>
              <a:rPr lang="en-US" sz="3200" dirty="0">
                <a:solidFill>
                  <a:schemeClr val="accent4">
                    <a:lumMod val="40000"/>
                    <a:lumOff val="60000"/>
                  </a:schemeClr>
                </a:solidFill>
                <a:latin typeface="+mj-lt"/>
                <a:cs typeface="Times New Roman" panose="02020603050405020304" pitchFamily="18" charset="0"/>
              </a:rPr>
              <a:t> Abigail </a:t>
            </a:r>
            <a:r>
              <a:rPr lang="en-US" sz="3200" dirty="0">
                <a:solidFill>
                  <a:schemeClr val="bg1"/>
                </a:solidFill>
                <a:latin typeface="+mj-lt"/>
                <a:cs typeface="Times New Roman" panose="02020603050405020304" pitchFamily="18" charset="0"/>
              </a:rPr>
              <a:t>– 1 Samuel 25)</a:t>
            </a:r>
            <a:r>
              <a:rPr lang="en-US" sz="3200" dirty="0">
                <a:solidFill>
                  <a:schemeClr val="bg1"/>
                </a:solidFill>
              </a:rPr>
              <a:t> </a:t>
            </a:r>
            <a:endParaRPr lang="en-US" sz="3200" dirty="0">
              <a:solidFill>
                <a:schemeClr val="bg1"/>
              </a:solidFill>
              <a:latin typeface="+mj-lt"/>
            </a:endParaRPr>
          </a:p>
        </p:txBody>
      </p:sp>
      <p:sp>
        <p:nvSpPr>
          <p:cNvPr id="12" name="TextBox 11"/>
          <p:cNvSpPr txBox="1"/>
          <p:nvPr/>
        </p:nvSpPr>
        <p:spPr>
          <a:xfrm>
            <a:off x="461476" y="1207465"/>
            <a:ext cx="8229600" cy="206210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“The Atheist is the fool pre–eminently, and a fool universally. He would not deny God if he were not a fool by nature, and having denied God it is no marvel that he becomes a fool in practice.”</a:t>
            </a:r>
          </a:p>
        </p:txBody>
      </p:sp>
    </p:spTree>
    <p:extLst>
      <p:ext uri="{BB962C8B-B14F-4D97-AF65-F5344CB8AC3E}">
        <p14:creationId xmlns:p14="http://schemas.microsoft.com/office/powerpoint/2010/main" val="213857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5"/>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718460" y="2706917"/>
            <a:ext cx="7975600" cy="1077218"/>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a:t>
            </a:r>
            <a:r>
              <a:rPr lang="en-US" sz="3200" dirty="0">
                <a:solidFill>
                  <a:schemeClr val="accent4">
                    <a:lumMod val="40000"/>
                    <a:lumOff val="60000"/>
                  </a:schemeClr>
                </a:solidFill>
                <a:latin typeface="+mj-lt"/>
              </a:rPr>
              <a:t>Larry Norman (1947-2008) ~ </a:t>
            </a:r>
            <a:r>
              <a:rPr lang="en-US" sz="3200" dirty="0">
                <a:latin typeface="+mj-lt"/>
              </a:rPr>
              <a:t>“You're so open-</a:t>
            </a:r>
          </a:p>
          <a:p>
            <a:r>
              <a:rPr lang="en-US" sz="3200" dirty="0">
                <a:latin typeface="+mj-lt"/>
              </a:rPr>
              <a:t>minded your brains leaked out.” </a:t>
            </a:r>
            <a:endParaRPr lang="en-US" sz="3200" dirty="0">
              <a:solidFill>
                <a:schemeClr val="bg1"/>
              </a:solidFill>
              <a:latin typeface="+mj-lt"/>
            </a:endParaRPr>
          </a:p>
        </p:txBody>
      </p:sp>
      <p:sp>
        <p:nvSpPr>
          <p:cNvPr id="11" name="TextBox 10"/>
          <p:cNvSpPr txBox="1"/>
          <p:nvPr/>
        </p:nvSpPr>
        <p:spPr>
          <a:xfrm>
            <a:off x="468733" y="699468"/>
            <a:ext cx="8229600" cy="2062103"/>
          </a:xfrm>
          <a:prstGeom prst="rect">
            <a:avLst/>
          </a:prstGeom>
          <a:noFill/>
        </p:spPr>
        <p:txBody>
          <a:bodyPr wrap="square" rtlCol="0">
            <a:spAutoFit/>
          </a:bodyPr>
          <a:lstStyle/>
          <a:p>
            <a:r>
              <a:rPr lang="en-US" sz="3200" dirty="0">
                <a:solidFill>
                  <a:schemeClr val="accent4">
                    <a:lumMod val="40000"/>
                    <a:lumOff val="60000"/>
                  </a:schemeClr>
                </a:solidFill>
              </a:rPr>
              <a:t>John Trapp (1601-1669) ~ </a:t>
            </a:r>
            <a:r>
              <a:rPr lang="en-US" sz="3200" dirty="0"/>
              <a:t>“…that sapless fellow, that carcass of a man, that walking sepulcher of himself, in whom all religion and right reason is withered and wasted, dried up and decayed.”</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156413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29816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pic>
        <p:nvPicPr>
          <p:cNvPr id="1026" name="Picture 2" descr="Flagellum base diagram en.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5313" y="2132239"/>
            <a:ext cx="5096369" cy="4545410"/>
          </a:xfrm>
          <a:prstGeom prst="rect">
            <a:avLst/>
          </a:prstGeom>
          <a:noFill/>
          <a:effectLst>
            <a:outerShdw blurRad="127000" dist="317500" dir="5400000" sx="98000" sy="98000" algn="t" rotWithShape="0">
              <a:schemeClr val="bg1">
                <a:alpha val="40000"/>
              </a:scheme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0914" y="1095829"/>
            <a:ext cx="3302000" cy="1569660"/>
          </a:xfrm>
          <a:prstGeom prst="rect">
            <a:avLst/>
          </a:prstGeom>
          <a:noFill/>
        </p:spPr>
        <p:txBody>
          <a:bodyPr wrap="square" rtlCol="0">
            <a:spAutoFit/>
          </a:bodyPr>
          <a:lstStyle/>
          <a:p>
            <a:r>
              <a:rPr lang="en-US" sz="3200" dirty="0">
                <a:solidFill>
                  <a:schemeClr val="bg1"/>
                </a:solidFill>
                <a:latin typeface="Lushlife" panose="00000400000000000000" pitchFamily="2" charset="0"/>
              </a:rPr>
              <a:t>Flagellum rotates between 6,000 – 17,000 rpms</a:t>
            </a:r>
          </a:p>
        </p:txBody>
      </p:sp>
      <p:sp>
        <p:nvSpPr>
          <p:cNvPr id="12" name="TextBox 11"/>
          <p:cNvSpPr txBox="1"/>
          <p:nvPr/>
        </p:nvSpPr>
        <p:spPr>
          <a:xfrm>
            <a:off x="435431" y="2576286"/>
            <a:ext cx="3302000" cy="1569660"/>
          </a:xfrm>
          <a:prstGeom prst="rect">
            <a:avLst/>
          </a:prstGeom>
          <a:noFill/>
        </p:spPr>
        <p:txBody>
          <a:bodyPr wrap="square" rtlCol="0">
            <a:spAutoFit/>
          </a:bodyPr>
          <a:lstStyle/>
          <a:p>
            <a:r>
              <a:rPr lang="en-US" sz="3200" dirty="0">
                <a:solidFill>
                  <a:schemeClr val="bg1"/>
                </a:solidFill>
                <a:latin typeface="Lushlife" panose="00000400000000000000" pitchFamily="2" charset="0"/>
              </a:rPr>
              <a:t>Can change</a:t>
            </a:r>
          </a:p>
          <a:p>
            <a:r>
              <a:rPr lang="en-US" sz="3200" dirty="0">
                <a:solidFill>
                  <a:schemeClr val="bg1"/>
                </a:solidFill>
                <a:latin typeface="Lushlife" panose="00000400000000000000" pitchFamily="2" charset="0"/>
              </a:rPr>
              <a:t>directions in ¼</a:t>
            </a:r>
          </a:p>
          <a:p>
            <a:r>
              <a:rPr lang="en-US" sz="3200" dirty="0">
                <a:solidFill>
                  <a:schemeClr val="bg1"/>
                </a:solidFill>
                <a:latin typeface="Lushlife" panose="00000400000000000000" pitchFamily="2" charset="0"/>
              </a:rPr>
              <a:t>turn</a:t>
            </a:r>
          </a:p>
        </p:txBody>
      </p:sp>
      <p:sp>
        <p:nvSpPr>
          <p:cNvPr id="3" name="TextBox 2"/>
          <p:cNvSpPr txBox="1"/>
          <p:nvPr/>
        </p:nvSpPr>
        <p:spPr>
          <a:xfrm>
            <a:off x="5551714" y="732972"/>
            <a:ext cx="2960915" cy="1077218"/>
          </a:xfrm>
          <a:prstGeom prst="rect">
            <a:avLst/>
          </a:prstGeom>
          <a:noFill/>
        </p:spPr>
        <p:txBody>
          <a:bodyPr wrap="square" rtlCol="0">
            <a:spAutoFit/>
          </a:bodyPr>
          <a:lstStyle/>
          <a:p>
            <a:r>
              <a:rPr lang="en-US" sz="3200" dirty="0">
                <a:solidFill>
                  <a:schemeClr val="bg1"/>
                </a:solidFill>
                <a:latin typeface="Lushlife" panose="00000400000000000000" pitchFamily="2" charset="0"/>
              </a:rPr>
              <a:t>20 nanometers (.00000002 meters)</a:t>
            </a:r>
          </a:p>
        </p:txBody>
      </p:sp>
      <p:cxnSp>
        <p:nvCxnSpPr>
          <p:cNvPr id="5" name="Straight Arrow Connector 4"/>
          <p:cNvCxnSpPr/>
          <p:nvPr/>
        </p:nvCxnSpPr>
        <p:spPr>
          <a:xfrm flipH="1">
            <a:off x="5326743" y="1872343"/>
            <a:ext cx="1045028" cy="1001486"/>
          </a:xfrm>
          <a:prstGeom prst="straightConnector1">
            <a:avLst/>
          </a:prstGeom>
          <a:ln w="28575">
            <a:solidFill>
              <a:schemeClr val="accent4">
                <a:lumMod val="40000"/>
                <a:lumOff val="6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8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330084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2062103"/>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“Save only where grace reigns, there is none that doeth good; humanity, fallen and debased, is a desert without an oasis, a night without a star, a dunghill without a jewel, a hell without a bottom.”</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95876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grpSp>
        <p:nvGrpSpPr>
          <p:cNvPr id="10" name="Group 9"/>
          <p:cNvGrpSpPr/>
          <p:nvPr/>
        </p:nvGrpSpPr>
        <p:grpSpPr>
          <a:xfrm>
            <a:off x="4103144" y="1503183"/>
            <a:ext cx="3296205" cy="1007732"/>
            <a:chOff x="4197452" y="3313394"/>
            <a:chExt cx="3296205" cy="1007732"/>
          </a:xfrm>
        </p:grpSpPr>
        <p:cxnSp>
          <p:nvCxnSpPr>
            <p:cNvPr id="11" name="Straight Connector 10"/>
            <p:cNvCxnSpPr>
              <a:cxnSpLocks/>
            </p:cNvCxnSpPr>
            <p:nvPr/>
          </p:nvCxnSpPr>
          <p:spPr>
            <a:xfrm>
              <a:off x="4205714" y="3440545"/>
              <a:ext cx="32857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4206110" y="3592945"/>
              <a:ext cx="32857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a:off x="4207913" y="3745345"/>
              <a:ext cx="32857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cxnSpLocks/>
            </p:cNvCxnSpPr>
            <p:nvPr/>
          </p:nvCxnSpPr>
          <p:spPr>
            <a:xfrm>
              <a:off x="4201274" y="3897745"/>
              <a:ext cx="32857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p:cNvCxnSpPr>
            <p:nvPr/>
          </p:nvCxnSpPr>
          <p:spPr>
            <a:xfrm>
              <a:off x="4197452" y="4050145"/>
              <a:ext cx="32857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p:cNvCxnSpPr>
            <p:nvPr/>
          </p:nvCxnSpPr>
          <p:spPr>
            <a:xfrm>
              <a:off x="5054938" y="4202545"/>
              <a:ext cx="20713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flipH="1">
              <a:off x="4197799" y="3435330"/>
              <a:ext cx="2814" cy="62460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descr="&lt;strong&gt;Treble Clef&lt;/strong&gt; by jaschon"/>
            <p:cNvPicPr>
              <a:picLocks noChangeAspect="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27652" t="13216" r="24525" b="12513"/>
            <a:stretch/>
          </p:blipFill>
          <p:spPr>
            <a:xfrm>
              <a:off x="4284543" y="3313394"/>
              <a:ext cx="458805" cy="1007732"/>
            </a:xfrm>
            <a:prstGeom prst="rect">
              <a:avLst/>
            </a:prstGeom>
          </p:spPr>
        </p:pic>
      </p:grpSp>
      <p:sp>
        <p:nvSpPr>
          <p:cNvPr id="19" name="TextBox 18"/>
          <p:cNvSpPr txBox="1"/>
          <p:nvPr/>
        </p:nvSpPr>
        <p:spPr>
          <a:xfrm>
            <a:off x="4894627" y="2085665"/>
            <a:ext cx="356260" cy="523220"/>
          </a:xfrm>
          <a:prstGeom prst="rect">
            <a:avLst/>
          </a:prstGeom>
          <a:noFill/>
        </p:spPr>
        <p:txBody>
          <a:bodyPr wrap="square" rtlCol="0">
            <a:spAutoFit/>
          </a:bodyPr>
          <a:lstStyle/>
          <a:p>
            <a:r>
              <a:rPr lang="en-US" sz="28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20" name="TextBox 19"/>
          <p:cNvSpPr txBox="1"/>
          <p:nvPr/>
        </p:nvSpPr>
        <p:spPr>
          <a:xfrm>
            <a:off x="457200" y="696688"/>
            <a:ext cx="8251371" cy="1077218"/>
          </a:xfrm>
          <a:prstGeom prst="rect">
            <a:avLst/>
          </a:prstGeom>
          <a:noFill/>
        </p:spPr>
        <p:txBody>
          <a:bodyPr wrap="square" rtlCol="0">
            <a:spAutoFit/>
          </a:bodyPr>
          <a:lstStyle/>
          <a:p>
            <a:r>
              <a:rPr lang="en-US" sz="3200" dirty="0">
                <a:solidFill>
                  <a:schemeClr val="accent4">
                    <a:lumMod val="40000"/>
                    <a:lumOff val="60000"/>
                  </a:schemeClr>
                </a:solidFill>
                <a:latin typeface="+mj-lt"/>
              </a:rPr>
              <a:t>Eight-Stringed Harp</a:t>
            </a:r>
            <a:r>
              <a:rPr lang="en-US" sz="3200" dirty="0">
                <a:latin typeface="+mj-lt"/>
              </a:rPr>
              <a:t> ~ </a:t>
            </a:r>
            <a:r>
              <a:rPr lang="en-US" sz="3200" i="1" dirty="0" err="1">
                <a:solidFill>
                  <a:schemeClr val="accent4">
                    <a:lumMod val="40000"/>
                    <a:lumOff val="60000"/>
                  </a:schemeClr>
                </a:solidFill>
                <a:latin typeface="Times New Roman" panose="02020603050405020304" pitchFamily="18" charset="0"/>
                <a:cs typeface="Times New Roman" panose="02020603050405020304" pitchFamily="18" charset="0"/>
              </a:rPr>
              <a:t>sheminith</a:t>
            </a:r>
            <a:r>
              <a:rPr lang="en-US" sz="3200" dirty="0">
                <a:latin typeface="+mj-lt"/>
              </a:rPr>
              <a:t> – literally, </a:t>
            </a:r>
            <a:r>
              <a:rPr lang="en-US" sz="3200" i="1" dirty="0">
                <a:latin typeface="+mj-lt"/>
              </a:rPr>
              <a:t>upon the eight</a:t>
            </a:r>
            <a:endParaRPr lang="en-US" sz="3200" dirty="0">
              <a:solidFill>
                <a:schemeClr val="bg1"/>
              </a:solidFill>
              <a:latin typeface="+mj-lt"/>
            </a:endParaRPr>
          </a:p>
        </p:txBody>
      </p:sp>
      <p:sp>
        <p:nvSpPr>
          <p:cNvPr id="21" name="TextBox 20"/>
          <p:cNvSpPr txBox="1"/>
          <p:nvPr/>
        </p:nvSpPr>
        <p:spPr>
          <a:xfrm>
            <a:off x="703943" y="1741717"/>
            <a:ext cx="3439886"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Possibly an octave</a:t>
            </a:r>
          </a:p>
        </p:txBody>
      </p:sp>
      <p:sp>
        <p:nvSpPr>
          <p:cNvPr id="22" name="TextBox 21"/>
          <p:cNvSpPr txBox="1"/>
          <p:nvPr/>
        </p:nvSpPr>
        <p:spPr>
          <a:xfrm>
            <a:off x="5162325" y="2020762"/>
            <a:ext cx="356260" cy="523220"/>
          </a:xfrm>
          <a:prstGeom prst="rect">
            <a:avLst/>
          </a:prstGeom>
          <a:noFill/>
        </p:spPr>
        <p:txBody>
          <a:bodyPr wrap="square" rtlCol="0">
            <a:spAutoFit/>
          </a:bodyPr>
          <a:lstStyle/>
          <a:p>
            <a:r>
              <a:rPr lang="en-US" sz="28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23" name="TextBox 22"/>
          <p:cNvSpPr txBox="1"/>
          <p:nvPr/>
        </p:nvSpPr>
        <p:spPr>
          <a:xfrm>
            <a:off x="5416323" y="1936292"/>
            <a:ext cx="356260" cy="523220"/>
          </a:xfrm>
          <a:prstGeom prst="rect">
            <a:avLst/>
          </a:prstGeom>
          <a:noFill/>
        </p:spPr>
        <p:txBody>
          <a:bodyPr wrap="square" rtlCol="0">
            <a:spAutoFit/>
          </a:bodyPr>
          <a:lstStyle/>
          <a:p>
            <a:r>
              <a:rPr lang="en-US" sz="28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24" name="TextBox 23"/>
          <p:cNvSpPr txBox="1"/>
          <p:nvPr/>
        </p:nvSpPr>
        <p:spPr>
          <a:xfrm>
            <a:off x="5696331" y="1860300"/>
            <a:ext cx="356260" cy="523220"/>
          </a:xfrm>
          <a:prstGeom prst="rect">
            <a:avLst/>
          </a:prstGeom>
          <a:noFill/>
        </p:spPr>
        <p:txBody>
          <a:bodyPr wrap="square" rtlCol="0">
            <a:spAutoFit/>
          </a:bodyPr>
          <a:lstStyle/>
          <a:p>
            <a:r>
              <a:rPr lang="en-US" sz="28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25" name="TextBox 24"/>
          <p:cNvSpPr txBox="1"/>
          <p:nvPr/>
        </p:nvSpPr>
        <p:spPr>
          <a:xfrm>
            <a:off x="5993464" y="1776644"/>
            <a:ext cx="356260" cy="523220"/>
          </a:xfrm>
          <a:prstGeom prst="rect">
            <a:avLst/>
          </a:prstGeom>
          <a:noFill/>
        </p:spPr>
        <p:txBody>
          <a:bodyPr wrap="square" rtlCol="0">
            <a:spAutoFit/>
          </a:bodyPr>
          <a:lstStyle/>
          <a:p>
            <a:r>
              <a:rPr lang="en-US" sz="28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26" name="TextBox 25"/>
          <p:cNvSpPr txBox="1"/>
          <p:nvPr/>
        </p:nvSpPr>
        <p:spPr>
          <a:xfrm>
            <a:off x="6276897" y="1731884"/>
            <a:ext cx="356260" cy="461665"/>
          </a:xfrm>
          <a:prstGeom prst="rect">
            <a:avLst/>
          </a:prstGeom>
          <a:noFill/>
        </p:spPr>
        <p:txBody>
          <a:bodyPr wrap="square" rtlCol="0">
            <a:spAutoFit/>
          </a:bodyPr>
          <a:lstStyle/>
          <a:p>
            <a:r>
              <a:rPr lang="en-US" sz="24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27" name="TextBox 26"/>
          <p:cNvSpPr txBox="1"/>
          <p:nvPr/>
        </p:nvSpPr>
        <p:spPr>
          <a:xfrm>
            <a:off x="6556498" y="1660538"/>
            <a:ext cx="356260" cy="461665"/>
          </a:xfrm>
          <a:prstGeom prst="rect">
            <a:avLst/>
          </a:prstGeom>
          <a:noFill/>
        </p:spPr>
        <p:txBody>
          <a:bodyPr wrap="square" rtlCol="0">
            <a:spAutoFit/>
          </a:bodyPr>
          <a:lstStyle/>
          <a:p>
            <a:r>
              <a:rPr lang="en-US" sz="24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28" name="TextBox 27"/>
          <p:cNvSpPr txBox="1"/>
          <p:nvPr/>
        </p:nvSpPr>
        <p:spPr>
          <a:xfrm>
            <a:off x="6846781" y="1595228"/>
            <a:ext cx="356260" cy="461665"/>
          </a:xfrm>
          <a:prstGeom prst="rect">
            <a:avLst/>
          </a:prstGeom>
          <a:noFill/>
        </p:spPr>
        <p:txBody>
          <a:bodyPr wrap="square" rtlCol="0">
            <a:spAutoFit/>
          </a:bodyPr>
          <a:lstStyle/>
          <a:p>
            <a:r>
              <a:rPr lang="en-US" sz="2400" i="1" dirty="0">
                <a:solidFill>
                  <a:schemeClr val="accent4">
                    <a:lumMod val="75000"/>
                  </a:schemeClr>
                </a:solidFill>
                <a:latin typeface="Times New Roman" panose="02020603050405020304" pitchFamily="18" charset="0"/>
                <a:cs typeface="Times New Roman" panose="02020603050405020304" pitchFamily="18" charset="0"/>
              </a:rPr>
              <a:t>o</a:t>
            </a:r>
          </a:p>
        </p:txBody>
      </p:sp>
      <p:sp>
        <p:nvSpPr>
          <p:cNvPr id="29" name="TextBox 28"/>
          <p:cNvSpPr txBox="1"/>
          <p:nvPr/>
        </p:nvSpPr>
        <p:spPr>
          <a:xfrm rot="21194997">
            <a:off x="4944455" y="2398951"/>
            <a:ext cx="2272867" cy="747131"/>
          </a:xfrm>
          <a:prstGeom prst="rect">
            <a:avLst/>
          </a:prstGeom>
          <a:noFill/>
        </p:spPr>
        <p:txBody>
          <a:bodyPr wrap="square" rtlCol="0">
            <a:prstTxWarp prst="textSlantUp">
              <a:avLst>
                <a:gd name="adj" fmla="val 67337"/>
              </a:avLst>
            </a:prstTxWarp>
            <a:spAutoFit/>
          </a:bodyPr>
          <a:lstStyle/>
          <a:p>
            <a:r>
              <a:rPr lang="en-US" sz="2800" i="1" dirty="0">
                <a:solidFill>
                  <a:schemeClr val="bg1"/>
                </a:solidFill>
                <a:latin typeface="Times New Roman" panose="02020603050405020304" pitchFamily="18" charset="0"/>
                <a:cs typeface="Times New Roman" panose="02020603050405020304" pitchFamily="18" charset="0"/>
              </a:rPr>
              <a:t>c d e f g a b c</a:t>
            </a:r>
          </a:p>
        </p:txBody>
      </p:sp>
      <p:sp>
        <p:nvSpPr>
          <p:cNvPr id="30" name="TextBox 29"/>
          <p:cNvSpPr txBox="1"/>
          <p:nvPr/>
        </p:nvSpPr>
        <p:spPr>
          <a:xfrm>
            <a:off x="703946" y="2256970"/>
            <a:ext cx="3439886" cy="584775"/>
          </a:xfrm>
          <a:prstGeom prst="rect">
            <a:avLst/>
          </a:prstGeom>
          <a:noFill/>
        </p:spPr>
        <p:txBody>
          <a:bodyPr wrap="square" rtlCol="0">
            <a:spAutoFit/>
          </a:bodyPr>
          <a:lstStyle/>
          <a:p>
            <a:pPr marL="282575" indent="-282575">
              <a:buFont typeface="Arial" panose="020B0604020202020204" pitchFamily="34" charset="0"/>
              <a:buChar char="•"/>
            </a:pPr>
            <a:r>
              <a:rPr lang="en-US" sz="3200" dirty="0">
                <a:solidFill>
                  <a:schemeClr val="bg1"/>
                </a:solidFill>
                <a:latin typeface="+mj-lt"/>
              </a:rPr>
              <a:t> Also Psalm 6</a:t>
            </a:r>
          </a:p>
        </p:txBody>
      </p:sp>
    </p:spTree>
    <p:extLst>
      <p:ext uri="{BB962C8B-B14F-4D97-AF65-F5344CB8AC3E}">
        <p14:creationId xmlns:p14="http://schemas.microsoft.com/office/powerpoint/2010/main" val="331410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20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6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80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12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14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2400"/>
                            </p:stCondLst>
                            <p:childTnLst>
                              <p:par>
                                <p:cTn id="42" presetID="10" presetClass="entr" presetSubtype="0" fill="hold" grpId="0" nodeType="afterEffect">
                                  <p:stCondLst>
                                    <p:cond delay="0"/>
                                  </p:stCondLst>
                                  <p:iterate type="lt">
                                    <p:tmPct val="10000"/>
                                  </p:iterate>
                                  <p:childTnLst>
                                    <p:set>
                                      <p:cBhvr>
                                        <p:cTn id="43" dur="1" fill="hold">
                                          <p:stCondLst>
                                            <p:cond delay="0"/>
                                          </p:stCondLst>
                                        </p:cTn>
                                        <p:tgtEl>
                                          <p:spTgt spid="29"/>
                                        </p:tgtEl>
                                        <p:attrNameLst>
                                          <p:attrName>style.visibility</p:attrName>
                                        </p:attrNameLst>
                                      </p:cBhvr>
                                      <p:to>
                                        <p:strVal val="visible"/>
                                      </p:to>
                                    </p:set>
                                    <p:animEffect transition="in" filter="fade">
                                      <p:cBhvr>
                                        <p:cTn id="44" dur="1000"/>
                                        <p:tgtEl>
                                          <p:spTgt spid="29"/>
                                        </p:tgtEl>
                                      </p:cBhvr>
                                    </p:animEffect>
                                  </p:childTnLst>
                                </p:cTn>
                              </p:par>
                            </p:childTnLst>
                          </p:cTn>
                        </p:par>
                        <p:par>
                          <p:cTn id="45" fill="hold">
                            <p:stCondLst>
                              <p:cond delay="4100"/>
                            </p:stCondLst>
                            <p:childTnLst>
                              <p:par>
                                <p:cTn id="46" presetID="10"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250105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“Though truths, like roses, have thorns about them, good men wear them in their bosoms.” </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321521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320090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t>2 Pet. 1:5-8 ~ </a:t>
            </a:r>
            <a:r>
              <a:rPr lang="en-US" sz="3200" baseline="30000" dirty="0"/>
              <a:t>5</a:t>
            </a:r>
            <a:r>
              <a:rPr lang="en-US" sz="3200" dirty="0"/>
              <a:t> </a:t>
            </a:r>
            <a:r>
              <a:rPr lang="en-US" sz="3200" dirty="0">
                <a:solidFill>
                  <a:schemeClr val="accent4">
                    <a:lumMod val="40000"/>
                    <a:lumOff val="60000"/>
                  </a:schemeClr>
                </a:solidFill>
              </a:rPr>
              <a:t>But also for this very reason, giving all diligence, add to your faith virtue, to virtue knowledge, </a:t>
            </a:r>
            <a:r>
              <a:rPr lang="en-US" sz="3200" baseline="30000" dirty="0"/>
              <a:t>6</a:t>
            </a:r>
            <a:r>
              <a:rPr lang="en-US" sz="3200" dirty="0"/>
              <a:t> </a:t>
            </a:r>
            <a:r>
              <a:rPr lang="en-US" sz="3200" dirty="0">
                <a:solidFill>
                  <a:schemeClr val="accent4">
                    <a:lumMod val="40000"/>
                    <a:lumOff val="60000"/>
                  </a:schemeClr>
                </a:solidFill>
              </a:rPr>
              <a:t>to knowledge self-control, to self-control perseverance, to perseverance godliness, </a:t>
            </a:r>
            <a:r>
              <a:rPr lang="en-US" sz="3200" baseline="30000" dirty="0"/>
              <a:t>7</a:t>
            </a:r>
            <a:r>
              <a:rPr lang="en-US" sz="3200" dirty="0"/>
              <a:t> </a:t>
            </a:r>
            <a:r>
              <a:rPr lang="en-US" sz="3200" dirty="0">
                <a:solidFill>
                  <a:schemeClr val="accent4">
                    <a:lumMod val="40000"/>
                    <a:lumOff val="60000"/>
                  </a:schemeClr>
                </a:solidFill>
              </a:rPr>
              <a:t>to godliness brotherly kindness, and to brotherly kindness love. </a:t>
            </a:r>
            <a:r>
              <a:rPr lang="en-US" sz="3200" baseline="30000" dirty="0"/>
              <a:t>8</a:t>
            </a:r>
            <a:r>
              <a:rPr lang="en-US" sz="3200" dirty="0"/>
              <a:t> </a:t>
            </a:r>
            <a:r>
              <a:rPr lang="en-US" sz="3200" dirty="0">
                <a:solidFill>
                  <a:schemeClr val="accent4">
                    <a:lumMod val="40000"/>
                    <a:lumOff val="60000"/>
                  </a:schemeClr>
                </a:solidFill>
              </a:rPr>
              <a:t>For if these things are yours and abound, </a:t>
            </a:r>
            <a:r>
              <a:rPr lang="en-US" sz="3200" i="1" dirty="0">
                <a:solidFill>
                  <a:schemeClr val="accent4">
                    <a:lumMod val="40000"/>
                    <a:lumOff val="60000"/>
                  </a:schemeClr>
                </a:solidFill>
              </a:rPr>
              <a:t>you</a:t>
            </a:r>
            <a:r>
              <a:rPr lang="en-US" sz="3200" dirty="0">
                <a:solidFill>
                  <a:schemeClr val="accent4">
                    <a:lumMod val="40000"/>
                    <a:lumOff val="60000"/>
                  </a:schemeClr>
                </a:solidFill>
              </a:rPr>
              <a:t> will be neither barren nor unfruitful in the knowledge of our Lord Jesus Christ. </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269298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189243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52246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584775"/>
          </a:xfrm>
          <a:prstGeom prst="rect">
            <a:avLst/>
          </a:prstGeom>
          <a:noFill/>
        </p:spPr>
        <p:txBody>
          <a:bodyPr wrap="square" rtlCol="0">
            <a:spAutoFit/>
          </a:bodyPr>
          <a:lstStyle/>
          <a:p>
            <a:r>
              <a:rPr lang="en-US" sz="3200" dirty="0">
                <a:solidFill>
                  <a:schemeClr val="accent4">
                    <a:lumMod val="40000"/>
                    <a:lumOff val="60000"/>
                  </a:schemeClr>
                </a:solidFill>
              </a:rPr>
              <a:t>a double heart </a:t>
            </a:r>
            <a:r>
              <a:rPr lang="en-US" sz="3200" dirty="0"/>
              <a:t>~ literally, </a:t>
            </a:r>
            <a:r>
              <a:rPr lang="en-US" sz="3200" i="1" dirty="0"/>
              <a:t>a heart and a heart</a:t>
            </a:r>
            <a:endParaRPr lang="en-US" sz="72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252649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390157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3539430"/>
          </a:xfrm>
          <a:prstGeom prst="rect">
            <a:avLst/>
          </a:prstGeom>
          <a:noFill/>
        </p:spPr>
        <p:txBody>
          <a:bodyPr wrap="square" rtlCol="0">
            <a:spAutoFit/>
          </a:bodyPr>
          <a:lstStyle/>
          <a:p>
            <a:r>
              <a:rPr lang="en-US" sz="3200" dirty="0">
                <a:solidFill>
                  <a:schemeClr val="accent4">
                    <a:lumMod val="40000"/>
                    <a:lumOff val="60000"/>
                  </a:schemeClr>
                </a:solidFill>
              </a:rPr>
              <a:t>C. H. Spurgeon ~ </a:t>
            </a:r>
            <a:r>
              <a:rPr lang="en-US" sz="3200" dirty="0"/>
              <a:t>“Strange is it that the easy yoke of the Lord should so gall the shoulders of the proud, while the iron bands of Satan they bind about themselves as chains of honor: they boastfully cry unto God, ‘Who is lord over us?’ and hear not the hollow voice of the evil one, who cries from the infernal lake, ‘I am your Lord, and right faithfully do ye serve me.’” </a:t>
            </a:r>
            <a:endParaRPr lang="en-US" sz="4800" i="1" dirty="0">
              <a:solidFill>
                <a:schemeClr val="accent4">
                  <a:lumMod val="40000"/>
                  <a:lumOff val="6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373123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262247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1473" y="692209"/>
            <a:ext cx="8229600" cy="1077218"/>
          </a:xfrm>
          <a:prstGeom prst="rect">
            <a:avLst/>
          </a:prstGeom>
          <a:noFill/>
        </p:spPr>
        <p:txBody>
          <a:bodyPr wrap="square" rtlCol="0">
            <a:spAutoFit/>
          </a:bodyPr>
          <a:lstStyle/>
          <a:p>
            <a:r>
              <a:rPr lang="en-US" sz="3200" dirty="0"/>
              <a:t>KJV ~ </a:t>
            </a:r>
            <a:r>
              <a:rPr lang="en-US" sz="3200" dirty="0">
                <a:solidFill>
                  <a:schemeClr val="accent4">
                    <a:lumMod val="40000"/>
                    <a:lumOff val="60000"/>
                  </a:schemeClr>
                </a:solidFill>
              </a:rPr>
              <a:t>I will set him in safety from him that </a:t>
            </a:r>
            <a:r>
              <a:rPr lang="en-US" sz="3200" dirty="0" err="1">
                <a:solidFill>
                  <a:schemeClr val="accent4">
                    <a:lumMod val="40000"/>
                    <a:lumOff val="60000"/>
                  </a:schemeClr>
                </a:solidFill>
              </a:rPr>
              <a:t>puffeth</a:t>
            </a:r>
            <a:r>
              <a:rPr lang="en-US" sz="3200" dirty="0">
                <a:solidFill>
                  <a:schemeClr val="accent4">
                    <a:lumMod val="40000"/>
                    <a:lumOff val="60000"/>
                  </a:schemeClr>
                </a:solidFill>
              </a:rPr>
              <a:t> at him.</a:t>
            </a:r>
          </a:p>
        </p:txBody>
      </p:sp>
      <p:sp>
        <p:nvSpPr>
          <p:cNvPr id="7" name="TextBox 6"/>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8" name="TextBox 7"/>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9" name="TextBox 8"/>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409100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69281" y="-40409"/>
            <a:ext cx="1882323" cy="707886"/>
          </a:xfrm>
          <a:prstGeom prst="rect">
            <a:avLst/>
          </a:prstGeom>
          <a:noFill/>
        </p:spPr>
        <p:txBody>
          <a:bodyPr wrap="square" rtlCol="0">
            <a:spAutoFit/>
            <a:scene3d>
              <a:camera prst="orthographicFront"/>
              <a:lightRig rig="threePt" dir="t"/>
            </a:scene3d>
            <a:sp3d extrusionH="57150">
              <a:bevelT w="101600" h="38100" prst="slope"/>
            </a:sp3d>
          </a:bodyPr>
          <a:lstStyle/>
          <a:p>
            <a:r>
              <a:rPr lang="en-US" sz="40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Psalms</a:t>
            </a:r>
          </a:p>
        </p:txBody>
      </p:sp>
      <p:sp>
        <p:nvSpPr>
          <p:cNvPr id="3" name="TextBox 2"/>
          <p:cNvSpPr txBox="1"/>
          <p:nvPr/>
        </p:nvSpPr>
        <p:spPr>
          <a:xfrm>
            <a:off x="0" y="0"/>
            <a:ext cx="2551282" cy="646331"/>
          </a:xfrm>
          <a:prstGeom prst="rect">
            <a:avLst/>
          </a:prstGeom>
          <a:noFill/>
        </p:spPr>
        <p:txBody>
          <a:bodyPr wrap="square" rtlCol="0">
            <a:spAutoFit/>
            <a:scene3d>
              <a:camera prst="orthographicFront"/>
              <a:lightRig rig="threePt" dir="t"/>
            </a:scene3d>
            <a:sp3d extrusionH="57150">
              <a:bevelT w="101600" h="38100" prst="slope"/>
            </a:sp3d>
          </a:bodyPr>
          <a:lstStyle/>
          <a:p>
            <a:r>
              <a:rPr lang="en-US" sz="36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the book of</a:t>
            </a:r>
          </a:p>
        </p:txBody>
      </p:sp>
      <p:sp>
        <p:nvSpPr>
          <p:cNvPr id="4" name="TextBox 3"/>
          <p:cNvSpPr txBox="1"/>
          <p:nvPr/>
        </p:nvSpPr>
        <p:spPr>
          <a:xfrm>
            <a:off x="3323684" y="-85978"/>
            <a:ext cx="2551282" cy="769441"/>
          </a:xfrm>
          <a:prstGeom prst="rect">
            <a:avLst/>
          </a:prstGeom>
          <a:noFill/>
        </p:spPr>
        <p:txBody>
          <a:bodyPr wrap="square" rtlCol="0">
            <a:spAutoFit/>
            <a:scene3d>
              <a:camera prst="orthographicFront"/>
              <a:lightRig rig="threePt" dir="t"/>
            </a:scene3d>
            <a:sp3d extrusionH="57150">
              <a:bevelT w="101600" h="38100" prst="slope"/>
            </a:sp3d>
          </a:bodyPr>
          <a:lstStyle/>
          <a:p>
            <a:r>
              <a:rPr lang="en-US" sz="4400" dirty="0">
                <a:blipFill dpi="0" rotWithShape="1">
                  <a:blip r:embed="rId3"/>
                  <a:srcRect/>
                  <a:stretch>
                    <a:fillRect/>
                  </a:stretch>
                </a:blipFill>
                <a:effectLst>
                  <a:glow rad="127000">
                    <a:schemeClr val="bg2">
                      <a:lumMod val="10000"/>
                      <a:alpha val="60000"/>
                    </a:schemeClr>
                  </a:glow>
                </a:effectLst>
                <a:latin typeface="Lushlife" panose="00000400000000000000" pitchFamily="2" charset="0"/>
              </a:rPr>
              <a:t>12-15</a:t>
            </a:r>
          </a:p>
        </p:txBody>
      </p:sp>
    </p:spTree>
    <p:extLst>
      <p:ext uri="{BB962C8B-B14F-4D97-AF65-F5344CB8AC3E}">
        <p14:creationId xmlns:p14="http://schemas.microsoft.com/office/powerpoint/2010/main" val="254758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Psalms">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salms">
      <a:majorFont>
        <a:latin typeface="Lushlife"/>
        <a:ea typeface=""/>
        <a:cs typeface=""/>
      </a:majorFont>
      <a:minorFont>
        <a:latin typeface="Lushlif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dirty="0">
            <a:solidFill>
              <a:schemeClr val="bg1"/>
            </a:solidFill>
            <a:latin typeface="Lushlife" panose="00000400000000000000" pitchFamily="2" charset="0"/>
          </a:defRPr>
        </a:defPPr>
      </a:lstStyle>
    </a:txDef>
  </a:objectDefaults>
  <a:extraClrSchemeLst/>
  <a:extLst>
    <a:ext uri="{05A4C25C-085E-4340-85A3-A5531E510DB2}">
      <thm15:themeFamily xmlns:thm15="http://schemas.microsoft.com/office/thememl/2012/main" name="Presentation7" id="{AA0A4C66-1EE3-4F2D-A793-1E22421EE34F}" vid="{4CC75E1C-A16D-435B-A087-B3D2F2DBC542}"/>
    </a:ext>
  </a:extLst>
</a:theme>
</file>

<file path=docProps/app.xml><?xml version="1.0" encoding="utf-8"?>
<Properties xmlns="http://schemas.openxmlformats.org/officeDocument/2006/extended-properties" xmlns:vt="http://schemas.openxmlformats.org/officeDocument/2006/docPropsVTypes">
  <Template>Psalms</Template>
  <TotalTime>1569</TotalTime>
  <Words>738</Words>
  <Application>Microsoft Office PowerPoint</Application>
  <PresentationFormat>On-screen Show (4:3)</PresentationFormat>
  <Paragraphs>103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Lushlife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11</cp:revision>
  <dcterms:created xsi:type="dcterms:W3CDTF">2017-03-13T19:59:54Z</dcterms:created>
  <dcterms:modified xsi:type="dcterms:W3CDTF">2017-03-15T22:12:27Z</dcterms:modified>
</cp:coreProperties>
</file>