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1" r:id="rId5"/>
    <p:sldId id="295" r:id="rId6"/>
    <p:sldId id="259" r:id="rId7"/>
    <p:sldId id="260" r:id="rId8"/>
    <p:sldId id="264" r:id="rId9"/>
    <p:sldId id="265" r:id="rId10"/>
    <p:sldId id="266" r:id="rId11"/>
    <p:sldId id="267" r:id="rId12"/>
    <p:sldId id="268" r:id="rId13"/>
    <p:sldId id="269" r:id="rId14"/>
    <p:sldId id="270" r:id="rId15"/>
    <p:sldId id="271" r:id="rId16"/>
    <p:sldId id="292" r:id="rId17"/>
    <p:sldId id="293" r:id="rId18"/>
    <p:sldId id="272" r:id="rId19"/>
    <p:sldId id="273" r:id="rId20"/>
    <p:sldId id="262" r:id="rId21"/>
    <p:sldId id="263" r:id="rId22"/>
    <p:sldId id="276" r:id="rId23"/>
    <p:sldId id="277" r:id="rId24"/>
    <p:sldId id="278" r:id="rId25"/>
    <p:sldId id="291" r:id="rId26"/>
    <p:sldId id="279" r:id="rId27"/>
    <p:sldId id="280" r:id="rId28"/>
    <p:sldId id="282" r:id="rId29"/>
    <p:sldId id="283" r:id="rId30"/>
    <p:sldId id="281" r:id="rId31"/>
    <p:sldId id="284" r:id="rId32"/>
    <p:sldId id="294" r:id="rId33"/>
    <p:sldId id="274" r:id="rId34"/>
    <p:sldId id="275" r:id="rId35"/>
    <p:sldId id="296" r:id="rId36"/>
    <p:sldId id="297" r:id="rId37"/>
    <p:sldId id="285" r:id="rId38"/>
    <p:sldId id="286" r:id="rId39"/>
    <p:sldId id="289" r:id="rId40"/>
    <p:sldId id="290" r:id="rId41"/>
  </p:sldIdLst>
  <p:sldSz cx="9144000" cy="6858000" type="screen4x3"/>
  <p:notesSz cx="6858000" cy="9144000"/>
  <p:embeddedFontLst>
    <p:embeddedFont>
      <p:font typeface="Lushlife" panose="00000400000000000000" pitchFamily="2"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70" d="100"/>
          <a:sy n="70" d="100"/>
        </p:scale>
        <p:origin x="885" y="1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2/15/2017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06-08</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“Repentance is a practical thing. It is not enough to bemoan the desecration of the temple of the heart, we must scourge out the buyers and sellers, and overturn the tables of the money changers.”</a:t>
            </a:r>
            <a:endParaRPr lang="en-US" sz="7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309225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12581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Martin Luther ~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Vicimus</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Vicimus</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a:t>
            </a:r>
            <a:endParaRPr lang="en-US" sz="11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379047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139073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A Meditation Of David, Which He Sang to the </a:t>
            </a:r>
            <a:r>
              <a:rPr lang="en-US" sz="3200" cap="small" dirty="0"/>
              <a:t>Lord</a:t>
            </a:r>
            <a:r>
              <a:rPr lang="en-US" sz="3200" dirty="0"/>
              <a:t> Concerning the Words of Cush, a Benjamite.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
        <p:nvSpPr>
          <p:cNvPr id="6" name="TextBox 5"/>
          <p:cNvSpPr txBox="1"/>
          <p:nvPr/>
        </p:nvSpPr>
        <p:spPr>
          <a:xfrm>
            <a:off x="461476" y="3275742"/>
            <a:ext cx="8229600" cy="1569660"/>
          </a:xfrm>
          <a:prstGeom prst="rect">
            <a:avLst/>
          </a:prstGeom>
          <a:noFill/>
        </p:spPr>
        <p:txBody>
          <a:bodyPr wrap="square" rtlCol="0">
            <a:spAutoFit/>
          </a:bodyPr>
          <a:lstStyle/>
          <a:p>
            <a:r>
              <a:rPr lang="en-US" sz="3200" dirty="0">
                <a:solidFill>
                  <a:schemeClr val="accent4">
                    <a:lumMod val="40000"/>
                    <a:lumOff val="60000"/>
                  </a:schemeClr>
                </a:solidFill>
              </a:rPr>
              <a:t>Martin Luther</a:t>
            </a:r>
            <a:r>
              <a:rPr lang="en-US" sz="3200" cap="small" dirty="0">
                <a:solidFill>
                  <a:schemeClr val="accent4">
                    <a:lumMod val="40000"/>
                    <a:lumOff val="60000"/>
                  </a:schemeClr>
                </a:solidFill>
              </a:rPr>
              <a:t> ~ </a:t>
            </a:r>
            <a:r>
              <a:rPr lang="en-US" sz="3200" dirty="0"/>
              <a:t>“David made Psalms; we also will make Psalms, and sing them as well as we can to the honor of our Lord, and to spite and mock the devil.”</a:t>
            </a:r>
            <a:endParaRPr lang="en-US" sz="4800" dirty="0"/>
          </a:p>
        </p:txBody>
      </p:sp>
      <p:sp>
        <p:nvSpPr>
          <p:cNvPr id="10" name="TextBox 9"/>
          <p:cNvSpPr txBox="1"/>
          <p:nvPr/>
        </p:nvSpPr>
        <p:spPr>
          <a:xfrm>
            <a:off x="689429" y="1705427"/>
            <a:ext cx="8019142" cy="1077218"/>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latin typeface="+mj-lt"/>
              </a:rPr>
              <a:t>Meditation</a:t>
            </a:r>
            <a:r>
              <a:rPr lang="en-US" sz="3200" dirty="0">
                <a:latin typeface="+mj-lt"/>
              </a:rPr>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shiggaion</a:t>
            </a:r>
            <a:r>
              <a:rPr lang="en-US" sz="3200" dirty="0">
                <a:latin typeface="+mj-lt"/>
              </a:rPr>
              <a:t> – believed to be from a root meaning </a:t>
            </a:r>
            <a:r>
              <a:rPr lang="en-US" sz="3200" i="1" dirty="0">
                <a:latin typeface="+mj-lt"/>
              </a:rPr>
              <a:t>to err</a:t>
            </a:r>
            <a:r>
              <a:rPr lang="en-US" sz="3200" dirty="0">
                <a:latin typeface="+mj-lt"/>
              </a:rPr>
              <a:t> or </a:t>
            </a:r>
            <a:r>
              <a:rPr lang="en-US" sz="3200" i="1" dirty="0">
                <a:latin typeface="+mj-lt"/>
              </a:rPr>
              <a:t>to go astray</a:t>
            </a:r>
            <a:r>
              <a:rPr lang="en-US" sz="3200" dirty="0">
                <a:latin typeface="+mj-lt"/>
              </a:rPr>
              <a:t> (wander)</a:t>
            </a:r>
            <a:endParaRPr lang="en-US" sz="3200" dirty="0">
              <a:solidFill>
                <a:schemeClr val="bg1"/>
              </a:solidFill>
              <a:latin typeface="+mj-lt"/>
            </a:endParaRPr>
          </a:p>
        </p:txBody>
      </p:sp>
      <p:sp>
        <p:nvSpPr>
          <p:cNvPr id="12" name="TextBox 11"/>
          <p:cNvSpPr txBox="1"/>
          <p:nvPr/>
        </p:nvSpPr>
        <p:spPr>
          <a:xfrm>
            <a:off x="696688" y="2706909"/>
            <a:ext cx="8019142"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a:t>
            </a:r>
            <a:r>
              <a:rPr lang="en-US" sz="3200" dirty="0">
                <a:latin typeface="+mj-lt"/>
              </a:rPr>
              <a:t>KJV, NASB, NIV just transliterate it</a:t>
            </a:r>
            <a:endParaRPr lang="en-US" sz="3200" dirty="0">
              <a:solidFill>
                <a:schemeClr val="bg1"/>
              </a:solidFill>
              <a:latin typeface="+mj-lt"/>
            </a:endParaRPr>
          </a:p>
        </p:txBody>
      </p:sp>
    </p:spTree>
    <p:extLst>
      <p:ext uri="{BB962C8B-B14F-4D97-AF65-F5344CB8AC3E}">
        <p14:creationId xmlns:p14="http://schemas.microsoft.com/office/powerpoint/2010/main" val="261933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0"/>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5"/>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2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0" grpId="0"/>
      <p:bldP spid="10" grpId="1"/>
      <p:bldP spid="12" grpId="0"/>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170612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016758"/>
          </a:xfrm>
          <a:prstGeom prst="rect">
            <a:avLst/>
          </a:prstGeom>
          <a:noFill/>
        </p:spPr>
        <p:txBody>
          <a:bodyPr wrap="square" rtlCol="0">
            <a:spAutoFit/>
          </a:bodyPr>
          <a:lstStyle/>
          <a:p>
            <a:r>
              <a:rPr lang="en-US" sz="3200" dirty="0">
                <a:solidFill>
                  <a:schemeClr val="accent4">
                    <a:lumMod val="40000"/>
                    <a:lumOff val="60000"/>
                  </a:schemeClr>
                </a:solidFill>
              </a:rPr>
              <a:t>Morgan Blake (cited by George Sweeting) ~ </a:t>
            </a:r>
            <a:r>
              <a:rPr lang="en-US" sz="3200" dirty="0"/>
              <a:t>“I am more deadly that the screaming shell of a howitzer. I win without killing. I tear down homes, break homes and wreck lives. I travel on the wings of the wind. I travel on the wings of the wind. No innocence is strong enough to intimidate me, no purity pure enough to daunt me. I have no regard for truth, no respect for justice, no mercy for the defenseless. My victims are as numerous as the sands of the sea and often as innocent. I never forget and seldom forgive.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
        <p:nvSpPr>
          <p:cNvPr id="2" name="TextBox 1"/>
          <p:cNvSpPr txBox="1"/>
          <p:nvPr/>
        </p:nvSpPr>
        <p:spPr>
          <a:xfrm>
            <a:off x="1588100" y="5085356"/>
            <a:ext cx="3309257" cy="584775"/>
          </a:xfrm>
          <a:prstGeom prst="rect">
            <a:avLst/>
          </a:prstGeom>
          <a:noFill/>
        </p:spPr>
        <p:txBody>
          <a:bodyPr wrap="square" rtlCol="0">
            <a:spAutoFit/>
          </a:bodyPr>
          <a:lstStyle/>
          <a:p>
            <a:r>
              <a:rPr lang="en-US" sz="3200" dirty="0"/>
              <a:t>My name is Gossip.”</a:t>
            </a:r>
            <a:endParaRPr lang="en-US" sz="32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93069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292898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minds</a:t>
            </a:r>
            <a:r>
              <a:rPr lang="en-US" sz="3200" dirty="0"/>
              <a:t> ~ literally, </a:t>
            </a:r>
            <a:r>
              <a:rPr lang="en-US" sz="3200" i="1" dirty="0"/>
              <a:t>kidneys</a:t>
            </a:r>
            <a:r>
              <a:rPr lang="en-US" sz="3200" dirty="0"/>
              <a:t> (KJV, </a:t>
            </a:r>
            <a:r>
              <a:rPr lang="en-US" sz="3200" dirty="0">
                <a:solidFill>
                  <a:schemeClr val="accent4">
                    <a:lumMod val="40000"/>
                    <a:lumOff val="60000"/>
                  </a:schemeClr>
                </a:solidFill>
              </a:rPr>
              <a:t>reins</a:t>
            </a:r>
            <a:r>
              <a:rPr lang="en-US" sz="3200" dirty="0"/>
              <a:t>)</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
        <p:nvSpPr>
          <p:cNvPr id="10" name="TextBox 9"/>
          <p:cNvSpPr txBox="1"/>
          <p:nvPr/>
        </p:nvSpPr>
        <p:spPr>
          <a:xfrm>
            <a:off x="689429" y="1226462"/>
            <a:ext cx="8019142" cy="1077218"/>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a:t>
            </a:r>
            <a:r>
              <a:rPr lang="en-US" sz="3200" dirty="0">
                <a:latin typeface="+mj-lt"/>
              </a:rPr>
              <a:t>NET ~ </a:t>
            </a:r>
            <a:r>
              <a:rPr lang="en-US" sz="3200" dirty="0">
                <a:solidFill>
                  <a:schemeClr val="accent4">
                    <a:lumMod val="40000"/>
                    <a:lumOff val="60000"/>
                  </a:schemeClr>
                </a:solidFill>
                <a:latin typeface="+mj-lt"/>
              </a:rPr>
              <a:t>But make the innocent secure, O righteous God, you who examine inner thoughts and motives!</a:t>
            </a:r>
          </a:p>
        </p:txBody>
      </p:sp>
    </p:spTree>
    <p:extLst>
      <p:ext uri="{BB962C8B-B14F-4D97-AF65-F5344CB8AC3E}">
        <p14:creationId xmlns:p14="http://schemas.microsoft.com/office/powerpoint/2010/main" val="151090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173305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1</a:t>
            </a:r>
            <a:r>
              <a:rPr lang="en-US" sz="3200" baseline="30000" dirty="0"/>
              <a:t>st</a:t>
            </a:r>
            <a:r>
              <a:rPr lang="en-US" sz="3200" dirty="0"/>
              <a:t> of 7 of the Penitential Psalms</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
        <p:nvSpPr>
          <p:cNvPr id="2" name="TextBox 1"/>
          <p:cNvSpPr txBox="1"/>
          <p:nvPr/>
        </p:nvSpPr>
        <p:spPr>
          <a:xfrm>
            <a:off x="689429" y="1255486"/>
            <a:ext cx="8019142" cy="602343"/>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Psalms 6, 32, 38, 51, 102, 130, and 143</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“Even now the thirsty arrow longs to wet itself with the blood of the persecutor. The bow is bent, the aim is taken, the arrow is fitted to the string, and what, O sinner, if the arrow should be let fly at thee even now! Remember, God’s arrows never miss the mark, and are, every one of them, ‘instruments of death.’”</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268916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33140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Message ~ </a:t>
            </a:r>
            <a:r>
              <a:rPr lang="en-US" sz="3200" dirty="0">
                <a:solidFill>
                  <a:schemeClr val="accent4">
                    <a:lumMod val="40000"/>
                    <a:lumOff val="60000"/>
                  </a:schemeClr>
                </a:solidFill>
              </a:rPr>
              <a:t>Look at that guy! He had sex with sin, he’s pregnant with evil. Oh, look! He’s having the baby—a Lie-Baby!</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231897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310289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To the Chief Musician. On the Instrument of Gath. A Psalm of David.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
        <p:nvSpPr>
          <p:cNvPr id="10" name="TextBox 9"/>
          <p:cNvSpPr txBox="1"/>
          <p:nvPr/>
        </p:nvSpPr>
        <p:spPr>
          <a:xfrm>
            <a:off x="689429" y="1727201"/>
            <a:ext cx="8019142"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latin typeface="+mj-lt"/>
              </a:rPr>
              <a:t>Gath</a:t>
            </a:r>
            <a:r>
              <a:rPr lang="en-US" sz="3200" dirty="0">
                <a:latin typeface="+mj-lt"/>
              </a:rPr>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Gittim</a:t>
            </a:r>
            <a:r>
              <a:rPr lang="en-US" sz="3200" dirty="0">
                <a:latin typeface="+mj-lt"/>
              </a:rPr>
              <a:t> – possibly a guitar-like instrument</a:t>
            </a:r>
            <a:endParaRPr lang="en-US" sz="3200" dirty="0">
              <a:solidFill>
                <a:schemeClr val="accent4">
                  <a:lumMod val="40000"/>
                  <a:lumOff val="60000"/>
                </a:schemeClr>
              </a:solidFill>
              <a:latin typeface="+mj-lt"/>
            </a:endParaRPr>
          </a:p>
        </p:txBody>
      </p:sp>
      <p:cxnSp>
        <p:nvCxnSpPr>
          <p:cNvPr id="3" name="Connector: Elbow 2"/>
          <p:cNvCxnSpPr>
            <a:cxnSpLocks/>
          </p:cNvCxnSpPr>
          <p:nvPr/>
        </p:nvCxnSpPr>
        <p:spPr>
          <a:xfrm rot="16200000" flipH="1">
            <a:off x="1541179" y="2893403"/>
            <a:ext cx="422835" cy="341865"/>
          </a:xfrm>
          <a:prstGeom prst="bentConnector3">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87186" y="2253343"/>
            <a:ext cx="1300843"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guitar</a:t>
            </a:r>
          </a:p>
        </p:txBody>
      </p:sp>
      <p:cxnSp>
        <p:nvCxnSpPr>
          <p:cNvPr id="12" name="Connector: Elbow 11"/>
          <p:cNvCxnSpPr>
            <a:cxnSpLocks/>
          </p:cNvCxnSpPr>
          <p:nvPr/>
        </p:nvCxnSpPr>
        <p:spPr>
          <a:xfrm rot="16200000" flipH="1">
            <a:off x="1949398" y="3900336"/>
            <a:ext cx="422835" cy="341865"/>
          </a:xfrm>
          <a:prstGeom prst="bentConnector3">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4521" y="3260276"/>
            <a:ext cx="2160819"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Sp.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guitarra</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cxnSp>
        <p:nvCxnSpPr>
          <p:cNvPr id="14" name="Connector: Elbow 13"/>
          <p:cNvCxnSpPr>
            <a:cxnSpLocks/>
          </p:cNvCxnSpPr>
          <p:nvPr/>
        </p:nvCxnSpPr>
        <p:spPr>
          <a:xfrm rot="16200000" flipH="1">
            <a:off x="2346727" y="4945368"/>
            <a:ext cx="422835" cy="341865"/>
          </a:xfrm>
          <a:prstGeom prst="bentConnector3">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66152" y="4332523"/>
            <a:ext cx="19539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Gr.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kithara</a:t>
            </a:r>
          </a:p>
        </p:txBody>
      </p:sp>
      <p:sp>
        <p:nvSpPr>
          <p:cNvPr id="16" name="TextBox 15"/>
          <p:cNvSpPr txBox="1"/>
          <p:nvPr/>
        </p:nvSpPr>
        <p:spPr>
          <a:xfrm>
            <a:off x="1665513" y="5393883"/>
            <a:ext cx="21716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Heb.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gittim</a:t>
            </a:r>
            <a:r>
              <a:rPr lang="en-US" sz="3200" dirty="0">
                <a:solidFill>
                  <a:schemeClr val="bg1"/>
                </a:solidFill>
                <a:latin typeface="Lushlife" panose="00000400000000000000" pitchFamily="2" charset="0"/>
              </a:rPr>
              <a:t>?</a:t>
            </a:r>
          </a:p>
        </p:txBody>
      </p:sp>
    </p:spTree>
    <p:extLst>
      <p:ext uri="{BB962C8B-B14F-4D97-AF65-F5344CB8AC3E}">
        <p14:creationId xmlns:p14="http://schemas.microsoft.com/office/powerpoint/2010/main" val="146607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4" grpId="0"/>
      <p:bldP spid="1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Matt. 21:16; Heb. 2:6-8; 1 Cor. 15:27 and Eph. 1:22 all show this to be a Messianic Psalm</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152876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310548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LORD</a:t>
            </a:r>
            <a:r>
              <a:rPr lang="en-US" sz="3200" dirty="0"/>
              <a:t> ~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Yahweh</a:t>
            </a:r>
            <a:r>
              <a:rPr lang="en-US" sz="3200" dirty="0"/>
              <a:t>; </a:t>
            </a:r>
            <a:r>
              <a:rPr lang="en-US" sz="3200" dirty="0">
                <a:solidFill>
                  <a:schemeClr val="accent4">
                    <a:lumMod val="40000"/>
                    <a:lumOff val="60000"/>
                  </a:schemeClr>
                </a:solidFill>
              </a:rPr>
              <a:t>Lord</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Adon</a:t>
            </a:r>
            <a:endParaRPr lang="en-US" sz="48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
        <p:nvSpPr>
          <p:cNvPr id="10" name="TextBox 9"/>
          <p:cNvSpPr txBox="1"/>
          <p:nvPr/>
        </p:nvSpPr>
        <p:spPr>
          <a:xfrm>
            <a:off x="689429" y="1211897"/>
            <a:ext cx="8019142" cy="1077218"/>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a:t>
            </a:r>
            <a:r>
              <a:rPr lang="en-US" sz="3200" dirty="0">
                <a:latin typeface="+mj-lt"/>
              </a:rPr>
              <a:t>Phil. 2:9 ~ </a:t>
            </a:r>
            <a:r>
              <a:rPr lang="en-US" sz="3200" dirty="0">
                <a:solidFill>
                  <a:schemeClr val="accent4">
                    <a:lumMod val="40000"/>
                    <a:lumOff val="60000"/>
                  </a:schemeClr>
                </a:solidFill>
                <a:latin typeface="+mj-lt"/>
              </a:rPr>
              <a:t>… and bestowed on Him the name which is above every name,</a:t>
            </a:r>
          </a:p>
        </p:txBody>
      </p:sp>
    </p:spTree>
    <p:extLst>
      <p:ext uri="{BB962C8B-B14F-4D97-AF65-F5344CB8AC3E}">
        <p14:creationId xmlns:p14="http://schemas.microsoft.com/office/powerpoint/2010/main" val="284426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50920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“Traverse the silent valleys where the rocks enclose you on either side, rising like the battlements of heaven till you can see but a strip of the blue sky far overhead; you may be the only traveler who has passed through that glen; the bird may start up affrighted, and the moss may tremble beneath the first tread of human foot; but God is there in a thousand wonders, upholding yon rocky barriers, filling the flower cups with their perfume, and refreshing the lonely pines with the breath of his mouth. Descend, if you will, into</a:t>
            </a:r>
          </a:p>
          <a:p>
            <a:r>
              <a:rPr lang="en-US" sz="3200" dirty="0"/>
              <a:t>the lowest depths of the ocean, where undisturbed the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900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water sleeps, and the very sand is motionless in unbroken quiet, but the glory of the Lord is there, revealing its excellence in the silent palace of the sea. Borrow the wings of the morning and fly to the uttermost parts of the sea, but God is there. Mount to the highest heaven, or dive into the deepest hell, and God is in both hymned in everlasting song, or justified in terrible vengeance.”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382097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947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Matt. 21:16b ~ </a:t>
            </a:r>
            <a:r>
              <a:rPr lang="en-US" sz="3200" dirty="0">
                <a:solidFill>
                  <a:schemeClr val="accent4">
                    <a:lumMod val="40000"/>
                    <a:lumOff val="60000"/>
                  </a:schemeClr>
                </a:solidFill>
              </a:rPr>
              <a:t>“Yes. Have you never read,</a:t>
            </a:r>
          </a:p>
          <a:p>
            <a:r>
              <a:rPr lang="en-US" sz="3200" dirty="0">
                <a:solidFill>
                  <a:schemeClr val="accent4">
                    <a:lumMod val="40000"/>
                    <a:lumOff val="60000"/>
                  </a:schemeClr>
                </a:solidFill>
              </a:rPr>
              <a:t>‘Out of the mouth of babes and nursing infants</a:t>
            </a:r>
          </a:p>
          <a:p>
            <a:r>
              <a:rPr lang="en-US" sz="3200" dirty="0">
                <a:solidFill>
                  <a:schemeClr val="accent4">
                    <a:lumMod val="40000"/>
                    <a:lumOff val="60000"/>
                  </a:schemeClr>
                </a:solidFill>
              </a:rPr>
              <a:t>You have perfected praise’?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
        <p:nvSpPr>
          <p:cNvPr id="6" name="TextBox 5"/>
          <p:cNvSpPr txBox="1"/>
          <p:nvPr/>
        </p:nvSpPr>
        <p:spPr>
          <a:xfrm>
            <a:off x="475990" y="2179918"/>
            <a:ext cx="8229600" cy="584775"/>
          </a:xfrm>
          <a:prstGeom prst="rect">
            <a:avLst/>
          </a:prstGeom>
          <a:noFill/>
        </p:spPr>
        <p:txBody>
          <a:bodyPr wrap="square" rtlCol="0">
            <a:spAutoFit/>
          </a:bodyPr>
          <a:lstStyle/>
          <a:p>
            <a:r>
              <a:rPr lang="en-US" sz="3200" dirty="0">
                <a:solidFill>
                  <a:schemeClr val="accent4">
                    <a:lumMod val="40000"/>
                    <a:lumOff val="60000"/>
                  </a:schemeClr>
                </a:solidFill>
              </a:rPr>
              <a:t>ordained</a:t>
            </a:r>
            <a:r>
              <a:rPr lang="en-US" sz="3200" dirty="0"/>
              <a:t> ~ NASB, better, </a:t>
            </a:r>
            <a:r>
              <a:rPr lang="en-US" sz="3200" dirty="0">
                <a:solidFill>
                  <a:schemeClr val="accent4">
                    <a:lumMod val="40000"/>
                    <a:lumOff val="60000"/>
                  </a:schemeClr>
                </a:solidFill>
              </a:rPr>
              <a:t>established</a:t>
            </a:r>
            <a:endParaRPr lang="en-US" sz="4800" dirty="0">
              <a:solidFill>
                <a:schemeClr val="accent4">
                  <a:lumMod val="40000"/>
                  <a:lumOff val="60000"/>
                </a:schemeClr>
              </a:solidFill>
            </a:endParaRPr>
          </a:p>
        </p:txBody>
      </p:sp>
    </p:spTree>
    <p:extLst>
      <p:ext uri="{BB962C8B-B14F-4D97-AF65-F5344CB8AC3E}">
        <p14:creationId xmlns:p14="http://schemas.microsoft.com/office/powerpoint/2010/main" val="223729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194201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man</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enosh</a:t>
            </a:r>
            <a:r>
              <a:rPr lang="en-US" sz="3200" dirty="0"/>
              <a:t> – NLT, </a:t>
            </a:r>
            <a:r>
              <a:rPr lang="en-US" sz="3200" i="1" dirty="0">
                <a:solidFill>
                  <a:schemeClr val="accent4">
                    <a:lumMod val="40000"/>
                    <a:lumOff val="60000"/>
                  </a:schemeClr>
                </a:solidFill>
              </a:rPr>
              <a:t>mortal</a:t>
            </a:r>
            <a:r>
              <a:rPr lang="en-US" sz="3200" dirty="0"/>
              <a:t> (better)</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pic>
        <p:nvPicPr>
          <p:cNvPr id="10" name="Picture 2" descr="Image result for milky way you are he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3672">
            <a:off x="1397021" y="1261119"/>
            <a:ext cx="5825856" cy="4684105"/>
          </a:xfrm>
          <a:prstGeom prst="rect">
            <a:avLst/>
          </a:prstGeom>
          <a:noFill/>
          <a:effectLst>
            <a:outerShdw blurRad="127000" dist="254000" dir="8100000" algn="tr" rotWithShape="0">
              <a:schemeClr val="bg1">
                <a:alpha val="35000"/>
              </a:schemeClr>
            </a:outerShdw>
            <a:softEdge rad="1270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07729" y="1674725"/>
            <a:ext cx="2461846"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You are here</a:t>
            </a:r>
          </a:p>
        </p:txBody>
      </p:sp>
      <p:cxnSp>
        <p:nvCxnSpPr>
          <p:cNvPr id="12" name="Straight Arrow Connector 11"/>
          <p:cNvCxnSpPr/>
          <p:nvPr/>
        </p:nvCxnSpPr>
        <p:spPr>
          <a:xfrm flipH="1">
            <a:off x="3193143" y="2120202"/>
            <a:ext cx="1469292" cy="851877"/>
          </a:xfrm>
          <a:prstGeom prst="straightConnector1">
            <a:avLst/>
          </a:prstGeom>
          <a:ln w="38100">
            <a:solidFill>
              <a:schemeClr val="bg1"/>
            </a:solidFill>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7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409871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“man is nothing more than a rash on the epidermis of a second-rate planet.”</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84340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117636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Made</a:t>
            </a:r>
            <a:r>
              <a:rPr lang="en-US" sz="3200" dirty="0"/>
              <a:t> ~ literally, </a:t>
            </a:r>
            <a:r>
              <a:rPr lang="en-US" sz="3200" i="1" dirty="0"/>
              <a:t>reduce</a:t>
            </a:r>
            <a:r>
              <a:rPr lang="en-US" sz="3200" dirty="0"/>
              <a:t> or </a:t>
            </a:r>
            <a:r>
              <a:rPr lang="en-US" sz="3200" i="1" dirty="0"/>
              <a:t>decrease</a:t>
            </a:r>
            <a:endParaRPr lang="en-US" sz="3200" i="1"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
        <p:nvSpPr>
          <p:cNvPr id="10" name="TextBox 9"/>
          <p:cNvSpPr txBox="1"/>
          <p:nvPr/>
        </p:nvSpPr>
        <p:spPr>
          <a:xfrm>
            <a:off x="466912" y="2239262"/>
            <a:ext cx="8229600" cy="2062103"/>
          </a:xfrm>
          <a:prstGeom prst="rect">
            <a:avLst/>
          </a:prstGeom>
          <a:noFill/>
        </p:spPr>
        <p:txBody>
          <a:bodyPr wrap="square" rtlCol="0">
            <a:spAutoFit/>
          </a:bodyPr>
          <a:lstStyle/>
          <a:p>
            <a:r>
              <a:rPr lang="en-US" sz="3200" dirty="0"/>
              <a:t>Heb. 2:7 (NASB) ~ </a:t>
            </a:r>
            <a:r>
              <a:rPr lang="en-US" sz="3200" dirty="0">
                <a:solidFill>
                  <a:schemeClr val="accent4">
                    <a:lumMod val="40000"/>
                    <a:lumOff val="60000"/>
                  </a:schemeClr>
                </a:solidFill>
              </a:rPr>
              <a:t>You have made him for a </a:t>
            </a:r>
            <a:r>
              <a:rPr lang="en-US" sz="3200" u="sng" dirty="0">
                <a:solidFill>
                  <a:schemeClr val="accent4">
                    <a:lumMod val="40000"/>
                    <a:lumOff val="60000"/>
                  </a:schemeClr>
                </a:solidFill>
              </a:rPr>
              <a:t>little while</a:t>
            </a:r>
            <a:r>
              <a:rPr lang="en-US" sz="3200" dirty="0">
                <a:solidFill>
                  <a:schemeClr val="accent4">
                    <a:lumMod val="40000"/>
                    <a:lumOff val="60000"/>
                  </a:schemeClr>
                </a:solidFill>
              </a:rPr>
              <a:t> lower than the angels; </a:t>
            </a:r>
          </a:p>
          <a:p>
            <a:r>
              <a:rPr lang="en-US" sz="3200" dirty="0">
                <a:solidFill>
                  <a:schemeClr val="accent4">
                    <a:lumMod val="40000"/>
                    <a:lumOff val="60000"/>
                  </a:schemeClr>
                </a:solidFill>
              </a:rPr>
              <a:t>You have crowned him with glory and honor, </a:t>
            </a:r>
          </a:p>
          <a:p>
            <a:r>
              <a:rPr lang="en-US" sz="3200" dirty="0">
                <a:solidFill>
                  <a:schemeClr val="accent4">
                    <a:lumMod val="40000"/>
                    <a:lumOff val="60000"/>
                  </a:schemeClr>
                </a:solidFill>
              </a:rPr>
              <a:t>And have appointed him over the works of Your hands…</a:t>
            </a:r>
          </a:p>
        </p:txBody>
      </p:sp>
      <p:sp>
        <p:nvSpPr>
          <p:cNvPr id="11" name="TextBox 10"/>
          <p:cNvSpPr txBox="1"/>
          <p:nvPr/>
        </p:nvSpPr>
        <p:spPr>
          <a:xfrm>
            <a:off x="472352" y="4204143"/>
            <a:ext cx="8229600" cy="1569660"/>
          </a:xfrm>
          <a:prstGeom prst="rect">
            <a:avLst/>
          </a:prstGeom>
          <a:noFill/>
        </p:spPr>
        <p:txBody>
          <a:bodyPr wrap="square" rtlCol="0">
            <a:spAutoFit/>
          </a:bodyPr>
          <a:lstStyle/>
          <a:p>
            <a:r>
              <a:rPr lang="en-US" sz="3200" dirty="0"/>
              <a:t>James 3:9 ~ </a:t>
            </a:r>
            <a:r>
              <a:rPr lang="en-US" sz="3200" dirty="0">
                <a:solidFill>
                  <a:schemeClr val="accent4">
                    <a:lumMod val="40000"/>
                    <a:lumOff val="60000"/>
                  </a:schemeClr>
                </a:solidFill>
              </a:rPr>
              <a:t>With it we bless our God and Father, and with it we curse men, who have been made in the similitude of God.</a:t>
            </a:r>
          </a:p>
        </p:txBody>
      </p:sp>
      <p:sp>
        <p:nvSpPr>
          <p:cNvPr id="12" name="TextBox 11"/>
          <p:cNvSpPr txBox="1"/>
          <p:nvPr/>
        </p:nvSpPr>
        <p:spPr>
          <a:xfrm>
            <a:off x="460193" y="1228809"/>
            <a:ext cx="8229600" cy="1077218"/>
          </a:xfrm>
          <a:prstGeom prst="rect">
            <a:avLst/>
          </a:prstGeom>
          <a:noFill/>
        </p:spPr>
        <p:txBody>
          <a:bodyPr wrap="square" rtlCol="0">
            <a:spAutoFit/>
          </a:bodyPr>
          <a:lstStyle/>
          <a:p>
            <a:r>
              <a:rPr lang="en-US" sz="3200" dirty="0"/>
              <a:t>Gen. 1:26 ~ </a:t>
            </a:r>
            <a:r>
              <a:rPr lang="en-US" sz="3200" dirty="0">
                <a:solidFill>
                  <a:schemeClr val="accent4">
                    <a:lumMod val="40000"/>
                    <a:lumOff val="60000"/>
                  </a:schemeClr>
                </a:solidFill>
              </a:rPr>
              <a:t>Then God said, “Let Us make man in Our image, according to Our likeness …”</a:t>
            </a:r>
          </a:p>
        </p:txBody>
      </p:sp>
    </p:spTree>
    <p:extLst>
      <p:ext uri="{BB962C8B-B14F-4D97-AF65-F5344CB8AC3E}">
        <p14:creationId xmlns:p14="http://schemas.microsoft.com/office/powerpoint/2010/main" val="391778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12"/>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P spid="10" grpId="1"/>
      <p:bldP spid="11" grpId="0"/>
      <p:bldP spid="12" grpId="0"/>
      <p:bldP spid="12" grpId="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362809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Heb. 2:8b ~ … </a:t>
            </a:r>
            <a:r>
              <a:rPr lang="en-US" sz="3200" dirty="0">
                <a:solidFill>
                  <a:schemeClr val="accent4">
                    <a:lumMod val="40000"/>
                    <a:lumOff val="60000"/>
                  </a:schemeClr>
                </a:solidFill>
              </a:rPr>
              <a:t>For in that He put all in subjection under him, He left nothing </a:t>
            </a:r>
            <a:r>
              <a:rPr lang="en-US" sz="3200" i="1" dirty="0">
                <a:solidFill>
                  <a:schemeClr val="accent4">
                    <a:lumMod val="40000"/>
                    <a:lumOff val="60000"/>
                  </a:schemeClr>
                </a:solidFill>
              </a:rPr>
              <a:t>that is</a:t>
            </a:r>
            <a:r>
              <a:rPr lang="en-US" sz="3200" dirty="0">
                <a:solidFill>
                  <a:schemeClr val="accent4">
                    <a:lumMod val="40000"/>
                    <a:lumOff val="60000"/>
                  </a:schemeClr>
                </a:solidFill>
              </a:rPr>
              <a:t> not put under him. But now we do not yet see all things put under him.</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
        <p:nvSpPr>
          <p:cNvPr id="10" name="TextBox 9"/>
          <p:cNvSpPr txBox="1"/>
          <p:nvPr/>
        </p:nvSpPr>
        <p:spPr>
          <a:xfrm>
            <a:off x="466912" y="2198060"/>
            <a:ext cx="8229600" cy="584775"/>
          </a:xfrm>
          <a:prstGeom prst="rect">
            <a:avLst/>
          </a:prstGeom>
          <a:noFill/>
        </p:spPr>
        <p:txBody>
          <a:bodyPr wrap="square" rtlCol="0">
            <a:spAutoFit/>
          </a:bodyPr>
          <a:lstStyle/>
          <a:p>
            <a:r>
              <a:rPr lang="en-US" sz="3200" dirty="0"/>
              <a:t>Heb. 9a ~ </a:t>
            </a:r>
            <a:r>
              <a:rPr lang="en-US" sz="3200" dirty="0">
                <a:solidFill>
                  <a:schemeClr val="accent4">
                    <a:lumMod val="40000"/>
                    <a:lumOff val="60000"/>
                  </a:schemeClr>
                </a:solidFill>
              </a:rPr>
              <a:t>But we see Jesus …</a:t>
            </a:r>
          </a:p>
        </p:txBody>
      </p:sp>
      <p:sp>
        <p:nvSpPr>
          <p:cNvPr id="12" name="TextBox 11"/>
          <p:cNvSpPr txBox="1"/>
          <p:nvPr/>
        </p:nvSpPr>
        <p:spPr>
          <a:xfrm>
            <a:off x="461473" y="2782653"/>
            <a:ext cx="8229600" cy="584775"/>
          </a:xfrm>
          <a:prstGeom prst="rect">
            <a:avLst/>
          </a:prstGeom>
          <a:noFill/>
        </p:spPr>
        <p:txBody>
          <a:bodyPr wrap="square" rtlCol="0">
            <a:spAutoFit/>
          </a:bodyPr>
          <a:lstStyle/>
          <a:p>
            <a:r>
              <a:rPr lang="en-US" sz="3200" dirty="0"/>
              <a:t>The First Adam forfeited that dominion</a:t>
            </a:r>
            <a:endParaRPr lang="en-US" sz="4800" dirty="0">
              <a:solidFill>
                <a:schemeClr val="accent4">
                  <a:lumMod val="40000"/>
                  <a:lumOff val="60000"/>
                </a:schemeClr>
              </a:solidFill>
            </a:endParaRPr>
          </a:p>
        </p:txBody>
      </p:sp>
      <p:sp>
        <p:nvSpPr>
          <p:cNvPr id="13" name="TextBox 12"/>
          <p:cNvSpPr txBox="1"/>
          <p:nvPr/>
        </p:nvSpPr>
        <p:spPr>
          <a:xfrm>
            <a:off x="466912" y="3301008"/>
            <a:ext cx="8229600" cy="584775"/>
          </a:xfrm>
          <a:prstGeom prst="rect">
            <a:avLst/>
          </a:prstGeom>
          <a:noFill/>
        </p:spPr>
        <p:txBody>
          <a:bodyPr wrap="square" rtlCol="0">
            <a:spAutoFit/>
          </a:bodyPr>
          <a:lstStyle/>
          <a:p>
            <a:r>
              <a:rPr lang="en-US" sz="3200" dirty="0"/>
              <a:t>The Last Adam regained it</a:t>
            </a:r>
            <a:endParaRPr lang="en-US" sz="3200" dirty="0">
              <a:solidFill>
                <a:schemeClr val="accent4">
                  <a:lumMod val="40000"/>
                  <a:lumOff val="60000"/>
                </a:schemeClr>
              </a:solidFill>
            </a:endParaRPr>
          </a:p>
        </p:txBody>
      </p:sp>
    </p:spTree>
    <p:extLst>
      <p:ext uri="{BB962C8B-B14F-4D97-AF65-F5344CB8AC3E}">
        <p14:creationId xmlns:p14="http://schemas.microsoft.com/office/powerpoint/2010/main" val="77365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10"/>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P spid="10" grpId="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p:cNvGrpSpPr/>
          <p:nvPr/>
        </p:nvGrpSpPr>
        <p:grpSpPr>
          <a:xfrm>
            <a:off x="4103144" y="2497409"/>
            <a:ext cx="3296205" cy="1007732"/>
            <a:chOff x="4197452" y="3313394"/>
            <a:chExt cx="3296205" cy="1007732"/>
          </a:xfrm>
        </p:grpSpPr>
        <p:cxnSp>
          <p:nvCxnSpPr>
            <p:cNvPr id="4" name="Straight Connector 3"/>
            <p:cNvCxnSpPr>
              <a:cxnSpLocks/>
            </p:cNvCxnSpPr>
            <p:nvPr/>
          </p:nvCxnSpPr>
          <p:spPr>
            <a:xfrm>
              <a:off x="4205714" y="3440545"/>
              <a:ext cx="32857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4206110" y="3592945"/>
              <a:ext cx="32857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4207913" y="3745345"/>
              <a:ext cx="32857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4201274" y="3897745"/>
              <a:ext cx="32857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4197452" y="4050145"/>
              <a:ext cx="32857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5054938" y="4202545"/>
              <a:ext cx="2071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a:off x="4197799" y="3435330"/>
              <a:ext cx="2814" cy="62460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descr="&lt;strong&gt;Treble Clef&lt;/strong&gt; by jaschon"/>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7652" t="13216" r="24525" b="12513"/>
            <a:stretch/>
          </p:blipFill>
          <p:spPr>
            <a:xfrm>
              <a:off x="4284543" y="3313394"/>
              <a:ext cx="458805" cy="1007732"/>
            </a:xfrm>
            <a:prstGeom prst="rect">
              <a:avLst/>
            </a:prstGeom>
          </p:spPr>
        </p:pic>
      </p:grpSp>
      <p:sp>
        <p:nvSpPr>
          <p:cNvPr id="26" name="TextBox 25"/>
          <p:cNvSpPr txBox="1"/>
          <p:nvPr/>
        </p:nvSpPr>
        <p:spPr>
          <a:xfrm>
            <a:off x="4894627" y="3079891"/>
            <a:ext cx="356260" cy="523220"/>
          </a:xfrm>
          <a:prstGeom prst="rect">
            <a:avLst/>
          </a:prstGeom>
          <a:noFill/>
        </p:spPr>
        <p:txBody>
          <a:bodyPr wrap="square" rtlCol="0">
            <a:spAutoFit/>
          </a:bodyPr>
          <a:lstStyle/>
          <a:p>
            <a:r>
              <a:rPr lang="en-US" sz="28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To the Chief Musician. With Stringed Instruments. On An Eight-Stringed Harp. A Psalm of David.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06-08</a:t>
            </a:r>
          </a:p>
        </p:txBody>
      </p:sp>
      <p:sp>
        <p:nvSpPr>
          <p:cNvPr id="2" name="TextBox 1"/>
          <p:cNvSpPr txBox="1"/>
          <p:nvPr/>
        </p:nvSpPr>
        <p:spPr>
          <a:xfrm>
            <a:off x="689429" y="1719942"/>
            <a:ext cx="8019142" cy="1077218"/>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latin typeface="+mj-lt"/>
              </a:rPr>
              <a:t>Eight-Stringed</a:t>
            </a:r>
            <a:r>
              <a:rPr lang="en-US" sz="3200" dirty="0">
                <a:latin typeface="+mj-lt"/>
              </a:rPr>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sheminith</a:t>
            </a:r>
            <a:r>
              <a:rPr lang="en-US" sz="3200" dirty="0">
                <a:latin typeface="+mj-lt"/>
              </a:rPr>
              <a:t> – literally, </a:t>
            </a:r>
            <a:r>
              <a:rPr lang="en-US" sz="3200" i="1" dirty="0">
                <a:latin typeface="+mj-lt"/>
              </a:rPr>
              <a:t>upon the eight</a:t>
            </a:r>
            <a:endParaRPr lang="en-US" sz="3200" dirty="0">
              <a:solidFill>
                <a:schemeClr val="bg1"/>
              </a:solidFill>
              <a:latin typeface="+mj-lt"/>
            </a:endParaRPr>
          </a:p>
        </p:txBody>
      </p:sp>
      <p:sp>
        <p:nvSpPr>
          <p:cNvPr id="10" name="TextBox 9"/>
          <p:cNvSpPr txBox="1"/>
          <p:nvPr/>
        </p:nvSpPr>
        <p:spPr>
          <a:xfrm>
            <a:off x="689432" y="2735943"/>
            <a:ext cx="3454397"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possibly an octave</a:t>
            </a:r>
          </a:p>
        </p:txBody>
      </p:sp>
      <p:sp>
        <p:nvSpPr>
          <p:cNvPr id="27" name="TextBox 26"/>
          <p:cNvSpPr txBox="1"/>
          <p:nvPr/>
        </p:nvSpPr>
        <p:spPr>
          <a:xfrm>
            <a:off x="5162325" y="3014988"/>
            <a:ext cx="356260" cy="523220"/>
          </a:xfrm>
          <a:prstGeom prst="rect">
            <a:avLst/>
          </a:prstGeom>
          <a:noFill/>
        </p:spPr>
        <p:txBody>
          <a:bodyPr wrap="square" rtlCol="0">
            <a:spAutoFit/>
          </a:bodyPr>
          <a:lstStyle/>
          <a:p>
            <a:r>
              <a:rPr lang="en-US" sz="28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28" name="TextBox 27"/>
          <p:cNvSpPr txBox="1"/>
          <p:nvPr/>
        </p:nvSpPr>
        <p:spPr>
          <a:xfrm>
            <a:off x="5416323" y="2930518"/>
            <a:ext cx="356260" cy="523220"/>
          </a:xfrm>
          <a:prstGeom prst="rect">
            <a:avLst/>
          </a:prstGeom>
          <a:noFill/>
        </p:spPr>
        <p:txBody>
          <a:bodyPr wrap="square" rtlCol="0">
            <a:spAutoFit/>
          </a:bodyPr>
          <a:lstStyle/>
          <a:p>
            <a:r>
              <a:rPr lang="en-US" sz="28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29" name="TextBox 28"/>
          <p:cNvSpPr txBox="1"/>
          <p:nvPr/>
        </p:nvSpPr>
        <p:spPr>
          <a:xfrm>
            <a:off x="5696331" y="2854526"/>
            <a:ext cx="356260" cy="523220"/>
          </a:xfrm>
          <a:prstGeom prst="rect">
            <a:avLst/>
          </a:prstGeom>
          <a:noFill/>
        </p:spPr>
        <p:txBody>
          <a:bodyPr wrap="square" rtlCol="0">
            <a:spAutoFit/>
          </a:bodyPr>
          <a:lstStyle/>
          <a:p>
            <a:r>
              <a:rPr lang="en-US" sz="28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30" name="TextBox 29"/>
          <p:cNvSpPr txBox="1"/>
          <p:nvPr/>
        </p:nvSpPr>
        <p:spPr>
          <a:xfrm>
            <a:off x="5993464" y="2770870"/>
            <a:ext cx="356260" cy="523220"/>
          </a:xfrm>
          <a:prstGeom prst="rect">
            <a:avLst/>
          </a:prstGeom>
          <a:noFill/>
        </p:spPr>
        <p:txBody>
          <a:bodyPr wrap="square" rtlCol="0">
            <a:spAutoFit/>
          </a:bodyPr>
          <a:lstStyle/>
          <a:p>
            <a:r>
              <a:rPr lang="en-US" sz="28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31" name="TextBox 30"/>
          <p:cNvSpPr txBox="1"/>
          <p:nvPr/>
        </p:nvSpPr>
        <p:spPr>
          <a:xfrm>
            <a:off x="6276897" y="2726110"/>
            <a:ext cx="356260" cy="461665"/>
          </a:xfrm>
          <a:prstGeom prst="rect">
            <a:avLst/>
          </a:prstGeom>
          <a:noFill/>
        </p:spPr>
        <p:txBody>
          <a:bodyPr wrap="square" rtlCol="0">
            <a:spAutoFit/>
          </a:bodyPr>
          <a:lstStyle/>
          <a:p>
            <a:r>
              <a:rPr lang="en-US" sz="24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32" name="TextBox 31"/>
          <p:cNvSpPr txBox="1"/>
          <p:nvPr/>
        </p:nvSpPr>
        <p:spPr>
          <a:xfrm>
            <a:off x="6556498" y="2654764"/>
            <a:ext cx="356260" cy="461665"/>
          </a:xfrm>
          <a:prstGeom prst="rect">
            <a:avLst/>
          </a:prstGeom>
          <a:noFill/>
        </p:spPr>
        <p:txBody>
          <a:bodyPr wrap="square" rtlCol="0">
            <a:spAutoFit/>
          </a:bodyPr>
          <a:lstStyle/>
          <a:p>
            <a:r>
              <a:rPr lang="en-US" sz="24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33" name="TextBox 32"/>
          <p:cNvSpPr txBox="1"/>
          <p:nvPr/>
        </p:nvSpPr>
        <p:spPr>
          <a:xfrm>
            <a:off x="6846781" y="2589454"/>
            <a:ext cx="356260" cy="461665"/>
          </a:xfrm>
          <a:prstGeom prst="rect">
            <a:avLst/>
          </a:prstGeom>
          <a:noFill/>
        </p:spPr>
        <p:txBody>
          <a:bodyPr wrap="square" rtlCol="0">
            <a:spAutoFit/>
          </a:bodyPr>
          <a:lstStyle/>
          <a:p>
            <a:r>
              <a:rPr lang="en-US" sz="24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34" name="TextBox 33"/>
          <p:cNvSpPr txBox="1"/>
          <p:nvPr/>
        </p:nvSpPr>
        <p:spPr>
          <a:xfrm rot="21194997">
            <a:off x="4944455" y="3393177"/>
            <a:ext cx="2272867" cy="747131"/>
          </a:xfrm>
          <a:prstGeom prst="rect">
            <a:avLst/>
          </a:prstGeom>
          <a:noFill/>
        </p:spPr>
        <p:txBody>
          <a:bodyPr wrap="square" rtlCol="0">
            <a:prstTxWarp prst="textSlantUp">
              <a:avLst>
                <a:gd name="adj" fmla="val 67337"/>
              </a:avLst>
            </a:prstTxWarp>
            <a:spAutoFit/>
          </a:bodyPr>
          <a:lstStyle/>
          <a:p>
            <a:r>
              <a:rPr lang="en-US" sz="2800" i="1" dirty="0">
                <a:solidFill>
                  <a:schemeClr val="bg1"/>
                </a:solidFill>
                <a:latin typeface="Times New Roman" panose="02020603050405020304" pitchFamily="18" charset="0"/>
                <a:cs typeface="Times New Roman" panose="02020603050405020304" pitchFamily="18" charset="0"/>
              </a:rPr>
              <a:t>c d e f g a b c</a:t>
            </a:r>
          </a:p>
        </p:txBody>
      </p:sp>
    </p:spTree>
    <p:extLst>
      <p:ext uri="{BB962C8B-B14F-4D97-AF65-F5344CB8AC3E}">
        <p14:creationId xmlns:p14="http://schemas.microsoft.com/office/powerpoint/2010/main" val="169008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2"/>
                                        </p:tgtEl>
                                        <p:attrNameLst>
                                          <p:attrName>style.color</p:attrName>
                                        </p:attrNameLst>
                                      </p:cBhvr>
                                      <p:to>
                                        <a:schemeClr val="accent2"/>
                                      </p:to>
                                    </p:animClr>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8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120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14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250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P spid="2" grpId="0"/>
      <p:bldP spid="2" grpId="1"/>
      <p:bldP spid="10" grpId="0"/>
      <p:bldP spid="27" grpId="0"/>
      <p:bldP spid="28" grpId="0"/>
      <p:bldP spid="29" grpId="0"/>
      <p:bldP spid="30" grpId="0"/>
      <p:bldP spid="31" grpId="0"/>
      <p:bldP spid="32" grpId="0"/>
      <p:bldP spid="33"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73759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400430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Jer. 10:24 ~ </a:t>
            </a:r>
            <a:r>
              <a:rPr lang="en-US" sz="3200" dirty="0">
                <a:solidFill>
                  <a:schemeClr val="accent4">
                    <a:lumMod val="40000"/>
                    <a:lumOff val="60000"/>
                  </a:schemeClr>
                </a:solidFill>
              </a:rPr>
              <a:t>O LORD, correct me, but with justice;</a:t>
            </a:r>
          </a:p>
          <a:p>
            <a:r>
              <a:rPr lang="en-US" sz="3200" dirty="0">
                <a:solidFill>
                  <a:schemeClr val="accent4">
                    <a:lumMod val="40000"/>
                    <a:lumOff val="60000"/>
                  </a:schemeClr>
                </a:solidFill>
              </a:rPr>
              <a:t>	Not in Your anger, lest You bring me to nothing.</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75934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319435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“Churchyards are silent places; the vaults of the </a:t>
            </a:r>
            <a:r>
              <a:rPr lang="en-US" sz="3200" dirty="0" err="1"/>
              <a:t>sepulchre</a:t>
            </a:r>
            <a:r>
              <a:rPr lang="en-US" sz="3200" dirty="0"/>
              <a:t> echo not with songs. Damp earth covers dumb mouths. ‘O Lord?’ said he, ‘if thou wilt spare me I will praise thee. If I die, then must my mortal praise at least be suspended; and if I perish in hell, then thou wilt never have any thanksgiving from me.’ Songs of gratitude cannot rise from the flaming pit of hell.”</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280137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06-08</a:t>
            </a:r>
          </a:p>
        </p:txBody>
      </p:sp>
    </p:spTree>
    <p:extLst>
      <p:ext uri="{BB962C8B-B14F-4D97-AF65-F5344CB8AC3E}">
        <p14:creationId xmlns:p14="http://schemas.microsoft.com/office/powerpoint/2010/main" val="337884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3195</TotalTime>
  <Words>1284</Words>
  <Application>Microsoft Office PowerPoint</Application>
  <PresentationFormat>On-screen Show (4:3)</PresentationFormat>
  <Paragraphs>178</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18</cp:revision>
  <dcterms:created xsi:type="dcterms:W3CDTF">2017-02-13T17:54:46Z</dcterms:created>
  <dcterms:modified xsi:type="dcterms:W3CDTF">2017-02-16T00:03:04Z</dcterms:modified>
</cp:coreProperties>
</file>