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4" r:id="rId3"/>
    <p:sldId id="257" r:id="rId4"/>
    <p:sldId id="259" r:id="rId5"/>
    <p:sldId id="258" r:id="rId6"/>
    <p:sldId id="262" r:id="rId7"/>
    <p:sldId id="298" r:id="rId8"/>
    <p:sldId id="261" r:id="rId9"/>
    <p:sldId id="299" r:id="rId10"/>
    <p:sldId id="263" r:id="rId11"/>
    <p:sldId id="260" r:id="rId12"/>
    <p:sldId id="293" r:id="rId13"/>
    <p:sldId id="294" r:id="rId14"/>
    <p:sldId id="290" r:id="rId15"/>
    <p:sldId id="265" r:id="rId16"/>
    <p:sldId id="268" r:id="rId17"/>
    <p:sldId id="269" r:id="rId18"/>
    <p:sldId id="266" r:id="rId19"/>
    <p:sldId id="267" r:id="rId20"/>
    <p:sldId id="272" r:id="rId21"/>
    <p:sldId id="273" r:id="rId22"/>
    <p:sldId id="274" r:id="rId23"/>
    <p:sldId id="275" r:id="rId24"/>
    <p:sldId id="270" r:id="rId25"/>
    <p:sldId id="271" r:id="rId26"/>
    <p:sldId id="278" r:id="rId27"/>
    <p:sldId id="279" r:id="rId28"/>
    <p:sldId id="287" r:id="rId29"/>
    <p:sldId id="289" r:id="rId30"/>
    <p:sldId id="288" r:id="rId31"/>
    <p:sldId id="280" r:id="rId32"/>
    <p:sldId id="281" r:id="rId33"/>
    <p:sldId id="295" r:id="rId34"/>
    <p:sldId id="282" r:id="rId35"/>
    <p:sldId id="284" r:id="rId36"/>
    <p:sldId id="283" r:id="rId37"/>
    <p:sldId id="296" r:id="rId38"/>
    <p:sldId id="297" r:id="rId39"/>
  </p:sldIdLst>
  <p:sldSz cx="9144000" cy="6858000" type="screen4x3"/>
  <p:notesSz cx="6858000" cy="9144000"/>
  <p:embeddedFontLst>
    <p:embeddedFont>
      <p:font typeface="Lushlife" panose="00000400000000000000" pitchFamily="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9" autoAdjust="0"/>
    <p:restoredTop sz="94660"/>
  </p:normalViewPr>
  <p:slideViewPr>
    <p:cSldViewPr snapToGrid="0">
      <p:cViewPr varScale="1">
        <p:scale>
          <a:sx n="75" d="100"/>
          <a:sy n="75" d="100"/>
        </p:scale>
        <p:origin x="5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01-02</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Ps. 6:6 ~ </a:t>
            </a:r>
            <a:r>
              <a:rPr lang="en-US" sz="3200" dirty="0">
                <a:solidFill>
                  <a:schemeClr val="accent4">
                    <a:lumMod val="40000"/>
                    <a:lumOff val="60000"/>
                  </a:schemeClr>
                </a:solidFill>
              </a:rPr>
              <a:t>I am weary with my groaning;</a:t>
            </a:r>
          </a:p>
          <a:p>
            <a:r>
              <a:rPr lang="en-US" sz="3200" dirty="0">
                <a:solidFill>
                  <a:schemeClr val="accent4">
                    <a:lumMod val="40000"/>
                    <a:lumOff val="60000"/>
                  </a:schemeClr>
                </a:solidFill>
              </a:rPr>
              <a:t>All night I make my bed swim;</a:t>
            </a:r>
          </a:p>
          <a:p>
            <a:r>
              <a:rPr lang="en-US" sz="3200" dirty="0">
                <a:solidFill>
                  <a:schemeClr val="accent4">
                    <a:lumMod val="40000"/>
                    <a:lumOff val="60000"/>
                  </a:schemeClr>
                </a:solidFill>
              </a:rPr>
              <a:t>I drench my couch with my tears.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5327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69704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Psalm 1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the Preface Psalm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696397" y="1216026"/>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a:t>
            </a:r>
            <a:r>
              <a:rPr lang="en-US" sz="3200" dirty="0"/>
              <a:t>nonymous </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0283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0424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Blessed</a:t>
            </a:r>
            <a:r>
              <a:rPr lang="en-US" sz="3200" dirty="0"/>
              <a:t>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esher</a:t>
            </a:r>
            <a:r>
              <a:rPr lang="en-US" sz="3200" dirty="0"/>
              <a:t> – plural</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p:cNvSpPr txBox="1"/>
          <p:nvPr/>
        </p:nvSpPr>
        <p:spPr>
          <a:xfrm>
            <a:off x="696397" y="1216026"/>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Literally ~ </a:t>
            </a:r>
            <a:r>
              <a:rPr lang="en-US" sz="3200" i="1" dirty="0">
                <a:solidFill>
                  <a:schemeClr val="bg1"/>
                </a:solidFill>
                <a:latin typeface="+mj-lt"/>
              </a:rPr>
              <a:t>happy, happy, happy</a:t>
            </a:r>
          </a:p>
        </p:txBody>
      </p:sp>
      <p:sp>
        <p:nvSpPr>
          <p:cNvPr id="11" name="TextBox 10"/>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876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8205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meditates</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hagah</a:t>
            </a:r>
            <a:r>
              <a:rPr lang="en-US" sz="3200" dirty="0"/>
              <a:t> – </a:t>
            </a:r>
            <a:r>
              <a:rPr lang="en-US" sz="3200" i="1" dirty="0"/>
              <a:t>to murmur or mumble</a:t>
            </a:r>
            <a:endParaRPr lang="en-US" sz="80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p:cNvSpPr txBox="1"/>
          <p:nvPr/>
        </p:nvSpPr>
        <p:spPr>
          <a:xfrm>
            <a:off x="696397" y="1247456"/>
            <a:ext cx="7981320" cy="2062103"/>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Warren Wiersbe ~ </a:t>
            </a:r>
            <a:r>
              <a:rPr lang="en-US" sz="3200" dirty="0">
                <a:latin typeface="+mj-lt"/>
              </a:rPr>
              <a:t>“Meditation is to the soul what ‘digestion’ is to the body. It means understanding the Word, ‘chewing on it,’ and applying it to our lives, making it a part of the inner person.”</a:t>
            </a: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2226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0140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LXX ~ </a:t>
            </a:r>
            <a:r>
              <a:rPr lang="en-US" sz="3200" dirty="0">
                <a:solidFill>
                  <a:schemeClr val="accent4">
                    <a:lumMod val="40000"/>
                    <a:lumOff val="60000"/>
                  </a:schemeClr>
                </a:solidFill>
              </a:rPr>
              <a:t>Not so the ungodly, not so</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60423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31636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Rounded Corners 11"/>
          <p:cNvSpPr/>
          <p:nvPr/>
        </p:nvSpPr>
        <p:spPr>
          <a:xfrm>
            <a:off x="1142890" y="3642387"/>
            <a:ext cx="1460554"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Tanach</a:t>
            </a:r>
            <a:r>
              <a:rPr lang="en-US" sz="3200" dirty="0"/>
              <a:t> (Hebrew Bible)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Tehillim</a:t>
            </a:r>
            <a:r>
              <a:rPr lang="en-US" sz="3200" dirty="0"/>
              <a:t> (</a:t>
            </a:r>
            <a:r>
              <a:rPr lang="en-US" sz="3200" i="1" dirty="0"/>
              <a:t>Praises</a:t>
            </a:r>
            <a:r>
              <a:rPr lang="en-US" sz="3200" dirty="0"/>
              <a:t>)</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
        <p:nvSpPr>
          <p:cNvPr id="2" name="TextBox 1"/>
          <p:cNvSpPr txBox="1"/>
          <p:nvPr/>
        </p:nvSpPr>
        <p:spPr>
          <a:xfrm>
            <a:off x="696397" y="1216026"/>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t>LXX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Psalmos</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96400" y="1738536"/>
            <a:ext cx="7981320" cy="1077218"/>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t>From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psallos</a:t>
            </a:r>
            <a:r>
              <a:rPr lang="en-US" sz="3200" dirty="0"/>
              <a:t> – </a:t>
            </a:r>
            <a:r>
              <a:rPr lang="en-US" sz="3200" i="1" dirty="0"/>
              <a:t>to play on a stringed instrument (</a:t>
            </a:r>
            <a:r>
              <a:rPr lang="en-US" sz="3200" dirty="0"/>
              <a:t>from a root meaning </a:t>
            </a:r>
            <a:r>
              <a:rPr lang="en-US" sz="3200" i="1" dirty="0"/>
              <a:t>to pluck </a:t>
            </a:r>
            <a:r>
              <a:rPr lang="en-US" sz="3200" dirty="0"/>
              <a:t>or</a:t>
            </a:r>
            <a:r>
              <a:rPr lang="en-US" sz="3200" i="1" dirty="0"/>
              <a:t> twang)</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96403" y="2743446"/>
            <a:ext cx="7981320" cy="2062103"/>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latin typeface="+mj-lt"/>
              </a:rPr>
              <a:t>Col. 3:16 ~ </a:t>
            </a:r>
            <a:r>
              <a:rPr lang="en-US" sz="3200" dirty="0">
                <a:solidFill>
                  <a:schemeClr val="accent4">
                    <a:lumMod val="40000"/>
                    <a:lumOff val="60000"/>
                  </a:schemeClr>
                </a:solidFill>
                <a:latin typeface="+mj-lt"/>
              </a:rPr>
              <a:t>Let the word of Christ dwell in you richly in all wisdom, teaching and admonishing one another in psalms and hymns and spiritual songs, singing with grace in your hearts to the Lord.</a:t>
            </a:r>
          </a:p>
        </p:txBody>
      </p:sp>
      <p:sp>
        <p:nvSpPr>
          <p:cNvPr id="13" name="TextBox 12"/>
          <p:cNvSpPr txBox="1"/>
          <p:nvPr/>
        </p:nvSpPr>
        <p:spPr>
          <a:xfrm>
            <a:off x="696406" y="4717381"/>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latin typeface="+mj-lt"/>
              </a:rPr>
              <a:t>73 of the 150 Psalms are attributed to David</a:t>
            </a:r>
            <a:endParaRPr lang="en-US" sz="3200" dirty="0">
              <a:solidFill>
                <a:schemeClr val="accent4">
                  <a:lumMod val="40000"/>
                  <a:lumOff val="60000"/>
                </a:schemeClr>
              </a:solidFill>
              <a:latin typeface="+mj-lt"/>
            </a:endParaRPr>
          </a:p>
        </p:txBody>
      </p:sp>
    </p:spTree>
    <p:extLst>
      <p:ext uri="{BB962C8B-B14F-4D97-AF65-F5344CB8AC3E}">
        <p14:creationId xmlns:p14="http://schemas.microsoft.com/office/powerpoint/2010/main" val="116065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0"/>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11"/>
                                        </p:tgtEl>
                                        <p:attrNameLst>
                                          <p:attrName>style.color</p:attrName>
                                        </p:attrNameLst>
                                      </p:cBhvr>
                                      <p:to>
                                        <a:schemeClr val="accent2"/>
                                      </p:to>
                                    </p:animClr>
                                  </p:childTnLst>
                                </p:cTn>
                              </p:par>
                              <p:par>
                                <p:cTn id="39" presetID="19" presetClass="emph" presetSubtype="0" fill="hold" grpId="1" nodeType="withEffect">
                                  <p:stCondLst>
                                    <p:cond delay="0"/>
                                  </p:stCondLst>
                                  <p:childTnLst>
                                    <p:animClr clrSpc="rgb" dir="cw">
                                      <p:cBhvr override="childStyle">
                                        <p:cTn id="40" dur="500" fill="hold"/>
                                        <p:tgtEl>
                                          <p:spTgt spid="12"/>
                                        </p:tgtEl>
                                        <p:attrNameLst>
                                          <p:attrName>style.color</p:attrName>
                                        </p:attrNameLst>
                                      </p:cBhvr>
                                      <p:to>
                                        <a:schemeClr val="accent2"/>
                                      </p:to>
                                    </p:animClr>
                                    <p:animClr clrSpc="rgb" dir="cw">
                                      <p:cBhvr>
                                        <p:cTn id="41" dur="500" fill="hold"/>
                                        <p:tgtEl>
                                          <p:spTgt spid="12"/>
                                        </p:tgtEl>
                                        <p:attrNameLst>
                                          <p:attrName>fillcolor</p:attrName>
                                        </p:attrNameLst>
                                      </p:cBhvr>
                                      <p:to>
                                        <a:schemeClr val="accent2"/>
                                      </p:to>
                                    </p:animClr>
                                    <p:set>
                                      <p:cBhvr>
                                        <p:cTn id="42" dur="500" fill="hold"/>
                                        <p:tgtEl>
                                          <p:spTgt spid="12"/>
                                        </p:tgtEl>
                                        <p:attrNameLst>
                                          <p:attrName>fill.type</p:attrName>
                                        </p:attrNameLst>
                                      </p:cBhvr>
                                      <p:to>
                                        <p:strVal val="solid"/>
                                      </p:to>
                                    </p:set>
                                    <p:set>
                                      <p:cBhvr>
                                        <p:cTn id="43" dur="5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p:bldP spid="2" grpId="0"/>
      <p:bldP spid="2" grpId="1"/>
      <p:bldP spid="10" grpId="0"/>
      <p:bldP spid="10" grpId="1"/>
      <p:bldP spid="11" grpId="0"/>
      <p:bldP spid="11"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latin typeface="+mj-lt"/>
              </a:rPr>
              <a:t>knows</a:t>
            </a:r>
            <a:r>
              <a:rPr lang="en-US" sz="3200" dirty="0">
                <a:latin typeface="+mj-lt"/>
              </a:rPr>
              <a:t> ~ literally, </a:t>
            </a:r>
            <a:r>
              <a:rPr lang="en-US" sz="3200" i="1" dirty="0">
                <a:latin typeface="+mj-lt"/>
              </a:rPr>
              <a:t>is knowing</a:t>
            </a:r>
            <a:endParaRPr lang="en-US" sz="3200" i="1" dirty="0">
              <a:solidFill>
                <a:schemeClr val="accent4">
                  <a:lumMod val="40000"/>
                  <a:lumOff val="60000"/>
                </a:schemeClr>
              </a:solidFill>
              <a:latin typeface="+mj-lt"/>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p:cNvSpPr txBox="1"/>
          <p:nvPr/>
        </p:nvSpPr>
        <p:spPr>
          <a:xfrm>
            <a:off x="696397" y="1247456"/>
            <a:ext cx="7981320" cy="3046988"/>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C. H. Spurgeon ~ </a:t>
            </a:r>
            <a:r>
              <a:rPr lang="en-US" sz="3200" dirty="0">
                <a:latin typeface="+mj-lt"/>
              </a:rPr>
              <a:t>“The very ‘way’ of the ungodly shall perish. If it exists in remembrance, it shall be in the remembrance of the bad; for the Lord will cause the name of the wicked to rot, to become a stench in the nostrils of the good, and to be only known to the wicked themselves by its putridity.” </a:t>
            </a: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351944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9910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latin typeface="+mj-lt"/>
              </a:rPr>
              <a:t>Psalm 2 ~ a Messianic psalm</a:t>
            </a:r>
            <a:endParaRPr lang="en-US" sz="3200" i="1" dirty="0">
              <a:solidFill>
                <a:schemeClr val="bg1"/>
              </a:solidFill>
              <a:latin typeface="+mj-lt"/>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p:cNvSpPr txBox="1"/>
          <p:nvPr/>
        </p:nvSpPr>
        <p:spPr>
          <a:xfrm>
            <a:off x="696397" y="1247456"/>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latin typeface="+mj-lt"/>
              </a:rPr>
              <a:t>4 stanzas of 3 verses each</a:t>
            </a:r>
          </a:p>
        </p:txBody>
      </p:sp>
      <p:sp>
        <p:nvSpPr>
          <p:cNvPr id="10" name="TextBox 9"/>
          <p:cNvSpPr txBox="1"/>
          <p:nvPr/>
        </p:nvSpPr>
        <p:spPr>
          <a:xfrm>
            <a:off x="703657" y="1740939"/>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 Psalm of David (Act 4:25)</a:t>
            </a:r>
            <a:endParaRPr lang="en-US" sz="3200" dirty="0">
              <a:latin typeface="+mj-lt"/>
            </a:endParaRPr>
          </a:p>
        </p:txBody>
      </p:sp>
      <p:sp>
        <p:nvSpPr>
          <p:cNvPr id="11" name="TextBox 10"/>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7755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33989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plot</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hagah</a:t>
            </a:r>
            <a:r>
              <a:rPr lang="en-US" sz="3200" dirty="0"/>
              <a:t> – same as 1:2 (</a:t>
            </a:r>
            <a:r>
              <a:rPr lang="en-US" sz="3200" dirty="0">
                <a:solidFill>
                  <a:schemeClr val="accent4">
                    <a:lumMod val="40000"/>
                    <a:lumOff val="60000"/>
                  </a:schemeClr>
                </a:solidFill>
              </a:rPr>
              <a:t>meditates</a:t>
            </a:r>
            <a:r>
              <a:rPr lang="en-US" sz="3200" dirty="0"/>
              <a:t> – </a:t>
            </a:r>
            <a:r>
              <a:rPr lang="en-US" sz="3200" i="1" dirty="0"/>
              <a:t>to murmur or mumble)</a:t>
            </a:r>
            <a:endParaRPr lang="en-US" sz="3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6335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0375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Anointed</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Meshiach</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9429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0237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t>Acts 4:27-31 ~ </a:t>
            </a:r>
            <a:r>
              <a:rPr lang="en-US" sz="3200" baseline="30000" dirty="0"/>
              <a:t>27</a:t>
            </a:r>
            <a:r>
              <a:rPr lang="en-US" sz="3200" dirty="0"/>
              <a:t> </a:t>
            </a:r>
            <a:r>
              <a:rPr lang="en-US" sz="3200" dirty="0">
                <a:solidFill>
                  <a:schemeClr val="accent4">
                    <a:lumMod val="40000"/>
                    <a:lumOff val="60000"/>
                  </a:schemeClr>
                </a:solidFill>
              </a:rPr>
              <a:t>“For truly against Your holy Servant Jesus, whom You anointed, both Herod and Pontius Pilate, with the Gentiles and the people of Israel, were gathered together </a:t>
            </a:r>
            <a:r>
              <a:rPr lang="en-US" sz="3200" baseline="30000" dirty="0"/>
              <a:t>28</a:t>
            </a:r>
            <a:r>
              <a:rPr lang="en-US" sz="3200" dirty="0"/>
              <a:t> </a:t>
            </a:r>
            <a:r>
              <a:rPr lang="en-US" sz="3200" dirty="0">
                <a:solidFill>
                  <a:schemeClr val="accent4">
                    <a:lumMod val="40000"/>
                    <a:lumOff val="60000"/>
                  </a:schemeClr>
                </a:solidFill>
              </a:rPr>
              <a:t>to do whatever Your hand and Your purpose determined before to be done. </a:t>
            </a:r>
            <a:r>
              <a:rPr lang="en-US" sz="3200" baseline="30000" dirty="0"/>
              <a:t>29</a:t>
            </a:r>
            <a:r>
              <a:rPr lang="en-US" sz="3200" dirty="0"/>
              <a:t> </a:t>
            </a:r>
            <a:r>
              <a:rPr lang="en-US" sz="3200" dirty="0">
                <a:solidFill>
                  <a:schemeClr val="accent4">
                    <a:lumMod val="40000"/>
                    <a:lumOff val="60000"/>
                  </a:schemeClr>
                </a:solidFill>
              </a:rPr>
              <a:t>Now, Lord, look on their threats, and grant to Your servants that with all boldness they may speak Your word, </a:t>
            </a:r>
            <a:r>
              <a:rPr lang="en-US" sz="3200" baseline="30000" dirty="0"/>
              <a:t>30</a:t>
            </a:r>
            <a:r>
              <a:rPr lang="en-US" sz="3200" dirty="0"/>
              <a:t> </a:t>
            </a:r>
            <a:r>
              <a:rPr lang="en-US" sz="3200" dirty="0">
                <a:solidFill>
                  <a:schemeClr val="accent4">
                    <a:lumMod val="40000"/>
                    <a:lumOff val="60000"/>
                  </a:schemeClr>
                </a:solidFill>
              </a:rPr>
              <a:t>by stretching out Your hand to heal, and that signs and wonders may be done through the name of Your holy Servant Jesus.”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79812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Acts 4:27-31 ~ </a:t>
            </a:r>
            <a:r>
              <a:rPr lang="en-US" sz="3200" baseline="30000" dirty="0"/>
              <a:t>31</a:t>
            </a:r>
            <a:r>
              <a:rPr lang="en-US" sz="3200" dirty="0"/>
              <a:t> </a:t>
            </a:r>
            <a:r>
              <a:rPr lang="en-US" sz="3200" dirty="0">
                <a:solidFill>
                  <a:schemeClr val="accent4">
                    <a:lumMod val="40000"/>
                    <a:lumOff val="60000"/>
                  </a:schemeClr>
                </a:solidFill>
              </a:rPr>
              <a:t>And when they had prayed, the place where they were assembled together was shaken; and they were all filled with the Holy Spirit, and they spoke the word of God with boldness.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59967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
        <p:nvSpPr>
          <p:cNvPr id="3" name="TextBox 2"/>
          <p:cNvSpPr txBox="1"/>
          <p:nvPr/>
        </p:nvSpPr>
        <p:spPr>
          <a:xfrm>
            <a:off x="486229" y="2220687"/>
            <a:ext cx="2982686" cy="1569660"/>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Available for free in E-sword</a:t>
            </a:r>
          </a:p>
          <a:p>
            <a:pPr algn="r"/>
            <a:r>
              <a:rPr lang="en-US" sz="3200" dirty="0">
                <a:solidFill>
                  <a:schemeClr val="bg1"/>
                </a:solidFill>
                <a:latin typeface="Lushlife" panose="00000400000000000000" pitchFamily="2" charset="0"/>
              </a:rPr>
              <a:t>(www.e-sword.net)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6652">
            <a:off x="3992377" y="1083776"/>
            <a:ext cx="3373863" cy="4675932"/>
          </a:xfrm>
          <a:prstGeom prst="rect">
            <a:avLst/>
          </a:prstGeom>
          <a:effectLst>
            <a:outerShdw blurRad="127000" dist="317500" dir="8100000" algn="tr" rotWithShape="0">
              <a:schemeClr val="bg1">
                <a:alpha val="40000"/>
              </a:schemeClr>
            </a:outerShdw>
          </a:effectLst>
        </p:spPr>
      </p:pic>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7891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2 Thess. 2:8 ~ </a:t>
            </a:r>
            <a:r>
              <a:rPr lang="en-US" sz="3200" dirty="0">
                <a:solidFill>
                  <a:schemeClr val="accent4">
                    <a:lumMod val="40000"/>
                    <a:lumOff val="60000"/>
                  </a:schemeClr>
                </a:solidFill>
              </a:rPr>
              <a:t>And then the lawless one will be revealed, whom the Lord will consume with the breath of His mouth and destroy with the brightness of His coming.</a:t>
            </a:r>
            <a:endParaRPr lang="en-US" sz="7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9826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92265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Heb. 1:5 (to show Christ’s superiority over the angels) ~ </a:t>
            </a:r>
            <a:r>
              <a:rPr lang="en-US" sz="3200" dirty="0">
                <a:solidFill>
                  <a:schemeClr val="accent4">
                    <a:lumMod val="40000"/>
                    <a:lumOff val="60000"/>
                  </a:schemeClr>
                </a:solidFill>
              </a:rPr>
              <a:t>For to which of the angels did He ever say: </a:t>
            </a:r>
          </a:p>
          <a:p>
            <a:r>
              <a:rPr lang="en-US" sz="3200" dirty="0">
                <a:solidFill>
                  <a:schemeClr val="accent4">
                    <a:lumMod val="40000"/>
                    <a:lumOff val="60000"/>
                  </a:schemeClr>
                </a:solidFill>
              </a:rPr>
              <a:t>     </a:t>
            </a:r>
            <a:r>
              <a:rPr lang="en-US" sz="3200" i="1" dirty="0">
                <a:solidFill>
                  <a:schemeClr val="accent4">
                    <a:lumMod val="40000"/>
                    <a:lumOff val="60000"/>
                  </a:schemeClr>
                </a:solidFill>
              </a:rPr>
              <a:t>“You are My Son, </a:t>
            </a:r>
            <a:endParaRPr lang="en-US" sz="3200" dirty="0">
              <a:solidFill>
                <a:schemeClr val="accent4">
                  <a:lumMod val="40000"/>
                  <a:lumOff val="60000"/>
                </a:schemeClr>
              </a:solidFill>
            </a:endParaRPr>
          </a:p>
          <a:p>
            <a:r>
              <a:rPr lang="en-US" sz="3200" dirty="0">
                <a:solidFill>
                  <a:schemeClr val="accent4">
                    <a:lumMod val="40000"/>
                    <a:lumOff val="60000"/>
                  </a:schemeClr>
                </a:solidFill>
              </a:rPr>
              <a:t>     </a:t>
            </a:r>
            <a:r>
              <a:rPr lang="en-US" sz="3200" i="1" dirty="0">
                <a:solidFill>
                  <a:schemeClr val="accent4">
                    <a:lumMod val="40000"/>
                    <a:lumOff val="60000"/>
                  </a:schemeClr>
                </a:solidFill>
              </a:rPr>
              <a:t>Today I have begotten You”?</a:t>
            </a:r>
            <a:endParaRPr lang="en-US" sz="3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425229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t>Acts 13:28-33 ~ </a:t>
            </a:r>
            <a:r>
              <a:rPr lang="en-US" sz="3200" baseline="30000" dirty="0"/>
              <a:t>28</a:t>
            </a:r>
            <a:r>
              <a:rPr lang="en-US" sz="3200" dirty="0"/>
              <a:t> </a:t>
            </a:r>
            <a:r>
              <a:rPr lang="en-US" sz="3200" dirty="0">
                <a:solidFill>
                  <a:schemeClr val="accent4">
                    <a:lumMod val="40000"/>
                    <a:lumOff val="60000"/>
                  </a:schemeClr>
                </a:solidFill>
              </a:rPr>
              <a:t>And though they found no cause for death </a:t>
            </a:r>
            <a:r>
              <a:rPr lang="en-US" sz="3200" i="1" dirty="0">
                <a:solidFill>
                  <a:schemeClr val="accent4">
                    <a:lumMod val="40000"/>
                    <a:lumOff val="60000"/>
                  </a:schemeClr>
                </a:solidFill>
              </a:rPr>
              <a:t>in Him</a:t>
            </a:r>
            <a:r>
              <a:rPr lang="en-US" sz="3200" dirty="0">
                <a:solidFill>
                  <a:schemeClr val="accent4">
                    <a:lumMod val="40000"/>
                    <a:lumOff val="60000"/>
                  </a:schemeClr>
                </a:solidFill>
              </a:rPr>
              <a:t>, they asked Pilate that He should be put to death.</a:t>
            </a:r>
            <a:r>
              <a:rPr lang="en-US" sz="3200" dirty="0"/>
              <a:t> </a:t>
            </a:r>
            <a:r>
              <a:rPr lang="en-US" sz="3200" baseline="30000" dirty="0"/>
              <a:t>29</a:t>
            </a:r>
            <a:r>
              <a:rPr lang="en-US" sz="3200" dirty="0"/>
              <a:t> </a:t>
            </a:r>
            <a:r>
              <a:rPr lang="en-US" sz="3200" dirty="0">
                <a:solidFill>
                  <a:schemeClr val="accent4">
                    <a:lumMod val="40000"/>
                    <a:lumOff val="60000"/>
                  </a:schemeClr>
                </a:solidFill>
              </a:rPr>
              <a:t>Now when they had fulfilled all that was written concerning Him, they took </a:t>
            </a:r>
            <a:r>
              <a:rPr lang="en-US" sz="3200" i="1" dirty="0">
                <a:solidFill>
                  <a:schemeClr val="accent4">
                    <a:lumMod val="40000"/>
                    <a:lumOff val="60000"/>
                  </a:schemeClr>
                </a:solidFill>
              </a:rPr>
              <a:t>Him</a:t>
            </a:r>
            <a:r>
              <a:rPr lang="en-US" sz="3200" dirty="0">
                <a:solidFill>
                  <a:schemeClr val="accent4">
                    <a:lumMod val="40000"/>
                    <a:lumOff val="60000"/>
                  </a:schemeClr>
                </a:solidFill>
              </a:rPr>
              <a:t> down from the tree and laid </a:t>
            </a:r>
            <a:r>
              <a:rPr lang="en-US" sz="3200" i="1" dirty="0">
                <a:solidFill>
                  <a:schemeClr val="accent4">
                    <a:lumMod val="40000"/>
                    <a:lumOff val="60000"/>
                  </a:schemeClr>
                </a:solidFill>
              </a:rPr>
              <a:t>Him</a:t>
            </a:r>
            <a:r>
              <a:rPr lang="en-US" sz="3200" dirty="0">
                <a:solidFill>
                  <a:schemeClr val="accent4">
                    <a:lumMod val="40000"/>
                    <a:lumOff val="60000"/>
                  </a:schemeClr>
                </a:solidFill>
              </a:rPr>
              <a:t> in a tomb. </a:t>
            </a:r>
            <a:r>
              <a:rPr lang="en-US" sz="3200" baseline="30000" dirty="0"/>
              <a:t>30</a:t>
            </a:r>
            <a:r>
              <a:rPr lang="en-US" sz="3200" dirty="0"/>
              <a:t> </a:t>
            </a:r>
            <a:r>
              <a:rPr lang="en-US" sz="3200" dirty="0">
                <a:solidFill>
                  <a:schemeClr val="accent4">
                    <a:lumMod val="40000"/>
                    <a:lumOff val="60000"/>
                  </a:schemeClr>
                </a:solidFill>
              </a:rPr>
              <a:t>But God raised Him from the dead. </a:t>
            </a:r>
            <a:r>
              <a:rPr lang="en-US" sz="3200" baseline="30000" dirty="0">
                <a:solidFill>
                  <a:schemeClr val="accent4">
                    <a:lumMod val="40000"/>
                    <a:lumOff val="60000"/>
                  </a:schemeClr>
                </a:solidFill>
              </a:rPr>
              <a:t>31</a:t>
            </a:r>
            <a:r>
              <a:rPr lang="en-US" sz="3200" dirty="0">
                <a:solidFill>
                  <a:schemeClr val="accent4">
                    <a:lumMod val="40000"/>
                    <a:lumOff val="60000"/>
                  </a:schemeClr>
                </a:solidFill>
              </a:rPr>
              <a:t> He was seen for many days by those who came up with Him from Galilee to Jerusalem, who are His witnesses to the people. </a:t>
            </a:r>
            <a:r>
              <a:rPr lang="en-US" sz="3200" baseline="30000" dirty="0"/>
              <a:t>32</a:t>
            </a:r>
            <a:r>
              <a:rPr lang="en-US" sz="3200" dirty="0"/>
              <a:t> </a:t>
            </a:r>
            <a:r>
              <a:rPr lang="en-US" sz="3200" dirty="0">
                <a:solidFill>
                  <a:schemeClr val="accent4">
                    <a:lumMod val="40000"/>
                    <a:lumOff val="60000"/>
                  </a:schemeClr>
                </a:solidFill>
              </a:rPr>
              <a:t>And we declare to you glad tidings— that promise which was made to the fathers.</a:t>
            </a:r>
            <a:r>
              <a:rPr lang="en-US" sz="3200" dirty="0"/>
              <a:t> </a:t>
            </a:r>
            <a:endParaRPr lang="en-US" sz="3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374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t>Acts 13:28-33 ~ </a:t>
            </a:r>
            <a:r>
              <a:rPr lang="en-US" sz="3200" baseline="30000" dirty="0"/>
              <a:t>33</a:t>
            </a:r>
            <a:r>
              <a:rPr lang="en-US" sz="3200" dirty="0"/>
              <a:t> </a:t>
            </a:r>
            <a:r>
              <a:rPr lang="en-US" sz="3200" dirty="0">
                <a:solidFill>
                  <a:schemeClr val="accent4">
                    <a:lumMod val="40000"/>
                    <a:lumOff val="60000"/>
                  </a:schemeClr>
                </a:solidFill>
              </a:rPr>
              <a:t>God has fulfilled this for us their children, in that He has raised up Jesus. As it is also written in the second Psalm: </a:t>
            </a:r>
          </a:p>
          <a:p>
            <a:r>
              <a:rPr lang="en-US" sz="3200" dirty="0">
                <a:solidFill>
                  <a:schemeClr val="accent4">
                    <a:lumMod val="40000"/>
                    <a:lumOff val="60000"/>
                  </a:schemeClr>
                </a:solidFill>
              </a:rPr>
              <a:t>     ‘You are My Son, </a:t>
            </a:r>
          </a:p>
          <a:p>
            <a:r>
              <a:rPr lang="en-US" sz="3200" dirty="0">
                <a:solidFill>
                  <a:schemeClr val="accent4">
                    <a:lumMod val="40000"/>
                    <a:lumOff val="60000"/>
                  </a:schemeClr>
                </a:solidFill>
              </a:rPr>
              <a:t>    Today I have begotten You.’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7436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79632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Anonymous ~ </a:t>
            </a:r>
            <a:r>
              <a:rPr lang="en-US" sz="3200" dirty="0"/>
              <a:t>“Fear without joy is torment, joy without fear is presumption.”</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0058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00643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delightful study of the Psalms has yielded me boundless profit and ever–growing pleasure; common gratitude constrains me to communicate to others a portion of the benefit, with the prayer that it may induce them to search further for themselves. That I have nothing better of my own to offer upon this peerless book is to me matter of deepest regret; that I have anything whatever to present is subject for devout gratitude to the Lord of grace. I have done my best, but, conscious of many defects, I heartily wish I could have done far better.”</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98409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876" t="18555" r="9802" b="2425"/>
          <a:stretch/>
        </p:blipFill>
        <p:spPr>
          <a:xfrm rot="186359" flipH="1">
            <a:off x="581721" y="2598260"/>
            <a:ext cx="3162690" cy="3744742"/>
          </a:xfrm>
          <a:prstGeom prst="rect">
            <a:avLst/>
          </a:prstGeom>
          <a:effectLst>
            <a:outerShdw blurRad="127000" dist="317500" dir="2700000" algn="tl" rotWithShape="0">
              <a:schemeClr val="bg1">
                <a:alpha val="40000"/>
              </a:schemeClr>
            </a:outerShdw>
          </a:effectLst>
        </p:spPr>
      </p:pic>
      <p:sp>
        <p:nvSpPr>
          <p:cNvPr id="6" name="Rectangle: Rounded Corners 5"/>
          <p:cNvSpPr/>
          <p:nvPr/>
        </p:nvSpPr>
        <p:spPr>
          <a:xfrm>
            <a:off x="4667206" y="1911219"/>
            <a:ext cx="4099388" cy="2805279"/>
          </a:xfrm>
          <a:prstGeom prst="roundRect">
            <a:avLst>
              <a:gd name="adj" fmla="val 9114"/>
            </a:avLst>
          </a:prstGeom>
          <a:solidFill>
            <a:schemeClr val="bg1"/>
          </a:solidFill>
          <a:ln>
            <a:noFill/>
          </a:ln>
          <a:effectLst>
            <a:outerShdw blurRad="127000" dist="3175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3"/>
          <p:cNvSpPr/>
          <p:nvPr/>
        </p:nvSpPr>
        <p:spPr>
          <a:xfrm>
            <a:off x="3729519" y="791111"/>
            <a:ext cx="5034337" cy="1565723"/>
          </a:xfrm>
          <a:prstGeom prst="wedgeRoundRectCallout">
            <a:avLst>
              <a:gd name="adj1" fmla="val -46956"/>
              <a:gd name="adj2" fmla="val 88886"/>
              <a:gd name="adj3" fmla="val 16667"/>
            </a:avLst>
          </a:prstGeom>
          <a:solidFill>
            <a:schemeClr val="bg1"/>
          </a:solidFill>
          <a:ln>
            <a:noFill/>
          </a:ln>
          <a:effectLst>
            <a:outerShdw blurRad="127000" dist="3175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50067" y="934948"/>
            <a:ext cx="4890499" cy="830997"/>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There once was a pastor named Ken.</a:t>
            </a:r>
          </a:p>
        </p:txBody>
      </p:sp>
      <p:sp>
        <p:nvSpPr>
          <p:cNvPr id="11" name="TextBox 10"/>
          <p:cNvSpPr txBox="1"/>
          <p:nvPr/>
        </p:nvSpPr>
        <p:spPr>
          <a:xfrm>
            <a:off x="3758631" y="1703656"/>
            <a:ext cx="4890499" cy="461665"/>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His church service started at 10.</a:t>
            </a:r>
          </a:p>
        </p:txBody>
      </p:sp>
      <p:sp>
        <p:nvSpPr>
          <p:cNvPr id="12" name="TextBox 11"/>
          <p:cNvSpPr txBox="1"/>
          <p:nvPr/>
        </p:nvSpPr>
        <p:spPr>
          <a:xfrm>
            <a:off x="4681470" y="2120069"/>
            <a:ext cx="3986498" cy="830997"/>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The praise team was there;</a:t>
            </a:r>
          </a:p>
        </p:txBody>
      </p:sp>
      <p:sp>
        <p:nvSpPr>
          <p:cNvPr id="13" name="TextBox 12"/>
          <p:cNvSpPr txBox="1"/>
          <p:nvPr/>
        </p:nvSpPr>
        <p:spPr>
          <a:xfrm>
            <a:off x="4698646" y="2929283"/>
            <a:ext cx="3986498" cy="461665"/>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Their songs filled the air;</a:t>
            </a:r>
          </a:p>
        </p:txBody>
      </p:sp>
      <p:sp>
        <p:nvSpPr>
          <p:cNvPr id="14" name="TextBox 13"/>
          <p:cNvSpPr txBox="1"/>
          <p:nvPr/>
        </p:nvSpPr>
        <p:spPr>
          <a:xfrm>
            <a:off x="4702939" y="3332816"/>
            <a:ext cx="3986498" cy="1200329"/>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And the rest of the congregation got there whenever they felt like it.</a:t>
            </a:r>
          </a:p>
        </p:txBody>
      </p:sp>
      <p:sp>
        <p:nvSpPr>
          <p:cNvPr id="15" name="TextBox 1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99588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30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10" presetClass="entr" presetSubtype="0" fill="hold" grpId="0" nodeType="withEffect">
                                  <p:stCondLst>
                                    <p:cond delay="300"/>
                                  </p:stCondLst>
                                  <p:iterate type="wd">
                                    <p:tmPct val="10000"/>
                                  </p:iterate>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wd">
                                    <p:tmPct val="10000"/>
                                  </p:iterate>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wd">
                                    <p:tmPct val="10000"/>
                                  </p:iterate>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180368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Divided into 5 books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graphicFrame>
        <p:nvGraphicFramePr>
          <p:cNvPr id="2" name="Table 1"/>
          <p:cNvGraphicFramePr>
            <a:graphicFrameLocks noGrp="1"/>
          </p:cNvGraphicFramePr>
          <p:nvPr>
            <p:extLst>
              <p:ext uri="{D42A27DB-BD31-4B8C-83A1-F6EECF244321}">
                <p14:modId xmlns:p14="http://schemas.microsoft.com/office/powerpoint/2010/main" val="168645337"/>
              </p:ext>
            </p:extLst>
          </p:nvPr>
        </p:nvGraphicFramePr>
        <p:xfrm>
          <a:off x="705688" y="1300110"/>
          <a:ext cx="7735864" cy="3732120"/>
        </p:xfrm>
        <a:graphic>
          <a:graphicData uri="http://schemas.openxmlformats.org/drawingml/2006/table">
            <a:tbl>
              <a:tblPr firstRow="1" bandRow="1">
                <a:tableStyleId>{5C22544A-7EE6-4342-B048-85BDC9FD1C3A}</a:tableStyleId>
              </a:tblPr>
              <a:tblGrid>
                <a:gridCol w="1426914">
                  <a:extLst>
                    <a:ext uri="{9D8B030D-6E8A-4147-A177-3AD203B41FA5}">
                      <a16:colId xmlns:a16="http://schemas.microsoft.com/office/drawing/2014/main" val="2750337856"/>
                    </a:ext>
                  </a:extLst>
                </a:gridCol>
                <a:gridCol w="1230167">
                  <a:extLst>
                    <a:ext uri="{9D8B030D-6E8A-4147-A177-3AD203B41FA5}">
                      <a16:colId xmlns:a16="http://schemas.microsoft.com/office/drawing/2014/main" val="2865104623"/>
                    </a:ext>
                  </a:extLst>
                </a:gridCol>
                <a:gridCol w="2284598">
                  <a:extLst>
                    <a:ext uri="{9D8B030D-6E8A-4147-A177-3AD203B41FA5}">
                      <a16:colId xmlns:a16="http://schemas.microsoft.com/office/drawing/2014/main" val="798415879"/>
                    </a:ext>
                  </a:extLst>
                </a:gridCol>
                <a:gridCol w="2794185">
                  <a:extLst>
                    <a:ext uri="{9D8B030D-6E8A-4147-A177-3AD203B41FA5}">
                      <a16:colId xmlns:a16="http://schemas.microsoft.com/office/drawing/2014/main" val="3521388164"/>
                    </a:ext>
                  </a:extLst>
                </a:gridCol>
              </a:tblGrid>
              <a:tr h="746424">
                <a:tc>
                  <a:txBody>
                    <a:bodyPr/>
                    <a:lstStyle/>
                    <a:p>
                      <a:pPr algn="ctr"/>
                      <a:r>
                        <a:rPr lang="en-US" sz="2800" b="0" dirty="0">
                          <a:ln>
                            <a:noFill/>
                          </a:ln>
                        </a:rPr>
                        <a:t>Book 1</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152462407"/>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n>
                            <a:noFill/>
                          </a:ln>
                        </a:rPr>
                        <a:t>Book 2</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50519972"/>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n>
                            <a:noFill/>
                          </a:ln>
                        </a:rPr>
                        <a:t>Book 3</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858803013"/>
                  </a:ext>
                </a:extLst>
              </a:tr>
              <a:tr h="746424">
                <a:tc>
                  <a:txBody>
                    <a:bodyPr/>
                    <a:lstStyle/>
                    <a:p>
                      <a:pPr algn="ctr"/>
                      <a:r>
                        <a:rPr lang="en-US" sz="2800" dirty="0">
                          <a:ln>
                            <a:noFill/>
                          </a:ln>
                        </a:rPr>
                        <a:t>Book 4</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180494338"/>
                  </a:ext>
                </a:extLst>
              </a:tr>
              <a:tr h="746424">
                <a:tc>
                  <a:txBody>
                    <a:bodyPr/>
                    <a:lstStyle/>
                    <a:p>
                      <a:pPr algn="ctr"/>
                      <a:r>
                        <a:rPr lang="en-US" sz="2800" dirty="0">
                          <a:ln>
                            <a:noFill/>
                          </a:ln>
                        </a:rPr>
                        <a:t>Book 5</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2128380237"/>
                  </a:ext>
                </a:extLst>
              </a:tr>
            </a:tbl>
          </a:graphicData>
        </a:graphic>
      </p:graphicFrame>
      <p:sp>
        <p:nvSpPr>
          <p:cNvPr id="3" name="TextBox 2"/>
          <p:cNvSpPr txBox="1"/>
          <p:nvPr/>
        </p:nvSpPr>
        <p:spPr>
          <a:xfrm>
            <a:off x="2270877" y="1392785"/>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1-41</a:t>
            </a:r>
          </a:p>
        </p:txBody>
      </p:sp>
      <p:sp>
        <p:nvSpPr>
          <p:cNvPr id="10" name="TextBox 9"/>
          <p:cNvSpPr txBox="1"/>
          <p:nvPr/>
        </p:nvSpPr>
        <p:spPr>
          <a:xfrm>
            <a:off x="2271884" y="2126524"/>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42-72</a:t>
            </a:r>
          </a:p>
        </p:txBody>
      </p:sp>
      <p:sp>
        <p:nvSpPr>
          <p:cNvPr id="11" name="TextBox 10"/>
          <p:cNvSpPr txBox="1"/>
          <p:nvPr/>
        </p:nvSpPr>
        <p:spPr>
          <a:xfrm>
            <a:off x="2272891" y="2884487"/>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73-89</a:t>
            </a:r>
          </a:p>
        </p:txBody>
      </p:sp>
      <p:sp>
        <p:nvSpPr>
          <p:cNvPr id="12" name="TextBox 11"/>
          <p:cNvSpPr txBox="1"/>
          <p:nvPr/>
        </p:nvSpPr>
        <p:spPr>
          <a:xfrm>
            <a:off x="2158834" y="3618226"/>
            <a:ext cx="12081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90-106</a:t>
            </a:r>
          </a:p>
        </p:txBody>
      </p:sp>
      <p:sp>
        <p:nvSpPr>
          <p:cNvPr id="13" name="TextBox 12"/>
          <p:cNvSpPr txBox="1"/>
          <p:nvPr/>
        </p:nvSpPr>
        <p:spPr>
          <a:xfrm>
            <a:off x="2153785" y="4370133"/>
            <a:ext cx="12081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107-150</a:t>
            </a:r>
          </a:p>
        </p:txBody>
      </p:sp>
      <p:sp>
        <p:nvSpPr>
          <p:cNvPr id="4" name="TextBox 3"/>
          <p:cNvSpPr txBox="1"/>
          <p:nvPr/>
        </p:nvSpPr>
        <p:spPr>
          <a:xfrm>
            <a:off x="3633955" y="1392787"/>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Genesis</a:t>
            </a:r>
          </a:p>
        </p:txBody>
      </p:sp>
      <p:sp>
        <p:nvSpPr>
          <p:cNvPr id="14" name="TextBox 13"/>
          <p:cNvSpPr txBox="1"/>
          <p:nvPr/>
        </p:nvSpPr>
        <p:spPr>
          <a:xfrm>
            <a:off x="3634962" y="2138640"/>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Exodus</a:t>
            </a:r>
          </a:p>
        </p:txBody>
      </p:sp>
      <p:sp>
        <p:nvSpPr>
          <p:cNvPr id="15" name="TextBox 14"/>
          <p:cNvSpPr txBox="1"/>
          <p:nvPr/>
        </p:nvSpPr>
        <p:spPr>
          <a:xfrm>
            <a:off x="3635967" y="2884490"/>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Leviticus</a:t>
            </a:r>
          </a:p>
        </p:txBody>
      </p:sp>
      <p:sp>
        <p:nvSpPr>
          <p:cNvPr id="16" name="TextBox 15"/>
          <p:cNvSpPr txBox="1"/>
          <p:nvPr/>
        </p:nvSpPr>
        <p:spPr>
          <a:xfrm>
            <a:off x="3636972" y="3606116"/>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Numbers</a:t>
            </a:r>
          </a:p>
        </p:txBody>
      </p:sp>
      <p:sp>
        <p:nvSpPr>
          <p:cNvPr id="17" name="TextBox 16"/>
          <p:cNvSpPr txBox="1"/>
          <p:nvPr/>
        </p:nvSpPr>
        <p:spPr>
          <a:xfrm>
            <a:off x="3471254" y="4351966"/>
            <a:ext cx="200571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Deuteronomy</a:t>
            </a:r>
          </a:p>
        </p:txBody>
      </p:sp>
      <p:sp>
        <p:nvSpPr>
          <p:cNvPr id="18" name="TextBox 17"/>
          <p:cNvSpPr txBox="1"/>
          <p:nvPr/>
        </p:nvSpPr>
        <p:spPr>
          <a:xfrm>
            <a:off x="6008718" y="1393792"/>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Foundations</a:t>
            </a:r>
          </a:p>
        </p:txBody>
      </p:sp>
      <p:sp>
        <p:nvSpPr>
          <p:cNvPr id="19" name="TextBox 18"/>
          <p:cNvSpPr txBox="1"/>
          <p:nvPr/>
        </p:nvSpPr>
        <p:spPr>
          <a:xfrm>
            <a:off x="6009725" y="2139644"/>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Redemption</a:t>
            </a:r>
          </a:p>
        </p:txBody>
      </p:sp>
      <p:sp>
        <p:nvSpPr>
          <p:cNvPr id="20" name="TextBox 19"/>
          <p:cNvSpPr txBox="1"/>
          <p:nvPr/>
        </p:nvSpPr>
        <p:spPr>
          <a:xfrm>
            <a:off x="6010730" y="2867326"/>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Worship</a:t>
            </a:r>
          </a:p>
        </p:txBody>
      </p:sp>
      <p:sp>
        <p:nvSpPr>
          <p:cNvPr id="21" name="TextBox 20"/>
          <p:cNvSpPr txBox="1"/>
          <p:nvPr/>
        </p:nvSpPr>
        <p:spPr>
          <a:xfrm>
            <a:off x="6011735" y="3613176"/>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Wanderings</a:t>
            </a:r>
          </a:p>
        </p:txBody>
      </p:sp>
      <p:sp>
        <p:nvSpPr>
          <p:cNvPr id="22" name="TextBox 21"/>
          <p:cNvSpPr txBox="1"/>
          <p:nvPr/>
        </p:nvSpPr>
        <p:spPr>
          <a:xfrm>
            <a:off x="5913927" y="4359026"/>
            <a:ext cx="222351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Promised Life</a:t>
            </a:r>
          </a:p>
        </p:txBody>
      </p:sp>
      <p:sp>
        <p:nvSpPr>
          <p:cNvPr id="23" name="TextBox 22"/>
          <p:cNvSpPr txBox="1"/>
          <p:nvPr/>
        </p:nvSpPr>
        <p:spPr>
          <a:xfrm>
            <a:off x="478395" y="5062499"/>
            <a:ext cx="68368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116 Psalms have superscriptions or titles</a:t>
            </a:r>
          </a:p>
        </p:txBody>
      </p:sp>
      <p:sp>
        <p:nvSpPr>
          <p:cNvPr id="24" name="TextBox 2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4155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 grpId="0"/>
      <p:bldP spid="11" grpId="0"/>
      <p:bldP spid="12" grpId="0"/>
      <p:bldP spid="13" grpId="0"/>
      <p:bldP spid="4" grpId="0"/>
      <p:bldP spid="14" grpId="0"/>
      <p:bldP spid="15" grpId="0"/>
      <p:bldP spid="16" grpId="0"/>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01-02</a:t>
            </a:r>
          </a:p>
        </p:txBody>
      </p:sp>
    </p:spTree>
    <p:extLst>
      <p:ext uri="{BB962C8B-B14F-4D97-AF65-F5344CB8AC3E}">
        <p14:creationId xmlns:p14="http://schemas.microsoft.com/office/powerpoint/2010/main" val="26762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2282</TotalTime>
  <Words>1061</Words>
  <Application>Microsoft Office PowerPoint</Application>
  <PresentationFormat>On-screen Show (4:3)</PresentationFormat>
  <Paragraphs>177</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Times New Roman</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27</cp:revision>
  <dcterms:created xsi:type="dcterms:W3CDTF">2017-01-23T19:03:19Z</dcterms:created>
  <dcterms:modified xsi:type="dcterms:W3CDTF">2017-02-01T23:21:58Z</dcterms:modified>
</cp:coreProperties>
</file>