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90" r:id="rId3"/>
    <p:sldId id="277" r:id="rId4"/>
    <p:sldId id="276" r:id="rId5"/>
    <p:sldId id="291" r:id="rId6"/>
    <p:sldId id="284" r:id="rId7"/>
    <p:sldId id="285" r:id="rId8"/>
    <p:sldId id="278" r:id="rId9"/>
    <p:sldId id="279" r:id="rId10"/>
    <p:sldId id="294" r:id="rId11"/>
    <p:sldId id="295" r:id="rId12"/>
    <p:sldId id="280" r:id="rId13"/>
    <p:sldId id="281" r:id="rId14"/>
    <p:sldId id="286" r:id="rId15"/>
    <p:sldId id="287" r:id="rId16"/>
    <p:sldId id="288" r:id="rId17"/>
    <p:sldId id="289" r:id="rId18"/>
    <p:sldId id="292" r:id="rId19"/>
    <p:sldId id="293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unter Heart Free Font" pitchFamily="2" charset="0"/>
      <p:regular r:id="rId25"/>
    </p:embeddedFont>
    <p:embeddedFont>
      <p:font typeface="MS UI Gothic" panose="020B0600070205080204" pitchFamily="34" charset="-128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0" autoAdjust="0"/>
    <p:restoredTop sz="94660"/>
  </p:normalViewPr>
  <p:slideViewPr>
    <p:cSldViewPr>
      <p:cViewPr varScale="1">
        <p:scale>
          <a:sx n="75" d="100"/>
          <a:sy n="75" d="100"/>
        </p:scale>
        <p:origin x="6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5E1D-222C-47C6-9407-A9DBBB2C2A22}" type="datetimeFigureOut">
              <a:rPr lang="en-US" smtClean="0"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93907" y="2153821"/>
            <a:ext cx="292149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80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</a:p>
        </p:txBody>
      </p:sp>
    </p:spTree>
    <p:extLst>
      <p:ext uri="{BB962C8B-B14F-4D97-AF65-F5344CB8AC3E}">
        <p14:creationId xmlns:p14="http://schemas.microsoft.com/office/powerpoint/2010/main" val="9978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" y="1322832"/>
            <a:ext cx="7144512" cy="42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373590" y="5210628"/>
            <a:ext cx="2819400" cy="1022156"/>
            <a:chOff x="2819400" y="5210628"/>
            <a:chExt cx="2819400" cy="1022156"/>
          </a:xfrm>
        </p:grpSpPr>
        <p:sp>
          <p:nvSpPr>
            <p:cNvPr id="2" name="Rectangle 1"/>
            <p:cNvSpPr/>
            <p:nvPr/>
          </p:nvSpPr>
          <p:spPr>
            <a:xfrm>
              <a:off x="2819400" y="5271655"/>
              <a:ext cx="2819400" cy="9005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0428" y="5210628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slope"/>
              </a:sp3d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60497" y="5586453"/>
              <a:ext cx="2061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LOW RISK OF TERROR ATTACKS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73590" y="4252686"/>
            <a:ext cx="2819400" cy="1041845"/>
            <a:chOff x="2819400" y="4252686"/>
            <a:chExt cx="2819400" cy="1041845"/>
          </a:xfrm>
        </p:grpSpPr>
        <p:sp>
          <p:nvSpPr>
            <p:cNvPr id="6" name="Rectangle 5"/>
            <p:cNvSpPr/>
            <p:nvPr/>
          </p:nvSpPr>
          <p:spPr>
            <a:xfrm>
              <a:off x="2819400" y="4326082"/>
              <a:ext cx="2819400" cy="9005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9148" y="4252686"/>
              <a:ext cx="19635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slope"/>
              </a:sp3d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GUARDED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0418" y="4648200"/>
              <a:ext cx="20610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GENERAL RISK OF TERROR ATTACKS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53381" y="3312885"/>
            <a:ext cx="2874810" cy="1048634"/>
            <a:chOff x="2799191" y="3312885"/>
            <a:chExt cx="2874810" cy="1048634"/>
          </a:xfrm>
        </p:grpSpPr>
        <p:sp>
          <p:nvSpPr>
            <p:cNvPr id="7" name="Rectangle 6"/>
            <p:cNvSpPr/>
            <p:nvPr/>
          </p:nvSpPr>
          <p:spPr>
            <a:xfrm>
              <a:off x="2819400" y="3411682"/>
              <a:ext cx="2819400" cy="90054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99191" y="3312885"/>
              <a:ext cx="287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slope"/>
              </a:sp3d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ELEVATED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76429" y="3730872"/>
              <a:ext cx="2243797" cy="630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SIGNIFICANT RISK OF TERROR ATTACKS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66333" y="2405742"/>
            <a:ext cx="2874810" cy="1054133"/>
            <a:chOff x="2812143" y="2405742"/>
            <a:chExt cx="2874810" cy="1054133"/>
          </a:xfrm>
        </p:grpSpPr>
        <p:sp>
          <p:nvSpPr>
            <p:cNvPr id="8" name="Rectangle 7"/>
            <p:cNvSpPr/>
            <p:nvPr/>
          </p:nvSpPr>
          <p:spPr>
            <a:xfrm>
              <a:off x="2819400" y="2504539"/>
              <a:ext cx="2819400" cy="900545"/>
            </a:xfrm>
            <a:prstGeom prst="rect">
              <a:avLst/>
            </a:prstGeom>
            <a:solidFill>
              <a:srgbClr val="EEB5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2143" y="2405742"/>
              <a:ext cx="287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slope"/>
              </a:sp3d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86187" y="2813544"/>
              <a:ext cx="2243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HIGH RISK OF TERROR ATTACKS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73590" y="1516170"/>
            <a:ext cx="2874810" cy="1032233"/>
            <a:chOff x="2819400" y="1516170"/>
            <a:chExt cx="2874810" cy="1032233"/>
          </a:xfrm>
        </p:grpSpPr>
        <p:sp>
          <p:nvSpPr>
            <p:cNvPr id="9" name="Rectangle 8"/>
            <p:cNvSpPr/>
            <p:nvPr/>
          </p:nvSpPr>
          <p:spPr>
            <a:xfrm>
              <a:off x="2819400" y="1589313"/>
              <a:ext cx="2819400" cy="90054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400" y="1516170"/>
              <a:ext cx="287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slope"/>
              </a:sp3d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SEVERE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0203" y="1902072"/>
              <a:ext cx="2243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</a:rPr>
                <a:t>SEVERE RISK OF TERROR ATTACKS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2000" y="1560255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Department of Homeland Security terrorist threat levels</a:t>
            </a:r>
          </a:p>
        </p:txBody>
      </p:sp>
    </p:spTree>
    <p:extLst>
      <p:ext uri="{BB962C8B-B14F-4D97-AF65-F5344CB8AC3E}">
        <p14:creationId xmlns:p14="http://schemas.microsoft.com/office/powerpoint/2010/main" val="12722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7011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FF00"/>
                </a:solidFill>
              </a:rPr>
              <a:t>Euodia</a:t>
            </a:r>
            <a:r>
              <a:rPr lang="en-US" sz="3200" dirty="0"/>
              <a:t> ~ </a:t>
            </a:r>
            <a:r>
              <a:rPr lang="en-US" sz="3200" i="1" dirty="0"/>
              <a:t>a good way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29410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FF00"/>
                </a:solidFill>
              </a:rPr>
              <a:t>Suntuchē</a:t>
            </a:r>
            <a:r>
              <a:rPr lang="en-US" sz="3200" dirty="0"/>
              <a:t> ~ </a:t>
            </a:r>
            <a:r>
              <a:rPr lang="en-US" sz="3200" i="1" dirty="0"/>
              <a:t>come together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518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7011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True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gnēsios</a:t>
            </a:r>
            <a:r>
              <a:rPr lang="en-US" sz="3200" dirty="0"/>
              <a:t> ~ same as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genesia</a:t>
            </a:r>
            <a:r>
              <a:rPr lang="en-US" sz="3200" dirty="0"/>
              <a:t> ~ </a:t>
            </a:r>
            <a:r>
              <a:rPr lang="en-US" sz="3200" i="1" dirty="0"/>
              <a:t>of one’s birth, birthday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Suzugos</a:t>
            </a:r>
            <a:r>
              <a:rPr lang="en-US" sz="3200" dirty="0"/>
              <a:t> ~ literally, </a:t>
            </a:r>
            <a:r>
              <a:rPr lang="en-US" sz="3200" i="1" dirty="0"/>
              <a:t>to be paired together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761810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5:9 ~ </a:t>
            </a:r>
            <a:r>
              <a:rPr lang="en-US" sz="3200" dirty="0">
                <a:solidFill>
                  <a:srgbClr val="FFFF00"/>
                </a:solidFill>
              </a:rPr>
              <a:t>Blessed </a:t>
            </a:r>
            <a:r>
              <a:rPr lang="en-US" sz="3200" i="1" dirty="0">
                <a:solidFill>
                  <a:srgbClr val="FFFF00"/>
                </a:solidFill>
              </a:rPr>
              <a:t>are</a:t>
            </a:r>
            <a:r>
              <a:rPr lang="en-US" sz="3200" dirty="0">
                <a:solidFill>
                  <a:srgbClr val="FFFF00"/>
                </a:solidFill>
              </a:rPr>
              <a:t> the peacemakers,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For they shall be called sons of God.</a:t>
            </a:r>
          </a:p>
        </p:txBody>
      </p:sp>
    </p:spTree>
    <p:extLst>
      <p:ext uri="{BB962C8B-B14F-4D97-AF65-F5344CB8AC3E}">
        <p14:creationId xmlns:p14="http://schemas.microsoft.com/office/powerpoint/2010/main" val="14964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7011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Gentleness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moderation</a:t>
            </a:r>
            <a:r>
              <a:rPr lang="en-US" sz="3200" dirty="0"/>
              <a:t>;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48973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/>
              <a:t>NASB, </a:t>
            </a:r>
            <a:r>
              <a:rPr lang="en-US" sz="3200" dirty="0">
                <a:solidFill>
                  <a:srgbClr val="FFFF00"/>
                </a:solidFill>
              </a:rPr>
              <a:t>forbearing spirit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057" y="2263653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Ralph Martin ~ </a:t>
            </a:r>
            <a:r>
              <a:rPr lang="en-US" sz="3200" dirty="0"/>
              <a:t>“The spirit of willingness to yield under trial which will show itself in a refusal to retaliate when attacked.”</a:t>
            </a:r>
          </a:p>
        </p:txBody>
      </p:sp>
    </p:spTree>
    <p:extLst>
      <p:ext uri="{BB962C8B-B14F-4D97-AF65-F5344CB8AC3E}">
        <p14:creationId xmlns:p14="http://schemas.microsoft.com/office/powerpoint/2010/main" val="19027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2155533" cy="2443915"/>
          </a:xfrm>
          <a:prstGeom prst="rect">
            <a:avLst/>
          </a:prstGeom>
        </p:spPr>
      </p:pic>
      <p:pic>
        <p:nvPicPr>
          <p:cNvPr id="1036" name="Picture 12" descr="Image result for U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321">
            <a:off x="5514881" y="2049057"/>
            <a:ext cx="2913055" cy="218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klahoma_sooners_platinium_elite_tss_wall_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11211" r="21249" b="11211"/>
          <a:stretch/>
        </p:blipFill>
        <p:spPr bwMode="auto">
          <a:xfrm>
            <a:off x="3048000" y="1371600"/>
            <a:ext cx="2291878" cy="300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676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“Sic ‘</a:t>
            </a:r>
            <a:r>
              <a:rPr lang="en-US" sz="3200" dirty="0" err="1">
                <a:solidFill>
                  <a:schemeClr val="bg1"/>
                </a:solidFill>
              </a:rPr>
              <a:t>em</a:t>
            </a:r>
            <a:r>
              <a:rPr lang="en-US" sz="3200" dirty="0">
                <a:solidFill>
                  <a:schemeClr val="bg1"/>
                </a:solidFill>
              </a:rPr>
              <a:t>, Bears!”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1371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“Boomer Sooner!”</a:t>
            </a:r>
          </a:p>
        </p:txBody>
      </p:sp>
      <p:pic>
        <p:nvPicPr>
          <p:cNvPr id="1034" name="Picture 10" descr="Image result for tcu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204916" cy="179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5200" y="5638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“Go Frogs!”</a:t>
            </a:r>
          </a:p>
        </p:txBody>
      </p:sp>
    </p:spTree>
    <p:extLst>
      <p:ext uri="{BB962C8B-B14F-4D97-AF65-F5344CB8AC3E}">
        <p14:creationId xmlns:p14="http://schemas.microsoft.com/office/powerpoint/2010/main" val="2850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1.48148E-6 L -0.00035 0.13658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815142" y="3083172"/>
            <a:ext cx="2259356" cy="778042"/>
          </a:xfrm>
          <a:prstGeom prst="roundRect">
            <a:avLst/>
          </a:prstGeom>
          <a:solidFill>
            <a:srgbClr val="49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187011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Note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skopeō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/>
              <a:t>– </a:t>
            </a:r>
            <a:r>
              <a:rPr lang="en-US" sz="3200" i="1" dirty="0">
                <a:solidFill>
                  <a:srgbClr val="FFFF00"/>
                </a:solidFill>
              </a:rPr>
              <a:t>take heed</a:t>
            </a:r>
            <a:r>
              <a:rPr lang="en-US" sz="3200" i="1" dirty="0"/>
              <a:t>, </a:t>
            </a:r>
            <a:r>
              <a:rPr lang="en-US" sz="3200" i="1" dirty="0">
                <a:solidFill>
                  <a:srgbClr val="FFFF00"/>
                </a:solidFill>
              </a:rPr>
              <a:t>look out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764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/>
              <a:t>Gal. 6:1 ~ </a:t>
            </a:r>
            <a:r>
              <a:rPr lang="en-US" sz="3200" dirty="0">
                <a:solidFill>
                  <a:srgbClr val="FFFF00"/>
                </a:solidFill>
              </a:rPr>
              <a:t>Brethren, if a man is overtaken in any trespass, you who are spiritual restore such a one in a spirit of gentleness, considering yourself lest you also be tempted.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7011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Walk</a:t>
            </a:r>
            <a:r>
              <a:rPr lang="en-US" sz="3200" dirty="0"/>
              <a:t> (v. 17)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stoicheō</a:t>
            </a:r>
            <a:r>
              <a:rPr lang="en-US" sz="3200" dirty="0"/>
              <a:t> - military term meaning </a:t>
            </a:r>
            <a:r>
              <a:rPr lang="en-US" sz="3200" i="1" dirty="0"/>
              <a:t>to</a:t>
            </a:r>
            <a:r>
              <a:rPr lang="en-US" sz="3200" dirty="0"/>
              <a:t> </a:t>
            </a:r>
            <a:r>
              <a:rPr lang="en-US" sz="3200" i="1" dirty="0"/>
              <a:t>march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184868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Walk</a:t>
            </a:r>
            <a:r>
              <a:rPr lang="en-US" sz="3200" dirty="0"/>
              <a:t> (v. 18)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peripateō</a:t>
            </a:r>
            <a:r>
              <a:rPr lang="en-US" sz="3200" dirty="0"/>
              <a:t> – </a:t>
            </a:r>
            <a:r>
              <a:rPr lang="en-US" sz="3200" i="1" dirty="0"/>
              <a:t>to walk around</a:t>
            </a:r>
            <a:r>
              <a:rPr lang="en-US" sz="3200" dirty="0"/>
              <a:t> (circumspectly)</a:t>
            </a:r>
          </a:p>
        </p:txBody>
      </p:sp>
    </p:spTree>
    <p:extLst>
      <p:ext uri="{BB962C8B-B14F-4D97-AF65-F5344CB8AC3E}">
        <p14:creationId xmlns:p14="http://schemas.microsoft.com/office/powerpoint/2010/main" val="10564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7011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Citizenship</a:t>
            </a:r>
            <a:r>
              <a:rPr lang="en-US" sz="3200" dirty="0"/>
              <a:t> ~ KJV, </a:t>
            </a:r>
            <a:r>
              <a:rPr lang="en-US" sz="3200" dirty="0">
                <a:solidFill>
                  <a:srgbClr val="FFFF00"/>
                </a:solidFill>
              </a:rPr>
              <a:t>conversation</a:t>
            </a:r>
            <a:endParaRPr lang="en-US" sz="72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676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politeuma</a:t>
            </a:r>
            <a:r>
              <a:rPr lang="en-US" sz="3200" dirty="0">
                <a:solidFill>
                  <a:schemeClr val="bg1"/>
                </a:solidFill>
              </a:rPr>
              <a:t> ~ </a:t>
            </a:r>
            <a:r>
              <a:rPr lang="en-US" sz="3200" i="1" dirty="0">
                <a:solidFill>
                  <a:schemeClr val="bg1"/>
                </a:solidFill>
              </a:rPr>
              <a:t>politics – </a:t>
            </a:r>
            <a:r>
              <a:rPr lang="en-US" sz="3200" i="1" dirty="0"/>
              <a:t>to be a member of a community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09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unter Heart Free Font" pitchFamily="2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.15-4.5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hilippian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hilippian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37A12C6-87C4-453D-A886-9ED6F069DF41}" vid="{F3A19070-B2A5-4C4D-9F52-31E7DEA095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Philippians</Template>
  <TotalTime>3004</TotalTime>
  <Words>249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Hunter Heart Free Font</vt:lpstr>
      <vt:lpstr>MS UI Gothic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22</cp:revision>
  <dcterms:created xsi:type="dcterms:W3CDTF">2016-12-15T20:17:42Z</dcterms:created>
  <dcterms:modified xsi:type="dcterms:W3CDTF">2016-12-18T02:12:18Z</dcterms:modified>
</cp:coreProperties>
</file>