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6" r:id="rId3"/>
    <p:sldId id="277" r:id="rId4"/>
    <p:sldId id="283" r:id="rId5"/>
    <p:sldId id="298" r:id="rId6"/>
    <p:sldId id="297" r:id="rId7"/>
    <p:sldId id="278" r:id="rId8"/>
    <p:sldId id="279" r:id="rId9"/>
    <p:sldId id="296" r:id="rId10"/>
    <p:sldId id="282" r:id="rId11"/>
    <p:sldId id="291" r:id="rId12"/>
    <p:sldId id="293" r:id="rId13"/>
    <p:sldId id="285" r:id="rId14"/>
    <p:sldId id="286" r:id="rId15"/>
    <p:sldId id="299" r:id="rId16"/>
    <p:sldId id="281" r:id="rId17"/>
    <p:sldId id="284" r:id="rId18"/>
    <p:sldId id="287" r:id="rId19"/>
    <p:sldId id="288" r:id="rId20"/>
    <p:sldId id="294" r:id="rId21"/>
    <p:sldId id="295" r:id="rId22"/>
  </p:sldIdLst>
  <p:sldSz cx="9144000" cy="6858000" type="screen4x3"/>
  <p:notesSz cx="6858000" cy="9144000"/>
  <p:embeddedFontLst>
    <p:embeddedFont>
      <p:font typeface="MS UI Gothic" panose="020B0600070205080204" pitchFamily="34" charset="-128"/>
      <p:regular r:id="rId23"/>
    </p:embeddedFont>
    <p:embeddedFont>
      <p:font typeface="Hunter Heart Free Font" pitchFamily="2"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667"/>
    <a:srgbClr val="F0DA6C"/>
    <a:srgbClr val="F1DB7F"/>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071" autoAdjust="0"/>
  </p:normalViewPr>
  <p:slideViewPr>
    <p:cSldViewPr>
      <p:cViewPr varScale="1">
        <p:scale>
          <a:sx n="75" d="100"/>
          <a:sy n="75" d="100"/>
        </p:scale>
        <p:origin x="7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23063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5947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626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5602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85E1D-222C-47C6-9407-A9DBBB2C2A22}"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8573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85E1D-222C-47C6-9407-A9DBBB2C2A22}"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2974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685E1D-222C-47C6-9407-A9DBBB2C2A22}"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97464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85E1D-222C-47C6-9407-A9DBBB2C2A22}"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23386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85E1D-222C-47C6-9407-A9DBBB2C2A22}"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048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85E1D-222C-47C6-9407-A9DBBB2C2A22}"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6306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85E1D-222C-47C6-9407-A9DBBB2C2A22}"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346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85E1D-222C-47C6-9407-A9DBBB2C2A22}" type="datetimeFigureOut">
              <a:rPr lang="en-US" smtClean="0"/>
              <a:t>12/11/2016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3D5A6-4C98-4B26-9C14-8644748E0948}" type="slidenum">
              <a:rPr lang="en-US" smtClean="0"/>
              <a:t>‹#›</a:t>
            </a:fld>
            <a:endParaRPr lang="en-US"/>
          </a:p>
        </p:txBody>
      </p:sp>
    </p:spTree>
    <p:extLst>
      <p:ext uri="{BB962C8B-B14F-4D97-AF65-F5344CB8AC3E}">
        <p14:creationId xmlns:p14="http://schemas.microsoft.com/office/powerpoint/2010/main" val="2193969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537198" y="2153821"/>
            <a:ext cx="2770909" cy="1323439"/>
          </a:xfrm>
          <a:prstGeom prst="rect">
            <a:avLst/>
          </a:prstGeom>
          <a:noFill/>
          <a:effectLst/>
        </p:spPr>
        <p:txBody>
          <a:bodyPr wrap="square" rtlCol="0">
            <a:spAutoFit/>
          </a:bodyPr>
          <a:lstStyle/>
          <a:p>
            <a:pPr algn="r"/>
            <a:r>
              <a:rPr lang="en-US" sz="8000" dirty="0">
                <a:solidFill>
                  <a:schemeClr val="bg1"/>
                </a:solidFill>
                <a:latin typeface="Hunter Heart Free Font" pitchFamily="2" charset="0"/>
              </a:rPr>
              <a:t>3</a:t>
            </a:r>
            <a:r>
              <a:rPr lang="en-US" sz="8000" dirty="0">
                <a:solidFill>
                  <a:schemeClr val="bg1"/>
                </a:solidFill>
                <a:effectLst/>
                <a:latin typeface="Hunter Heart Free Font" pitchFamily="2" charset="0"/>
              </a:rPr>
              <a:t>.1-14</a:t>
            </a:r>
          </a:p>
        </p:txBody>
      </p:sp>
    </p:spTree>
    <p:extLst>
      <p:ext uri="{BB962C8B-B14F-4D97-AF65-F5344CB8AC3E}">
        <p14:creationId xmlns:p14="http://schemas.microsoft.com/office/powerpoint/2010/main" val="9978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99370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65952"/>
            <a:ext cx="8004629" cy="1569660"/>
          </a:xfrm>
          <a:prstGeom prst="rect">
            <a:avLst/>
          </a:prstGeom>
          <a:noFill/>
        </p:spPr>
        <p:txBody>
          <a:bodyPr wrap="square" rtlCol="0">
            <a:spAutoFit/>
          </a:bodyPr>
          <a:lstStyle/>
          <a:p>
            <a:r>
              <a:rPr lang="en-US" sz="3200" dirty="0">
                <a:solidFill>
                  <a:srgbClr val="FFFF00"/>
                </a:solidFill>
              </a:rPr>
              <a:t>Antionette du </a:t>
            </a:r>
            <a:r>
              <a:rPr lang="en-US" sz="3200" dirty="0" err="1">
                <a:solidFill>
                  <a:srgbClr val="FFFF00"/>
                </a:solidFill>
              </a:rPr>
              <a:t>Ligier</a:t>
            </a:r>
            <a:r>
              <a:rPr lang="en-US" sz="3200" dirty="0">
                <a:solidFill>
                  <a:srgbClr val="FFFF00"/>
                </a:solidFill>
              </a:rPr>
              <a:t> de la Garde </a:t>
            </a:r>
            <a:r>
              <a:rPr lang="en-US" sz="3200" dirty="0" err="1">
                <a:solidFill>
                  <a:srgbClr val="FFFF00"/>
                </a:solidFill>
              </a:rPr>
              <a:t>Deshoulieres</a:t>
            </a:r>
            <a:r>
              <a:rPr lang="en-US" sz="3200" dirty="0">
                <a:solidFill>
                  <a:srgbClr val="FFFF00"/>
                </a:solidFill>
              </a:rPr>
              <a:t> (1638-1694) ~ </a:t>
            </a:r>
            <a:r>
              <a:rPr lang="en-US" sz="3200" dirty="0">
                <a:solidFill>
                  <a:schemeClr val="bg1"/>
                </a:solidFill>
              </a:rPr>
              <a:t>“Seeking to know is only too often learning to doubt.”</a:t>
            </a: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5" name="TextBox 4"/>
          <p:cNvSpPr txBox="1"/>
          <p:nvPr/>
        </p:nvSpPr>
        <p:spPr>
          <a:xfrm>
            <a:off x="459719" y="2659244"/>
            <a:ext cx="8004629" cy="1569660"/>
          </a:xfrm>
          <a:prstGeom prst="rect">
            <a:avLst/>
          </a:prstGeom>
          <a:noFill/>
        </p:spPr>
        <p:txBody>
          <a:bodyPr wrap="square" rtlCol="0">
            <a:spAutoFit/>
          </a:bodyPr>
          <a:lstStyle/>
          <a:p>
            <a:r>
              <a:rPr lang="en-US" sz="3200" dirty="0">
                <a:solidFill>
                  <a:srgbClr val="FFFF00"/>
                </a:solidFill>
              </a:rPr>
              <a:t>Fyodor Dostoyevsky (1821-1881) ~ </a:t>
            </a:r>
            <a:r>
              <a:rPr lang="en-US" sz="3200" dirty="0"/>
              <a:t>“It is not as a child that I believe and confess Jesus Christ. My hosanna is born of a furnace of doubt.” </a:t>
            </a:r>
            <a:endParaRPr lang="en-US" sz="4800" dirty="0">
              <a:solidFill>
                <a:srgbClr val="FFFF00"/>
              </a:solidFill>
            </a:endParaRPr>
          </a:p>
        </p:txBody>
      </p:sp>
      <p:sp>
        <p:nvSpPr>
          <p:cNvPr id="6" name="TextBox 5"/>
          <p:cNvSpPr txBox="1"/>
          <p:nvPr/>
        </p:nvSpPr>
        <p:spPr>
          <a:xfrm>
            <a:off x="463216" y="4159380"/>
            <a:ext cx="8004629" cy="1077218"/>
          </a:xfrm>
          <a:prstGeom prst="rect">
            <a:avLst/>
          </a:prstGeom>
          <a:noFill/>
        </p:spPr>
        <p:txBody>
          <a:bodyPr wrap="square" rtlCol="0">
            <a:spAutoFit/>
          </a:bodyPr>
          <a:lstStyle/>
          <a:p>
            <a:r>
              <a:rPr lang="en-US" sz="3200" dirty="0">
                <a:solidFill>
                  <a:srgbClr val="FFFF00"/>
                </a:solidFill>
              </a:rPr>
              <a:t>Paul Tillich (1886-1965) </a:t>
            </a:r>
            <a:r>
              <a:rPr lang="en-US" sz="3200" dirty="0"/>
              <a:t>~ “Doubt isn't the opposite of faith; it is an element of faith.”</a:t>
            </a:r>
          </a:p>
        </p:txBody>
      </p:sp>
    </p:spTree>
    <p:extLst>
      <p:ext uri="{BB962C8B-B14F-4D97-AF65-F5344CB8AC3E}">
        <p14:creationId xmlns:p14="http://schemas.microsoft.com/office/powerpoint/2010/main" val="12028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3">
                                            <p:txEl>
                                              <p:pRg st="0" end="0"/>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3" presetClass="emph" presetSubtype="2" fill="hold" grpId="0" nodeType="withEffect">
                                  <p:stCondLst>
                                    <p:cond delay="0"/>
                                  </p:stCondLst>
                                  <p:childTnLst>
                                    <p:animClr clrSpc="rgb" dir="cw">
                                      <p:cBhvr override="childStyle">
                                        <p:cTn id="21" dur="2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65952"/>
            <a:ext cx="8004629" cy="1569660"/>
          </a:xfrm>
          <a:prstGeom prst="rect">
            <a:avLst/>
          </a:prstGeom>
          <a:noFill/>
        </p:spPr>
        <p:txBody>
          <a:bodyPr wrap="square" rtlCol="0">
            <a:spAutoFit/>
          </a:bodyPr>
          <a:lstStyle/>
          <a:p>
            <a:r>
              <a:rPr lang="en-US" sz="3200" dirty="0">
                <a:solidFill>
                  <a:srgbClr val="FFFF00"/>
                </a:solidFill>
              </a:rPr>
              <a:t>G. K. Chesterton (1874-1936) ~ </a:t>
            </a:r>
            <a:r>
              <a:rPr lang="en-US" sz="3200" dirty="0"/>
              <a:t>“The point of having an open mind, like having an open mouth, is to close it on something solid.”</a:t>
            </a: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518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65952"/>
            <a:ext cx="8004629" cy="584775"/>
          </a:xfrm>
          <a:prstGeom prst="rect">
            <a:avLst/>
          </a:prstGeom>
          <a:noFill/>
        </p:spPr>
        <p:txBody>
          <a:bodyPr wrap="square" rtlCol="0">
            <a:spAutoFit/>
          </a:bodyPr>
          <a:lstStyle/>
          <a:p>
            <a:r>
              <a:rPr lang="en-US" sz="3200" dirty="0">
                <a:solidFill>
                  <a:srgbClr val="FFFF00"/>
                </a:solidFill>
              </a:rPr>
              <a:t>Have counted </a:t>
            </a:r>
            <a:r>
              <a:rPr lang="en-US" sz="3200" dirty="0"/>
              <a:t>(v 7) ~ perfect tense</a:t>
            </a:r>
            <a:endParaRPr lang="en-US" sz="11500" dirty="0">
              <a:solidFill>
                <a:srgbClr val="FFFF00"/>
              </a:solidFill>
              <a:latin typeface="Times New Roman" panose="02020603050405020304" pitchFamily="18" charset="0"/>
              <a:ea typeface="MS UI Gothic" panose="020B0600070205080204" pitchFamily="34" charset="-128"/>
              <a:cs typeface="Times New Roman" panose="02020603050405020304" pitchFamily="18" charset="0"/>
            </a:endParaRP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2" name="TextBox 1"/>
          <p:cNvSpPr txBox="1"/>
          <p:nvPr/>
        </p:nvSpPr>
        <p:spPr>
          <a:xfrm>
            <a:off x="685800" y="1676400"/>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t> </a:t>
            </a:r>
            <a:r>
              <a:rPr lang="en-US" sz="3200" dirty="0">
                <a:solidFill>
                  <a:srgbClr val="FFFF00"/>
                </a:solidFill>
              </a:rPr>
              <a:t>Also count </a:t>
            </a:r>
            <a:r>
              <a:rPr lang="en-US" sz="3200" dirty="0"/>
              <a:t>~ present tense</a:t>
            </a:r>
            <a:endParaRPr lang="en-US" sz="3200" dirty="0">
              <a:solidFill>
                <a:srgbClr val="FFFF00"/>
              </a:solidFill>
            </a:endParaRPr>
          </a:p>
        </p:txBody>
      </p:sp>
      <p:sp>
        <p:nvSpPr>
          <p:cNvPr id="5" name="TextBox 4"/>
          <p:cNvSpPr txBox="1"/>
          <p:nvPr/>
        </p:nvSpPr>
        <p:spPr>
          <a:xfrm>
            <a:off x="692474" y="2221277"/>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t> </a:t>
            </a:r>
            <a:r>
              <a:rPr lang="en-US" sz="3200" dirty="0">
                <a:solidFill>
                  <a:srgbClr val="FFFF00"/>
                </a:solidFill>
              </a:rPr>
              <a:t>Loss</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zemia</a:t>
            </a:r>
            <a:r>
              <a:rPr lang="en-US" sz="3200" dirty="0"/>
              <a:t> – also translated </a:t>
            </a:r>
            <a:r>
              <a:rPr lang="en-US" sz="3200" i="1" dirty="0"/>
              <a:t>damage</a:t>
            </a:r>
            <a:endParaRPr lang="en-US" sz="3200" i="1" dirty="0">
              <a:solidFill>
                <a:srgbClr val="FFFF00"/>
              </a:solidFill>
            </a:endParaRPr>
          </a:p>
        </p:txBody>
      </p:sp>
      <p:sp>
        <p:nvSpPr>
          <p:cNvPr id="6" name="TextBox 5"/>
          <p:cNvSpPr txBox="1"/>
          <p:nvPr/>
        </p:nvSpPr>
        <p:spPr>
          <a:xfrm>
            <a:off x="692474" y="2745217"/>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t> </a:t>
            </a:r>
            <a:r>
              <a:rPr lang="en-US" sz="3200" dirty="0">
                <a:solidFill>
                  <a:srgbClr val="FFFF00"/>
                </a:solidFill>
              </a:rPr>
              <a:t>Rubbish</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skubalon</a:t>
            </a:r>
            <a:r>
              <a:rPr lang="en-US" sz="3200" dirty="0"/>
              <a:t> – KJV, </a:t>
            </a:r>
            <a:r>
              <a:rPr lang="en-US" sz="3200" dirty="0">
                <a:solidFill>
                  <a:srgbClr val="FFFF00"/>
                </a:solidFill>
              </a:rPr>
              <a:t>dung</a:t>
            </a:r>
            <a:endParaRPr lang="en-US" sz="3200" i="1" dirty="0">
              <a:solidFill>
                <a:srgbClr val="FFFF00"/>
              </a:solidFill>
            </a:endParaRPr>
          </a:p>
        </p:txBody>
      </p:sp>
    </p:spTree>
    <p:extLst>
      <p:ext uri="{BB962C8B-B14F-4D97-AF65-F5344CB8AC3E}">
        <p14:creationId xmlns:p14="http://schemas.microsoft.com/office/powerpoint/2010/main" val="29367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5955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upload.wikimedia.org/wikipedia/commons/d/d1/MSH80_eruption_mount_st_helens_05-18-80-dramatic-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3116232" cy="46841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165952"/>
            <a:ext cx="8004629"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Mt. St. Helens, May 18, 1980</a:t>
            </a:r>
            <a:endParaRPr lang="en-US" sz="23900" dirty="0">
              <a:solidFill>
                <a:srgbClr val="FFFF00"/>
              </a:solidFill>
              <a:effectLst>
                <a:outerShdw blurRad="38100" dist="38100" dir="2700000" algn="tl">
                  <a:srgbClr val="000000">
                    <a:alpha val="43137"/>
                  </a:srgbClr>
                </a:outerShdw>
              </a:effectLst>
              <a:latin typeface="Times New Roman" panose="02020603050405020304" pitchFamily="18" charset="0"/>
              <a:ea typeface="MS UI Gothic" panose="020B0600070205080204" pitchFamily="34" charset="-128"/>
              <a:cs typeface="Times New Roman" panose="02020603050405020304" pitchFamily="18" charset="0"/>
            </a:endParaRP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2" name="TextBox 1"/>
          <p:cNvSpPr txBox="1"/>
          <p:nvPr/>
        </p:nvSpPr>
        <p:spPr>
          <a:xfrm>
            <a:off x="685800" y="1676400"/>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1300’ off the top</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692474" y="2221277"/>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10 million tons of TNT</a:t>
            </a:r>
            <a:endParaRPr lang="en-US" sz="3200"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92474" y="2745217"/>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500 </a:t>
            </a:r>
            <a:r>
              <a:rPr lang="en-US" sz="3200" dirty="0" err="1">
                <a:effectLst>
                  <a:outerShdw blurRad="38100" dist="38100" dir="2700000" algn="tl">
                    <a:srgbClr val="000000">
                      <a:alpha val="43137"/>
                    </a:srgbClr>
                  </a:outerShdw>
                </a:effectLst>
              </a:rPr>
              <a:t>Hiroshimas</a:t>
            </a:r>
            <a:endParaRPr lang="en-US" sz="3200" i="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93057" y="3301425"/>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Killed 60 people (some 16 mi. away)</a:t>
            </a:r>
            <a:endParaRPr lang="en-US" sz="3200"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693640" y="3857633"/>
            <a:ext cx="8001000" cy="1077218"/>
          </a:xfrm>
          <a:prstGeom prst="rect">
            <a:avLst/>
          </a:prstGeom>
          <a:noFill/>
        </p:spPr>
        <p:txBody>
          <a:bodyPr wrap="square" rtlCol="0">
            <a:spAutoFit/>
          </a:bodyPr>
          <a:lstStyle/>
          <a:p>
            <a:pPr marL="287338" indent="-287338">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Destroyed enough lumber to build 200,000 homes</a:t>
            </a:r>
          </a:p>
        </p:txBody>
      </p:sp>
    </p:spTree>
    <p:extLst>
      <p:ext uri="{BB962C8B-B14F-4D97-AF65-F5344CB8AC3E}">
        <p14:creationId xmlns:p14="http://schemas.microsoft.com/office/powerpoint/2010/main" val="388369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9" presetClass="emph" presetSubtype="0" nodeType="withEffect">
                                  <p:stCondLst>
                                    <p:cond delay="0"/>
                                  </p:stCondLst>
                                  <p:childTnLst>
                                    <p:set>
                                      <p:cBhvr>
                                        <p:cTn id="18" dur="indefinite"/>
                                        <p:tgtEl>
                                          <p:spTgt spid="1026"/>
                                        </p:tgtEl>
                                        <p:attrNameLst>
                                          <p:attrName>style.opacity</p:attrName>
                                        </p:attrNameLst>
                                      </p:cBhvr>
                                      <p:to>
                                        <p:strVal val="0.25"/>
                                      </p:to>
                                    </p:set>
                                    <p:animEffect filter="image" prLst="opacity: 0.25">
                                      <p:cBhvr rctx="IE">
                                        <p:cTn id="19" dur="indefinite"/>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5"/>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6"/>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79300"/>
            <a:ext cx="8004629" cy="3046988"/>
          </a:xfrm>
          <a:prstGeom prst="rect">
            <a:avLst/>
          </a:prstGeom>
          <a:noFill/>
        </p:spPr>
        <p:txBody>
          <a:bodyPr wrap="square" rtlCol="0">
            <a:spAutoFit/>
          </a:bodyPr>
          <a:lstStyle/>
          <a:p>
            <a:r>
              <a:rPr lang="en-US" sz="3200" dirty="0"/>
              <a:t>Message ~ </a:t>
            </a:r>
            <a:r>
              <a:rPr lang="en-US" sz="3200" dirty="0">
                <a:solidFill>
                  <a:srgbClr val="FFFF00"/>
                </a:solidFill>
              </a:rPr>
              <a:t>I gave up all that inferior stuff so I could know Christ personally, experience his resurrection power,</a:t>
            </a:r>
            <a:r>
              <a:rPr lang="en-US" sz="3200" i="1" dirty="0">
                <a:solidFill>
                  <a:srgbClr val="FFFF00"/>
                </a:solidFill>
              </a:rPr>
              <a:t> </a:t>
            </a:r>
            <a:r>
              <a:rPr lang="en-US" sz="3200" dirty="0">
                <a:solidFill>
                  <a:srgbClr val="FFFF00"/>
                </a:solidFill>
              </a:rPr>
              <a:t>be a partner in his suffering, and go all the way with him to death itself. If there was any way to get in on the resurrection from the dead, I wanted to do it.</a:t>
            </a: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2" name="TextBox 1"/>
          <p:cNvSpPr txBox="1"/>
          <p:nvPr/>
        </p:nvSpPr>
        <p:spPr>
          <a:xfrm>
            <a:off x="457200" y="4141496"/>
            <a:ext cx="8229600" cy="1569660"/>
          </a:xfrm>
          <a:prstGeom prst="rect">
            <a:avLst/>
          </a:prstGeom>
          <a:noFill/>
        </p:spPr>
        <p:txBody>
          <a:bodyPr wrap="square" rtlCol="0">
            <a:spAutoFit/>
          </a:bodyPr>
          <a:lstStyle/>
          <a:p>
            <a:r>
              <a:rPr lang="en-US" sz="3200" dirty="0"/>
              <a:t>TLB ~ </a:t>
            </a:r>
            <a:r>
              <a:rPr lang="en-US" sz="3200" dirty="0">
                <a:solidFill>
                  <a:srgbClr val="FFFF00"/>
                </a:solidFill>
              </a:rPr>
              <a:t>So whatever it takes, I will be one who lives in the fresh newness of life of those who are alive from the dead.</a:t>
            </a:r>
          </a:p>
        </p:txBody>
      </p:sp>
    </p:spTree>
    <p:extLst>
      <p:ext uri="{BB962C8B-B14F-4D97-AF65-F5344CB8AC3E}">
        <p14:creationId xmlns:p14="http://schemas.microsoft.com/office/powerpoint/2010/main" val="440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7675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81364"/>
            <a:ext cx="8004629" cy="2062103"/>
          </a:xfrm>
          <a:prstGeom prst="rect">
            <a:avLst/>
          </a:prstGeom>
          <a:noFill/>
        </p:spPr>
        <p:txBody>
          <a:bodyPr wrap="square" rtlCol="0">
            <a:spAutoFit/>
          </a:bodyPr>
          <a:lstStyle/>
          <a:p>
            <a:r>
              <a:rPr lang="en-US" sz="3200" dirty="0"/>
              <a:t>NLT ~ </a:t>
            </a:r>
            <a:r>
              <a:rPr lang="en-US" sz="3200" dirty="0">
                <a:solidFill>
                  <a:srgbClr val="FFFF00"/>
                </a:solidFill>
              </a:rPr>
              <a:t>No, dear brothers and sisters, I have not achieved it, but I focus on this one thing: Forgetting the past and looking forward to what lies ahead,</a:t>
            </a: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8604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2953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p:cNvSpPr/>
          <p:nvPr/>
        </p:nvSpPr>
        <p:spPr>
          <a:xfrm>
            <a:off x="4343400" y="1194102"/>
            <a:ext cx="958186" cy="643010"/>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2" name="TextBox 1"/>
          <p:cNvSpPr txBox="1"/>
          <p:nvPr/>
        </p:nvSpPr>
        <p:spPr>
          <a:xfrm>
            <a:off x="381000" y="1179140"/>
            <a:ext cx="2286000" cy="5816977"/>
          </a:xfrm>
          <a:prstGeom prst="rect">
            <a:avLst/>
          </a:prstGeom>
          <a:noFill/>
        </p:spPr>
        <p:txBody>
          <a:bodyPr wrap="square" rtlCol="0">
            <a:spAutoFit/>
          </a:bodyPr>
          <a:lstStyle/>
          <a:p>
            <a:r>
              <a:rPr lang="en-US" sz="600" dirty="0"/>
              <a:t>Philippians</a:t>
            </a:r>
          </a:p>
          <a:p>
            <a:r>
              <a:rPr lang="en-US" sz="600" b="1" dirty="0"/>
              <a:t>1</a:t>
            </a:r>
            <a:r>
              <a:rPr lang="en-US" sz="600" dirty="0"/>
              <a:t> Paul and Timothy, bondservants of Jesus Christ, </a:t>
            </a:r>
          </a:p>
          <a:p>
            <a:r>
              <a:rPr lang="en-US" sz="600" dirty="0"/>
              <a:t>To all the saints in Christ Jesus who are in Philippi, with the bishops and deacons: </a:t>
            </a:r>
          </a:p>
          <a:p>
            <a:r>
              <a:rPr lang="en-US" sz="600" baseline="30000" dirty="0"/>
              <a:t>2 </a:t>
            </a:r>
            <a:r>
              <a:rPr lang="en-US" sz="600" dirty="0"/>
              <a:t>Grace to you and peace from God our Father and the Lord Jesus Christ. </a:t>
            </a:r>
          </a:p>
          <a:p>
            <a:r>
              <a:rPr lang="en-US" sz="600" b="1" i="1" dirty="0"/>
              <a:t>Thankfulness and Prayer</a:t>
            </a:r>
            <a:r>
              <a:rPr lang="en-US" sz="600" dirty="0"/>
              <a:t> </a:t>
            </a:r>
          </a:p>
          <a:p>
            <a:r>
              <a:rPr lang="en-US" sz="600" baseline="30000" dirty="0"/>
              <a:t>3 </a:t>
            </a:r>
            <a:r>
              <a:rPr lang="en-US" sz="600" dirty="0"/>
              <a:t>I thank my God upon every remembrance of you, </a:t>
            </a:r>
            <a:r>
              <a:rPr lang="en-US" sz="600" baseline="30000" dirty="0"/>
              <a:t>4 </a:t>
            </a:r>
            <a:r>
              <a:rPr lang="en-US" sz="600" dirty="0"/>
              <a:t>always in every prayer of mine making request for you all with joy, </a:t>
            </a:r>
            <a:r>
              <a:rPr lang="en-US" sz="600" baseline="30000" dirty="0"/>
              <a:t>5 </a:t>
            </a:r>
            <a:r>
              <a:rPr lang="en-US" sz="600" dirty="0"/>
              <a:t>for your fellowship in the gospel from the first day until now, </a:t>
            </a:r>
            <a:r>
              <a:rPr lang="en-US" sz="600" baseline="30000" dirty="0"/>
              <a:t>6 </a:t>
            </a:r>
            <a:r>
              <a:rPr lang="en-US" sz="600" dirty="0"/>
              <a:t>being confident of this very thing, that He who has begun a good work in you will complete </a:t>
            </a:r>
            <a:r>
              <a:rPr lang="en-US" sz="600" i="1" dirty="0"/>
              <a:t>it</a:t>
            </a:r>
            <a:r>
              <a:rPr lang="en-US" sz="600" dirty="0"/>
              <a:t> until the day of Jesus Christ; </a:t>
            </a:r>
            <a:r>
              <a:rPr lang="en-US" sz="600" baseline="30000" dirty="0"/>
              <a:t>7 </a:t>
            </a:r>
            <a:r>
              <a:rPr lang="en-US" sz="600" dirty="0"/>
              <a:t>just as it is right for me to think this of you all, because I have you in my heart, inasmuch as both in my chains and in the defense and confirmation of the gospel, you all are partakers with me of grace. </a:t>
            </a:r>
            <a:r>
              <a:rPr lang="en-US" sz="600" baseline="30000" dirty="0"/>
              <a:t>8 </a:t>
            </a:r>
            <a:r>
              <a:rPr lang="en-US" sz="600" dirty="0"/>
              <a:t>For God is my witness, how greatly I long for you all with the affection of Jesus Christ. </a:t>
            </a:r>
          </a:p>
          <a:p>
            <a:r>
              <a:rPr lang="en-US" sz="600" baseline="30000" dirty="0"/>
              <a:t>9 </a:t>
            </a:r>
            <a:r>
              <a:rPr lang="en-US" sz="600" dirty="0"/>
              <a:t>And this I pray, that your love may abound still more and more in knowledge and all discernment, </a:t>
            </a:r>
            <a:r>
              <a:rPr lang="en-US" sz="600" baseline="30000" dirty="0"/>
              <a:t>10 </a:t>
            </a:r>
            <a:r>
              <a:rPr lang="en-US" sz="600" dirty="0"/>
              <a:t>that you may approve the things that are excellent, that you may be sincere and without offense till the day of Christ, </a:t>
            </a:r>
            <a:r>
              <a:rPr lang="en-US" sz="600" baseline="30000" dirty="0"/>
              <a:t>11 </a:t>
            </a:r>
            <a:r>
              <a:rPr lang="en-US" sz="600" dirty="0"/>
              <a:t>being filled with the fruits of righteousness which </a:t>
            </a:r>
            <a:r>
              <a:rPr lang="en-US" sz="600" i="1" dirty="0"/>
              <a:t>are</a:t>
            </a:r>
            <a:r>
              <a:rPr lang="en-US" sz="600" dirty="0"/>
              <a:t> by Jesus Christ, to the glory and praise of God. </a:t>
            </a:r>
          </a:p>
          <a:p>
            <a:r>
              <a:rPr lang="en-US" sz="600" b="1" i="1" dirty="0"/>
              <a:t>Christ is Preached</a:t>
            </a:r>
            <a:r>
              <a:rPr lang="en-US" sz="600" dirty="0"/>
              <a:t> </a:t>
            </a:r>
          </a:p>
          <a:p>
            <a:r>
              <a:rPr lang="en-US" sz="600" baseline="30000" dirty="0"/>
              <a:t>12 </a:t>
            </a:r>
            <a:r>
              <a:rPr lang="en-US" sz="600" dirty="0"/>
              <a:t>But I want you to know, brethren, that the things </a:t>
            </a:r>
            <a:r>
              <a:rPr lang="en-US" sz="600" i="1" dirty="0"/>
              <a:t>which happened</a:t>
            </a:r>
            <a:r>
              <a:rPr lang="en-US" sz="600" dirty="0"/>
              <a:t> to me have actually turned out for the furtherance of the gospel, </a:t>
            </a:r>
            <a:r>
              <a:rPr lang="en-US" sz="600" baseline="30000" dirty="0"/>
              <a:t>13 </a:t>
            </a:r>
            <a:r>
              <a:rPr lang="en-US" sz="600" dirty="0"/>
              <a:t>so that it has become evident to the whole palace guard, and to all the rest, that my chains are in Christ; </a:t>
            </a:r>
            <a:r>
              <a:rPr lang="en-US" sz="600" baseline="30000" dirty="0"/>
              <a:t>14 </a:t>
            </a:r>
            <a:r>
              <a:rPr lang="en-US" sz="600" dirty="0"/>
              <a:t>and most of the brethren in the Lord, having become confident by my chains, are much more bold to speak the word without fear. </a:t>
            </a:r>
          </a:p>
          <a:p>
            <a:r>
              <a:rPr lang="en-US" sz="600" baseline="30000" dirty="0"/>
              <a:t>15 </a:t>
            </a:r>
            <a:r>
              <a:rPr lang="en-US" sz="600" dirty="0"/>
              <a:t>Some indeed preach Christ even from envy and strife, and some also from goodwill: </a:t>
            </a:r>
            <a:r>
              <a:rPr lang="en-US" sz="600" baseline="30000" dirty="0"/>
              <a:t>16 </a:t>
            </a:r>
            <a:r>
              <a:rPr lang="en-US" sz="600" dirty="0"/>
              <a:t>The former preach Christ from selfish ambition, not sincerely, supposing to add affliction to my chains; </a:t>
            </a:r>
            <a:r>
              <a:rPr lang="en-US" sz="600" baseline="30000" dirty="0"/>
              <a:t>17 </a:t>
            </a:r>
            <a:r>
              <a:rPr lang="en-US" sz="600" dirty="0"/>
              <a:t>but the latter out of love, knowing that I am appointed for the defense of the gospel. </a:t>
            </a:r>
            <a:r>
              <a:rPr lang="en-US" sz="600" baseline="30000" dirty="0"/>
              <a:t>18 </a:t>
            </a:r>
            <a:r>
              <a:rPr lang="en-US" sz="600" dirty="0"/>
              <a:t>What then? Only </a:t>
            </a:r>
            <a:r>
              <a:rPr lang="en-US" sz="600" i="1" dirty="0"/>
              <a:t>that</a:t>
            </a:r>
            <a:r>
              <a:rPr lang="en-US" sz="600" dirty="0"/>
              <a:t> in every way, whether in pretense or in truth, Christ is preached; and in this I rejoice, yes, and will rejoice. </a:t>
            </a:r>
          </a:p>
          <a:p>
            <a:r>
              <a:rPr lang="en-US" sz="600" b="1" i="1" dirty="0"/>
              <a:t>To Live is Christ</a:t>
            </a:r>
            <a:r>
              <a:rPr lang="en-US" sz="600" dirty="0"/>
              <a:t> </a:t>
            </a:r>
          </a:p>
          <a:p>
            <a:r>
              <a:rPr lang="en-US" sz="600" baseline="30000" dirty="0"/>
              <a:t>19 </a:t>
            </a:r>
            <a:r>
              <a:rPr lang="en-US" sz="600" dirty="0"/>
              <a:t>For I know that this will turn out for my deliverance through your prayer and the supply of the Spirit of Jesus Christ, </a:t>
            </a:r>
            <a:r>
              <a:rPr lang="en-US" sz="600" baseline="30000" dirty="0"/>
              <a:t>20 </a:t>
            </a:r>
            <a:r>
              <a:rPr lang="en-US" sz="600" dirty="0"/>
              <a:t>according to my earnest expectation and hope that in nothing I shall be ashamed, but with all boldness, as always, so now also Christ will be magnified in my body, whether by life or by death. </a:t>
            </a:r>
            <a:r>
              <a:rPr lang="en-US" sz="600" baseline="30000" dirty="0"/>
              <a:t>21 </a:t>
            </a:r>
            <a:r>
              <a:rPr lang="en-US" sz="600" dirty="0"/>
              <a:t>For to me, to live </a:t>
            </a:r>
            <a:r>
              <a:rPr lang="en-US" sz="600" i="1" dirty="0"/>
              <a:t>is</a:t>
            </a:r>
            <a:r>
              <a:rPr lang="en-US" sz="600" dirty="0"/>
              <a:t> Christ, and to die </a:t>
            </a:r>
            <a:r>
              <a:rPr lang="en-US" sz="600" i="1" dirty="0"/>
              <a:t>is</a:t>
            </a:r>
            <a:r>
              <a:rPr lang="en-US" sz="600" dirty="0"/>
              <a:t> gain. </a:t>
            </a:r>
            <a:r>
              <a:rPr lang="en-US" sz="600" baseline="30000" dirty="0"/>
              <a:t>22 </a:t>
            </a:r>
            <a:r>
              <a:rPr lang="en-US" sz="600" dirty="0"/>
              <a:t>But if </a:t>
            </a:r>
            <a:r>
              <a:rPr lang="en-US" sz="600" i="1" dirty="0"/>
              <a:t>I</a:t>
            </a:r>
            <a:r>
              <a:rPr lang="en-US" sz="600" dirty="0"/>
              <a:t> live on in the flesh, this </a:t>
            </a:r>
            <a:r>
              <a:rPr lang="en-US" sz="600" i="1" dirty="0"/>
              <a:t>will mean</a:t>
            </a:r>
            <a:r>
              <a:rPr lang="en-US" sz="600" dirty="0"/>
              <a:t> fruit from </a:t>
            </a:r>
            <a:r>
              <a:rPr lang="en-US" sz="600" i="1" dirty="0"/>
              <a:t>my</a:t>
            </a:r>
            <a:r>
              <a:rPr lang="en-US" sz="600" dirty="0"/>
              <a:t> labor; yet what I shall choose I cannot tell. </a:t>
            </a:r>
            <a:r>
              <a:rPr lang="en-US" sz="600" baseline="30000" dirty="0"/>
              <a:t>23 </a:t>
            </a:r>
            <a:r>
              <a:rPr lang="en-US" sz="600" dirty="0"/>
              <a:t>For I am hard-pressed between the two, having a desire to depart and be with Christ, </a:t>
            </a:r>
            <a:r>
              <a:rPr lang="en-US" sz="600" i="1" dirty="0"/>
              <a:t>which is</a:t>
            </a:r>
            <a:r>
              <a:rPr lang="en-US" sz="600" dirty="0"/>
              <a:t> far better. </a:t>
            </a:r>
            <a:r>
              <a:rPr lang="en-US" sz="600" baseline="30000" dirty="0"/>
              <a:t>24 </a:t>
            </a:r>
            <a:r>
              <a:rPr lang="en-US" sz="600" dirty="0"/>
              <a:t>Nevertheless to remain in the flesh </a:t>
            </a:r>
            <a:r>
              <a:rPr lang="en-US" sz="600" i="1" dirty="0"/>
              <a:t>is</a:t>
            </a:r>
            <a:r>
              <a:rPr lang="en-US" sz="600" dirty="0"/>
              <a:t> more needful for you. </a:t>
            </a:r>
            <a:r>
              <a:rPr lang="en-US" sz="600" baseline="30000" dirty="0"/>
              <a:t>25 </a:t>
            </a:r>
            <a:r>
              <a:rPr lang="en-US" sz="600" dirty="0"/>
              <a:t>And being confident of this, I know that I shall remain and continue with you all for your progress and joy of faith, </a:t>
            </a:r>
            <a:r>
              <a:rPr lang="en-US" sz="600" baseline="30000" dirty="0"/>
              <a:t>26 </a:t>
            </a:r>
            <a:r>
              <a:rPr lang="en-US" sz="600" dirty="0"/>
              <a:t>that your rejoicing for me may be more abundant in Jesus Christ by my coming to you again. </a:t>
            </a:r>
          </a:p>
          <a:p>
            <a:r>
              <a:rPr lang="en-US" sz="600" b="1" i="1" dirty="0"/>
              <a:t>Striving and Suffering for Christ</a:t>
            </a:r>
            <a:r>
              <a:rPr lang="en-US" sz="600" dirty="0"/>
              <a:t> </a:t>
            </a:r>
          </a:p>
          <a:p>
            <a:r>
              <a:rPr lang="en-US" sz="600" baseline="30000" dirty="0"/>
              <a:t>27 </a:t>
            </a:r>
            <a:r>
              <a:rPr lang="en-US" sz="600" dirty="0"/>
              <a:t>Only let your conduct be worthy of the gospel of Christ, so that whether I come and see you or am absent, I may hear of your affairs, that you stand fast in one spirit, with one mind striving together for the faith of the gospel, </a:t>
            </a:r>
            <a:r>
              <a:rPr lang="en-US" sz="600" baseline="30000" dirty="0"/>
              <a:t>28 </a:t>
            </a:r>
            <a:r>
              <a:rPr lang="en-US" sz="600" dirty="0"/>
              <a:t>and not in any way terrified by your adversaries, which is to them a proof of perdition, but to you of salvation, and that from God. </a:t>
            </a:r>
            <a:r>
              <a:rPr lang="en-US" sz="600" baseline="30000" dirty="0"/>
              <a:t>29 </a:t>
            </a:r>
            <a:r>
              <a:rPr lang="en-US" sz="600" dirty="0"/>
              <a:t>For to you it has been granted on behalf of Christ, not only to believe in Him, but also to suffer for His sake, </a:t>
            </a:r>
            <a:r>
              <a:rPr lang="en-US" sz="600" baseline="30000" dirty="0"/>
              <a:t>30 </a:t>
            </a:r>
            <a:r>
              <a:rPr lang="en-US" sz="600" dirty="0"/>
              <a:t>having the same conflict which you saw in me and now hear </a:t>
            </a:r>
            <a:r>
              <a:rPr lang="en-US" sz="600" i="1" dirty="0"/>
              <a:t>is</a:t>
            </a:r>
            <a:r>
              <a:rPr lang="en-US" sz="600" dirty="0"/>
              <a:t> in me.</a:t>
            </a:r>
          </a:p>
        </p:txBody>
      </p:sp>
      <p:sp>
        <p:nvSpPr>
          <p:cNvPr id="6" name="TextBox 5"/>
          <p:cNvSpPr txBox="1"/>
          <p:nvPr/>
        </p:nvSpPr>
        <p:spPr>
          <a:xfrm>
            <a:off x="2590800" y="1181139"/>
            <a:ext cx="2057400" cy="5724644"/>
          </a:xfrm>
          <a:prstGeom prst="rect">
            <a:avLst/>
          </a:prstGeom>
          <a:noFill/>
        </p:spPr>
        <p:txBody>
          <a:bodyPr wrap="square" rtlCol="0">
            <a:spAutoFit/>
          </a:bodyPr>
          <a:lstStyle/>
          <a:p>
            <a:r>
              <a:rPr lang="en-US" sz="600" b="1" i="1" dirty="0"/>
              <a:t>Unity Through Humility</a:t>
            </a:r>
            <a:r>
              <a:rPr lang="en-US" sz="600" dirty="0"/>
              <a:t> </a:t>
            </a:r>
          </a:p>
          <a:p>
            <a:r>
              <a:rPr lang="en-US" sz="600" b="1" dirty="0"/>
              <a:t>2</a:t>
            </a:r>
            <a:r>
              <a:rPr lang="en-US" sz="600" dirty="0"/>
              <a:t> Therefore if </a:t>
            </a:r>
            <a:r>
              <a:rPr lang="en-US" sz="600" i="1" dirty="0"/>
              <a:t>there is</a:t>
            </a:r>
            <a:r>
              <a:rPr lang="en-US" sz="600" dirty="0"/>
              <a:t> any consolation in Christ, if any comfort of love, if any fellowship of the Spirit, if any affection and mercy, </a:t>
            </a:r>
            <a:r>
              <a:rPr lang="en-US" sz="600" baseline="30000" dirty="0"/>
              <a:t>2 </a:t>
            </a:r>
            <a:r>
              <a:rPr lang="en-US" sz="600" dirty="0"/>
              <a:t>fulfill my joy by being like-minded, having the same love, </a:t>
            </a:r>
            <a:r>
              <a:rPr lang="en-US" sz="600" i="1" dirty="0"/>
              <a:t>being</a:t>
            </a:r>
            <a:r>
              <a:rPr lang="en-US" sz="600" dirty="0"/>
              <a:t> of one accord, of one mind. </a:t>
            </a:r>
            <a:r>
              <a:rPr lang="en-US" sz="600" baseline="30000" dirty="0"/>
              <a:t>3 </a:t>
            </a:r>
            <a:r>
              <a:rPr lang="en-US" sz="600" i="1" dirty="0"/>
              <a:t>Let</a:t>
            </a:r>
            <a:r>
              <a:rPr lang="en-US" sz="600" dirty="0"/>
              <a:t> nothing </a:t>
            </a:r>
            <a:r>
              <a:rPr lang="en-US" sz="600" i="1" dirty="0"/>
              <a:t>be done</a:t>
            </a:r>
            <a:r>
              <a:rPr lang="en-US" sz="600" dirty="0"/>
              <a:t> through selfish ambition or conceit, but in lowliness of mind let each esteem others better than himself. </a:t>
            </a:r>
            <a:r>
              <a:rPr lang="en-US" sz="600" baseline="30000" dirty="0"/>
              <a:t>4 </a:t>
            </a:r>
            <a:r>
              <a:rPr lang="en-US" sz="600" dirty="0"/>
              <a:t>Let each of you look out not only for his own interests, but also for the interests of others. </a:t>
            </a:r>
          </a:p>
          <a:p>
            <a:r>
              <a:rPr lang="en-US" sz="600" b="1" i="1" dirty="0"/>
              <a:t>The Humbled and Exalted Christ</a:t>
            </a:r>
            <a:r>
              <a:rPr lang="en-US" sz="600" dirty="0"/>
              <a:t> </a:t>
            </a:r>
          </a:p>
          <a:p>
            <a:r>
              <a:rPr lang="en-US" sz="600" baseline="30000" dirty="0"/>
              <a:t>5 </a:t>
            </a:r>
            <a:r>
              <a:rPr lang="en-US" sz="600" dirty="0"/>
              <a:t>Let this mind be in you which was also in Christ Jesus, </a:t>
            </a:r>
            <a:r>
              <a:rPr lang="en-US" sz="600" baseline="30000" dirty="0"/>
              <a:t>6 </a:t>
            </a:r>
            <a:r>
              <a:rPr lang="en-US" sz="600" dirty="0"/>
              <a:t>who, being in the form of God, did not consider it robbery to be equal with God, </a:t>
            </a:r>
            <a:r>
              <a:rPr lang="en-US" sz="600" baseline="30000" dirty="0"/>
              <a:t>7 </a:t>
            </a:r>
            <a:r>
              <a:rPr lang="en-US" sz="600" dirty="0"/>
              <a:t>but made Himself of no reputation, taking the form of a bondservant, </a:t>
            </a:r>
            <a:r>
              <a:rPr lang="en-US" sz="600" i="1" dirty="0"/>
              <a:t>and</a:t>
            </a:r>
            <a:r>
              <a:rPr lang="en-US" sz="600" dirty="0"/>
              <a:t> coming in the likeness of men. </a:t>
            </a:r>
            <a:r>
              <a:rPr lang="en-US" sz="600" baseline="30000" dirty="0"/>
              <a:t>8 </a:t>
            </a:r>
            <a:r>
              <a:rPr lang="en-US" sz="600" dirty="0"/>
              <a:t>And being found in appearance as a man, He humbled Himself and became obedient to </a:t>
            </a:r>
            <a:r>
              <a:rPr lang="en-US" sz="600" i="1" dirty="0"/>
              <a:t>the point of</a:t>
            </a:r>
            <a:r>
              <a:rPr lang="en-US" sz="600" dirty="0"/>
              <a:t> death, even the death of the cross. </a:t>
            </a:r>
            <a:r>
              <a:rPr lang="en-US" sz="600" baseline="30000" dirty="0"/>
              <a:t>9 </a:t>
            </a:r>
            <a:r>
              <a:rPr lang="en-US" sz="600" dirty="0"/>
              <a:t>Therefore God also has highly exalted Him and given Him the name which is above every name, </a:t>
            </a:r>
            <a:r>
              <a:rPr lang="en-US" sz="600" baseline="30000" dirty="0"/>
              <a:t>10 </a:t>
            </a:r>
            <a:r>
              <a:rPr lang="en-US" sz="600" dirty="0"/>
              <a:t>that at the name of Jesus every knee should bow, of those in heaven, and of those on earth, and of those under the earth, </a:t>
            </a:r>
            <a:r>
              <a:rPr lang="en-US" sz="600" baseline="30000" dirty="0"/>
              <a:t>11 </a:t>
            </a:r>
            <a:r>
              <a:rPr lang="en-US" sz="600" dirty="0"/>
              <a:t>and </a:t>
            </a:r>
            <a:r>
              <a:rPr lang="en-US" sz="600" i="1" dirty="0"/>
              <a:t>that</a:t>
            </a:r>
            <a:r>
              <a:rPr lang="en-US" sz="600" dirty="0"/>
              <a:t> every tongue should confess that Jesus Christ </a:t>
            </a:r>
            <a:r>
              <a:rPr lang="en-US" sz="600" i="1" dirty="0"/>
              <a:t>is</a:t>
            </a:r>
            <a:r>
              <a:rPr lang="en-US" sz="600" dirty="0"/>
              <a:t> Lord, to the glory of God the Father. </a:t>
            </a:r>
          </a:p>
          <a:p>
            <a:r>
              <a:rPr lang="en-US" sz="600" b="1" i="1" dirty="0"/>
              <a:t>Light Bearers</a:t>
            </a:r>
            <a:r>
              <a:rPr lang="en-US" sz="600" dirty="0"/>
              <a:t> </a:t>
            </a:r>
          </a:p>
          <a:p>
            <a:r>
              <a:rPr lang="en-US" sz="600" baseline="30000" dirty="0"/>
              <a:t>12 </a:t>
            </a:r>
            <a:r>
              <a:rPr lang="en-US" sz="600" dirty="0"/>
              <a:t>Therefore, my beloved, as you have always obeyed, not as in my presence only, but now much more in my absence, work out your own salvation with fear and trembling; </a:t>
            </a:r>
            <a:r>
              <a:rPr lang="en-US" sz="600" baseline="30000" dirty="0"/>
              <a:t>13 </a:t>
            </a:r>
            <a:r>
              <a:rPr lang="en-US" sz="600" dirty="0"/>
              <a:t>for it is God who works in you both to will and to do for </a:t>
            </a:r>
            <a:r>
              <a:rPr lang="en-US" sz="600" i="1" dirty="0"/>
              <a:t>His</a:t>
            </a:r>
            <a:r>
              <a:rPr lang="en-US" sz="600" dirty="0"/>
              <a:t> good pleasure. </a:t>
            </a:r>
          </a:p>
          <a:p>
            <a:r>
              <a:rPr lang="en-US" sz="600" baseline="30000" dirty="0"/>
              <a:t>14 </a:t>
            </a:r>
            <a:r>
              <a:rPr lang="en-US" sz="600" dirty="0"/>
              <a:t>Do all things without complaining and disputing, </a:t>
            </a:r>
            <a:r>
              <a:rPr lang="en-US" sz="600" baseline="30000" dirty="0"/>
              <a:t>15 </a:t>
            </a:r>
            <a:r>
              <a:rPr lang="en-US" sz="600" dirty="0"/>
              <a:t>that you may become blameless and harmless, children of God without fault in the midst of a crooked and perverse generation, among whom you shine as lights in the world, </a:t>
            </a:r>
            <a:r>
              <a:rPr lang="en-US" sz="600" baseline="30000" dirty="0"/>
              <a:t>16 </a:t>
            </a:r>
            <a:r>
              <a:rPr lang="en-US" sz="600" dirty="0"/>
              <a:t>holding fast the word of life, so that I may rejoice in the day of Christ that I have not run in vain or labored in vain. </a:t>
            </a:r>
          </a:p>
          <a:p>
            <a:r>
              <a:rPr lang="en-US" sz="600" baseline="30000" dirty="0"/>
              <a:t>17 </a:t>
            </a:r>
            <a:r>
              <a:rPr lang="en-US" sz="600" dirty="0"/>
              <a:t>Yes, and if I am being poured out </a:t>
            </a:r>
            <a:r>
              <a:rPr lang="en-US" sz="600" i="1" dirty="0"/>
              <a:t>as a drink offering</a:t>
            </a:r>
            <a:r>
              <a:rPr lang="en-US" sz="600" dirty="0"/>
              <a:t> on the sacrifice and service of your faith, I am glad and rejoice with you all. </a:t>
            </a:r>
            <a:r>
              <a:rPr lang="en-US" sz="600" baseline="30000" dirty="0"/>
              <a:t>18 </a:t>
            </a:r>
            <a:r>
              <a:rPr lang="en-US" sz="600" dirty="0"/>
              <a:t>For the same reason you also be glad and rejoice with me. </a:t>
            </a:r>
          </a:p>
          <a:p>
            <a:r>
              <a:rPr lang="en-US" sz="600" b="1" i="1" dirty="0"/>
              <a:t>Timothy Commended</a:t>
            </a:r>
            <a:r>
              <a:rPr lang="en-US" sz="600" dirty="0"/>
              <a:t> </a:t>
            </a:r>
          </a:p>
          <a:p>
            <a:r>
              <a:rPr lang="en-US" sz="600" baseline="30000" dirty="0"/>
              <a:t>19 </a:t>
            </a:r>
            <a:r>
              <a:rPr lang="en-US" sz="600" dirty="0"/>
              <a:t>But I trust in the Lord Jesus to send Timothy to you shortly, that I also may be encouraged when I know your state. </a:t>
            </a:r>
            <a:r>
              <a:rPr lang="en-US" sz="600" baseline="30000" dirty="0"/>
              <a:t>20 </a:t>
            </a:r>
            <a:r>
              <a:rPr lang="en-US" sz="600" dirty="0"/>
              <a:t>For I have no one like-minded, who will sincerely</a:t>
            </a:r>
          </a:p>
          <a:p>
            <a:r>
              <a:rPr lang="en-US" sz="600" dirty="0"/>
              <a:t>care for your state. </a:t>
            </a:r>
            <a:r>
              <a:rPr lang="en-US" sz="600" baseline="30000" dirty="0"/>
              <a:t>21 </a:t>
            </a:r>
            <a:r>
              <a:rPr lang="en-US" sz="600" dirty="0"/>
              <a:t>For all seek their own, not the things which are of Christ Jesus. </a:t>
            </a:r>
            <a:r>
              <a:rPr lang="en-US" sz="600" baseline="30000" dirty="0"/>
              <a:t>22 </a:t>
            </a:r>
            <a:r>
              <a:rPr lang="en-US" sz="600" dirty="0"/>
              <a:t>But you know his proven character, that as a son with </a:t>
            </a:r>
            <a:r>
              <a:rPr lang="en-US" sz="600" i="1" dirty="0"/>
              <a:t>his</a:t>
            </a:r>
            <a:r>
              <a:rPr lang="en-US" sz="600" dirty="0"/>
              <a:t> father he served with me in the gospel. </a:t>
            </a:r>
            <a:r>
              <a:rPr lang="en-US" sz="600" baseline="30000" dirty="0"/>
              <a:t>23 </a:t>
            </a:r>
            <a:r>
              <a:rPr lang="en-US" sz="600" dirty="0"/>
              <a:t>Therefore I hope to send him at once, as soon as I see how it goes with me. </a:t>
            </a:r>
            <a:r>
              <a:rPr lang="en-US" sz="600" baseline="30000" dirty="0"/>
              <a:t>24 </a:t>
            </a:r>
            <a:r>
              <a:rPr lang="en-US" sz="600" dirty="0"/>
              <a:t>But I trust in the Lord that I myself shall also come shortly. </a:t>
            </a:r>
          </a:p>
          <a:p>
            <a:r>
              <a:rPr lang="en-US" sz="600" b="1" i="1" dirty="0"/>
              <a:t>Epaphroditus Praised</a:t>
            </a:r>
            <a:r>
              <a:rPr lang="en-US" sz="600" dirty="0"/>
              <a:t> </a:t>
            </a:r>
          </a:p>
          <a:p>
            <a:r>
              <a:rPr lang="en-US" sz="600" baseline="30000" dirty="0"/>
              <a:t>25 </a:t>
            </a:r>
            <a:r>
              <a:rPr lang="en-US" sz="600" dirty="0"/>
              <a:t>Yet I considered it necessary to send to you Epaphroditus, my brother, fellow worker, and fellow soldier, but your messenger and the one who ministered to my need; </a:t>
            </a:r>
            <a:r>
              <a:rPr lang="en-US" sz="600" baseline="30000" dirty="0"/>
              <a:t>26 </a:t>
            </a:r>
            <a:r>
              <a:rPr lang="en-US" sz="600" dirty="0"/>
              <a:t>since he was longing for you all, and was distressed because you had heard that he was sick. </a:t>
            </a:r>
            <a:r>
              <a:rPr lang="en-US" sz="600" baseline="30000" dirty="0"/>
              <a:t>27 </a:t>
            </a:r>
            <a:r>
              <a:rPr lang="en-US" sz="600" dirty="0"/>
              <a:t>For indeed he was sick almost unto death; but God had mercy on him, and not only on him but on me also, lest I should have sorrow upon sorrow.</a:t>
            </a:r>
          </a:p>
          <a:p>
            <a:r>
              <a:rPr lang="en-US" sz="600" baseline="30000" dirty="0"/>
              <a:t>28 </a:t>
            </a:r>
            <a:r>
              <a:rPr lang="en-US" sz="600" dirty="0"/>
              <a:t>Therefore I sent him the more eagerly, that when you see him again you may rejoice, and I may be less sorrowful. </a:t>
            </a:r>
            <a:r>
              <a:rPr lang="en-US" sz="600" baseline="30000" dirty="0"/>
              <a:t>29 </a:t>
            </a:r>
            <a:r>
              <a:rPr lang="en-US" sz="600" dirty="0"/>
              <a:t>Receive him therefore in the Lord with all gladness, and hold such men in esteem; </a:t>
            </a:r>
            <a:r>
              <a:rPr lang="en-US" sz="600" baseline="30000" dirty="0"/>
              <a:t>30 </a:t>
            </a:r>
            <a:r>
              <a:rPr lang="en-US" sz="600" dirty="0"/>
              <a:t>because for the work of Christ</a:t>
            </a:r>
          </a:p>
          <a:p>
            <a:endParaRPr lang="en-US" sz="600" dirty="0">
              <a:solidFill>
                <a:schemeClr val="bg1"/>
              </a:solidFill>
            </a:endParaRPr>
          </a:p>
        </p:txBody>
      </p:sp>
      <p:sp>
        <p:nvSpPr>
          <p:cNvPr id="7" name="TextBox 6"/>
          <p:cNvSpPr txBox="1"/>
          <p:nvPr/>
        </p:nvSpPr>
        <p:spPr>
          <a:xfrm>
            <a:off x="4572000" y="1144361"/>
            <a:ext cx="2057400" cy="5724644"/>
          </a:xfrm>
          <a:prstGeom prst="rect">
            <a:avLst/>
          </a:prstGeom>
          <a:noFill/>
        </p:spPr>
        <p:txBody>
          <a:bodyPr wrap="square" rtlCol="0">
            <a:spAutoFit/>
          </a:bodyPr>
          <a:lstStyle/>
          <a:p>
            <a:r>
              <a:rPr lang="en-US" sz="600" dirty="0"/>
              <a:t>he came close to death, not regarding his life, to supply what was lacking in your service toward me. </a:t>
            </a:r>
          </a:p>
          <a:p>
            <a:r>
              <a:rPr lang="en-US" sz="600" b="1" i="1" dirty="0"/>
              <a:t>All for Christ</a:t>
            </a:r>
            <a:r>
              <a:rPr lang="en-US" sz="600" dirty="0"/>
              <a:t> </a:t>
            </a:r>
          </a:p>
          <a:p>
            <a:r>
              <a:rPr lang="en-US" sz="600" b="1" dirty="0"/>
              <a:t>3</a:t>
            </a:r>
            <a:r>
              <a:rPr lang="en-US" sz="600" dirty="0"/>
              <a:t>            , my brethren, rejoice in the Lord. For me to write the same things to you </a:t>
            </a:r>
            <a:r>
              <a:rPr lang="en-US" sz="600" i="1" dirty="0"/>
              <a:t>is</a:t>
            </a:r>
            <a:r>
              <a:rPr lang="en-US" sz="600" dirty="0"/>
              <a:t> not tedious, but for you </a:t>
            </a:r>
            <a:r>
              <a:rPr lang="en-US" sz="600" i="1" dirty="0"/>
              <a:t>it is</a:t>
            </a:r>
            <a:r>
              <a:rPr lang="en-US" sz="600" dirty="0"/>
              <a:t> safe. </a:t>
            </a:r>
          </a:p>
          <a:p>
            <a:r>
              <a:rPr lang="en-US" sz="600" baseline="30000" dirty="0"/>
              <a:t>2 </a:t>
            </a:r>
            <a:r>
              <a:rPr lang="en-US" sz="600" dirty="0"/>
              <a:t>Beware of dogs, beware of evil workers, beware of the mutilation! </a:t>
            </a:r>
            <a:r>
              <a:rPr lang="en-US" sz="600" baseline="30000" dirty="0"/>
              <a:t>3 </a:t>
            </a:r>
            <a:r>
              <a:rPr lang="en-US" sz="600" dirty="0"/>
              <a:t>For we are the circumcision, who worship God in the Spirit, rejoice in Christ Jesus, and have no confidence in the flesh, </a:t>
            </a:r>
            <a:r>
              <a:rPr lang="en-US" sz="600" baseline="30000" dirty="0"/>
              <a:t>4 </a:t>
            </a:r>
            <a:r>
              <a:rPr lang="en-US" sz="600" dirty="0"/>
              <a:t>though I also might have confidence in the flesh. If anyone else thinks he may have confidence in the flesh, I more so: </a:t>
            </a:r>
            <a:r>
              <a:rPr lang="en-US" sz="600" baseline="30000" dirty="0"/>
              <a:t>5 </a:t>
            </a:r>
            <a:r>
              <a:rPr lang="en-US" sz="600" dirty="0"/>
              <a:t>circumcised the eighth day, of the stock of Israel, </a:t>
            </a:r>
            <a:r>
              <a:rPr lang="en-US" sz="600" i="1" dirty="0"/>
              <a:t>of</a:t>
            </a:r>
            <a:r>
              <a:rPr lang="en-US" sz="600" dirty="0"/>
              <a:t> the tribe of Benjamin, a Hebrew of the Hebrews; concerning the law, a Pharisee; </a:t>
            </a:r>
            <a:r>
              <a:rPr lang="en-US" sz="600" baseline="30000" dirty="0"/>
              <a:t>6 </a:t>
            </a:r>
            <a:r>
              <a:rPr lang="en-US" sz="600" dirty="0"/>
              <a:t>concerning zeal, persecuting the church; concerning the righteousness which is in the law, blameless. </a:t>
            </a:r>
          </a:p>
          <a:p>
            <a:r>
              <a:rPr lang="en-US" sz="600" baseline="30000" dirty="0"/>
              <a:t>7 </a:t>
            </a:r>
            <a:r>
              <a:rPr lang="en-US" sz="600" dirty="0"/>
              <a:t>But what things were gain to me, these I have counted loss for Christ. </a:t>
            </a:r>
            <a:r>
              <a:rPr lang="en-US" sz="600" baseline="30000" dirty="0"/>
              <a:t>8 </a:t>
            </a:r>
            <a:r>
              <a:rPr lang="en-US" sz="600" dirty="0"/>
              <a:t>Yet indeed I also count all things loss for the excellence of the knowledge of Christ Jesus my Lord, for whom I have suffered the loss of all things, and count them as rubbish, that I may gain Christ </a:t>
            </a:r>
            <a:r>
              <a:rPr lang="en-US" sz="600" baseline="30000" dirty="0"/>
              <a:t>9 </a:t>
            </a:r>
            <a:r>
              <a:rPr lang="en-US" sz="600" dirty="0"/>
              <a:t>and be found in Him, not having my own righteousness, which </a:t>
            </a:r>
            <a:r>
              <a:rPr lang="en-US" sz="600" i="1" dirty="0"/>
              <a:t>is</a:t>
            </a:r>
            <a:r>
              <a:rPr lang="en-US" sz="600" dirty="0"/>
              <a:t> from the law, but that which </a:t>
            </a:r>
            <a:r>
              <a:rPr lang="en-US" sz="600" i="1" dirty="0"/>
              <a:t>is</a:t>
            </a:r>
            <a:r>
              <a:rPr lang="en-US" sz="600" dirty="0"/>
              <a:t> through faith in Christ, the righteousness which is from God by faith; </a:t>
            </a:r>
            <a:r>
              <a:rPr lang="en-US" sz="600" baseline="30000" dirty="0"/>
              <a:t>10 </a:t>
            </a:r>
            <a:r>
              <a:rPr lang="en-US" sz="600" dirty="0"/>
              <a:t>that I may know Him and the power of His resurrection, and the fellowship of His sufferings, being conformed to His death, </a:t>
            </a:r>
            <a:r>
              <a:rPr lang="en-US" sz="600" baseline="30000" dirty="0"/>
              <a:t>11 </a:t>
            </a:r>
            <a:r>
              <a:rPr lang="en-US" sz="600" dirty="0"/>
              <a:t>if, by any means, I may attain to the resurrection from the dead. </a:t>
            </a:r>
          </a:p>
          <a:p>
            <a:r>
              <a:rPr lang="en-US" sz="600" b="1" i="1" dirty="0"/>
              <a:t>Pressing Toward the Goal</a:t>
            </a:r>
            <a:r>
              <a:rPr lang="en-US" sz="600" dirty="0"/>
              <a:t> </a:t>
            </a:r>
          </a:p>
          <a:p>
            <a:r>
              <a:rPr lang="en-US" sz="600" baseline="30000" dirty="0"/>
              <a:t>12 </a:t>
            </a:r>
            <a:r>
              <a:rPr lang="en-US" sz="600" dirty="0"/>
              <a:t>Not that I have already attained, or am already perfected; but I press on, that I may lay hold of that for which Christ Jesus has also laid hold of me. </a:t>
            </a:r>
            <a:r>
              <a:rPr lang="en-US" sz="600" baseline="30000" dirty="0"/>
              <a:t>13 </a:t>
            </a:r>
            <a:r>
              <a:rPr lang="en-US" sz="600" dirty="0"/>
              <a:t>Brethren, I do not count myself to have apprehended; but one thing </a:t>
            </a:r>
            <a:r>
              <a:rPr lang="en-US" sz="600" i="1" dirty="0"/>
              <a:t>I do,</a:t>
            </a:r>
            <a:r>
              <a:rPr lang="en-US" sz="600" dirty="0"/>
              <a:t> forgetting those things which are behind and reaching forward to those things which are ahead, </a:t>
            </a:r>
            <a:r>
              <a:rPr lang="en-US" sz="600" baseline="30000" dirty="0"/>
              <a:t>14 </a:t>
            </a:r>
            <a:r>
              <a:rPr lang="en-US" sz="600" dirty="0"/>
              <a:t>I press toward the goal for the prize of the upward call of God in Christ Jesus. </a:t>
            </a:r>
          </a:p>
          <a:p>
            <a:r>
              <a:rPr lang="en-US" sz="600" baseline="30000" dirty="0"/>
              <a:t>15 </a:t>
            </a:r>
            <a:r>
              <a:rPr lang="en-US" sz="600" dirty="0"/>
              <a:t>Therefore let us, as many as are mature, have this mind; and if in anything you think otherwise, God will reveal even this to you. </a:t>
            </a:r>
            <a:r>
              <a:rPr lang="en-US" sz="600" baseline="30000" dirty="0"/>
              <a:t>16 </a:t>
            </a:r>
            <a:r>
              <a:rPr lang="en-US" sz="600" dirty="0"/>
              <a:t>Nevertheless, to </a:t>
            </a:r>
            <a:r>
              <a:rPr lang="en-US" sz="600" i="1" dirty="0"/>
              <a:t>the degree</a:t>
            </a:r>
            <a:r>
              <a:rPr lang="en-US" sz="600" dirty="0"/>
              <a:t> that we have already attained, let us walk by the same rule, let us be of the same mind. </a:t>
            </a:r>
          </a:p>
          <a:p>
            <a:r>
              <a:rPr lang="en-US" sz="600" b="1" i="1" dirty="0"/>
              <a:t>Our Citizenship in Heaven</a:t>
            </a:r>
            <a:r>
              <a:rPr lang="en-US" sz="600" dirty="0"/>
              <a:t> </a:t>
            </a:r>
          </a:p>
          <a:p>
            <a:r>
              <a:rPr lang="en-US" sz="600" baseline="30000" dirty="0"/>
              <a:t>17 </a:t>
            </a:r>
            <a:r>
              <a:rPr lang="en-US" sz="600" dirty="0"/>
              <a:t>Brethren, join in following my example, and note those who so walk, as you have us for a pattern. </a:t>
            </a:r>
            <a:r>
              <a:rPr lang="en-US" sz="600" baseline="30000" dirty="0"/>
              <a:t>18 </a:t>
            </a:r>
            <a:r>
              <a:rPr lang="en-US" sz="600" dirty="0"/>
              <a:t>For many walk, of whom I have told you often, and now tell you even weeping, </a:t>
            </a:r>
            <a:r>
              <a:rPr lang="en-US" sz="600" i="1" dirty="0"/>
              <a:t>that they are</a:t>
            </a:r>
            <a:r>
              <a:rPr lang="en-US" sz="600" dirty="0"/>
              <a:t> the enemies of the cross of Christ: </a:t>
            </a:r>
            <a:r>
              <a:rPr lang="en-US" sz="600" baseline="30000" dirty="0"/>
              <a:t>19 </a:t>
            </a:r>
            <a:r>
              <a:rPr lang="en-US" sz="600" dirty="0"/>
              <a:t>whose end </a:t>
            </a:r>
            <a:r>
              <a:rPr lang="en-US" sz="600" i="1" dirty="0"/>
              <a:t>is</a:t>
            </a:r>
            <a:r>
              <a:rPr lang="en-US" sz="600" dirty="0"/>
              <a:t> destruction, whose god </a:t>
            </a:r>
            <a:r>
              <a:rPr lang="en-US" sz="600" i="1" dirty="0"/>
              <a:t>is their</a:t>
            </a:r>
            <a:r>
              <a:rPr lang="en-US" sz="600" dirty="0"/>
              <a:t> belly, and </a:t>
            </a:r>
            <a:r>
              <a:rPr lang="en-US" sz="600" i="1" dirty="0"/>
              <a:t>whose</a:t>
            </a:r>
            <a:r>
              <a:rPr lang="en-US" sz="600" dirty="0"/>
              <a:t> glory </a:t>
            </a:r>
            <a:r>
              <a:rPr lang="en-US" sz="600" i="1" dirty="0"/>
              <a:t>is</a:t>
            </a:r>
            <a:r>
              <a:rPr lang="en-US" sz="600" dirty="0"/>
              <a:t> in their shame—who set their mind on earthly things. </a:t>
            </a:r>
            <a:r>
              <a:rPr lang="en-US" sz="600" baseline="30000" dirty="0"/>
              <a:t>20 </a:t>
            </a:r>
            <a:r>
              <a:rPr lang="en-US" sz="600" dirty="0"/>
              <a:t>For our citizenship is in heaven, from which we also eagerly wait for the Savior, the Lord Jesus Christ, </a:t>
            </a:r>
            <a:r>
              <a:rPr lang="en-US" sz="600" baseline="30000" dirty="0"/>
              <a:t>21 </a:t>
            </a:r>
            <a:r>
              <a:rPr lang="en-US" sz="600" dirty="0"/>
              <a:t>who will transform our lowly body that it may be conformed to His glorious body, according to the working by which He is able even to subdue all things to Himself. </a:t>
            </a:r>
          </a:p>
          <a:p>
            <a:r>
              <a:rPr lang="en-US" sz="600" b="1" dirty="0"/>
              <a:t>4</a:t>
            </a:r>
            <a:r>
              <a:rPr lang="en-US" sz="600" dirty="0"/>
              <a:t> Therefore, my beloved and longed-for brethren, my joy and crown, so stand fast in the Lord, beloved. </a:t>
            </a:r>
          </a:p>
          <a:p>
            <a:r>
              <a:rPr lang="en-US" sz="600" b="1" i="1" dirty="0"/>
              <a:t>Be United, Joyful, and in Prayer</a:t>
            </a:r>
            <a:r>
              <a:rPr lang="en-US" sz="600" dirty="0"/>
              <a:t> </a:t>
            </a:r>
          </a:p>
          <a:p>
            <a:r>
              <a:rPr lang="en-US" sz="600" baseline="30000" dirty="0"/>
              <a:t>2 </a:t>
            </a:r>
            <a:r>
              <a:rPr lang="en-US" sz="600" dirty="0"/>
              <a:t>I implore </a:t>
            </a:r>
            <a:r>
              <a:rPr lang="en-US" sz="600" dirty="0" err="1"/>
              <a:t>Euodia</a:t>
            </a:r>
            <a:r>
              <a:rPr lang="en-US" sz="600" dirty="0"/>
              <a:t> and I implore </a:t>
            </a:r>
            <a:r>
              <a:rPr lang="en-US" sz="600" dirty="0" err="1"/>
              <a:t>Syntyche</a:t>
            </a:r>
            <a:r>
              <a:rPr lang="en-US" sz="600" dirty="0"/>
              <a:t> to be of the same mind in the Lord. </a:t>
            </a:r>
            <a:r>
              <a:rPr lang="en-US" sz="600" baseline="30000" dirty="0"/>
              <a:t>3 </a:t>
            </a:r>
            <a:r>
              <a:rPr lang="en-US" sz="600" dirty="0"/>
              <a:t>And I urge you also, true companion, help these women who labored with me in the gospel,</a:t>
            </a:r>
          </a:p>
          <a:p>
            <a:r>
              <a:rPr lang="en-US" sz="600" dirty="0"/>
              <a:t>with Clement also, and the rest of my fellow</a:t>
            </a:r>
          </a:p>
          <a:p>
            <a:r>
              <a:rPr lang="en-US" sz="600" dirty="0"/>
              <a:t>workers, whose names </a:t>
            </a:r>
            <a:r>
              <a:rPr lang="en-US" sz="600" i="1" dirty="0"/>
              <a:t>are</a:t>
            </a:r>
            <a:r>
              <a:rPr lang="en-US" sz="600" dirty="0"/>
              <a:t> in the Book of Life. </a:t>
            </a:r>
          </a:p>
          <a:p>
            <a:endParaRPr lang="en-US" sz="600" dirty="0">
              <a:solidFill>
                <a:schemeClr val="bg1"/>
              </a:solidFill>
            </a:endParaRPr>
          </a:p>
        </p:txBody>
      </p:sp>
      <p:sp>
        <p:nvSpPr>
          <p:cNvPr id="8" name="TextBox 7"/>
          <p:cNvSpPr txBox="1"/>
          <p:nvPr/>
        </p:nvSpPr>
        <p:spPr>
          <a:xfrm>
            <a:off x="6629400" y="1143000"/>
            <a:ext cx="2057400" cy="4247317"/>
          </a:xfrm>
          <a:prstGeom prst="rect">
            <a:avLst/>
          </a:prstGeom>
          <a:noFill/>
        </p:spPr>
        <p:txBody>
          <a:bodyPr wrap="square" rtlCol="0">
            <a:spAutoFit/>
          </a:bodyPr>
          <a:lstStyle/>
          <a:p>
            <a:r>
              <a:rPr lang="en-US" sz="600" baseline="30000" dirty="0"/>
              <a:t>4 </a:t>
            </a:r>
            <a:r>
              <a:rPr lang="en-US" sz="600" dirty="0"/>
              <a:t>Rejoice in the Lord always. Again I will say, rejoice! </a:t>
            </a:r>
          </a:p>
          <a:p>
            <a:r>
              <a:rPr lang="en-US" sz="600" baseline="30000" dirty="0"/>
              <a:t>5 </a:t>
            </a:r>
            <a:r>
              <a:rPr lang="en-US" sz="600" dirty="0"/>
              <a:t>Let your gentleness be known to all men. The Lord </a:t>
            </a:r>
            <a:r>
              <a:rPr lang="en-US" sz="600" i="1" dirty="0"/>
              <a:t>is</a:t>
            </a:r>
            <a:r>
              <a:rPr lang="en-US" sz="600" dirty="0"/>
              <a:t> at hand. </a:t>
            </a:r>
          </a:p>
          <a:p>
            <a:r>
              <a:rPr lang="en-US" sz="600" baseline="30000" dirty="0"/>
              <a:t>6 </a:t>
            </a:r>
            <a:r>
              <a:rPr lang="en-US" sz="600" dirty="0"/>
              <a:t>Be anxious for nothing, but in everything by prayer and supplication, with thanksgiving, let your requests be made known to God; </a:t>
            </a:r>
            <a:r>
              <a:rPr lang="en-US" sz="600" baseline="30000" dirty="0"/>
              <a:t>7 </a:t>
            </a:r>
            <a:r>
              <a:rPr lang="en-US" sz="600" dirty="0"/>
              <a:t>and the peace of God, which surpasses all understanding, will guard your hearts and minds through Christ Jesus. </a:t>
            </a:r>
          </a:p>
          <a:p>
            <a:r>
              <a:rPr lang="en-US" sz="600" b="1" i="1" dirty="0"/>
              <a:t>Meditate on These Things</a:t>
            </a:r>
            <a:r>
              <a:rPr lang="en-US" sz="600" dirty="0"/>
              <a:t> </a:t>
            </a:r>
          </a:p>
          <a:p>
            <a:r>
              <a:rPr lang="en-US" sz="600" baseline="30000" dirty="0"/>
              <a:t>8 </a:t>
            </a:r>
            <a:r>
              <a:rPr lang="en-US" sz="600" dirty="0"/>
              <a:t>Finally, brethren, whatever things are true, whatever things </a:t>
            </a:r>
            <a:r>
              <a:rPr lang="en-US" sz="600" i="1" dirty="0"/>
              <a:t>are</a:t>
            </a:r>
            <a:r>
              <a:rPr lang="en-US" sz="600" dirty="0"/>
              <a:t> noble, whatever things </a:t>
            </a:r>
            <a:r>
              <a:rPr lang="en-US" sz="600" i="1" dirty="0"/>
              <a:t>are</a:t>
            </a:r>
            <a:r>
              <a:rPr lang="en-US" sz="600" dirty="0"/>
              <a:t> just, whatever things </a:t>
            </a:r>
            <a:r>
              <a:rPr lang="en-US" sz="600" i="1" dirty="0"/>
              <a:t>are</a:t>
            </a:r>
            <a:r>
              <a:rPr lang="en-US" sz="600" dirty="0"/>
              <a:t> pure, whatever things </a:t>
            </a:r>
            <a:r>
              <a:rPr lang="en-US" sz="600" i="1" dirty="0"/>
              <a:t>are</a:t>
            </a:r>
            <a:r>
              <a:rPr lang="en-US" sz="600" dirty="0"/>
              <a:t> lovely, whatever things </a:t>
            </a:r>
            <a:r>
              <a:rPr lang="en-US" sz="600" i="1" dirty="0"/>
              <a:t>are</a:t>
            </a:r>
            <a:r>
              <a:rPr lang="en-US" sz="600" dirty="0"/>
              <a:t> of good report, if </a:t>
            </a:r>
            <a:r>
              <a:rPr lang="en-US" sz="600" i="1" dirty="0"/>
              <a:t>there is</a:t>
            </a:r>
            <a:r>
              <a:rPr lang="en-US" sz="600" dirty="0"/>
              <a:t> any virtue and if </a:t>
            </a:r>
            <a:r>
              <a:rPr lang="en-US" sz="600" i="1" dirty="0"/>
              <a:t>there is</a:t>
            </a:r>
            <a:r>
              <a:rPr lang="en-US" sz="600" dirty="0"/>
              <a:t> anything praiseworthy—meditate on these things. </a:t>
            </a:r>
            <a:r>
              <a:rPr lang="en-US" sz="600" baseline="30000" dirty="0"/>
              <a:t>9 </a:t>
            </a:r>
            <a:r>
              <a:rPr lang="en-US" sz="600" dirty="0"/>
              <a:t>The things which you learned and received and heard and saw in me, these do, and the God of peace will be with you. </a:t>
            </a:r>
          </a:p>
          <a:p>
            <a:r>
              <a:rPr lang="en-US" sz="600" b="1" i="1" dirty="0"/>
              <a:t>Philippian Generosity</a:t>
            </a:r>
            <a:r>
              <a:rPr lang="en-US" sz="600" dirty="0"/>
              <a:t> </a:t>
            </a:r>
          </a:p>
          <a:p>
            <a:r>
              <a:rPr lang="en-US" sz="600" baseline="30000" dirty="0"/>
              <a:t>10 </a:t>
            </a:r>
            <a:r>
              <a:rPr lang="en-US" sz="600" dirty="0"/>
              <a:t>But I rejoiced in the Lord greatly that now at last your care for me has flourished again; though you surely did care, but you lacked opportunity. </a:t>
            </a:r>
            <a:r>
              <a:rPr lang="en-US" sz="600" baseline="30000" dirty="0"/>
              <a:t>11 </a:t>
            </a:r>
            <a:r>
              <a:rPr lang="en-US" sz="600" dirty="0"/>
              <a:t>Not that I speak in regard to need, for I have learned in whatever state I am, to be content: </a:t>
            </a:r>
            <a:r>
              <a:rPr lang="en-US" sz="600" baseline="30000" dirty="0"/>
              <a:t>12 </a:t>
            </a:r>
            <a:r>
              <a:rPr lang="en-US" sz="600" dirty="0"/>
              <a:t>I know how to be abased, and I know how to abound. Everywhere and in all things I have learned both to be full and to be hungry, both to abound and to suffer need. </a:t>
            </a:r>
            <a:r>
              <a:rPr lang="en-US" sz="600" baseline="30000" dirty="0"/>
              <a:t>13 </a:t>
            </a:r>
            <a:r>
              <a:rPr lang="en-US" sz="600" dirty="0"/>
              <a:t>I can do all things through Christ who strengthens me. </a:t>
            </a:r>
          </a:p>
          <a:p>
            <a:r>
              <a:rPr lang="en-US" sz="600" baseline="30000" dirty="0"/>
              <a:t>14 </a:t>
            </a:r>
            <a:r>
              <a:rPr lang="en-US" sz="600" dirty="0"/>
              <a:t>Nevertheless you have done well that you shared in my distress. </a:t>
            </a:r>
            <a:r>
              <a:rPr lang="en-US" sz="600" baseline="30000" dirty="0"/>
              <a:t>15 </a:t>
            </a:r>
            <a:r>
              <a:rPr lang="en-US" sz="600" dirty="0"/>
              <a:t>Now you Philippians know also that in the beginning of the gospel, when I departed from Macedonia, no church shared with me concerning giving and receiving but you only. </a:t>
            </a:r>
            <a:r>
              <a:rPr lang="en-US" sz="600" baseline="30000" dirty="0"/>
              <a:t>16 </a:t>
            </a:r>
            <a:r>
              <a:rPr lang="en-US" sz="600" dirty="0"/>
              <a:t>For even in Thessalonica you sent </a:t>
            </a:r>
            <a:r>
              <a:rPr lang="en-US" sz="600" i="1" dirty="0"/>
              <a:t>aid</a:t>
            </a:r>
            <a:r>
              <a:rPr lang="en-US" sz="600" dirty="0"/>
              <a:t> once and again for my necessities. </a:t>
            </a:r>
            <a:r>
              <a:rPr lang="en-US" sz="600" baseline="30000" dirty="0"/>
              <a:t>17 </a:t>
            </a:r>
            <a:r>
              <a:rPr lang="en-US" sz="600" dirty="0"/>
              <a:t>Not that I seek the gift, but I seek the fruit that abounds to your account. </a:t>
            </a:r>
            <a:r>
              <a:rPr lang="en-US" sz="600" baseline="30000" dirty="0"/>
              <a:t>18 </a:t>
            </a:r>
            <a:r>
              <a:rPr lang="en-US" sz="600" dirty="0"/>
              <a:t>Indeed I have all and abound. I am full, having received from Epaphroditus the things </a:t>
            </a:r>
            <a:r>
              <a:rPr lang="en-US" sz="600" i="1" dirty="0"/>
              <a:t>sent</a:t>
            </a:r>
            <a:r>
              <a:rPr lang="en-US" sz="600" dirty="0"/>
              <a:t> from you, a sweet-smelling aroma, an acceptable sacrifice, well pleasing to God. </a:t>
            </a:r>
            <a:r>
              <a:rPr lang="en-US" sz="600" baseline="30000" dirty="0"/>
              <a:t>19 </a:t>
            </a:r>
            <a:r>
              <a:rPr lang="en-US" sz="600" dirty="0"/>
              <a:t>And my God shall supply all your need according to His riches in glory by Christ Jesus. </a:t>
            </a:r>
            <a:r>
              <a:rPr lang="en-US" sz="600" baseline="30000" dirty="0"/>
              <a:t>20 </a:t>
            </a:r>
            <a:r>
              <a:rPr lang="en-US" sz="600" dirty="0"/>
              <a:t>Now to our God and Father </a:t>
            </a:r>
            <a:r>
              <a:rPr lang="en-US" sz="600" i="1" dirty="0"/>
              <a:t>be</a:t>
            </a:r>
            <a:r>
              <a:rPr lang="en-US" sz="600" dirty="0"/>
              <a:t> glory forever and ever. Amen. </a:t>
            </a:r>
          </a:p>
          <a:p>
            <a:r>
              <a:rPr lang="en-US" sz="600" b="1" i="1" dirty="0"/>
              <a:t>Greeting and Blessing</a:t>
            </a:r>
            <a:r>
              <a:rPr lang="en-US" sz="600" dirty="0"/>
              <a:t> </a:t>
            </a:r>
          </a:p>
          <a:p>
            <a:r>
              <a:rPr lang="en-US" sz="600" baseline="30000" dirty="0"/>
              <a:t>21 </a:t>
            </a:r>
            <a:r>
              <a:rPr lang="en-US" sz="600" dirty="0"/>
              <a:t>Greet every saint in Christ Jesus. The brethren who are with me greet you. </a:t>
            </a:r>
            <a:r>
              <a:rPr lang="en-US" sz="600" baseline="30000" dirty="0"/>
              <a:t>22 </a:t>
            </a:r>
            <a:r>
              <a:rPr lang="en-US" sz="600" dirty="0"/>
              <a:t>All the saints greet you, but especially those who are of Caesar’s household. </a:t>
            </a:r>
          </a:p>
          <a:p>
            <a:r>
              <a:rPr lang="en-US" sz="600" baseline="30000" dirty="0"/>
              <a:t>23 </a:t>
            </a:r>
            <a:r>
              <a:rPr lang="en-US" sz="600" dirty="0"/>
              <a:t>The grace of our Lord Jesus Christ be with you all. Amen.</a:t>
            </a:r>
            <a:endParaRPr lang="en-US" sz="600" dirty="0">
              <a:solidFill>
                <a:schemeClr val="bg1"/>
              </a:solidFill>
            </a:endParaRPr>
          </a:p>
          <a:p>
            <a:endParaRPr lang="en-US" sz="600" dirty="0">
              <a:solidFill>
                <a:schemeClr val="bg1"/>
              </a:solidFill>
            </a:endParaRPr>
          </a:p>
        </p:txBody>
      </p:sp>
      <p:sp>
        <p:nvSpPr>
          <p:cNvPr id="3" name="TextBox 2"/>
          <p:cNvSpPr txBox="1"/>
          <p:nvPr/>
        </p:nvSpPr>
        <p:spPr>
          <a:xfrm>
            <a:off x="4627785" y="1419617"/>
            <a:ext cx="400615" cy="184666"/>
          </a:xfrm>
          <a:prstGeom prst="rect">
            <a:avLst/>
          </a:prstGeom>
          <a:noFill/>
        </p:spPr>
        <p:txBody>
          <a:bodyPr wrap="square" rtlCol="0">
            <a:spAutoFit/>
          </a:bodyPr>
          <a:lstStyle/>
          <a:p>
            <a:r>
              <a:rPr lang="en-US" sz="600" dirty="0">
                <a:solidFill>
                  <a:schemeClr val="bg1"/>
                </a:solidFill>
              </a:rPr>
              <a:t>Finally</a:t>
            </a:r>
          </a:p>
        </p:txBody>
      </p:sp>
    </p:spTree>
    <p:extLst>
      <p:ext uri="{BB962C8B-B14F-4D97-AF65-F5344CB8AC3E}">
        <p14:creationId xmlns:p14="http://schemas.microsoft.com/office/powerpoint/2010/main" val="28254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42" presetClass="path" presetSubtype="0" accel="50000" decel="50000" fill="hold" grpId="3" nodeType="afterEffect">
                                  <p:stCondLst>
                                    <p:cond delay="0"/>
                                  </p:stCondLst>
                                  <p:childTnLst>
                                    <p:animMotion origin="layout" path="M -1.38889E-6 -3.7037E-7 L -0.04462 0.32407 " pathEditMode="relative" rAng="0" ptsTypes="AA">
                                      <p:cBhvr>
                                        <p:cTn id="30" dur="2000" fill="hold"/>
                                        <p:tgtEl>
                                          <p:spTgt spid="3"/>
                                        </p:tgtEl>
                                        <p:attrNameLst>
                                          <p:attrName>ppt_x</p:attrName>
                                          <p:attrName>ppt_y</p:attrName>
                                        </p:attrNameLst>
                                      </p:cBhvr>
                                      <p:rCtr x="-2240" y="16204"/>
                                    </p:animMotion>
                                  </p:childTnLst>
                                </p:cTn>
                              </p:par>
                              <p:par>
                                <p:cTn id="31" presetID="6" presetClass="emph" presetSubtype="0" fill="hold" grpId="1" nodeType="withEffect">
                                  <p:stCondLst>
                                    <p:cond delay="0"/>
                                  </p:stCondLst>
                                  <p:childTnLst>
                                    <p:animScale>
                                      <p:cBhvr>
                                        <p:cTn id="32" dur="1000" fill="hold"/>
                                        <p:tgtEl>
                                          <p:spTgt spid="3"/>
                                        </p:tgtEl>
                                      </p:cBhvr>
                                      <p:by x="600000" y="600000"/>
                                    </p:animScale>
                                  </p:childTnLst>
                                </p:cTn>
                              </p:par>
                              <p:par>
                                <p:cTn id="33" presetID="3" presetClass="emph" presetSubtype="2" fill="hold" grpId="2" nodeType="withEffect">
                                  <p:stCondLst>
                                    <p:cond delay="0"/>
                                  </p:stCondLst>
                                  <p:childTnLst>
                                    <p:animClr clrSpc="rgb" dir="cw">
                                      <p:cBhvr override="childStyle">
                                        <p:cTn id="34" dur="1000" fill="hold"/>
                                        <p:tgtEl>
                                          <p:spTgt spid="3"/>
                                        </p:tgtEl>
                                        <p:attrNameLst>
                                          <p:attrName>style.color</p:attrName>
                                        </p:attrNameLst>
                                      </p:cBhvr>
                                      <p:to>
                                        <a:srgbClr val="FFFF00"/>
                                      </p:to>
                                    </p:animClr>
                                  </p:childTnLst>
                                </p:cTn>
                              </p:par>
                              <p:par>
                                <p:cTn id="35" presetID="9" presetClass="emph" presetSubtype="0" grpId="1" nodeType="withEffect">
                                  <p:stCondLst>
                                    <p:cond delay="0"/>
                                  </p:stCondLst>
                                  <p:childTnLst>
                                    <p:set>
                                      <p:cBhvr>
                                        <p:cTn id="36" dur="indefinite"/>
                                        <p:tgtEl>
                                          <p:spTgt spid="2"/>
                                        </p:tgtEl>
                                        <p:attrNameLst>
                                          <p:attrName>style.opacity</p:attrName>
                                        </p:attrNameLst>
                                      </p:cBhvr>
                                      <p:to>
                                        <p:strVal val="0.5"/>
                                      </p:to>
                                    </p:set>
                                    <p:animEffect filter="image" prLst="opacity: 0.5">
                                      <p:cBhvr rctx="IE">
                                        <p:cTn id="37" dur="indefinite"/>
                                        <p:tgtEl>
                                          <p:spTgt spid="2"/>
                                        </p:tgtEl>
                                      </p:cBhvr>
                                    </p:animEffect>
                                  </p:childTnLst>
                                </p:cTn>
                              </p:par>
                              <p:par>
                                <p:cTn id="38" presetID="9" presetClass="emph" presetSubtype="0" grpId="1" nodeType="withEffect">
                                  <p:stCondLst>
                                    <p:cond delay="0"/>
                                  </p:stCondLst>
                                  <p:childTnLst>
                                    <p:set>
                                      <p:cBhvr>
                                        <p:cTn id="39" dur="indefinite"/>
                                        <p:tgtEl>
                                          <p:spTgt spid="6"/>
                                        </p:tgtEl>
                                        <p:attrNameLst>
                                          <p:attrName>style.opacity</p:attrName>
                                        </p:attrNameLst>
                                      </p:cBhvr>
                                      <p:to>
                                        <p:strVal val="0.5"/>
                                      </p:to>
                                    </p:set>
                                    <p:animEffect filter="image" prLst="opacity: 0.5">
                                      <p:cBhvr rctx="IE">
                                        <p:cTn id="40" dur="indefinite"/>
                                        <p:tgtEl>
                                          <p:spTgt spid="6"/>
                                        </p:tgtEl>
                                      </p:cBhvr>
                                    </p:animEffect>
                                  </p:childTnLst>
                                </p:cTn>
                              </p:par>
                              <p:par>
                                <p:cTn id="41" presetID="9" presetClass="emph" presetSubtype="0" grpId="1" nodeType="withEffect">
                                  <p:stCondLst>
                                    <p:cond delay="0"/>
                                  </p:stCondLst>
                                  <p:childTnLst>
                                    <p:set>
                                      <p:cBhvr>
                                        <p:cTn id="42" dur="indefinite"/>
                                        <p:tgtEl>
                                          <p:spTgt spid="7"/>
                                        </p:tgtEl>
                                        <p:attrNameLst>
                                          <p:attrName>style.opacity</p:attrName>
                                        </p:attrNameLst>
                                      </p:cBhvr>
                                      <p:to>
                                        <p:strVal val="0.5"/>
                                      </p:to>
                                    </p:set>
                                    <p:animEffect filter="image" prLst="opacity: 0.5">
                                      <p:cBhvr rctx="IE">
                                        <p:cTn id="43" dur="indefinite"/>
                                        <p:tgtEl>
                                          <p:spTgt spid="7"/>
                                        </p:tgtEl>
                                      </p:cBhvr>
                                    </p:animEffect>
                                  </p:childTnLst>
                                </p:cTn>
                              </p:par>
                              <p:par>
                                <p:cTn id="44" presetID="9" presetClass="emph" presetSubtype="0" grpId="1" nodeType="withEffect">
                                  <p:stCondLst>
                                    <p:cond delay="0"/>
                                  </p:stCondLst>
                                  <p:childTnLst>
                                    <p:set>
                                      <p:cBhvr>
                                        <p:cTn id="45" dur="indefinite"/>
                                        <p:tgtEl>
                                          <p:spTgt spid="8"/>
                                        </p:tgtEl>
                                        <p:attrNameLst>
                                          <p:attrName>style.opacity</p:attrName>
                                        </p:attrNameLst>
                                      </p:cBhvr>
                                      <p:to>
                                        <p:strVal val="0.5"/>
                                      </p:to>
                                    </p:set>
                                    <p:animEffect filter="image" prLst="opacity: 0.5">
                                      <p:cBhvr rctx="IE">
                                        <p:cTn id="46"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 grpId="1"/>
      <p:bldP spid="6" grpId="0"/>
      <p:bldP spid="6" grpId="1"/>
      <p:bldP spid="7" grpId="0"/>
      <p:bldP spid="7" grpId="1"/>
      <p:bldP spid="8" grpId="0"/>
      <p:bldP spid="8" grpId="1"/>
      <p:bldP spid="3" grpId="0"/>
      <p:bldP spid="3" grpId="1"/>
      <p:bldP spid="3" grpId="2"/>
      <p:bldP spid="3" grpId="3"/>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81364"/>
            <a:ext cx="8004629" cy="584775"/>
          </a:xfrm>
          <a:prstGeom prst="rect">
            <a:avLst/>
          </a:prstGeom>
          <a:noFill/>
        </p:spPr>
        <p:txBody>
          <a:bodyPr wrap="square" rtlCol="0">
            <a:spAutoFit/>
          </a:bodyPr>
          <a:lstStyle/>
          <a:p>
            <a:r>
              <a:rPr lang="en-US" sz="3200" dirty="0">
                <a:solidFill>
                  <a:srgbClr val="FFFF00"/>
                </a:solidFill>
              </a:rPr>
              <a:t>Press</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diokō</a:t>
            </a:r>
            <a:r>
              <a:rPr lang="en-US" sz="3200" dirty="0"/>
              <a:t> – 31 of the 44x in KJV: </a:t>
            </a:r>
            <a:r>
              <a:rPr lang="en-US" sz="3200" dirty="0">
                <a:solidFill>
                  <a:srgbClr val="FFFF00"/>
                </a:solidFill>
              </a:rPr>
              <a:t>persecute</a:t>
            </a:r>
            <a:endParaRPr lang="en-US" sz="7200" dirty="0">
              <a:solidFill>
                <a:srgbClr val="FFFF00"/>
              </a:solidFill>
              <a:ea typeface="MS UI Gothic" panose="020B0600070205080204" pitchFamily="34" charset="-128"/>
            </a:endParaRP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8520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17584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95286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1" y="1165952"/>
            <a:ext cx="4114800" cy="2062103"/>
          </a:xfrm>
          <a:prstGeom prst="rect">
            <a:avLst/>
          </a:prstGeom>
          <a:noFill/>
        </p:spPr>
        <p:txBody>
          <a:bodyPr wrap="square" rtlCol="0">
            <a:spAutoFit/>
          </a:bodyPr>
          <a:lstStyle/>
          <a:p>
            <a:r>
              <a:rPr lang="en-US" sz="3200" dirty="0"/>
              <a:t>Eph. 1:3 ~ We have been blessed with every spiritual blessing in Christ</a:t>
            </a:r>
            <a:endParaRPr lang="en-US" sz="3200" dirty="0">
              <a:solidFill>
                <a:srgbClr val="FFFF00"/>
              </a:solidFill>
            </a:endParaRP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7" name="TextBox 6"/>
          <p:cNvSpPr txBox="1"/>
          <p:nvPr/>
        </p:nvSpPr>
        <p:spPr>
          <a:xfrm>
            <a:off x="4572000" y="1155032"/>
            <a:ext cx="4114800" cy="2062103"/>
          </a:xfrm>
          <a:prstGeom prst="rect">
            <a:avLst/>
          </a:prstGeom>
          <a:noFill/>
        </p:spPr>
        <p:txBody>
          <a:bodyPr wrap="square" rtlCol="0">
            <a:spAutoFit/>
          </a:bodyPr>
          <a:lstStyle/>
          <a:p>
            <a:r>
              <a:rPr lang="en-US" sz="3200" dirty="0"/>
              <a:t>2 Pet. 1:3 ~ We have been given everything we need for life and godliness</a:t>
            </a:r>
            <a:endParaRPr lang="en-US" sz="3200" dirty="0">
              <a:solidFill>
                <a:srgbClr val="FFFF00"/>
              </a:solidFill>
            </a:endParaRPr>
          </a:p>
        </p:txBody>
      </p:sp>
    </p:spTree>
    <p:extLst>
      <p:ext uri="{BB962C8B-B14F-4D97-AF65-F5344CB8AC3E}">
        <p14:creationId xmlns:p14="http://schemas.microsoft.com/office/powerpoint/2010/main" val="156592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33867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323288" y="3517232"/>
            <a:ext cx="1543170"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57200" y="1165952"/>
            <a:ext cx="8004629" cy="3046988"/>
          </a:xfrm>
          <a:prstGeom prst="rect">
            <a:avLst/>
          </a:prstGeom>
          <a:noFill/>
        </p:spPr>
        <p:txBody>
          <a:bodyPr wrap="square" rtlCol="0">
            <a:spAutoFit/>
          </a:bodyPr>
          <a:lstStyle/>
          <a:p>
            <a:r>
              <a:rPr lang="en-US" sz="3200" dirty="0"/>
              <a:t>Gal. 2:14 ~ </a:t>
            </a:r>
            <a:r>
              <a:rPr lang="en-US" sz="3200" dirty="0">
                <a:solidFill>
                  <a:srgbClr val="FFFF00"/>
                </a:solidFill>
              </a:rPr>
              <a:t>But when I saw that they were not straightforward about the truth of the gospel, I said to Peter before them all, “If you, being a Jew, live in the manner of Gentiles and not as the Jews, why do you compel Gentiles to live as Jews?”</a:t>
            </a: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2" name="TextBox 1"/>
          <p:cNvSpPr txBox="1"/>
          <p:nvPr/>
        </p:nvSpPr>
        <p:spPr>
          <a:xfrm>
            <a:off x="685800" y="4215825"/>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t> </a:t>
            </a:r>
            <a:r>
              <a:rPr lang="en-US" sz="3200" dirty="0">
                <a:solidFill>
                  <a:srgbClr val="FFFF00"/>
                </a:solidFill>
              </a:rPr>
              <a:t>Jews</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Ioudaizō</a:t>
            </a:r>
            <a:r>
              <a:rPr lang="en-US" sz="3200" dirty="0"/>
              <a:t> – </a:t>
            </a:r>
            <a:r>
              <a:rPr lang="en-US" sz="3200" i="1" dirty="0" err="1"/>
              <a:t>Judaizers</a:t>
            </a:r>
            <a:r>
              <a:rPr lang="en-US" sz="3200" dirty="0"/>
              <a:t> </a:t>
            </a:r>
            <a:endParaRPr lang="en-US" sz="3200" dirty="0">
              <a:solidFill>
                <a:srgbClr val="FFFF00"/>
              </a:solidFill>
            </a:endParaRPr>
          </a:p>
        </p:txBody>
      </p:sp>
    </p:spTree>
    <p:extLst>
      <p:ext uri="{BB962C8B-B14F-4D97-AF65-F5344CB8AC3E}">
        <p14:creationId xmlns:p14="http://schemas.microsoft.com/office/powerpoint/2010/main" val="7026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pic>
        <p:nvPicPr>
          <p:cNvPr id="2" name="Picture 1" descr="Original file ‎ (SVG file, nominally 356 × 303 pixels, file size: 9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554" y="685800"/>
            <a:ext cx="5002646" cy="4258277"/>
          </a:xfrm>
          <a:prstGeom prst="rect">
            <a:avLst/>
          </a:prstGeom>
        </p:spPr>
      </p:pic>
      <p:grpSp>
        <p:nvGrpSpPr>
          <p:cNvPr id="32" name="Group 31"/>
          <p:cNvGrpSpPr/>
          <p:nvPr/>
        </p:nvGrpSpPr>
        <p:grpSpPr>
          <a:xfrm>
            <a:off x="2128936" y="4038600"/>
            <a:ext cx="6180488" cy="1295400"/>
            <a:chOff x="2128936" y="4038600"/>
            <a:chExt cx="6180488" cy="1295400"/>
          </a:xfrm>
        </p:grpSpPr>
        <p:pic>
          <p:nvPicPr>
            <p:cNvPr id="11" name="Picture 10" descr="Fence by krzysi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936" y="4400748"/>
              <a:ext cx="924698" cy="933252"/>
            </a:xfrm>
            <a:prstGeom prst="rect">
              <a:avLst/>
            </a:prstGeom>
          </p:spPr>
        </p:pic>
        <p:pic>
          <p:nvPicPr>
            <p:cNvPr id="12" name="Picture 11" descr="Fence by krzysi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390" y="4400748"/>
              <a:ext cx="924698" cy="933252"/>
            </a:xfrm>
            <a:prstGeom prst="rect">
              <a:avLst/>
            </a:prstGeom>
          </p:spPr>
        </p:pic>
        <p:sp>
          <p:nvSpPr>
            <p:cNvPr id="13" name="Rectangle 12"/>
            <p:cNvSpPr/>
            <p:nvPr/>
          </p:nvSpPr>
          <p:spPr>
            <a:xfrm>
              <a:off x="3018061" y="4588227"/>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15346" y="4910078"/>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15344" y="5216237"/>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Fence by krzysi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500" y="4400061"/>
              <a:ext cx="924698" cy="933252"/>
            </a:xfrm>
            <a:prstGeom prst="rect">
              <a:avLst/>
            </a:prstGeom>
          </p:spPr>
        </p:pic>
        <p:pic>
          <p:nvPicPr>
            <p:cNvPr id="17" name="Picture 16" descr="Fence by krzysi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954" y="4400061"/>
              <a:ext cx="924698" cy="933252"/>
            </a:xfrm>
            <a:prstGeom prst="rect">
              <a:avLst/>
            </a:prstGeom>
          </p:spPr>
        </p:pic>
        <p:sp>
          <p:nvSpPr>
            <p:cNvPr id="18" name="Rectangle 17"/>
            <p:cNvSpPr/>
            <p:nvPr/>
          </p:nvSpPr>
          <p:spPr>
            <a:xfrm>
              <a:off x="4830625" y="4587540"/>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27910" y="4909391"/>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7908" y="5215550"/>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22125" y="4585610"/>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9410" y="4907461"/>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9408" y="5213620"/>
              <a:ext cx="45719" cy="41563"/>
            </a:xfrm>
            <a:prstGeom prst="rect">
              <a:avLst/>
            </a:prstGeom>
            <a:solidFill>
              <a:srgbClr val="FDD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Fence by krzysi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6" y="4399646"/>
              <a:ext cx="924698" cy="933252"/>
            </a:xfrm>
            <a:prstGeom prst="rect">
              <a:avLst/>
            </a:prstGeom>
          </p:spPr>
        </p:pic>
        <p:pic>
          <p:nvPicPr>
            <p:cNvPr id="27" name="Picture 26" descr="Pearly Gates by dear_theophilus"/>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20739" r="20551"/>
            <a:stretch/>
          </p:blipFill>
          <p:spPr>
            <a:xfrm>
              <a:off x="5765606" y="4038600"/>
              <a:ext cx="1623816" cy="1287610"/>
            </a:xfrm>
            <a:prstGeom prst="rect">
              <a:avLst/>
            </a:prstGeom>
          </p:spPr>
        </p:pic>
      </p:grpSp>
      <p:pic>
        <p:nvPicPr>
          <p:cNvPr id="31" name="Picture 30"/>
          <p:cNvPicPr>
            <a:picLocks noChangeAspect="1"/>
          </p:cNvPicPr>
          <p:nvPr/>
        </p:nvPicPr>
        <p:blipFill>
          <a:blip r:embed="rId6">
            <a:extLst>
              <a:ext uri="{BEBA8EAE-BF5A-486C-A8C5-ECC9F3942E4B}">
                <a14:imgProps xmlns:a14="http://schemas.microsoft.com/office/drawing/2010/main">
                  <a14:imgLayer r:embed="rId7">
                    <a14:imgEffect>
                      <a14:backgroundRemoval t="9851" b="93134" l="6679" r="92419"/>
                    </a14:imgEffect>
                  </a14:imgLayer>
                </a14:imgProps>
              </a:ext>
              <a:ext uri="{28A0092B-C50C-407E-A947-70E740481C1C}">
                <a14:useLocalDpi xmlns:a14="http://schemas.microsoft.com/office/drawing/2010/main" val="0"/>
              </a:ext>
            </a:extLst>
          </a:blip>
          <a:stretch>
            <a:fillRect/>
          </a:stretch>
        </p:blipFill>
        <p:spPr>
          <a:xfrm>
            <a:off x="4928395" y="4583667"/>
            <a:ext cx="862805" cy="521733"/>
          </a:xfrm>
          <a:prstGeom prst="rect">
            <a:avLst/>
          </a:prstGeom>
        </p:spPr>
      </p:pic>
    </p:spTree>
    <p:extLst>
      <p:ext uri="{BB962C8B-B14F-4D97-AF65-F5344CB8AC3E}">
        <p14:creationId xmlns:p14="http://schemas.microsoft.com/office/powerpoint/2010/main" val="428663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6" presetClass="emph" presetSubtype="0" fill="hold" nodeType="afterEffect">
                                  <p:stCondLst>
                                    <p:cond delay="1000"/>
                                  </p:stCondLst>
                                  <p:childTnLst>
                                    <p:animScale>
                                      <p:cBhvr>
                                        <p:cTn id="18" dur="1000" fill="hold"/>
                                        <p:tgtEl>
                                          <p:spTgt spid="31"/>
                                        </p:tgtEl>
                                      </p:cBhvr>
                                      <p:by x="300000" y="300000"/>
                                    </p:animScale>
                                  </p:childTnLst>
                                </p:cTn>
                              </p:par>
                              <p:par>
                                <p:cTn id="19" presetID="64" presetClass="path" presetSubtype="0" fill="hold" nodeType="withEffect">
                                  <p:stCondLst>
                                    <p:cond delay="1000"/>
                                  </p:stCondLst>
                                  <p:childTnLst>
                                    <p:animMotion origin="layout" path="M -1.11111E-6 0 L -0.06944 -0.20625 " pathEditMode="relative" rAng="0" ptsTypes="AA">
                                      <p:cBhvr>
                                        <p:cTn id="20" dur="1000" fill="hold"/>
                                        <p:tgtEl>
                                          <p:spTgt spid="31"/>
                                        </p:tgtEl>
                                        <p:attrNameLst>
                                          <p:attrName>ppt_x</p:attrName>
                                          <p:attrName>ppt_y</p:attrName>
                                        </p:attrNameLst>
                                      </p:cBhvr>
                                      <p:rCtr x="-3472" y="-1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45477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165952"/>
            <a:ext cx="8004629" cy="1077218"/>
          </a:xfrm>
          <a:prstGeom prst="rect">
            <a:avLst/>
          </a:prstGeom>
          <a:noFill/>
        </p:spPr>
        <p:txBody>
          <a:bodyPr wrap="square" rtlCol="0">
            <a:spAutoFit/>
          </a:bodyPr>
          <a:lstStyle/>
          <a:p>
            <a:r>
              <a:rPr lang="en-US" sz="3200" dirty="0">
                <a:solidFill>
                  <a:srgbClr val="FFFF00"/>
                </a:solidFill>
              </a:rPr>
              <a:t>Mutilation</a:t>
            </a:r>
            <a:r>
              <a:rPr lang="en-US" sz="3200" dirty="0"/>
              <a:t> (v. 2) ~ </a:t>
            </a:r>
            <a:r>
              <a:rPr lang="en-US" sz="3200" i="1" dirty="0" err="1">
                <a:solidFill>
                  <a:srgbClr val="FFFF00"/>
                </a:solidFill>
                <a:latin typeface="Times New Roman" panose="02020603050405020304" pitchFamily="18" charset="0"/>
                <a:cs typeface="Times New Roman" panose="02020603050405020304" pitchFamily="18" charset="0"/>
              </a:rPr>
              <a:t>katatomē</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a:solidFill>
                  <a:schemeClr val="bg1"/>
                </a:solidFill>
                <a:cs typeface="Times New Roman" panose="02020603050405020304" pitchFamily="18" charset="0"/>
              </a:rPr>
              <a:t>– to cut down</a:t>
            </a:r>
            <a:endParaRPr lang="en-US" sz="3200" dirty="0">
              <a:solidFill>
                <a:schemeClr val="bg1"/>
              </a:solidFill>
            </a:endParaRPr>
          </a:p>
          <a:p>
            <a:r>
              <a:rPr lang="en-US" sz="3200" dirty="0">
                <a:solidFill>
                  <a:srgbClr val="FFFF00"/>
                </a:solidFill>
              </a:rPr>
              <a:t>Circumcision</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peritomē</a:t>
            </a:r>
            <a:r>
              <a:rPr lang="en-US" sz="3200" i="1" dirty="0">
                <a:solidFill>
                  <a:schemeClr val="bg1"/>
                </a:solidFill>
                <a:cs typeface="Times New Roman" panose="02020603050405020304" pitchFamily="18" charset="0"/>
              </a:rPr>
              <a:t> – to cut around</a:t>
            </a:r>
            <a:endParaRPr lang="en-US" sz="7200" dirty="0">
              <a:solidFill>
                <a:schemeClr val="bg1"/>
              </a:solidFill>
              <a:ea typeface="MS UI Gothic" panose="020B0600070205080204" pitchFamily="34" charset="-128"/>
              <a:cs typeface="Times New Roman" panose="02020603050405020304" pitchFamily="18" charset="0"/>
            </a:endParaRPr>
          </a:p>
        </p:txBody>
      </p:sp>
      <p:sp>
        <p:nvSpPr>
          <p:cNvPr id="4" name="TextBox 3"/>
          <p:cNvSpPr txBox="1"/>
          <p:nvPr/>
        </p:nvSpPr>
        <p:spPr>
          <a:xfrm>
            <a:off x="3550920" y="219789"/>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3</a:t>
            </a:r>
            <a:r>
              <a:rPr lang="en-US" sz="4800" dirty="0">
                <a:solidFill>
                  <a:schemeClr val="bg1"/>
                </a:solidFill>
                <a:effectLst/>
                <a:latin typeface="Hunter Heart Free Font" pitchFamily="2" charset="0"/>
              </a:rPr>
              <a:t>.1-14</a:t>
            </a:r>
            <a:endParaRPr lang="en-US" sz="5400" dirty="0">
              <a:solidFill>
                <a:schemeClr val="bg1"/>
              </a:solidFill>
              <a:effectLst/>
              <a:latin typeface="Hunter Heart Free Font" pitchFamily="2" charset="0"/>
            </a:endParaRPr>
          </a:p>
        </p:txBody>
      </p:sp>
      <p:sp>
        <p:nvSpPr>
          <p:cNvPr id="2" name="TextBox 1"/>
          <p:cNvSpPr txBox="1"/>
          <p:nvPr/>
        </p:nvSpPr>
        <p:spPr>
          <a:xfrm>
            <a:off x="685800" y="2185121"/>
            <a:ext cx="8001000" cy="584775"/>
          </a:xfrm>
          <a:prstGeom prst="rect">
            <a:avLst/>
          </a:prstGeom>
          <a:noFill/>
        </p:spPr>
        <p:txBody>
          <a:bodyPr wrap="square" rtlCol="0">
            <a:spAutoFit/>
          </a:bodyPr>
          <a:lstStyle/>
          <a:p>
            <a:pPr marL="287338" indent="-287338">
              <a:buFont typeface="Arial" panose="020B0604020202020204" pitchFamily="34" charset="0"/>
              <a:buChar char="•"/>
            </a:pPr>
            <a:r>
              <a:rPr lang="en-US" sz="3200" dirty="0"/>
              <a:t> KJV - </a:t>
            </a:r>
            <a:r>
              <a:rPr lang="en-US" sz="3200" dirty="0">
                <a:solidFill>
                  <a:srgbClr val="FFFF00"/>
                </a:solidFill>
              </a:rPr>
              <a:t>concision</a:t>
            </a:r>
            <a:r>
              <a:rPr lang="en-US" sz="3200" dirty="0"/>
              <a:t>, </a:t>
            </a:r>
            <a:r>
              <a:rPr lang="en-US" sz="3200" dirty="0">
                <a:solidFill>
                  <a:srgbClr val="FFFF00"/>
                </a:solidFill>
              </a:rPr>
              <a:t>circumcision</a:t>
            </a:r>
            <a:endParaRPr lang="en-US" sz="4800" dirty="0">
              <a:solidFill>
                <a:srgbClr val="FFFF00"/>
              </a:solidFill>
            </a:endParaRPr>
          </a:p>
        </p:txBody>
      </p:sp>
    </p:spTree>
    <p:extLst>
      <p:ext uri="{BB962C8B-B14F-4D97-AF65-F5344CB8AC3E}">
        <p14:creationId xmlns:p14="http://schemas.microsoft.com/office/powerpoint/2010/main" val="34018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Philippian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hilippian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defRPr>
        </a:defPPr>
      </a:lstStyle>
    </a:txDef>
  </a:objectDefaults>
  <a:extraClrSchemeLst/>
  <a:extLst>
    <a:ext uri="{05A4C25C-085E-4340-85A3-A5531E510DB2}">
      <thm15:themeFamily xmlns:thm15="http://schemas.microsoft.com/office/thememl/2012/main" name="Presentation1" id="{037A12C6-87C4-453D-A886-9ED6F069DF41}" vid="{F3A19070-B2A5-4C4D-9F52-31E7DEA09549}"/>
    </a:ext>
  </a:extLst>
</a:theme>
</file>

<file path=docProps/app.xml><?xml version="1.0" encoding="utf-8"?>
<Properties xmlns="http://schemas.openxmlformats.org/officeDocument/2006/extended-properties" xmlns:vt="http://schemas.openxmlformats.org/officeDocument/2006/docPropsVTypes">
  <Template>Philippians</Template>
  <TotalTime>3543</TotalTime>
  <Words>577</Words>
  <Application>Microsoft Office PowerPoint</Application>
  <PresentationFormat>On-screen Show (4:3)</PresentationFormat>
  <Paragraphs>101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MS UI Gothic</vt:lpstr>
      <vt:lpstr>Arial</vt:lpstr>
      <vt:lpstr>Hunter Heart Free Font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25</cp:revision>
  <dcterms:created xsi:type="dcterms:W3CDTF">2016-12-08T14:21:15Z</dcterms:created>
  <dcterms:modified xsi:type="dcterms:W3CDTF">2016-12-11T13:48:31Z</dcterms:modified>
</cp:coreProperties>
</file>