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21"/>
      <p:italic r:id="rId22"/>
    </p:embeddedFont>
    <p:embeddedFont>
      <p:font typeface="Castellar" panose="020A0402060406010301" pitchFamily="18" charset="0"/>
      <p:regular r:id="rId23"/>
    </p:embeddedFont>
    <p:embeddedFont>
      <p:font typeface="Aero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7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9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4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9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51278-1D7A-4532-9C26-A1EA8B4EE709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6FFA2-AB4C-40FF-8AD1-227E78001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75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1016000"/>
            <a:ext cx="823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Fugitive's brand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fugitivus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– </a:t>
            </a:r>
            <a:r>
              <a:rPr lang="en-US" sz="3200" dirty="0">
                <a:solidFill>
                  <a:srgbClr val="FFFF00"/>
                </a:solidFill>
                <a:latin typeface="Castellar" panose="020A0402060406010301" pitchFamily="18" charset="0"/>
              </a:rPr>
              <a:t>FVGITIVVS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</a:t>
            </a:r>
            <a:endParaRPr lang="en-US" sz="11500" b="1" dirty="0">
              <a:solidFill>
                <a:schemeClr val="bg1"/>
              </a:solidFill>
              <a:latin typeface="Aero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10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4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1016000"/>
            <a:ext cx="8236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Thomas Paine, Dec. 23, 1776 ~ 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“These are the times that try men's souls, The summer soldier and the sunshine patriot will, in this crisis, shrink from the service of their country; but he that stands it now, deserves the love and thanks of man and woman ... ”</a:t>
            </a:r>
          </a:p>
        </p:txBody>
      </p:sp>
    </p:spTree>
    <p:extLst>
      <p:ext uri="{BB962C8B-B14F-4D97-AF65-F5344CB8AC3E}">
        <p14:creationId xmlns:p14="http://schemas.microsoft.com/office/powerpoint/2010/main" val="34420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0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1016000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partner 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~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koinonos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 </a:t>
            </a:r>
            <a:endParaRPr lang="en-US" sz="4800" dirty="0">
              <a:solidFill>
                <a:srgbClr val="FFFF00"/>
              </a:solidFill>
              <a:latin typeface="Ae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0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34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1016000"/>
            <a:ext cx="82368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Parable of the unforgiving servant (Matt. 18:23-35)</a:t>
            </a:r>
            <a:endParaRPr lang="en-US" sz="3000" b="1" dirty="0">
              <a:solidFill>
                <a:schemeClr val="bg1"/>
              </a:solidFill>
              <a:latin typeface="Aero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598" y="2944593"/>
            <a:ext cx="8001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 1 </a:t>
            </a:r>
            <a:r>
              <a:rPr lang="en-US" sz="3000" dirty="0">
                <a:solidFill>
                  <a:srgbClr val="FFFF00"/>
                </a:solidFill>
                <a:latin typeface="Aero" pitchFamily="2" charset="0"/>
              </a:rPr>
              <a:t>talent</a:t>
            </a:r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 = 6,000 </a:t>
            </a:r>
            <a:r>
              <a:rPr lang="en-US" sz="3000" dirty="0">
                <a:solidFill>
                  <a:srgbClr val="FFFF00"/>
                </a:solidFill>
                <a:latin typeface="Aero" pitchFamily="2" charset="0"/>
              </a:rPr>
              <a:t>denarii</a:t>
            </a:r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 </a:t>
            </a:r>
            <a:endParaRPr lang="en-US" sz="3000" dirty="0">
              <a:solidFill>
                <a:srgbClr val="FFFF00"/>
              </a:solidFill>
              <a:latin typeface="Aer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429" y="1930643"/>
            <a:ext cx="8002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 10,000 </a:t>
            </a:r>
            <a:r>
              <a:rPr lang="en-US" sz="3000" dirty="0">
                <a:solidFill>
                  <a:srgbClr val="FFFF00"/>
                </a:solidFill>
                <a:latin typeface="Aero" pitchFamily="2" charset="0"/>
              </a:rPr>
              <a:t>talents</a:t>
            </a:r>
            <a:endParaRPr lang="en-US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067" y="2414818"/>
            <a:ext cx="7977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285750" algn="l"/>
              </a:tabLst>
            </a:pPr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 1 </a:t>
            </a:r>
            <a:r>
              <a:rPr lang="en-US" sz="3000" b="1" dirty="0">
                <a:solidFill>
                  <a:srgbClr val="FFFF00"/>
                </a:solidFill>
                <a:latin typeface="Aero" pitchFamily="2" charset="0"/>
                <a:cs typeface="Times New Roman" panose="02020603050405020304" pitchFamily="18" charset="0"/>
              </a:rPr>
              <a:t>denarius</a:t>
            </a:r>
            <a:r>
              <a:rPr lang="en-US" sz="3000" b="1" dirty="0">
                <a:solidFill>
                  <a:schemeClr val="bg1"/>
                </a:solidFill>
                <a:latin typeface="Aero" pitchFamily="2" charset="0"/>
                <a:cs typeface="Times New Roman" panose="02020603050405020304" pitchFamily="18" charset="0"/>
              </a:rPr>
              <a:t> = one day’s wage</a:t>
            </a:r>
            <a:endParaRPr lang="en-US" sz="3000" dirty="0">
              <a:solidFill>
                <a:schemeClr val="bg1"/>
              </a:solidFill>
              <a:latin typeface="Aer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848" y="3447150"/>
            <a:ext cx="4379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10,000 </a:t>
            </a:r>
            <a:r>
              <a:rPr lang="en-US" sz="3000" dirty="0">
                <a:solidFill>
                  <a:srgbClr val="FFFF00"/>
                </a:solidFill>
                <a:latin typeface="Aero" pitchFamily="2" charset="0"/>
              </a:rPr>
              <a:t>talents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8176" y="3940634"/>
            <a:ext cx="46881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6,000 days’ wages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7502" y="3918864"/>
            <a:ext cx="6321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x</a:t>
            </a: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29887" y="4441376"/>
            <a:ext cx="508498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57" y="4463144"/>
            <a:ext cx="5188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60,000,000 days’ wages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5418" y="4463147"/>
            <a:ext cx="3788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ero" pitchFamily="2" charset="0"/>
              </a:rPr>
              <a:t>= 165,000 years</a:t>
            </a:r>
          </a:p>
        </p:txBody>
      </p:sp>
    </p:spTree>
    <p:extLst>
      <p:ext uri="{BB962C8B-B14F-4D97-AF65-F5344CB8AC3E}">
        <p14:creationId xmlns:p14="http://schemas.microsoft.com/office/powerpoint/2010/main" val="47950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12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1016000"/>
            <a:ext cx="823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Ps. 66:18 ~ 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If I regard iniquity in my heart, The Lord will not hear.</a:t>
            </a:r>
          </a:p>
        </p:txBody>
      </p:sp>
    </p:spTree>
    <p:extLst>
      <p:ext uri="{BB962C8B-B14F-4D97-AF65-F5344CB8AC3E}">
        <p14:creationId xmlns:p14="http://schemas.microsoft.com/office/powerpoint/2010/main" val="12390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09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1016000"/>
            <a:ext cx="8236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Population of the Roman Empire c. AD 50: 45-50 million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3064" y="2015675"/>
            <a:ext cx="797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2/3 were slaves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4468" y="2532989"/>
            <a:ext cx="7977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Aristotle (384-322 BC) ~ 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“Slaves are living tools.”</a:t>
            </a:r>
          </a:p>
        </p:txBody>
      </p:sp>
    </p:spTree>
    <p:extLst>
      <p:ext uri="{BB962C8B-B14F-4D97-AF65-F5344CB8AC3E}">
        <p14:creationId xmlns:p14="http://schemas.microsoft.com/office/powerpoint/2010/main" val="18328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6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1016000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hearts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splagchnon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– KJV, 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bowels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000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96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1016000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command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epitassō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– KJV, 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enjoin</a:t>
            </a:r>
            <a:endParaRPr lang="en-US" sz="4800" dirty="0">
              <a:solidFill>
                <a:srgbClr val="FFFF00"/>
              </a:solidFill>
              <a:latin typeface="Aer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064" y="1565735"/>
            <a:ext cx="7977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From word meaning </a:t>
            </a:r>
            <a:r>
              <a:rPr lang="en-US" sz="3200" i="1" dirty="0">
                <a:solidFill>
                  <a:schemeClr val="bg1"/>
                </a:solidFill>
                <a:latin typeface="Aero" pitchFamily="2" charset="0"/>
              </a:rPr>
              <a:t>to determine, to appoint</a:t>
            </a:r>
            <a:endParaRPr lang="en-US" sz="3200" dirty="0">
              <a:solidFill>
                <a:schemeClr val="bg1"/>
              </a:solidFill>
              <a:latin typeface="Aero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569273"/>
            <a:ext cx="823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fitting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~ KJV, 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convenient</a:t>
            </a:r>
            <a:endParaRPr lang="en-US" sz="4800" dirty="0">
              <a:solidFill>
                <a:srgbClr val="FFFF00"/>
              </a:solidFill>
              <a:latin typeface="Aer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1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86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43" y="1016000"/>
            <a:ext cx="823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unprofitable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achrēstos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567789"/>
            <a:ext cx="8235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profitable 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~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euchrēstos</a:t>
            </a:r>
            <a:endParaRPr lang="en-US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067" y="2124534"/>
            <a:ext cx="797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chrēstos</a:t>
            </a: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~ </a:t>
            </a:r>
            <a:r>
              <a:rPr lang="en-US" sz="3200" i="1" dirty="0">
                <a:solidFill>
                  <a:schemeClr val="bg1"/>
                </a:solidFill>
                <a:latin typeface="Aero" pitchFamily="2" charset="0"/>
              </a:rPr>
              <a:t>gracious, kind</a:t>
            </a:r>
            <a:endParaRPr lang="en-US" sz="3200" dirty="0">
              <a:solidFill>
                <a:schemeClr val="bg1"/>
              </a:solidFill>
              <a:latin typeface="Aero" pitchFamily="2" charset="0"/>
            </a:endParaRPr>
          </a:p>
        </p:txBody>
      </p:sp>
      <p:sp>
        <p:nvSpPr>
          <p:cNvPr id="7" name="Rectangle: Rounded Corners 6"/>
          <p:cNvSpPr/>
          <p:nvPr/>
        </p:nvSpPr>
        <p:spPr>
          <a:xfrm>
            <a:off x="6190954" y="2568641"/>
            <a:ext cx="1385457" cy="820057"/>
          </a:xfrm>
          <a:prstGeom prst="roundRect">
            <a:avLst/>
          </a:prstGeom>
          <a:solidFill>
            <a:schemeClr val="accent1">
              <a:alpha val="74902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8" name="Rectangle: Rounded Corners 7"/>
          <p:cNvSpPr/>
          <p:nvPr/>
        </p:nvSpPr>
        <p:spPr>
          <a:xfrm>
            <a:off x="5182211" y="3040352"/>
            <a:ext cx="1385457" cy="820057"/>
          </a:xfrm>
          <a:prstGeom prst="roundRect">
            <a:avLst/>
          </a:prstGeom>
          <a:solidFill>
            <a:schemeClr val="accent1">
              <a:alpha val="74902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" name="TextBox 2"/>
          <p:cNvSpPr txBox="1"/>
          <p:nvPr/>
        </p:nvSpPr>
        <p:spPr>
          <a:xfrm>
            <a:off x="972454" y="2654309"/>
            <a:ext cx="7718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Matt. 11:30 ~ 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My yoke is easy 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2457" y="3184081"/>
            <a:ext cx="7718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ero" pitchFamily="2" charset="0"/>
              </a:rPr>
              <a:t> Eph. 4:32 ~ </a:t>
            </a:r>
            <a:r>
              <a:rPr lang="en-US" sz="3200" dirty="0">
                <a:solidFill>
                  <a:srgbClr val="FFFF00"/>
                </a:solidFill>
                <a:latin typeface="Aero" pitchFamily="2" charset="0"/>
              </a:rPr>
              <a:t>And be kind to one another … </a:t>
            </a:r>
          </a:p>
        </p:txBody>
      </p:sp>
    </p:spTree>
    <p:extLst>
      <p:ext uri="{BB962C8B-B14F-4D97-AF65-F5344CB8AC3E}">
        <p14:creationId xmlns:p14="http://schemas.microsoft.com/office/powerpoint/2010/main" val="35324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  <p:bldP spid="8" grpId="0" animBg="1"/>
      <p:bldP spid="3" grpId="0"/>
      <p:bldP spid="3" grpId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88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ero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2669</TotalTime>
  <Words>216</Words>
  <Application>Microsoft Office PowerPoint</Application>
  <PresentationFormat>On-screen Show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 Light</vt:lpstr>
      <vt:lpstr>Arial</vt:lpstr>
      <vt:lpstr>Castellar</vt:lpstr>
      <vt:lpstr>Aero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13</cp:revision>
  <dcterms:created xsi:type="dcterms:W3CDTF">2017-05-10T12:26:27Z</dcterms:created>
  <dcterms:modified xsi:type="dcterms:W3CDTF">2017-05-22T17:45:45Z</dcterms:modified>
</cp:coreProperties>
</file>