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61" r:id="rId4"/>
    <p:sldId id="257" r:id="rId5"/>
    <p:sldId id="259" r:id="rId6"/>
    <p:sldId id="260" r:id="rId7"/>
    <p:sldId id="268" r:id="rId8"/>
    <p:sldId id="269" r:id="rId9"/>
    <p:sldId id="266" r:id="rId10"/>
    <p:sldId id="267" r:id="rId11"/>
    <p:sldId id="262" r:id="rId12"/>
    <p:sldId id="263" r:id="rId13"/>
    <p:sldId id="270" r:id="rId14"/>
    <p:sldId id="271" r:id="rId15"/>
    <p:sldId id="264" r:id="rId16"/>
    <p:sldId id="265" r:id="rId17"/>
  </p:sldIdLst>
  <p:sldSz cx="9144000" cy="6858000" type="screen4x3"/>
  <p:notesSz cx="6858000" cy="9144000"/>
  <p:embeddedFontLst>
    <p:embeddedFont>
      <p:font typeface="Microsoft Sans Serif" panose="020B0604020202020204" pitchFamily="34" charset="0"/>
      <p:regular r:id="rId18"/>
    </p:embeddedFont>
    <p:embeddedFont>
      <p:font typeface="Leelawadee" panose="020B0502040204020203" pitchFamily="34" charset="-34"/>
      <p:regular r:id="rId19"/>
      <p:bold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7" autoAdjust="0"/>
    <p:restoredTop sz="94660"/>
  </p:normalViewPr>
  <p:slideViewPr>
    <p:cSldViewPr snapToGrid="0">
      <p:cViewPr>
        <p:scale>
          <a:sx n="62" d="100"/>
          <a:sy n="62" d="100"/>
        </p:scale>
        <p:origin x="69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8872E5-5A29-4342-A701-E0F9249B6623}"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20192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872E5-5A29-4342-A701-E0F9249B6623}"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1716720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872E5-5A29-4342-A701-E0F9249B6623}"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3741123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872E5-5A29-4342-A701-E0F9249B6623}"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1889139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8872E5-5A29-4342-A701-E0F9249B6623}"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1327629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8872E5-5A29-4342-A701-E0F9249B6623}"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770773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8872E5-5A29-4342-A701-E0F9249B6623}" type="datetimeFigureOut">
              <a:rPr lang="en-US" smtClean="0"/>
              <a:t>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3045950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8872E5-5A29-4342-A701-E0F9249B6623}" type="datetimeFigureOut">
              <a:rPr lang="en-US" smtClean="0"/>
              <a:t>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3026906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872E5-5A29-4342-A701-E0F9249B6623}" type="datetimeFigureOut">
              <a:rPr lang="en-US" smtClean="0"/>
              <a:t>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4134719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8872E5-5A29-4342-A701-E0F9249B6623}"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3235300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8872E5-5A29-4342-A701-E0F9249B6623}"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122585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872E5-5A29-4342-A701-E0F9249B6623}" type="datetimeFigureOut">
              <a:rPr lang="en-US" smtClean="0"/>
              <a:t>2/24/2016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6B630-A1E8-421A-A0FA-D1396A6B1319}" type="slidenum">
              <a:rPr lang="en-US" smtClean="0"/>
              <a:t>‹#›</a:t>
            </a:fld>
            <a:endParaRPr lang="en-US"/>
          </a:p>
        </p:txBody>
      </p:sp>
    </p:spTree>
    <p:extLst>
      <p:ext uri="{BB962C8B-B14F-4D97-AF65-F5344CB8AC3E}">
        <p14:creationId xmlns:p14="http://schemas.microsoft.com/office/powerpoint/2010/main" val="3159128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258029" y="3711389"/>
            <a:ext cx="2996774" cy="923330"/>
          </a:xfrm>
          <a:prstGeom prst="rect">
            <a:avLst/>
          </a:prstGeom>
          <a:noFill/>
        </p:spPr>
        <p:txBody>
          <a:bodyPr wrap="square" rtlCol="0">
            <a:spAutoFit/>
          </a:bodyPr>
          <a:lstStyle/>
          <a:p>
            <a:pPr algn="ctr"/>
            <a:r>
              <a:rPr lang="en-US" sz="5400" b="1" dirty="0">
                <a:solidFill>
                  <a:schemeClr val="bg1"/>
                </a:solidFill>
                <a:effectLst>
                  <a:glow rad="254000">
                    <a:schemeClr val="tx1">
                      <a:lumMod val="85000"/>
                      <a:lumOff val="15000"/>
                      <a:alpha val="25000"/>
                    </a:schemeClr>
                  </a:glow>
                </a:effectLst>
                <a:latin typeface="Leelawadee" panose="020B0502040204020203" pitchFamily="34" charset="-34"/>
                <a:cs typeface="Leelawadee" panose="020B0502040204020203" pitchFamily="34" charset="-34"/>
              </a:rPr>
              <a:t>2 3 – 2 4</a:t>
            </a:r>
          </a:p>
        </p:txBody>
      </p:sp>
      <p:pic>
        <p:nvPicPr>
          <p:cNvPr id="2" name="Picture 1" descr="cd disc - color variation 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691" y="535822"/>
            <a:ext cx="1129834" cy="1129834"/>
          </a:xfrm>
          <a:prstGeom prst="rect">
            <a:avLst/>
          </a:prstGeom>
          <a:scene3d>
            <a:camera prst="perspectiveContrastingLeftFacing"/>
            <a:lightRig rig="threePt" dir="t"/>
          </a:scene3d>
          <a:sp3d/>
        </p:spPr>
      </p:pic>
      <p:sp>
        <p:nvSpPr>
          <p:cNvPr id="8" name="TextBox 7"/>
          <p:cNvSpPr txBox="1"/>
          <p:nvPr/>
        </p:nvSpPr>
        <p:spPr>
          <a:xfrm>
            <a:off x="1413867" y="315049"/>
            <a:ext cx="5278930" cy="830997"/>
          </a:xfrm>
          <a:prstGeom prst="rect">
            <a:avLst/>
          </a:prstGeom>
          <a:noFill/>
        </p:spPr>
        <p:txBody>
          <a:bodyPr wrap="square" rtlCol="0">
            <a:spAutoFit/>
          </a:bodyPr>
          <a:lstStyle/>
          <a:p>
            <a:pPr defTabSz="168275"/>
            <a:r>
              <a:rPr lang="en-US" sz="2400"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rPr>
              <a:t>A CD of this message will available    	immediately following the service …</a:t>
            </a:r>
          </a:p>
        </p:txBody>
      </p:sp>
      <p:sp>
        <p:nvSpPr>
          <p:cNvPr id="7" name="TextBox 6"/>
          <p:cNvSpPr txBox="1"/>
          <p:nvPr/>
        </p:nvSpPr>
        <p:spPr>
          <a:xfrm>
            <a:off x="3054263" y="1250157"/>
            <a:ext cx="3927817" cy="830997"/>
          </a:xfrm>
          <a:prstGeom prst="rect">
            <a:avLst/>
          </a:prstGeom>
          <a:noFill/>
        </p:spPr>
        <p:txBody>
          <a:bodyPr wrap="square" rtlCol="0">
            <a:spAutoFit/>
          </a:bodyPr>
          <a:lstStyle/>
          <a:p>
            <a:r>
              <a:rPr lang="en-US" sz="2400"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rPr>
              <a:t>… or you may download a podcast later in this week</a:t>
            </a:r>
          </a:p>
        </p:txBody>
      </p:sp>
      <p:pic>
        <p:nvPicPr>
          <p:cNvPr id="10" name="Picture 9" descr="Apple, Phone, Cell Phone, Mobile, Mobile Phone"/>
          <p:cNvPicPr>
            <a:picLocks noChangeAspect="1"/>
          </p:cNvPicPr>
          <p:nvPr/>
        </p:nvPicPr>
        <p:blipFill>
          <a:blip r:embed="rId4" cstate="print">
            <a:duotone>
              <a:prstClr val="black"/>
              <a:srgbClr val="7030A0">
                <a:tint val="45000"/>
                <a:satMod val="400000"/>
              </a:srgbClr>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559113" y="1393905"/>
            <a:ext cx="1459335" cy="1101342"/>
          </a:xfrm>
          <a:prstGeom prst="rect">
            <a:avLst/>
          </a:prstGeom>
        </p:spPr>
      </p:pic>
      <p:sp>
        <p:nvSpPr>
          <p:cNvPr id="13" name="Oval 12"/>
          <p:cNvSpPr/>
          <p:nvPr/>
        </p:nvSpPr>
        <p:spPr>
          <a:xfrm rot="1199969">
            <a:off x="7332023" y="1397339"/>
            <a:ext cx="351745" cy="354351"/>
          </a:xfrm>
          <a:custGeom>
            <a:avLst/>
            <a:gdLst>
              <a:gd name="connsiteX0" fmla="*/ 0 w 529739"/>
              <a:gd name="connsiteY0" fmla="*/ 144192 h 288383"/>
              <a:gd name="connsiteX1" fmla="*/ 264870 w 529739"/>
              <a:gd name="connsiteY1" fmla="*/ 0 h 288383"/>
              <a:gd name="connsiteX2" fmla="*/ 529740 w 529739"/>
              <a:gd name="connsiteY2" fmla="*/ 144192 h 288383"/>
              <a:gd name="connsiteX3" fmla="*/ 264870 w 529739"/>
              <a:gd name="connsiteY3" fmla="*/ 288384 h 288383"/>
              <a:gd name="connsiteX4" fmla="*/ 0 w 529739"/>
              <a:gd name="connsiteY4" fmla="*/ 144192 h 288383"/>
              <a:gd name="connsiteX0" fmla="*/ 1018 w 530758"/>
              <a:gd name="connsiteY0" fmla="*/ 182949 h 327141"/>
              <a:gd name="connsiteX1" fmla="*/ 349907 w 530758"/>
              <a:gd name="connsiteY1" fmla="*/ 0 h 327141"/>
              <a:gd name="connsiteX2" fmla="*/ 530758 w 530758"/>
              <a:gd name="connsiteY2" fmla="*/ 182949 h 327141"/>
              <a:gd name="connsiteX3" fmla="*/ 265888 w 530758"/>
              <a:gd name="connsiteY3" fmla="*/ 327141 h 327141"/>
              <a:gd name="connsiteX4" fmla="*/ 1018 w 530758"/>
              <a:gd name="connsiteY4" fmla="*/ 182949 h 327141"/>
              <a:gd name="connsiteX0" fmla="*/ 679 w 433922"/>
              <a:gd name="connsiteY0" fmla="*/ 183060 h 327577"/>
              <a:gd name="connsiteX1" fmla="*/ 349568 w 433922"/>
              <a:gd name="connsiteY1" fmla="*/ 111 h 327577"/>
              <a:gd name="connsiteX2" fmla="*/ 433922 w 433922"/>
              <a:gd name="connsiteY2" fmla="*/ 210004 h 327577"/>
              <a:gd name="connsiteX3" fmla="*/ 265549 w 433922"/>
              <a:gd name="connsiteY3" fmla="*/ 327252 h 327577"/>
              <a:gd name="connsiteX4" fmla="*/ 679 w 433922"/>
              <a:gd name="connsiteY4" fmla="*/ 183060 h 327577"/>
              <a:gd name="connsiteX0" fmla="*/ 1400 w 300079"/>
              <a:gd name="connsiteY0" fmla="*/ 127327 h 330965"/>
              <a:gd name="connsiteX1" fmla="*/ 215725 w 300079"/>
              <a:gd name="connsiteY1" fmla="*/ 1532 h 330965"/>
              <a:gd name="connsiteX2" fmla="*/ 300079 w 300079"/>
              <a:gd name="connsiteY2" fmla="*/ 211425 h 330965"/>
              <a:gd name="connsiteX3" fmla="*/ 131706 w 300079"/>
              <a:gd name="connsiteY3" fmla="*/ 328673 h 330965"/>
              <a:gd name="connsiteX4" fmla="*/ 1400 w 300079"/>
              <a:gd name="connsiteY4" fmla="*/ 127327 h 330965"/>
              <a:gd name="connsiteX0" fmla="*/ 21089 w 319768"/>
              <a:gd name="connsiteY0" fmla="*/ 127305 h 322137"/>
              <a:gd name="connsiteX1" fmla="*/ 235414 w 319768"/>
              <a:gd name="connsiteY1" fmla="*/ 1510 h 322137"/>
              <a:gd name="connsiteX2" fmla="*/ 319768 w 319768"/>
              <a:gd name="connsiteY2" fmla="*/ 211403 h 322137"/>
              <a:gd name="connsiteX3" fmla="*/ 41758 w 319768"/>
              <a:gd name="connsiteY3" fmla="*/ 319491 h 322137"/>
              <a:gd name="connsiteX4" fmla="*/ 21089 w 319768"/>
              <a:gd name="connsiteY4" fmla="*/ 127305 h 32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68" h="322137">
                <a:moveTo>
                  <a:pt x="21089" y="127305"/>
                </a:moveTo>
                <a:cubicBezTo>
                  <a:pt x="53365" y="74308"/>
                  <a:pt x="185634" y="-12506"/>
                  <a:pt x="235414" y="1510"/>
                </a:cubicBezTo>
                <a:cubicBezTo>
                  <a:pt x="285194" y="15526"/>
                  <a:pt x="319768" y="131768"/>
                  <a:pt x="319768" y="211403"/>
                </a:cubicBezTo>
                <a:cubicBezTo>
                  <a:pt x="319768" y="291038"/>
                  <a:pt x="91538" y="333507"/>
                  <a:pt x="41758" y="319491"/>
                </a:cubicBezTo>
                <a:cubicBezTo>
                  <a:pt x="-8022" y="305475"/>
                  <a:pt x="-11187" y="180302"/>
                  <a:pt x="21089" y="127305"/>
                </a:cubicBezTo>
                <a:close/>
              </a:path>
            </a:pathLst>
          </a:custGeom>
          <a:solidFill>
            <a:schemeClr val="bg1"/>
          </a:solidFill>
          <a:ln>
            <a:noFill/>
          </a:ln>
          <a:effectLst>
            <a:glow rad="203200">
              <a:schemeClr val="bg1">
                <a:alpha val="40000"/>
              </a:schemeClr>
            </a:glow>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187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Tree>
    <p:extLst>
      <p:ext uri="{BB962C8B-B14F-4D97-AF65-F5344CB8AC3E}">
        <p14:creationId xmlns:p14="http://schemas.microsoft.com/office/powerpoint/2010/main" val="2124476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584775"/>
          </a:xfrm>
          <a:prstGeom prst="rect">
            <a:avLst/>
          </a:prstGeom>
          <a:noFill/>
        </p:spPr>
        <p:txBody>
          <a:bodyPr wrap="square" rtlCol="0">
            <a:spAutoFit/>
          </a:bodyPr>
          <a:lstStyle/>
          <a:p>
            <a:r>
              <a:rPr lang="en-US" sz="3200" b="1" dirty="0">
                <a:solidFill>
                  <a:srgbClr val="FFC000"/>
                </a:solidFill>
              </a:rPr>
              <a:t>Wild ox</a:t>
            </a:r>
            <a:r>
              <a:rPr lang="en-US" sz="3200" b="1" dirty="0"/>
              <a:t> ~ KJV, </a:t>
            </a:r>
            <a:r>
              <a:rPr lang="en-US" sz="3200" b="1" dirty="0">
                <a:solidFill>
                  <a:srgbClr val="FFC000"/>
                </a:solidFill>
              </a:rPr>
              <a:t>unicorn</a:t>
            </a:r>
            <a:endParaRPr lang="en-US" sz="48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
        <p:nvSpPr>
          <p:cNvPr id="5" name="TextBox 4"/>
          <p:cNvSpPr txBox="1"/>
          <p:nvPr/>
        </p:nvSpPr>
        <p:spPr>
          <a:xfrm>
            <a:off x="676195" y="1321663"/>
            <a:ext cx="8014447" cy="646331"/>
          </a:xfrm>
          <a:prstGeom prst="rect">
            <a:avLst/>
          </a:prstGeom>
          <a:noFill/>
        </p:spPr>
        <p:txBody>
          <a:bodyPr wrap="square" rtlCol="0">
            <a:spAutoFit/>
          </a:bodyPr>
          <a:lstStyle/>
          <a:p>
            <a:pPr marL="284163" indent="-284163">
              <a:buFont typeface="Arial" panose="020B0604020202020204" pitchFamily="34" charset="0"/>
              <a:buChar char="•"/>
            </a:pPr>
            <a:r>
              <a:rPr lang="en-US" sz="3600" b="1" dirty="0"/>
              <a:t> LXX ~ </a:t>
            </a:r>
            <a:r>
              <a:rPr lang="en-US" sz="3600" b="1" i="1" dirty="0" err="1">
                <a:solidFill>
                  <a:srgbClr val="FFC000"/>
                </a:solidFill>
                <a:latin typeface="Times New Roman" panose="02020603050405020304" pitchFamily="18" charset="0"/>
                <a:cs typeface="Times New Roman" panose="02020603050405020304" pitchFamily="18" charset="0"/>
              </a:rPr>
              <a:t>monokerōs</a:t>
            </a:r>
            <a:r>
              <a:rPr lang="en-US" sz="3600" b="1" dirty="0"/>
              <a:t> – </a:t>
            </a:r>
            <a:r>
              <a:rPr lang="en-US" sz="3600" b="1" i="1" dirty="0"/>
              <a:t>one-horned</a:t>
            </a:r>
            <a:endParaRPr lang="en-US" sz="36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8" name="TextBox 7"/>
          <p:cNvSpPr txBox="1"/>
          <p:nvPr/>
        </p:nvSpPr>
        <p:spPr>
          <a:xfrm>
            <a:off x="674915" y="1912051"/>
            <a:ext cx="8014447" cy="584775"/>
          </a:xfrm>
          <a:prstGeom prst="rect">
            <a:avLst/>
          </a:prstGeom>
          <a:noFill/>
        </p:spPr>
        <p:txBody>
          <a:bodyPr wrap="square" rtlCol="0">
            <a:spAutoFit/>
          </a:bodyPr>
          <a:lstStyle/>
          <a:p>
            <a:pPr marL="284163" indent="-284163">
              <a:buFont typeface="Arial" panose="020B0604020202020204" pitchFamily="34" charset="0"/>
              <a:buChar char="•"/>
            </a:pPr>
            <a:r>
              <a:rPr lang="en-US" sz="3200" b="1" dirty="0"/>
              <a:t> </a:t>
            </a:r>
            <a:r>
              <a:rPr lang="en-US" sz="3200" b="1" dirty="0" err="1"/>
              <a:t>Vul</a:t>
            </a:r>
            <a:r>
              <a:rPr lang="en-US" sz="3200" b="1" dirty="0"/>
              <a:t> ~ </a:t>
            </a:r>
            <a:r>
              <a:rPr lang="en-US" sz="3200" b="1" i="1" dirty="0" err="1">
                <a:solidFill>
                  <a:srgbClr val="FFC000"/>
                </a:solidFill>
                <a:latin typeface="Times New Roman" panose="02020603050405020304" pitchFamily="18" charset="0"/>
                <a:cs typeface="Times New Roman" panose="02020603050405020304" pitchFamily="18" charset="0"/>
              </a:rPr>
              <a:t>rinocerotis</a:t>
            </a:r>
            <a:endParaRPr lang="en-US" sz="3200" b="1" dirty="0">
              <a:solidFill>
                <a:srgbClr val="FFC000"/>
              </a:solidFill>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9" name="TextBox 8"/>
          <p:cNvSpPr txBox="1"/>
          <p:nvPr/>
        </p:nvSpPr>
        <p:spPr>
          <a:xfrm>
            <a:off x="673635" y="2502439"/>
            <a:ext cx="8014447" cy="1077218"/>
          </a:xfrm>
          <a:prstGeom prst="rect">
            <a:avLst/>
          </a:prstGeom>
          <a:noFill/>
        </p:spPr>
        <p:txBody>
          <a:bodyPr wrap="square" rtlCol="0">
            <a:spAutoFit/>
          </a:bodyPr>
          <a:lstStyle/>
          <a:p>
            <a:pPr marL="284163" indent="-284163">
              <a:buFont typeface="Arial" panose="020B0604020202020204" pitchFamily="34" charset="0"/>
              <a:buChar char="•"/>
            </a:pPr>
            <a:r>
              <a:rPr lang="en-US" sz="3200" b="1" dirty="0"/>
              <a:t> Douay-Rheims ~ </a:t>
            </a:r>
            <a:r>
              <a:rPr lang="en-US" sz="3200" b="1" dirty="0">
                <a:solidFill>
                  <a:srgbClr val="FFC000"/>
                </a:solidFill>
              </a:rPr>
              <a:t>… whose strength is like to the rhinoceros.</a:t>
            </a:r>
          </a:p>
        </p:txBody>
      </p:sp>
    </p:spTree>
    <p:extLst>
      <p:ext uri="{BB962C8B-B14F-4D97-AF65-F5344CB8AC3E}">
        <p14:creationId xmlns:p14="http://schemas.microsoft.com/office/powerpoint/2010/main" val="1024091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5"/>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8" grpId="0"/>
      <p:bldP spid="8" grpId="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Tree>
    <p:extLst>
      <p:ext uri="{BB962C8B-B14F-4D97-AF65-F5344CB8AC3E}">
        <p14:creationId xmlns:p14="http://schemas.microsoft.com/office/powerpoint/2010/main" val="273860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452431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Is. 54:17 ~ </a:t>
            </a:r>
            <a:r>
              <a:rPr lang="en-US" sz="3200" b="1" dirty="0">
                <a:solidFill>
                  <a:srgbClr val="FFC000"/>
                </a:solidFill>
                <a:effectLst>
                  <a:outerShdw blurRad="38100" dist="38100" dir="2700000" algn="tl">
                    <a:srgbClr val="000000">
                      <a:alpha val="43137"/>
                    </a:srgbClr>
                  </a:outerShdw>
                </a:effectLst>
              </a:rPr>
              <a:t>No weapon formed against you shall prosper,</a:t>
            </a:r>
          </a:p>
          <a:p>
            <a:r>
              <a:rPr lang="en-US" sz="3200" b="1" dirty="0">
                <a:solidFill>
                  <a:srgbClr val="FFC000"/>
                </a:solidFill>
                <a:effectLst>
                  <a:outerShdw blurRad="38100" dist="38100" dir="2700000" algn="tl">
                    <a:srgbClr val="000000">
                      <a:alpha val="43137"/>
                    </a:srgbClr>
                  </a:outerShdw>
                </a:effectLst>
              </a:rPr>
              <a:t>And every tongue </a:t>
            </a:r>
            <a:r>
              <a:rPr lang="en-US" sz="3200" b="1" i="1" dirty="0">
                <a:solidFill>
                  <a:srgbClr val="FFC000"/>
                </a:solidFill>
                <a:effectLst>
                  <a:outerShdw blurRad="38100" dist="38100" dir="2700000" algn="tl">
                    <a:srgbClr val="000000">
                      <a:alpha val="43137"/>
                    </a:srgbClr>
                  </a:outerShdw>
                </a:effectLst>
              </a:rPr>
              <a:t>which</a:t>
            </a:r>
            <a:r>
              <a:rPr lang="en-US" sz="3200" b="1" dirty="0">
                <a:solidFill>
                  <a:srgbClr val="FFC000"/>
                </a:solidFill>
                <a:effectLst>
                  <a:outerShdw blurRad="38100" dist="38100" dir="2700000" algn="tl">
                    <a:srgbClr val="000000">
                      <a:alpha val="43137"/>
                    </a:srgbClr>
                  </a:outerShdw>
                </a:effectLst>
              </a:rPr>
              <a:t> rises against you in judgment</a:t>
            </a:r>
          </a:p>
          <a:p>
            <a:r>
              <a:rPr lang="en-US" sz="3200" b="1" dirty="0">
                <a:solidFill>
                  <a:srgbClr val="FFC000"/>
                </a:solidFill>
                <a:effectLst>
                  <a:outerShdw blurRad="38100" dist="38100" dir="2700000" algn="tl">
                    <a:srgbClr val="000000">
                      <a:alpha val="43137"/>
                    </a:srgbClr>
                  </a:outerShdw>
                </a:effectLst>
              </a:rPr>
              <a:t>You shall condemn.</a:t>
            </a:r>
          </a:p>
          <a:p>
            <a:r>
              <a:rPr lang="en-US" sz="3200" b="1" dirty="0">
                <a:solidFill>
                  <a:srgbClr val="FFC000"/>
                </a:solidFill>
                <a:effectLst>
                  <a:outerShdw blurRad="38100" dist="38100" dir="2700000" algn="tl">
                    <a:srgbClr val="000000">
                      <a:alpha val="43137"/>
                    </a:srgbClr>
                  </a:outerShdw>
                </a:effectLst>
              </a:rPr>
              <a:t>This is the heritage of the servants of the Lord,</a:t>
            </a:r>
          </a:p>
          <a:p>
            <a:r>
              <a:rPr lang="en-US" sz="3200" b="1" dirty="0">
                <a:solidFill>
                  <a:srgbClr val="FFC000"/>
                </a:solidFill>
                <a:effectLst>
                  <a:outerShdw blurRad="38100" dist="38100" dir="2700000" algn="tl">
                    <a:srgbClr val="000000">
                      <a:alpha val="43137"/>
                    </a:srgbClr>
                  </a:outerShdw>
                </a:effectLst>
              </a:rPr>
              <a:t>And their righteousness is from Me,”</a:t>
            </a:r>
          </a:p>
          <a:p>
            <a:r>
              <a:rPr lang="en-US" sz="3200" b="1" dirty="0">
                <a:solidFill>
                  <a:srgbClr val="FFC000"/>
                </a:solidFill>
                <a:effectLst>
                  <a:outerShdw blurRad="38100" dist="38100" dir="2700000" algn="tl">
                    <a:srgbClr val="000000">
                      <a:alpha val="43137"/>
                    </a:srgbClr>
                  </a:outerShdw>
                </a:effectLst>
              </a:rPr>
              <a:t>Says the Lord.</a:t>
            </a:r>
          </a:p>
        </p:txBody>
      </p:sp>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Tree>
    <p:extLst>
      <p:ext uri="{BB962C8B-B14F-4D97-AF65-F5344CB8AC3E}">
        <p14:creationId xmlns:p14="http://schemas.microsoft.com/office/powerpoint/2010/main" val="1853864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Tree>
    <p:extLst>
      <p:ext uri="{BB962C8B-B14F-4D97-AF65-F5344CB8AC3E}">
        <p14:creationId xmlns:p14="http://schemas.microsoft.com/office/powerpoint/2010/main" val="1407220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1077218"/>
          </a:xfrm>
          <a:prstGeom prst="rect">
            <a:avLst/>
          </a:prstGeom>
          <a:noFill/>
        </p:spPr>
        <p:txBody>
          <a:bodyPr wrap="square" rtlCol="0">
            <a:spAutoFit/>
          </a:bodyPr>
          <a:lstStyle/>
          <a:p>
            <a:r>
              <a:rPr lang="en-US" sz="3200" b="1" dirty="0"/>
              <a:t>Jer. 45:5 ~ </a:t>
            </a:r>
            <a:r>
              <a:rPr lang="en-US" sz="3200" b="1" dirty="0">
                <a:solidFill>
                  <a:srgbClr val="FFC000"/>
                </a:solidFill>
              </a:rPr>
              <a:t>And do you seek great things for yourself?  Do not seek them…</a:t>
            </a:r>
            <a:endParaRPr lang="en-US" sz="7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Tree>
    <p:extLst>
      <p:ext uri="{BB962C8B-B14F-4D97-AF65-F5344CB8AC3E}">
        <p14:creationId xmlns:p14="http://schemas.microsoft.com/office/powerpoint/2010/main" val="4115606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Tree>
    <p:extLst>
      <p:ext uri="{BB962C8B-B14F-4D97-AF65-F5344CB8AC3E}">
        <p14:creationId xmlns:p14="http://schemas.microsoft.com/office/powerpoint/2010/main" val="3784811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7159396" y="1129551"/>
            <a:ext cx="1348942" cy="922084"/>
          </a:xfrm>
          <a:prstGeom prst="roundRect">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45804" y="1605959"/>
            <a:ext cx="2389734" cy="922084"/>
          </a:xfrm>
          <a:prstGeom prst="roundRect">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4094" y="791455"/>
            <a:ext cx="8206548" cy="2062103"/>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b="1" dirty="0">
                <a:solidFill>
                  <a:schemeClr val="bg1"/>
                </a:solidFill>
                <a:latin typeface="+mj-lt"/>
                <a:ea typeface="Times New Roman" panose="02020603050405020304" pitchFamily="18" charset="0"/>
                <a:cs typeface="Arial" panose="020B0604020202020204" pitchFamily="34" charset="0"/>
              </a:rPr>
              <a:t>2 Pet. 2:15 ~ </a:t>
            </a:r>
            <a:r>
              <a:rPr lang="en-US" altLang="en-US" sz="3200" b="1" dirty="0">
                <a:solidFill>
                  <a:srgbClr val="FFC000"/>
                </a:solidFill>
                <a:latin typeface="+mj-lt"/>
                <a:ea typeface="Times New Roman" panose="02020603050405020304" pitchFamily="18" charset="0"/>
                <a:cs typeface="Arial" panose="020B0604020202020204" pitchFamily="34" charset="0"/>
              </a:rPr>
              <a:t>They have forsaken the right way and gone astray, following the way of Balaam the son of Beor, who loved the wages of unrighteousness …</a:t>
            </a:r>
            <a:r>
              <a:rPr lang="en-US" altLang="en-US" sz="3200" b="1" dirty="0">
                <a:solidFill>
                  <a:srgbClr val="FFC000"/>
                </a:solidFill>
                <a:latin typeface="+mj-lt"/>
              </a:rPr>
              <a:t> </a:t>
            </a:r>
          </a:p>
        </p:txBody>
      </p:sp>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
        <p:nvSpPr>
          <p:cNvPr id="5" name="TextBox 4"/>
          <p:cNvSpPr txBox="1"/>
          <p:nvPr/>
        </p:nvSpPr>
        <p:spPr>
          <a:xfrm>
            <a:off x="676195" y="2796991"/>
            <a:ext cx="8014447" cy="1077218"/>
          </a:xfrm>
          <a:prstGeom prst="rect">
            <a:avLst/>
          </a:prstGeom>
          <a:noFill/>
        </p:spPr>
        <p:txBody>
          <a:bodyPr wrap="square" rtlCol="0">
            <a:spAutoFit/>
          </a:bodyPr>
          <a:lstStyle/>
          <a:p>
            <a:pPr marL="284163" indent="-284163">
              <a:buFont typeface="Arial" panose="020B0604020202020204" pitchFamily="34" charset="0"/>
              <a:buChar char="•"/>
            </a:pPr>
            <a:r>
              <a:rPr lang="en-US" sz="3200" b="1" dirty="0"/>
              <a:t> Use of deceptive words for personal gain</a:t>
            </a:r>
            <a:endParaRPr lang="en-US" sz="48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Tree>
    <p:extLst>
      <p:ext uri="{BB962C8B-B14F-4D97-AF65-F5344CB8AC3E}">
        <p14:creationId xmlns:p14="http://schemas.microsoft.com/office/powerpoint/2010/main" val="23351060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91455"/>
            <a:ext cx="8206548" cy="3046988"/>
          </a:xfrm>
          <a:prstGeom prst="rect">
            <a:avLst/>
          </a:prstGeom>
          <a:noFill/>
        </p:spPr>
        <p:txBody>
          <a:bodyPr wrap="square" rtlCol="0">
            <a:spAutoFit/>
          </a:bodyPr>
          <a:lstStyle/>
          <a:p>
            <a:pPr lvl="0" defTabSz="914400" eaLnBrk="0" fontAlgn="base" hangingPunct="0">
              <a:spcBef>
                <a:spcPct val="0"/>
              </a:spcBef>
              <a:spcAft>
                <a:spcPct val="0"/>
              </a:spcAft>
            </a:pPr>
            <a:r>
              <a:rPr lang="en-US" sz="3200" b="1" dirty="0">
                <a:solidFill>
                  <a:srgbClr val="FFC000"/>
                </a:solidFill>
              </a:rPr>
              <a:t>Friedrich Nietzsche ~ </a:t>
            </a:r>
            <a:r>
              <a:rPr lang="en-US" sz="3200" b="1" dirty="0"/>
              <a:t>“To win over certain people to something, it is only necessary to give it a gloss of love of humanity, nobility, gentleness, self-sacrifice—and there is nothing you cannot get them to swallow.” </a:t>
            </a:r>
            <a:endParaRPr lang="en-US" altLang="en-US" sz="4800" b="1" dirty="0">
              <a:solidFill>
                <a:srgbClr val="FFC000"/>
              </a:solidFill>
              <a:latin typeface="+mj-lt"/>
            </a:endParaRPr>
          </a:p>
        </p:txBody>
      </p:sp>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
        <p:nvSpPr>
          <p:cNvPr id="9" name="TextBox 8"/>
          <p:cNvSpPr txBox="1"/>
          <p:nvPr/>
        </p:nvSpPr>
        <p:spPr>
          <a:xfrm>
            <a:off x="490498" y="3786935"/>
            <a:ext cx="8206548" cy="2062103"/>
          </a:xfrm>
          <a:prstGeom prst="rect">
            <a:avLst/>
          </a:prstGeom>
          <a:noFill/>
        </p:spPr>
        <p:txBody>
          <a:bodyPr wrap="square" rtlCol="0">
            <a:spAutoFit/>
          </a:bodyPr>
          <a:lstStyle/>
          <a:p>
            <a:r>
              <a:rPr lang="en-US" sz="3200" b="1" dirty="0">
                <a:solidFill>
                  <a:srgbClr val="FFC000"/>
                </a:solidFill>
              </a:rPr>
              <a:t>Norman Vincent Peale ~ </a:t>
            </a:r>
            <a:r>
              <a:rPr lang="en-US" sz="3200" b="1" dirty="0"/>
              <a:t>“Put God to work for you and maximize your potential in our divinely ordered capitalist system.”</a:t>
            </a:r>
          </a:p>
        </p:txBody>
      </p:sp>
    </p:spTree>
    <p:extLst>
      <p:ext uri="{BB962C8B-B14F-4D97-AF65-F5344CB8AC3E}">
        <p14:creationId xmlns:p14="http://schemas.microsoft.com/office/powerpoint/2010/main" val="160453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Tree>
    <p:extLst>
      <p:ext uri="{BB962C8B-B14F-4D97-AF65-F5344CB8AC3E}">
        <p14:creationId xmlns:p14="http://schemas.microsoft.com/office/powerpoint/2010/main" val="3744221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1077218"/>
          </a:xfrm>
          <a:prstGeom prst="rect">
            <a:avLst/>
          </a:prstGeom>
          <a:noFill/>
        </p:spPr>
        <p:txBody>
          <a:bodyPr wrap="square" rtlCol="0">
            <a:spAutoFit/>
          </a:bodyPr>
          <a:lstStyle/>
          <a:p>
            <a:r>
              <a:rPr lang="en-US" sz="3200" b="1" dirty="0">
                <a:solidFill>
                  <a:srgbClr val="FFC000"/>
                </a:solidFill>
              </a:rPr>
              <a:t>Oracle</a:t>
            </a:r>
            <a:r>
              <a:rPr lang="en-US" sz="3200" b="1" dirty="0"/>
              <a:t> ~ </a:t>
            </a:r>
            <a:r>
              <a:rPr lang="en-US" sz="3200" b="1" i="1" dirty="0" err="1">
                <a:solidFill>
                  <a:srgbClr val="FFC000"/>
                </a:solidFill>
                <a:latin typeface="Times New Roman" panose="02020603050405020304" pitchFamily="18" charset="0"/>
                <a:cs typeface="Times New Roman" panose="02020603050405020304" pitchFamily="18" charset="0"/>
              </a:rPr>
              <a:t>mashal</a:t>
            </a:r>
            <a:r>
              <a:rPr lang="en-US" sz="3200" b="1" dirty="0"/>
              <a:t> – usually translated </a:t>
            </a:r>
            <a:r>
              <a:rPr lang="en-US" sz="3200" b="1" i="1" dirty="0"/>
              <a:t>proverb </a:t>
            </a:r>
            <a:r>
              <a:rPr lang="en-US" sz="3200" b="1" dirty="0"/>
              <a:t>or</a:t>
            </a:r>
            <a:r>
              <a:rPr lang="en-US" sz="3200" b="1" i="1" dirty="0"/>
              <a:t> parable</a:t>
            </a:r>
            <a:endParaRPr lang="en-US" sz="48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
        <p:nvSpPr>
          <p:cNvPr id="5" name="TextBox 4"/>
          <p:cNvSpPr txBox="1"/>
          <p:nvPr/>
        </p:nvSpPr>
        <p:spPr>
          <a:xfrm>
            <a:off x="676195" y="1813439"/>
            <a:ext cx="8014447" cy="584775"/>
          </a:xfrm>
          <a:prstGeom prst="rect">
            <a:avLst/>
          </a:prstGeom>
          <a:noFill/>
        </p:spPr>
        <p:txBody>
          <a:bodyPr wrap="square" rtlCol="0">
            <a:spAutoFit/>
          </a:bodyPr>
          <a:lstStyle/>
          <a:p>
            <a:pPr marL="284163" indent="-284163">
              <a:buFont typeface="Arial" panose="020B0604020202020204" pitchFamily="34" charset="0"/>
              <a:buChar char="•"/>
            </a:pPr>
            <a:r>
              <a:rPr lang="en-US" sz="3200" b="1" dirty="0"/>
              <a:t> 1</a:t>
            </a:r>
            <a:r>
              <a:rPr lang="en-US" sz="3200" b="1" baseline="30000" dirty="0"/>
              <a:t>st</a:t>
            </a:r>
            <a:r>
              <a:rPr lang="en-US" sz="3200" b="1" dirty="0"/>
              <a:t> of 7 oracles</a:t>
            </a:r>
            <a:endParaRPr lang="en-US" sz="48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Tree>
    <p:extLst>
      <p:ext uri="{BB962C8B-B14F-4D97-AF65-F5344CB8AC3E}">
        <p14:creationId xmlns:p14="http://schemas.microsoft.com/office/powerpoint/2010/main" val="1718669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Tree>
    <p:extLst>
      <p:ext uri="{BB962C8B-B14F-4D97-AF65-F5344CB8AC3E}">
        <p14:creationId xmlns:p14="http://schemas.microsoft.com/office/powerpoint/2010/main" val="602817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32" name="Picture 8" descr="http://www.jerusalemshots.com/i/uploaded4/09110343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6921">
            <a:off x="596238" y="798911"/>
            <a:ext cx="2827023" cy="3767395"/>
          </a:xfrm>
          <a:prstGeom prst="rect">
            <a:avLst/>
          </a:prstGeom>
          <a:noFill/>
          <a:effectLst>
            <a:outerShdw blurRad="127000" dist="254000" dir="2700000" algn="tl" rotWithShape="0">
              <a:schemeClr val="bg1">
                <a:alpha val="35000"/>
              </a:schemeClr>
            </a:outerShdw>
          </a:effectLst>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pic>
        <p:nvPicPr>
          <p:cNvPr id="1026" name="Picture 2" descr="https://lh6.googleusercontent.com/-ETvD8ZscA3E/VQbGRw1d_4I/AAAAAAAAA_c/8qffon7jm00/w540-h364-no/grave-suck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73195">
            <a:off x="1419020" y="3795553"/>
            <a:ext cx="4250826" cy="2865372"/>
          </a:xfrm>
          <a:prstGeom prst="rect">
            <a:avLst/>
          </a:prstGeom>
          <a:noFill/>
          <a:effectLst>
            <a:outerShdw blurRad="127000" dist="254000" dir="8100000" algn="tr" rotWithShape="0">
              <a:schemeClr val="bg1">
                <a:alpha val="35000"/>
              </a:schemeClr>
            </a:outerShdw>
          </a:effectLst>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pic>
        <p:nvPicPr>
          <p:cNvPr id="1028" name="Picture 4" descr="http://1.bp.blogspot.com/-nI4oWOqFEf4/UiDmgNsYSFI/AAAAAAAAAo8/o5a5Gli6ris/s1600/cuddling+at+grav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24946">
            <a:off x="4934149" y="1218702"/>
            <a:ext cx="3885825" cy="2927811"/>
          </a:xfrm>
          <a:prstGeom prst="rect">
            <a:avLst/>
          </a:prstGeom>
          <a:noFill/>
          <a:effectLst>
            <a:outerShdw blurRad="127000" dist="254000" dir="2700000" algn="tl" rotWithShape="0">
              <a:schemeClr val="bg1">
                <a:alpha val="35000"/>
              </a:schemeClr>
            </a:outerShdw>
          </a:effectLst>
          <a:scene3d>
            <a:camera prst="orthographicFront"/>
            <a:lightRig rig="threePt" dir="t"/>
          </a:scene3d>
          <a:sp3d>
            <a:bevelT w="203200"/>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09825" y="760843"/>
            <a:ext cx="3555612" cy="1077218"/>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Leelawadee" panose="020B0502040204020203" pitchFamily="34" charset="-34"/>
                <a:ea typeface="Microsoft Sans Serif" panose="020B0604020202020204" pitchFamily="34" charset="0"/>
                <a:cs typeface="Leelawadee" panose="020B0502040204020203" pitchFamily="34" charset="-34"/>
              </a:rPr>
              <a:t>The Stone of Anointing</a:t>
            </a:r>
          </a:p>
        </p:txBody>
      </p:sp>
      <p:sp>
        <p:nvSpPr>
          <p:cNvPr id="10" name="TextBox 9"/>
          <p:cNvSpPr txBox="1"/>
          <p:nvPr/>
        </p:nvSpPr>
        <p:spPr>
          <a:xfrm>
            <a:off x="5788576" y="4311984"/>
            <a:ext cx="3232375"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Leelawadee" panose="020B0502040204020203" pitchFamily="34" charset="-34"/>
                <a:ea typeface="Microsoft Sans Serif" panose="020B0604020202020204" pitchFamily="34" charset="0"/>
                <a:cs typeface="Leelawadee" panose="020B0502040204020203" pitchFamily="34" charset="-34"/>
              </a:rPr>
              <a:t>Grave Soaking</a:t>
            </a:r>
          </a:p>
        </p:txBody>
      </p:sp>
    </p:spTree>
    <p:extLst>
      <p:ext uri="{BB962C8B-B14F-4D97-AF65-F5344CB8AC3E}">
        <p14:creationId xmlns:p14="http://schemas.microsoft.com/office/powerpoint/2010/main" val="3058156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2"/>
                                        </p:tgtEl>
                                        <p:attrNameLst>
                                          <p:attrName>style.color</p:attrName>
                                        </p:attrNameLst>
                                      </p:cBhvr>
                                      <p:to>
                                        <a:schemeClr val="accent2"/>
                                      </p:to>
                                    </p:animClr>
                                  </p:childTnLst>
                                </p:cTn>
                              </p:par>
                              <p:par>
                                <p:cTn id="27" presetID="9" presetClass="emph" presetSubtype="0" nodeType="withEffect">
                                  <p:stCondLst>
                                    <p:cond delay="0"/>
                                  </p:stCondLst>
                                  <p:childTnLst>
                                    <p:set>
                                      <p:cBhvr rctx="PPT">
                                        <p:cTn id="28" dur="indefinite"/>
                                        <p:tgtEl>
                                          <p:spTgt spid="1032"/>
                                        </p:tgtEl>
                                        <p:attrNameLst>
                                          <p:attrName>style.opacity</p:attrName>
                                        </p:attrNameLst>
                                      </p:cBhvr>
                                      <p:to>
                                        <p:strVal val="0.5"/>
                                      </p:to>
                                    </p:set>
                                    <p:animEffect filter="image" prLst="opacity: 0.5">
                                      <p:cBhvr rctx="IE">
                                        <p:cTn id="29" dur="indefinite"/>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Tree>
    <p:extLst>
      <p:ext uri="{BB962C8B-B14F-4D97-AF65-F5344CB8AC3E}">
        <p14:creationId xmlns:p14="http://schemas.microsoft.com/office/powerpoint/2010/main" val="4003735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5632311"/>
          </a:xfrm>
          <a:prstGeom prst="rect">
            <a:avLst/>
          </a:prstGeom>
          <a:noFill/>
        </p:spPr>
        <p:txBody>
          <a:bodyPr wrap="square" rtlCol="0">
            <a:spAutoFit/>
          </a:bodyPr>
          <a:lstStyle/>
          <a:p>
            <a:r>
              <a:rPr lang="en-US" sz="3000" b="1" dirty="0">
                <a:effectLst>
                  <a:outerShdw blurRad="38100" dist="38100" dir="2700000" algn="tl">
                    <a:srgbClr val="000000">
                      <a:alpha val="43137"/>
                    </a:srgbClr>
                  </a:outerShdw>
                </a:effectLst>
              </a:rPr>
              <a:t>Jer. 31:33-34 ~ </a:t>
            </a:r>
            <a:r>
              <a:rPr lang="en-US" sz="3000" b="1" baseline="30000" dirty="0">
                <a:effectLst>
                  <a:outerShdw blurRad="38100" dist="38100" dir="2700000" algn="tl">
                    <a:srgbClr val="000000">
                      <a:alpha val="43137"/>
                    </a:srgbClr>
                  </a:outerShdw>
                </a:effectLst>
              </a:rPr>
              <a:t>33</a:t>
            </a:r>
            <a:r>
              <a:rPr lang="en-US" sz="3000" b="1" dirty="0">
                <a:effectLst>
                  <a:outerShdw blurRad="38100" dist="38100" dir="2700000" algn="tl">
                    <a:srgbClr val="000000">
                      <a:alpha val="43137"/>
                    </a:srgbClr>
                  </a:outerShdw>
                </a:effectLst>
              </a:rPr>
              <a:t> </a:t>
            </a:r>
            <a:r>
              <a:rPr lang="en-US" sz="3000" b="1" dirty="0">
                <a:solidFill>
                  <a:srgbClr val="FFC000"/>
                </a:solidFill>
                <a:effectLst>
                  <a:outerShdw blurRad="38100" dist="38100" dir="2700000" algn="tl">
                    <a:srgbClr val="000000">
                      <a:alpha val="43137"/>
                    </a:srgbClr>
                  </a:outerShdw>
                </a:effectLst>
              </a:rPr>
              <a:t>“But this is the covenant that I will make with the house of Israel after those days,” says the Lord: “I will put My law in their minds, and write it on their hearts; and I will be their God, and they shall be My people. </a:t>
            </a:r>
            <a:r>
              <a:rPr lang="en-US" sz="3000" b="1" baseline="30000" dirty="0">
                <a:effectLst>
                  <a:outerShdw blurRad="38100" dist="38100" dir="2700000" algn="tl">
                    <a:srgbClr val="000000">
                      <a:alpha val="43137"/>
                    </a:srgbClr>
                  </a:outerShdw>
                </a:effectLst>
              </a:rPr>
              <a:t>34</a:t>
            </a:r>
            <a:r>
              <a:rPr lang="en-US" sz="3000" b="1" dirty="0">
                <a:effectLst>
                  <a:outerShdw blurRad="38100" dist="38100" dir="2700000" algn="tl">
                    <a:srgbClr val="000000">
                      <a:alpha val="43137"/>
                    </a:srgbClr>
                  </a:outerShdw>
                </a:effectLst>
              </a:rPr>
              <a:t> </a:t>
            </a:r>
            <a:r>
              <a:rPr lang="en-US" sz="3000" b="1" dirty="0">
                <a:solidFill>
                  <a:srgbClr val="FFC000"/>
                </a:solidFill>
                <a:effectLst>
                  <a:outerShdw blurRad="38100" dist="38100" dir="2700000" algn="tl">
                    <a:srgbClr val="000000">
                      <a:alpha val="43137"/>
                    </a:srgbClr>
                  </a:outerShdw>
                </a:effectLst>
              </a:rPr>
              <a:t>No more shall every man teach his neighbor, and every man his brother, saying, ‘Know the Lord,’ for they all shall know Me, from the least of them to the greatest of them, says the Lord. For I will forgive their iniquity, and their sin I will remember no more.”</a:t>
            </a:r>
            <a:endParaRPr lang="en-US" sz="3000" b="1" dirty="0">
              <a:solidFill>
                <a:srgbClr val="FFC000"/>
              </a:solidFill>
              <a:effectLst>
                <a:outerShdw blurRad="38100" dist="38100" dir="2700000" algn="tl">
                  <a:srgbClr val="000000">
                    <a:alpha val="43137"/>
                  </a:srgbClr>
                </a:outerShdw>
              </a:effectLst>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6" name="TextBox 5"/>
          <p:cNvSpPr txBox="1"/>
          <p:nvPr/>
        </p:nvSpPr>
        <p:spPr>
          <a:xfrm>
            <a:off x="3544433" y="84541"/>
            <a:ext cx="23471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3 – 2 4</a:t>
            </a:r>
          </a:p>
        </p:txBody>
      </p:sp>
    </p:spTree>
    <p:extLst>
      <p:ext uri="{BB962C8B-B14F-4D97-AF65-F5344CB8AC3E}">
        <p14:creationId xmlns:p14="http://schemas.microsoft.com/office/powerpoint/2010/main" val="2193777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Number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umbers">
      <a:majorFont>
        <a:latin typeface="Leelawadee"/>
        <a:ea typeface=""/>
        <a:cs typeface=""/>
      </a:majorFont>
      <a:minorFont>
        <a:latin typeface="Leelawadee"/>
        <a:ea typeface=""/>
        <a:cs typeface=""/>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b="1" dirty="0" smtClean="0">
            <a:solidFill>
              <a:srgbClr val="FFC000"/>
            </a:solidFill>
            <a:latin typeface="Leelawadee" panose="020B0502040204020203" pitchFamily="34" charset="-34"/>
            <a:ea typeface="Microsoft Sans Serif" panose="020B0604020202020204" pitchFamily="34" charset="0"/>
            <a:cs typeface="Leelawadee" panose="020B0502040204020203" pitchFamily="34" charset="-34"/>
          </a:defRPr>
        </a:defPPr>
      </a:lstStyle>
    </a:txDef>
  </a:objectDefaults>
  <a:extraClrSchemeLst/>
  <a:extLst>
    <a:ext uri="{05A4C25C-085E-4340-85A3-A5531E510DB2}">
      <thm15:themeFamily xmlns:thm15="http://schemas.microsoft.com/office/thememl/2012/main" name="Numbers.potx" id="{13EDE9EA-80A9-4F6A-8E6B-9DBE41774F25}" vid="{8F4AE894-46E1-4B31-992F-D159E8B3FA66}"/>
    </a:ext>
  </a:extLst>
</a:theme>
</file>

<file path=docProps/app.xml><?xml version="1.0" encoding="utf-8"?>
<Properties xmlns="http://schemas.openxmlformats.org/officeDocument/2006/extended-properties" xmlns:vt="http://schemas.openxmlformats.org/officeDocument/2006/docPropsVTypes">
  <Template>Numbers</Template>
  <TotalTime>498</TotalTime>
  <Words>434</Words>
  <Application>Microsoft Office PowerPoint</Application>
  <PresentationFormat>On-screen Show (4:3)</PresentationFormat>
  <Paragraphs>38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Times New Roman</vt:lpstr>
      <vt:lpstr>Arial</vt:lpstr>
      <vt:lpstr>Microsoft Sans Serif</vt:lpstr>
      <vt:lpstr>Leelawadee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14</cp:revision>
  <dcterms:created xsi:type="dcterms:W3CDTF">2016-02-22T16:30:31Z</dcterms:created>
  <dcterms:modified xsi:type="dcterms:W3CDTF">2016-02-24T23:05:26Z</dcterms:modified>
</cp:coreProperties>
</file>