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61" r:id="rId5"/>
    <p:sldId id="262" r:id="rId6"/>
    <p:sldId id="263" r:id="rId7"/>
    <p:sldId id="260" r:id="rId8"/>
    <p:sldId id="264" r:id="rId9"/>
    <p:sldId id="265" r:id="rId10"/>
    <p:sldId id="270" r:id="rId11"/>
    <p:sldId id="271" r:id="rId12"/>
    <p:sldId id="272" r:id="rId13"/>
    <p:sldId id="273" r:id="rId14"/>
    <p:sldId id="268" r:id="rId15"/>
    <p:sldId id="269" r:id="rId16"/>
    <p:sldId id="274" r:id="rId17"/>
    <p:sldId id="275" r:id="rId18"/>
  </p:sldIdLst>
  <p:sldSz cx="9144000" cy="6858000" type="screen4x3"/>
  <p:notesSz cx="6858000" cy="9144000"/>
  <p:embeddedFontLst>
    <p:embeddedFont>
      <p:font typeface="Microsoft Sans Serif" panose="020B0604020202020204" pitchFamily="34" charset="0"/>
      <p:regular r:id="rId19"/>
    </p:embeddedFont>
    <p:embeddedFont>
      <p:font typeface="Leelawadee" panose="020B0502040204020203" pitchFamily="34" charset="-34"/>
      <p:regular r:id="rId20"/>
      <p:bold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8" autoAdjust="0"/>
    <p:restoredTop sz="94660"/>
  </p:normalViewPr>
  <p:slideViewPr>
    <p:cSldViewPr>
      <p:cViewPr>
        <p:scale>
          <a:sx n="62" d="100"/>
          <a:sy n="62" d="100"/>
        </p:scale>
        <p:origin x="68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20192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716720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741123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889139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8872E5-5A29-4342-A701-E0F9249B662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327629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8872E5-5A29-4342-A701-E0F9249B6623}"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770773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8872E5-5A29-4342-A701-E0F9249B6623}" type="datetimeFigureOut">
              <a:rPr lang="en-US" smtClean="0"/>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045950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8872E5-5A29-4342-A701-E0F9249B6623}" type="datetimeFigureOut">
              <a:rPr lang="en-US" smtClean="0"/>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026906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872E5-5A29-4342-A701-E0F9249B6623}" type="datetimeFigureOut">
              <a:rPr lang="en-US" smtClean="0"/>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4134719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8872E5-5A29-4342-A701-E0F9249B6623}"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235300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8872E5-5A29-4342-A701-E0F9249B6623}"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22585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872E5-5A29-4342-A701-E0F9249B6623}" type="datetimeFigureOut">
              <a:rPr lang="en-US" smtClean="0"/>
              <a:t>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6B630-A1E8-421A-A0FA-D1396A6B1319}" type="slidenum">
              <a:rPr lang="en-US" smtClean="0"/>
              <a:t>‹#›</a:t>
            </a:fld>
            <a:endParaRPr lang="en-US"/>
          </a:p>
        </p:txBody>
      </p:sp>
    </p:spTree>
    <p:extLst>
      <p:ext uri="{BB962C8B-B14F-4D97-AF65-F5344CB8AC3E}">
        <p14:creationId xmlns:p14="http://schemas.microsoft.com/office/powerpoint/2010/main" val="3159128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258029" y="3711389"/>
            <a:ext cx="2996774" cy="923330"/>
          </a:xfrm>
          <a:prstGeom prst="rect">
            <a:avLst/>
          </a:prstGeom>
          <a:noFill/>
        </p:spPr>
        <p:txBody>
          <a:bodyPr wrap="square" rtlCol="0">
            <a:spAutoFit/>
          </a:bodyPr>
          <a:lstStyle/>
          <a:p>
            <a:pPr algn="ctr"/>
            <a:r>
              <a:rPr lang="en-US" sz="5400" b="1" dirty="0" smtClean="0">
                <a:solidFill>
                  <a:schemeClr val="bg1"/>
                </a:solidFill>
                <a:effectLst>
                  <a:glow rad="254000">
                    <a:schemeClr val="tx1">
                      <a:lumMod val="85000"/>
                      <a:lumOff val="15000"/>
                      <a:alpha val="25000"/>
                    </a:schemeClr>
                  </a:glow>
                </a:effectLst>
                <a:latin typeface="Leelawadee" panose="020B0502040204020203" pitchFamily="34" charset="-34"/>
                <a:cs typeface="Leelawadee" panose="020B0502040204020203" pitchFamily="34" charset="-34"/>
              </a:rPr>
              <a:t>1 </a:t>
            </a:r>
            <a:r>
              <a:rPr lang="en-US" sz="5400" b="1" dirty="0" smtClean="0">
                <a:solidFill>
                  <a:schemeClr val="bg1"/>
                </a:solidFill>
                <a:effectLst>
                  <a:glow rad="254000">
                    <a:schemeClr val="tx1">
                      <a:lumMod val="85000"/>
                      <a:lumOff val="15000"/>
                      <a:alpha val="25000"/>
                    </a:schemeClr>
                  </a:glow>
                </a:effectLst>
                <a:latin typeface="Leelawadee" panose="020B0502040204020203" pitchFamily="34" charset="-34"/>
                <a:cs typeface="Leelawadee" panose="020B0502040204020203" pitchFamily="34" charset="-34"/>
              </a:rPr>
              <a:t>5 </a:t>
            </a:r>
            <a:r>
              <a:rPr lang="en-US" sz="5400" b="1" dirty="0" smtClean="0">
                <a:solidFill>
                  <a:schemeClr val="bg1"/>
                </a:solidFill>
                <a:effectLst>
                  <a:glow rad="254000">
                    <a:schemeClr val="tx1">
                      <a:lumMod val="85000"/>
                      <a:lumOff val="15000"/>
                      <a:alpha val="25000"/>
                    </a:schemeClr>
                  </a:glow>
                </a:effectLst>
                <a:latin typeface="Leelawadee" panose="020B0502040204020203" pitchFamily="34" charset="-34"/>
                <a:cs typeface="Leelawadee" panose="020B0502040204020203" pitchFamily="34" charset="-34"/>
              </a:rPr>
              <a:t>– 1 </a:t>
            </a:r>
            <a:r>
              <a:rPr lang="en-US" sz="5400" b="1" dirty="0" smtClean="0">
                <a:solidFill>
                  <a:schemeClr val="bg1"/>
                </a:solidFill>
                <a:effectLst>
                  <a:glow rad="254000">
                    <a:schemeClr val="tx1">
                      <a:lumMod val="85000"/>
                      <a:lumOff val="15000"/>
                      <a:alpha val="25000"/>
                    </a:schemeClr>
                  </a:glow>
                </a:effectLst>
                <a:latin typeface="Leelawadee" panose="020B0502040204020203" pitchFamily="34" charset="-34"/>
                <a:cs typeface="Leelawadee" panose="020B0502040204020203" pitchFamily="34" charset="-34"/>
              </a:rPr>
              <a:t>7</a:t>
            </a:r>
            <a:endParaRPr lang="en-US" sz="5400" b="1" dirty="0">
              <a:solidFill>
                <a:schemeClr val="bg1"/>
              </a:solidFill>
              <a:effectLst>
                <a:glow rad="254000">
                  <a:schemeClr val="tx1">
                    <a:lumMod val="85000"/>
                    <a:lumOff val="15000"/>
                    <a:alpha val="25000"/>
                  </a:schemeClr>
                </a:glow>
              </a:effectLst>
              <a:latin typeface="Leelawadee" panose="020B0502040204020203" pitchFamily="34" charset="-34"/>
              <a:cs typeface="Leelawadee" panose="020B0502040204020203" pitchFamily="34" charset="-34"/>
            </a:endParaRPr>
          </a:p>
        </p:txBody>
      </p:sp>
      <p:pic>
        <p:nvPicPr>
          <p:cNvPr id="2" name="Picture 1" descr="cd disc - color variation 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691" y="535822"/>
            <a:ext cx="1129834" cy="1129834"/>
          </a:xfrm>
          <a:prstGeom prst="rect">
            <a:avLst/>
          </a:prstGeom>
          <a:scene3d>
            <a:camera prst="perspectiveContrastingLeftFacing"/>
            <a:lightRig rig="threePt" dir="t"/>
          </a:scene3d>
          <a:sp3d/>
        </p:spPr>
      </p:pic>
      <p:sp>
        <p:nvSpPr>
          <p:cNvPr id="8" name="TextBox 7"/>
          <p:cNvSpPr txBox="1"/>
          <p:nvPr/>
        </p:nvSpPr>
        <p:spPr>
          <a:xfrm>
            <a:off x="1413867" y="315049"/>
            <a:ext cx="5278930" cy="830997"/>
          </a:xfrm>
          <a:prstGeom prst="rect">
            <a:avLst/>
          </a:prstGeom>
          <a:noFill/>
        </p:spPr>
        <p:txBody>
          <a:bodyPr wrap="square" rtlCol="0">
            <a:spAutoFit/>
          </a:bodyPr>
          <a:lstStyle/>
          <a:p>
            <a:pPr defTabSz="168275"/>
            <a:r>
              <a:rPr lang="en-US" sz="2400" dirty="0" smtClean="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A CD of this message will available    	immediately following the service …</a:t>
            </a:r>
          </a:p>
        </p:txBody>
      </p:sp>
      <p:sp>
        <p:nvSpPr>
          <p:cNvPr id="7" name="TextBox 6"/>
          <p:cNvSpPr txBox="1"/>
          <p:nvPr/>
        </p:nvSpPr>
        <p:spPr>
          <a:xfrm>
            <a:off x="3054263" y="1250157"/>
            <a:ext cx="3927817" cy="830997"/>
          </a:xfrm>
          <a:prstGeom prst="rect">
            <a:avLst/>
          </a:prstGeom>
          <a:noFill/>
        </p:spPr>
        <p:txBody>
          <a:bodyPr wrap="square" rtlCol="0">
            <a:spAutoFit/>
          </a:bodyPr>
          <a:lstStyle/>
          <a:p>
            <a:r>
              <a:rPr lang="en-US" sz="2400" dirty="0" smtClean="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 or you may download a podcast later in this week</a:t>
            </a:r>
          </a:p>
        </p:txBody>
      </p:sp>
      <p:pic>
        <p:nvPicPr>
          <p:cNvPr id="10" name="Picture 9" descr="Apple, Phone, Cell Phone, Mobile, Mobile Phone"/>
          <p:cNvPicPr>
            <a:picLocks noChangeAspect="1"/>
          </p:cNvPicPr>
          <p:nvPr/>
        </p:nvPicPr>
        <p:blipFill>
          <a:blip r:embed="rId4" cstate="print">
            <a:duotone>
              <a:prstClr val="black"/>
              <a:srgbClr val="7030A0">
                <a:tint val="45000"/>
                <a:satMod val="400000"/>
              </a:srgb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559113" y="1393905"/>
            <a:ext cx="1459335" cy="1101342"/>
          </a:xfrm>
          <a:prstGeom prst="rect">
            <a:avLst/>
          </a:prstGeom>
        </p:spPr>
      </p:pic>
      <p:sp>
        <p:nvSpPr>
          <p:cNvPr id="13" name="Oval 12"/>
          <p:cNvSpPr/>
          <p:nvPr/>
        </p:nvSpPr>
        <p:spPr>
          <a:xfrm rot="1199969">
            <a:off x="7332023" y="1397339"/>
            <a:ext cx="351745" cy="354351"/>
          </a:xfrm>
          <a:custGeom>
            <a:avLst/>
            <a:gdLst>
              <a:gd name="connsiteX0" fmla="*/ 0 w 529739"/>
              <a:gd name="connsiteY0" fmla="*/ 144192 h 288383"/>
              <a:gd name="connsiteX1" fmla="*/ 264870 w 529739"/>
              <a:gd name="connsiteY1" fmla="*/ 0 h 288383"/>
              <a:gd name="connsiteX2" fmla="*/ 529740 w 529739"/>
              <a:gd name="connsiteY2" fmla="*/ 144192 h 288383"/>
              <a:gd name="connsiteX3" fmla="*/ 264870 w 529739"/>
              <a:gd name="connsiteY3" fmla="*/ 288384 h 288383"/>
              <a:gd name="connsiteX4" fmla="*/ 0 w 529739"/>
              <a:gd name="connsiteY4" fmla="*/ 144192 h 288383"/>
              <a:gd name="connsiteX0" fmla="*/ 1018 w 530758"/>
              <a:gd name="connsiteY0" fmla="*/ 182949 h 327141"/>
              <a:gd name="connsiteX1" fmla="*/ 349907 w 530758"/>
              <a:gd name="connsiteY1" fmla="*/ 0 h 327141"/>
              <a:gd name="connsiteX2" fmla="*/ 530758 w 530758"/>
              <a:gd name="connsiteY2" fmla="*/ 182949 h 327141"/>
              <a:gd name="connsiteX3" fmla="*/ 265888 w 530758"/>
              <a:gd name="connsiteY3" fmla="*/ 327141 h 327141"/>
              <a:gd name="connsiteX4" fmla="*/ 1018 w 530758"/>
              <a:gd name="connsiteY4" fmla="*/ 182949 h 327141"/>
              <a:gd name="connsiteX0" fmla="*/ 679 w 433922"/>
              <a:gd name="connsiteY0" fmla="*/ 183060 h 327577"/>
              <a:gd name="connsiteX1" fmla="*/ 349568 w 433922"/>
              <a:gd name="connsiteY1" fmla="*/ 111 h 327577"/>
              <a:gd name="connsiteX2" fmla="*/ 433922 w 433922"/>
              <a:gd name="connsiteY2" fmla="*/ 210004 h 327577"/>
              <a:gd name="connsiteX3" fmla="*/ 265549 w 433922"/>
              <a:gd name="connsiteY3" fmla="*/ 327252 h 327577"/>
              <a:gd name="connsiteX4" fmla="*/ 679 w 433922"/>
              <a:gd name="connsiteY4" fmla="*/ 183060 h 327577"/>
              <a:gd name="connsiteX0" fmla="*/ 1400 w 300079"/>
              <a:gd name="connsiteY0" fmla="*/ 127327 h 330965"/>
              <a:gd name="connsiteX1" fmla="*/ 215725 w 300079"/>
              <a:gd name="connsiteY1" fmla="*/ 1532 h 330965"/>
              <a:gd name="connsiteX2" fmla="*/ 300079 w 300079"/>
              <a:gd name="connsiteY2" fmla="*/ 211425 h 330965"/>
              <a:gd name="connsiteX3" fmla="*/ 131706 w 300079"/>
              <a:gd name="connsiteY3" fmla="*/ 328673 h 330965"/>
              <a:gd name="connsiteX4" fmla="*/ 1400 w 300079"/>
              <a:gd name="connsiteY4" fmla="*/ 127327 h 330965"/>
              <a:gd name="connsiteX0" fmla="*/ 21089 w 319768"/>
              <a:gd name="connsiteY0" fmla="*/ 127305 h 322137"/>
              <a:gd name="connsiteX1" fmla="*/ 235414 w 319768"/>
              <a:gd name="connsiteY1" fmla="*/ 1510 h 322137"/>
              <a:gd name="connsiteX2" fmla="*/ 319768 w 319768"/>
              <a:gd name="connsiteY2" fmla="*/ 211403 h 322137"/>
              <a:gd name="connsiteX3" fmla="*/ 41758 w 319768"/>
              <a:gd name="connsiteY3" fmla="*/ 319491 h 322137"/>
              <a:gd name="connsiteX4" fmla="*/ 21089 w 319768"/>
              <a:gd name="connsiteY4" fmla="*/ 127305 h 32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68" h="322137">
                <a:moveTo>
                  <a:pt x="21089" y="127305"/>
                </a:moveTo>
                <a:cubicBezTo>
                  <a:pt x="53365" y="74308"/>
                  <a:pt x="185634" y="-12506"/>
                  <a:pt x="235414" y="1510"/>
                </a:cubicBezTo>
                <a:cubicBezTo>
                  <a:pt x="285194" y="15526"/>
                  <a:pt x="319768" y="131768"/>
                  <a:pt x="319768" y="211403"/>
                </a:cubicBezTo>
                <a:cubicBezTo>
                  <a:pt x="319768" y="291038"/>
                  <a:pt x="91538" y="333507"/>
                  <a:pt x="41758" y="319491"/>
                </a:cubicBezTo>
                <a:cubicBezTo>
                  <a:pt x="-8022" y="305475"/>
                  <a:pt x="-11187" y="180302"/>
                  <a:pt x="21089" y="127305"/>
                </a:cubicBezTo>
                <a:close/>
              </a:path>
            </a:pathLst>
          </a:custGeom>
          <a:solidFill>
            <a:schemeClr val="bg1"/>
          </a:solidFill>
          <a:ln>
            <a:noFill/>
          </a:ln>
          <a:effectLst>
            <a:glow rad="203200">
              <a:schemeClr val="bg1">
                <a:alpha val="40000"/>
              </a:schemeClr>
            </a:glow>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187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2400657"/>
          </a:xfrm>
          <a:prstGeom prst="rect">
            <a:avLst/>
          </a:prstGeom>
          <a:noFill/>
        </p:spPr>
        <p:txBody>
          <a:bodyPr wrap="square" rtlCol="0">
            <a:spAutoFit/>
          </a:bodyPr>
          <a:lstStyle/>
          <a:p>
            <a:r>
              <a:rPr lang="en-US" sz="3000" b="1" dirty="0"/>
              <a:t>Heb. 13:17 ~ </a:t>
            </a:r>
            <a:r>
              <a:rPr lang="en-US" sz="3000" b="1" dirty="0">
                <a:solidFill>
                  <a:srgbClr val="FFC000"/>
                </a:solidFill>
              </a:rPr>
              <a:t>Obey those who rule over you, and be submissive, for they watch out for your souls, as those who must give account. Let them do so with joy and not with grief, for that would be unprofitable for you.</a:t>
            </a: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
        <p:nvSpPr>
          <p:cNvPr id="5" name="TextBox 4"/>
          <p:cNvSpPr txBox="1"/>
          <p:nvPr/>
        </p:nvSpPr>
        <p:spPr>
          <a:xfrm>
            <a:off x="490498" y="3187583"/>
            <a:ext cx="8206548" cy="3323987"/>
          </a:xfrm>
          <a:prstGeom prst="rect">
            <a:avLst/>
          </a:prstGeom>
          <a:noFill/>
        </p:spPr>
        <p:txBody>
          <a:bodyPr wrap="square" rtlCol="0">
            <a:spAutoFit/>
          </a:bodyPr>
          <a:lstStyle/>
          <a:p>
            <a:r>
              <a:rPr lang="en-US" sz="3000" b="1" dirty="0"/>
              <a:t>1 John 2:27 ~ </a:t>
            </a:r>
            <a:r>
              <a:rPr lang="en-US" sz="3000" b="1" dirty="0">
                <a:solidFill>
                  <a:srgbClr val="FFC000"/>
                </a:solidFill>
              </a:rPr>
              <a:t>But the anointing which you have received from Him abides in you, and you do not need that anyone teach you; but as the same anointing teaches you concerning all things, and is true, and is not a lie, and just as it has taught you, you will abide in Him.</a:t>
            </a:r>
          </a:p>
        </p:txBody>
      </p:sp>
    </p:spTree>
    <p:extLst>
      <p:ext uri="{BB962C8B-B14F-4D97-AF65-F5344CB8AC3E}">
        <p14:creationId xmlns:p14="http://schemas.microsoft.com/office/powerpoint/2010/main" val="2505574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676893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2106706" cy="553998"/>
          </a:xfrm>
          <a:prstGeom prst="rect">
            <a:avLst/>
          </a:prstGeom>
          <a:noFill/>
        </p:spPr>
        <p:txBody>
          <a:bodyPr wrap="square" rtlCol="0">
            <a:spAutoFit/>
          </a:bodyPr>
          <a:lstStyle/>
          <a:p>
            <a:r>
              <a:rPr lang="en-US" sz="3000" b="1" dirty="0" smtClean="0"/>
              <a:t>Psalm 84</a:t>
            </a:r>
            <a:endParaRPr lang="en-US" sz="3000" b="1" dirty="0">
              <a:solidFill>
                <a:srgbClr val="FFC000"/>
              </a:solidFill>
            </a:endParaRP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
        <p:nvSpPr>
          <p:cNvPr id="5" name="TextBox 4"/>
          <p:cNvSpPr txBox="1"/>
          <p:nvPr/>
        </p:nvSpPr>
        <p:spPr>
          <a:xfrm>
            <a:off x="490498" y="1295400"/>
            <a:ext cx="8206548" cy="2554545"/>
          </a:xfrm>
          <a:prstGeom prst="rect">
            <a:avLst/>
          </a:prstGeom>
          <a:noFill/>
        </p:spPr>
        <p:txBody>
          <a:bodyPr wrap="square" rtlCol="0">
            <a:spAutoFit/>
          </a:bodyPr>
          <a:lstStyle/>
          <a:p>
            <a:r>
              <a:rPr lang="en-US" sz="3200" b="1" dirty="0"/>
              <a:t>v. 10 ~ </a:t>
            </a:r>
            <a:r>
              <a:rPr lang="en-US" sz="3200" b="1" dirty="0">
                <a:solidFill>
                  <a:srgbClr val="FFC000"/>
                </a:solidFill>
              </a:rPr>
              <a:t>For a day in Your courts is better than a thousand.</a:t>
            </a:r>
            <a:br>
              <a:rPr lang="en-US" sz="3200" b="1" dirty="0">
                <a:solidFill>
                  <a:srgbClr val="FFC000"/>
                </a:solidFill>
              </a:rPr>
            </a:br>
            <a:r>
              <a:rPr lang="en-US" sz="3200" b="1" dirty="0">
                <a:solidFill>
                  <a:srgbClr val="FFC000"/>
                </a:solidFill>
              </a:rPr>
              <a:t>I would rather be a doorkeeper in the house of my God</a:t>
            </a:r>
            <a:br>
              <a:rPr lang="en-US" sz="3200" b="1" dirty="0">
                <a:solidFill>
                  <a:srgbClr val="FFC000"/>
                </a:solidFill>
              </a:rPr>
            </a:br>
            <a:r>
              <a:rPr lang="en-US" sz="3200" b="1" dirty="0">
                <a:solidFill>
                  <a:srgbClr val="FFC000"/>
                </a:solidFill>
              </a:rPr>
              <a:t>Than dwell in the tents of wickedness.</a:t>
            </a:r>
          </a:p>
        </p:txBody>
      </p:sp>
      <p:sp>
        <p:nvSpPr>
          <p:cNvPr id="2" name="TextBox 1"/>
          <p:cNvSpPr txBox="1"/>
          <p:nvPr/>
        </p:nvSpPr>
        <p:spPr>
          <a:xfrm>
            <a:off x="2230290" y="771457"/>
            <a:ext cx="6411046" cy="584775"/>
          </a:xfrm>
          <a:prstGeom prst="rect">
            <a:avLst/>
          </a:prstGeom>
          <a:noFill/>
        </p:spPr>
        <p:txBody>
          <a:bodyPr wrap="square" rtlCol="0">
            <a:spAutoFit/>
          </a:bodyPr>
          <a:lstStyle/>
          <a:p>
            <a:r>
              <a:rPr lang="en-US" sz="3200" b="1" dirty="0" smtClean="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 </a:t>
            </a:r>
            <a:r>
              <a:rPr lang="en-US" sz="3200" b="1" dirty="0" smtClean="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(A Psalm of the sons of Korah</a:t>
            </a:r>
            <a:endParaRPr lang="en-US" sz="3200" b="1" dirty="0" smtClean="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Tree>
    <p:extLst>
      <p:ext uri="{BB962C8B-B14F-4D97-AF65-F5344CB8AC3E}">
        <p14:creationId xmlns:p14="http://schemas.microsoft.com/office/powerpoint/2010/main" val="2521400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239422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584775"/>
          </a:xfrm>
          <a:prstGeom prst="rect">
            <a:avLst/>
          </a:prstGeom>
          <a:noFill/>
        </p:spPr>
        <p:txBody>
          <a:bodyPr wrap="square" rtlCol="0">
            <a:spAutoFit/>
          </a:bodyPr>
          <a:lstStyle/>
          <a:p>
            <a:r>
              <a:rPr lang="en-US" sz="3200" b="1" dirty="0"/>
              <a:t>3 reminders to obey:</a:t>
            </a:r>
            <a:endParaRPr lang="en-US" sz="4400" b="1" dirty="0">
              <a:solidFill>
                <a:srgbClr val="FFC000"/>
              </a:solidFill>
            </a:endParaRP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
        <p:nvSpPr>
          <p:cNvPr id="5" name="TextBox 4"/>
          <p:cNvSpPr txBox="1"/>
          <p:nvPr/>
        </p:nvSpPr>
        <p:spPr>
          <a:xfrm>
            <a:off x="760718" y="1374159"/>
            <a:ext cx="7936327" cy="584775"/>
          </a:xfrm>
          <a:prstGeom prst="rect">
            <a:avLst/>
          </a:prstGeom>
          <a:noFill/>
        </p:spPr>
        <p:txBody>
          <a:bodyPr wrap="square" rtlCol="0">
            <a:spAutoFit/>
          </a:bodyPr>
          <a:lstStyle/>
          <a:p>
            <a:r>
              <a:rPr lang="en-US" sz="3200" b="1" dirty="0"/>
              <a:t>1</a:t>
            </a:r>
            <a:r>
              <a:rPr lang="en-US" sz="3200" b="1" dirty="0" smtClean="0"/>
              <a:t>) </a:t>
            </a:r>
            <a:r>
              <a:rPr lang="en-US" sz="3200" b="1" dirty="0"/>
              <a:t>Tassels</a:t>
            </a:r>
            <a:endParaRPr lang="en-US" sz="4400" b="1" dirty="0">
              <a:solidFill>
                <a:srgbClr val="FFC000"/>
              </a:solidFill>
            </a:endParaRPr>
          </a:p>
        </p:txBody>
      </p:sp>
      <p:sp>
        <p:nvSpPr>
          <p:cNvPr id="7" name="TextBox 6"/>
          <p:cNvSpPr txBox="1"/>
          <p:nvPr/>
        </p:nvSpPr>
        <p:spPr>
          <a:xfrm>
            <a:off x="767122" y="1979915"/>
            <a:ext cx="7936327" cy="584775"/>
          </a:xfrm>
          <a:prstGeom prst="rect">
            <a:avLst/>
          </a:prstGeom>
          <a:noFill/>
        </p:spPr>
        <p:txBody>
          <a:bodyPr wrap="square" rtlCol="0">
            <a:spAutoFit/>
          </a:bodyPr>
          <a:lstStyle/>
          <a:p>
            <a:r>
              <a:rPr lang="en-US" sz="3200" b="1" dirty="0" smtClean="0"/>
              <a:t>2) Bronze plates on the altar</a:t>
            </a:r>
            <a:endParaRPr lang="en-US" sz="4400" b="1" dirty="0">
              <a:solidFill>
                <a:srgbClr val="FFC000"/>
              </a:solidFill>
            </a:endParaRPr>
          </a:p>
        </p:txBody>
      </p:sp>
      <p:sp>
        <p:nvSpPr>
          <p:cNvPr id="8" name="TextBox 7"/>
          <p:cNvSpPr txBox="1"/>
          <p:nvPr/>
        </p:nvSpPr>
        <p:spPr>
          <a:xfrm>
            <a:off x="773526" y="2585671"/>
            <a:ext cx="7936327" cy="584775"/>
          </a:xfrm>
          <a:prstGeom prst="rect">
            <a:avLst/>
          </a:prstGeom>
          <a:noFill/>
        </p:spPr>
        <p:txBody>
          <a:bodyPr wrap="square" rtlCol="0">
            <a:spAutoFit/>
          </a:bodyPr>
          <a:lstStyle/>
          <a:p>
            <a:r>
              <a:rPr lang="en-US" sz="3200" b="1" dirty="0"/>
              <a:t>3</a:t>
            </a:r>
            <a:r>
              <a:rPr lang="en-US" sz="3200" b="1" dirty="0" smtClean="0"/>
              <a:t>) Aaron’s rod that budded</a:t>
            </a:r>
            <a:endParaRPr lang="en-US" sz="4400" b="1" dirty="0">
              <a:solidFill>
                <a:srgbClr val="FFC000"/>
              </a:solidFill>
            </a:endParaRPr>
          </a:p>
        </p:txBody>
      </p:sp>
    </p:spTree>
    <p:extLst>
      <p:ext uri="{BB962C8B-B14F-4D97-AF65-F5344CB8AC3E}">
        <p14:creationId xmlns:p14="http://schemas.microsoft.com/office/powerpoint/2010/main" val="2830068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7" grpId="0"/>
      <p:bldP spid="7" grpId="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1088857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584775"/>
          </a:xfrm>
          <a:prstGeom prst="rect">
            <a:avLst/>
          </a:prstGeom>
          <a:noFill/>
        </p:spPr>
        <p:txBody>
          <a:bodyPr wrap="square" rtlCol="0">
            <a:spAutoFit/>
          </a:bodyPr>
          <a:lstStyle/>
          <a:p>
            <a:r>
              <a:rPr lang="en-US" sz="3200" b="1" dirty="0">
                <a:solidFill>
                  <a:srgbClr val="FFC000"/>
                </a:solidFill>
              </a:rPr>
              <a:t>Utterly die </a:t>
            </a:r>
            <a:r>
              <a:rPr lang="en-US" sz="3200" b="1" dirty="0"/>
              <a:t>~ </a:t>
            </a:r>
            <a:r>
              <a:rPr lang="en-US" sz="3200" b="1" i="1" dirty="0"/>
              <a:t>“to breathe out”</a:t>
            </a:r>
            <a:endParaRPr lang="en-US" sz="6600" b="1" dirty="0">
              <a:solidFill>
                <a:srgbClr val="FFC000"/>
              </a:solidFill>
            </a:endParaRP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462727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733850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1077218"/>
          </a:xfrm>
          <a:prstGeom prst="rect">
            <a:avLst/>
          </a:prstGeom>
          <a:noFill/>
        </p:spPr>
        <p:txBody>
          <a:bodyPr wrap="square" rtlCol="0">
            <a:spAutoFit/>
          </a:bodyPr>
          <a:lstStyle/>
          <a:p>
            <a:r>
              <a:rPr lang="en-US" sz="3200" b="1" dirty="0">
                <a:solidFill>
                  <a:srgbClr val="FFC000"/>
                </a:solidFill>
              </a:rPr>
              <a:t>Presumptuously</a:t>
            </a:r>
            <a:r>
              <a:rPr lang="en-US" sz="3200" b="1" dirty="0"/>
              <a:t> ~ (two words in Heb.) </a:t>
            </a:r>
            <a:r>
              <a:rPr lang="en-US" sz="3200" b="1" i="1" dirty="0"/>
              <a:t>to sin with a high hand</a:t>
            </a:r>
            <a:endParaRPr lang="en-US" sz="3200" b="1" dirty="0"/>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3351060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744221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pic>
        <p:nvPicPr>
          <p:cNvPr id="5" name="Picture 6" descr="http://www.messianic-torah-truth-seeker.org/Torah/Talit/Tal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55030">
            <a:off x="4907207" y="691097"/>
            <a:ext cx="3499066" cy="5071110"/>
          </a:xfrm>
          <a:prstGeom prst="rect">
            <a:avLst/>
          </a:prstGeom>
          <a:noFill/>
          <a:effectLst>
            <a:outerShdw blurRad="127000" dist="254000" dir="8100000" algn="tr" rotWithShape="0">
              <a:schemeClr val="bg1">
                <a:alpha val="35000"/>
              </a:schemeClr>
            </a:outerShdw>
          </a:effectLst>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sp>
        <p:nvSpPr>
          <p:cNvPr id="7" name="Freeform 6"/>
          <p:cNvSpPr/>
          <p:nvPr/>
        </p:nvSpPr>
        <p:spPr>
          <a:xfrm rot="21255030">
            <a:off x="4907207" y="695909"/>
            <a:ext cx="3499066" cy="5072400"/>
          </a:xfrm>
          <a:custGeom>
            <a:avLst/>
            <a:gdLst>
              <a:gd name="connsiteX0" fmla="*/ 2297811 w 3499066"/>
              <a:gd name="connsiteY0" fmla="*/ 3729793 h 5072400"/>
              <a:gd name="connsiteX1" fmla="*/ 2097626 w 3499066"/>
              <a:gd name="connsiteY1" fmla="*/ 4325106 h 5072400"/>
              <a:gd name="connsiteX2" fmla="*/ 2297811 w 3499066"/>
              <a:gd name="connsiteY2" fmla="*/ 4920419 h 5072400"/>
              <a:gd name="connsiteX3" fmla="*/ 2497996 w 3499066"/>
              <a:gd name="connsiteY3" fmla="*/ 4325106 h 5072400"/>
              <a:gd name="connsiteX4" fmla="*/ 2297811 w 3499066"/>
              <a:gd name="connsiteY4" fmla="*/ 3729793 h 5072400"/>
              <a:gd name="connsiteX5" fmla="*/ 1082151 w 3499066"/>
              <a:gd name="connsiteY5" fmla="*/ 3663118 h 5072400"/>
              <a:gd name="connsiteX6" fmla="*/ 875981 w 3499066"/>
              <a:gd name="connsiteY6" fmla="*/ 4325106 h 5072400"/>
              <a:gd name="connsiteX7" fmla="*/ 1082151 w 3499066"/>
              <a:gd name="connsiteY7" fmla="*/ 4987094 h 5072400"/>
              <a:gd name="connsiteX8" fmla="*/ 1288321 w 3499066"/>
              <a:gd name="connsiteY8" fmla="*/ 4325106 h 5072400"/>
              <a:gd name="connsiteX9" fmla="*/ 1082151 w 3499066"/>
              <a:gd name="connsiteY9" fmla="*/ 3663118 h 5072400"/>
              <a:gd name="connsiteX10" fmla="*/ 0 w 3499066"/>
              <a:gd name="connsiteY10" fmla="*/ 0 h 5072400"/>
              <a:gd name="connsiteX11" fmla="*/ 3499066 w 3499066"/>
              <a:gd name="connsiteY11" fmla="*/ 0 h 5072400"/>
              <a:gd name="connsiteX12" fmla="*/ 3499066 w 3499066"/>
              <a:gd name="connsiteY12" fmla="*/ 5072400 h 5072400"/>
              <a:gd name="connsiteX13" fmla="*/ 0 w 3499066"/>
              <a:gd name="connsiteY13" fmla="*/ 5072400 h 50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9066" h="5072400">
                <a:moveTo>
                  <a:pt x="2297811" y="3729793"/>
                </a:moveTo>
                <a:cubicBezTo>
                  <a:pt x="2187252" y="3729793"/>
                  <a:pt x="2097626" y="3996324"/>
                  <a:pt x="2097626" y="4325106"/>
                </a:cubicBezTo>
                <a:cubicBezTo>
                  <a:pt x="2097626" y="4653888"/>
                  <a:pt x="2187252" y="4920419"/>
                  <a:pt x="2297811" y="4920419"/>
                </a:cubicBezTo>
                <a:cubicBezTo>
                  <a:pt x="2408370" y="4920419"/>
                  <a:pt x="2497996" y="4653888"/>
                  <a:pt x="2497996" y="4325106"/>
                </a:cubicBezTo>
                <a:cubicBezTo>
                  <a:pt x="2497996" y="3996324"/>
                  <a:pt x="2408370" y="3729793"/>
                  <a:pt x="2297811" y="3729793"/>
                </a:cubicBezTo>
                <a:close/>
                <a:moveTo>
                  <a:pt x="1082151" y="3663118"/>
                </a:moveTo>
                <a:cubicBezTo>
                  <a:pt x="968286" y="3663118"/>
                  <a:pt x="875981" y="3959500"/>
                  <a:pt x="875981" y="4325106"/>
                </a:cubicBezTo>
                <a:cubicBezTo>
                  <a:pt x="875981" y="4690712"/>
                  <a:pt x="968286" y="4987094"/>
                  <a:pt x="1082151" y="4987094"/>
                </a:cubicBezTo>
                <a:cubicBezTo>
                  <a:pt x="1196016" y="4987094"/>
                  <a:pt x="1288321" y="4690712"/>
                  <a:pt x="1288321" y="4325106"/>
                </a:cubicBezTo>
                <a:cubicBezTo>
                  <a:pt x="1288321" y="3959500"/>
                  <a:pt x="1196016" y="3663118"/>
                  <a:pt x="1082151" y="3663118"/>
                </a:cubicBezTo>
                <a:close/>
                <a:moveTo>
                  <a:pt x="0" y="0"/>
                </a:moveTo>
                <a:lnTo>
                  <a:pt x="3499066" y="0"/>
                </a:lnTo>
                <a:lnTo>
                  <a:pt x="3499066" y="5072400"/>
                </a:lnTo>
                <a:lnTo>
                  <a:pt x="0" y="5072400"/>
                </a:lnTo>
                <a:close/>
              </a:path>
            </a:pathLst>
          </a:custGeom>
          <a:solidFill>
            <a:srgbClr val="3B3838">
              <a:alpha val="85098"/>
            </a:srgbClr>
          </a:solidFill>
          <a:ln>
            <a:no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1381781">
            <a:off x="5936865" y="4405770"/>
            <a:ext cx="432546" cy="1316838"/>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1381781">
            <a:off x="7172240" y="4356377"/>
            <a:ext cx="410719" cy="1205974"/>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4094" y="783771"/>
            <a:ext cx="4794837" cy="1077218"/>
          </a:xfrm>
          <a:prstGeom prst="rect">
            <a:avLst/>
          </a:prstGeom>
          <a:noFill/>
        </p:spPr>
        <p:txBody>
          <a:bodyPr wrap="square" rtlCol="0">
            <a:spAutoFit/>
          </a:bodyPr>
          <a:lstStyle/>
          <a:p>
            <a:r>
              <a:rPr lang="en-US" sz="3200" b="1" dirty="0" smtClean="0">
                <a:solidFill>
                  <a:schemeClr val="bg1"/>
                </a:solidFill>
              </a:rPr>
              <a:t>Matt. 9:20 ~ the woman with the issue of blood</a:t>
            </a:r>
            <a:endParaRPr lang="en-US" sz="3200" b="1" dirty="0">
              <a:solidFill>
                <a:schemeClr val="bg1"/>
              </a:solidFill>
            </a:endParaRPr>
          </a:p>
        </p:txBody>
      </p:sp>
      <p:sp>
        <p:nvSpPr>
          <p:cNvPr id="10" name="TextBox 9"/>
          <p:cNvSpPr txBox="1"/>
          <p:nvPr/>
        </p:nvSpPr>
        <p:spPr>
          <a:xfrm>
            <a:off x="490498" y="1835199"/>
            <a:ext cx="4794837" cy="1569660"/>
          </a:xfrm>
          <a:prstGeom prst="rect">
            <a:avLst/>
          </a:prstGeom>
          <a:noFill/>
        </p:spPr>
        <p:txBody>
          <a:bodyPr wrap="square" rtlCol="0">
            <a:spAutoFit/>
          </a:bodyPr>
          <a:lstStyle/>
          <a:p>
            <a:r>
              <a:rPr lang="en-US" sz="3200" b="1" dirty="0" smtClean="0">
                <a:solidFill>
                  <a:schemeClr val="bg1"/>
                </a:solidFill>
              </a:rPr>
              <a:t>Matt. 14:36 ~ they were healed by touching His hem</a:t>
            </a:r>
            <a:endParaRPr lang="en-US" sz="3200" b="1" dirty="0">
              <a:solidFill>
                <a:schemeClr val="bg1"/>
              </a:solidFill>
            </a:endParaRPr>
          </a:p>
        </p:txBody>
      </p:sp>
    </p:spTree>
    <p:extLst>
      <p:ext uri="{BB962C8B-B14F-4D97-AF65-F5344CB8AC3E}">
        <p14:creationId xmlns:p14="http://schemas.microsoft.com/office/powerpoint/2010/main" val="2157660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000"/>
                                        <p:tgtEl>
                                          <p:spTgt spid="8"/>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4"/>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4" grpId="0"/>
      <p:bldP spid="4"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936656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pic>
        <p:nvPicPr>
          <p:cNvPr id="5" name="Picture 9" descr="Dathan (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9254">
            <a:off x="1506686" y="842004"/>
            <a:ext cx="4579215" cy="4547465"/>
          </a:xfrm>
          <a:prstGeom prst="rect">
            <a:avLst/>
          </a:prstGeom>
          <a:noFill/>
          <a:ln w="19050">
            <a:solidFill>
              <a:schemeClr val="bg1"/>
            </a:solidFill>
            <a:miter lim="800000"/>
            <a:headEnd/>
            <a:tailEnd/>
          </a:ln>
          <a:effectLst>
            <a:outerShdw blurRad="127000" dist="254000" dir="2700000" algn="tl" rotWithShape="0">
              <a:schemeClr val="bg1">
                <a:alpha val="35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0612" y="5148303"/>
            <a:ext cx="7845398" cy="1077218"/>
          </a:xfrm>
          <a:prstGeom prst="rect">
            <a:avLst/>
          </a:prstGeom>
          <a:noFill/>
        </p:spPr>
        <p:txBody>
          <a:bodyPr wrap="square" rtlCol="0">
            <a:spAutoFit/>
          </a:bodyPr>
          <a:lstStyle/>
          <a:p>
            <a:r>
              <a:rPr lang="en-US" sz="3200" b="1" dirty="0" smtClean="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Edward G. Robinson as </a:t>
            </a:r>
            <a:r>
              <a:rPr lang="en-US" sz="3200" b="1" i="1" dirty="0" smtClean="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Dathan</a:t>
            </a:r>
            <a:r>
              <a:rPr lang="en-US" sz="3200" b="1" dirty="0" smtClean="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 in “The Ten Commandments”</a:t>
            </a:r>
            <a:endParaRPr lang="en-US" sz="3200" b="1" dirty="0" smtClean="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Tree>
    <p:extLst>
      <p:ext uri="{BB962C8B-B14F-4D97-AF65-F5344CB8AC3E}">
        <p14:creationId xmlns:p14="http://schemas.microsoft.com/office/powerpoint/2010/main" val="3335864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77541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2102864" y="1051432"/>
            <a:ext cx="2628707" cy="922084"/>
          </a:xfrm>
          <a:prstGeom prst="round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102864" y="2894960"/>
            <a:ext cx="2628707" cy="922084"/>
          </a:xfrm>
          <a:prstGeom prst="round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4094" y="783771"/>
            <a:ext cx="8206548" cy="3323987"/>
          </a:xfrm>
          <a:prstGeom prst="rect">
            <a:avLst/>
          </a:prstGeom>
          <a:noFill/>
        </p:spPr>
        <p:txBody>
          <a:bodyPr wrap="square" rtlCol="0">
            <a:spAutoFit/>
          </a:bodyPr>
          <a:lstStyle/>
          <a:p>
            <a:r>
              <a:rPr lang="en-US" sz="3000" b="1" dirty="0"/>
              <a:t>James 3:14-16 ~ </a:t>
            </a:r>
            <a:r>
              <a:rPr lang="en-US" sz="3000" b="1" baseline="30000" dirty="0"/>
              <a:t>14</a:t>
            </a:r>
            <a:r>
              <a:rPr lang="en-US" sz="3000" b="1" dirty="0"/>
              <a:t> </a:t>
            </a:r>
            <a:r>
              <a:rPr lang="en-US" sz="3000" b="1" dirty="0">
                <a:solidFill>
                  <a:srgbClr val="FFC000"/>
                </a:solidFill>
              </a:rPr>
              <a:t>But if you have bitter envy and self-seeking in your hearts, do not boast and lie against the truth. </a:t>
            </a:r>
            <a:r>
              <a:rPr lang="en-US" sz="3000" b="1" baseline="30000" dirty="0"/>
              <a:t>15 </a:t>
            </a:r>
            <a:r>
              <a:rPr lang="en-US" sz="3000" b="1" dirty="0">
                <a:solidFill>
                  <a:srgbClr val="FFC000"/>
                </a:solidFill>
              </a:rPr>
              <a:t>This wisdom does not descend from above, but </a:t>
            </a:r>
            <a:r>
              <a:rPr lang="en-US" sz="3000" b="1" i="1" dirty="0">
                <a:solidFill>
                  <a:srgbClr val="FFC000"/>
                </a:solidFill>
              </a:rPr>
              <a:t>is</a:t>
            </a:r>
            <a:r>
              <a:rPr lang="en-US" sz="3000" b="1" dirty="0">
                <a:solidFill>
                  <a:srgbClr val="FFC000"/>
                </a:solidFill>
              </a:rPr>
              <a:t> earthly, sensual, demonic. </a:t>
            </a:r>
            <a:r>
              <a:rPr lang="en-US" sz="3000" b="1" baseline="30000" dirty="0"/>
              <a:t>16 </a:t>
            </a:r>
            <a:r>
              <a:rPr lang="en-US" sz="3000" b="1" dirty="0">
                <a:solidFill>
                  <a:srgbClr val="FFC000"/>
                </a:solidFill>
              </a:rPr>
              <a:t>For where envy and self-seeking </a:t>
            </a:r>
            <a:r>
              <a:rPr lang="en-US" sz="3000" b="1" i="1" dirty="0">
                <a:solidFill>
                  <a:srgbClr val="FFC000"/>
                </a:solidFill>
              </a:rPr>
              <a:t>exist,</a:t>
            </a:r>
            <a:r>
              <a:rPr lang="en-US" sz="3000" b="1" dirty="0">
                <a:solidFill>
                  <a:srgbClr val="FFC000"/>
                </a:solidFill>
              </a:rPr>
              <a:t> confusion and every evil thing </a:t>
            </a:r>
            <a:r>
              <a:rPr lang="en-US" sz="3000" b="1" i="1" dirty="0">
                <a:solidFill>
                  <a:srgbClr val="FFC000"/>
                </a:solidFill>
              </a:rPr>
              <a:t>are</a:t>
            </a:r>
            <a:r>
              <a:rPr lang="en-US" sz="3000" b="1" dirty="0">
                <a:solidFill>
                  <a:srgbClr val="FFC000"/>
                </a:solidFill>
              </a:rPr>
              <a:t> there.</a:t>
            </a: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
        <p:nvSpPr>
          <p:cNvPr id="5" name="TextBox 4"/>
          <p:cNvSpPr txBox="1"/>
          <p:nvPr/>
        </p:nvSpPr>
        <p:spPr>
          <a:xfrm>
            <a:off x="685800" y="4046284"/>
            <a:ext cx="8011246" cy="1015663"/>
          </a:xfrm>
          <a:prstGeom prst="rect">
            <a:avLst/>
          </a:prstGeom>
          <a:noFill/>
        </p:spPr>
        <p:txBody>
          <a:bodyPr wrap="square" rtlCol="0">
            <a:spAutoFit/>
          </a:bodyPr>
          <a:lstStyle/>
          <a:p>
            <a:pPr marL="284163" indent="-284163">
              <a:buFont typeface="Arial" panose="020B0604020202020204" pitchFamily="34" charset="0"/>
              <a:buChar char="•"/>
            </a:pPr>
            <a:r>
              <a:rPr lang="en-US" sz="3000" b="1" dirty="0" smtClean="0"/>
              <a:t> </a:t>
            </a:r>
            <a:r>
              <a:rPr lang="en-US" sz="3000" b="1" dirty="0" smtClean="0">
                <a:solidFill>
                  <a:srgbClr val="FFC000"/>
                </a:solidFill>
              </a:rPr>
              <a:t>Self-seeking</a:t>
            </a:r>
            <a:r>
              <a:rPr lang="en-US" sz="3000" b="1" dirty="0" smtClean="0"/>
              <a:t> </a:t>
            </a:r>
            <a:r>
              <a:rPr lang="en-US" sz="3000" b="1" dirty="0"/>
              <a:t>~ </a:t>
            </a:r>
            <a:r>
              <a:rPr lang="en-US" sz="3000" b="1" dirty="0" smtClean="0"/>
              <a:t>originally </a:t>
            </a:r>
            <a:r>
              <a:rPr lang="en-US" sz="3000" b="1" dirty="0"/>
              <a:t>meant </a:t>
            </a:r>
            <a:r>
              <a:rPr lang="en-US" sz="3000" b="1" i="1" dirty="0"/>
              <a:t>to spin wool</a:t>
            </a:r>
            <a:endParaRPr lang="en-US" sz="3000" b="1" dirty="0">
              <a:solidFill>
                <a:srgbClr val="FFC000"/>
              </a:solidFill>
            </a:endParaRPr>
          </a:p>
        </p:txBody>
      </p:sp>
      <p:sp>
        <p:nvSpPr>
          <p:cNvPr id="9" name="TextBox 8"/>
          <p:cNvSpPr txBox="1"/>
          <p:nvPr/>
        </p:nvSpPr>
        <p:spPr>
          <a:xfrm>
            <a:off x="685800" y="4968368"/>
            <a:ext cx="8011246" cy="1015663"/>
          </a:xfrm>
          <a:prstGeom prst="rect">
            <a:avLst/>
          </a:prstGeom>
          <a:noFill/>
        </p:spPr>
        <p:txBody>
          <a:bodyPr wrap="square" rtlCol="0">
            <a:spAutoFit/>
          </a:bodyPr>
          <a:lstStyle/>
          <a:p>
            <a:pPr marL="284163" indent="-284163">
              <a:buFont typeface="Arial" panose="020B0604020202020204" pitchFamily="34" charset="0"/>
              <a:buChar char="•"/>
            </a:pPr>
            <a:r>
              <a:rPr lang="en-US" sz="3000" b="1" dirty="0" smtClean="0"/>
              <a:t> </a:t>
            </a:r>
            <a:r>
              <a:rPr lang="en-US" sz="3000" b="1" dirty="0"/>
              <a:t>Used by Aristotle to apply to seeking political office through dishonest means </a:t>
            </a:r>
            <a:endParaRPr lang="en-US" sz="3000" b="1" dirty="0">
              <a:solidFill>
                <a:srgbClr val="FFC000"/>
              </a:solidFill>
            </a:endParaRPr>
          </a:p>
        </p:txBody>
      </p:sp>
    </p:spTree>
    <p:extLst>
      <p:ext uri="{BB962C8B-B14F-4D97-AF65-F5344CB8AC3E}">
        <p14:creationId xmlns:p14="http://schemas.microsoft.com/office/powerpoint/2010/main" val="4086239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3" presetClass="emph" presetSubtype="2" fill="hold" grpId="1" nodeType="withEffect">
                                  <p:stCondLst>
                                    <p:cond delay="0"/>
                                  </p:stCondLst>
                                  <p:childTnLst>
                                    <p:animClr clrSpc="rgb" dir="cw">
                                      <p:cBhvr override="childStyle">
                                        <p:cTn id="27"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p:bldP spid="5" grpId="0"/>
      <p:bldP spid="5"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5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 1 </a:t>
            </a:r>
            <a:r>
              <a:rPr lang="en-US" sz="2600" b="1" dirty="0" smtClean="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7</a:t>
            </a:r>
            <a:endPar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120336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Number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umbers">
      <a:majorFont>
        <a:latin typeface="Leelawadee"/>
        <a:ea typeface=""/>
        <a:cs typeface=""/>
      </a:majorFont>
      <a:minorFont>
        <a:latin typeface="Leelawadee"/>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b="1" dirty="0" smtClean="0">
            <a:solidFill>
              <a:srgbClr val="FFC000"/>
            </a:solidFill>
            <a:latin typeface="Leelawadee" panose="020B0502040204020203" pitchFamily="34" charset="-34"/>
            <a:ea typeface="Microsoft Sans Serif" panose="020B0604020202020204" pitchFamily="34" charset="0"/>
            <a:cs typeface="Leelawadee" panose="020B0502040204020203" pitchFamily="34" charset="-34"/>
          </a:defRPr>
        </a:defPPr>
      </a:lstStyle>
    </a:txDef>
  </a:objectDefaults>
  <a:extraClrSchemeLst/>
  <a:extLst>
    <a:ext uri="{05A4C25C-085E-4340-85A3-A5531E510DB2}">
      <thm15:themeFamily xmlns:thm15="http://schemas.microsoft.com/office/thememl/2012/main" name="Numbers.potx" id="{13EDE9EA-80A9-4F6A-8E6B-9DBE41774F25}" vid="{8F4AE894-46E1-4B31-992F-D159E8B3FA66}"/>
    </a:ext>
  </a:extLst>
</a:theme>
</file>

<file path=docProps/app.xml><?xml version="1.0" encoding="utf-8"?>
<Properties xmlns="http://schemas.openxmlformats.org/officeDocument/2006/extended-properties" xmlns:vt="http://schemas.openxmlformats.org/officeDocument/2006/docPropsVTypes">
  <Template>Numbers</Template>
  <TotalTime>2913</TotalTime>
  <Words>392</Words>
  <Application>Microsoft Office PowerPoint</Application>
  <PresentationFormat>On-screen Show (4:3)</PresentationFormat>
  <Paragraphs>36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Microsoft Sans Serif</vt:lpstr>
      <vt:lpstr>Leelawadee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15</cp:revision>
  <dcterms:created xsi:type="dcterms:W3CDTF">2016-02-01T21:16:02Z</dcterms:created>
  <dcterms:modified xsi:type="dcterms:W3CDTF">2016-02-03T21:49:26Z</dcterms:modified>
</cp:coreProperties>
</file>