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1" r:id="rId4"/>
    <p:sldId id="267" r:id="rId5"/>
    <p:sldId id="260" r:id="rId6"/>
    <p:sldId id="261" r:id="rId7"/>
    <p:sldId id="262" r:id="rId8"/>
    <p:sldId id="258" r:id="rId9"/>
    <p:sldId id="264" r:id="rId10"/>
    <p:sldId id="265" r:id="rId11"/>
    <p:sldId id="268" r:id="rId12"/>
    <p:sldId id="266" r:id="rId13"/>
    <p:sldId id="272" r:id="rId14"/>
    <p:sldId id="270" r:id="rId15"/>
    <p:sldId id="273" r:id="rId16"/>
    <p:sldId id="269"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D4120"/>
    <a:srgbClr val="624120"/>
    <a:srgbClr val="774F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78" y="-93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pPr/>
              <a:t>6/14/2012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pPr/>
              <a:t>6/14/2012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pPr/>
              <a:t>6/14/2012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pPr/>
              <a:t>6/14/2012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6/14/2012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6/14/2012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pPr/>
              <a:t>6/14/2012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0923" y="304800"/>
            <a:ext cx="5704477" cy="3153228"/>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3595554" y="533400"/>
            <a:ext cx="5105399" cy="258532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6600" dirty="0" smtClean="0">
                <a:solidFill>
                  <a:srgbClr val="4B2215"/>
                </a:solidFill>
                <a:latin typeface="Mitzvah" pitchFamily="2" charset="0"/>
              </a:rPr>
              <a:t>Micah 6:1-7:20</a:t>
            </a:r>
            <a:endParaRPr lang="en-US" sz="6600" dirty="0">
              <a:solidFill>
                <a:srgbClr val="4B2215"/>
              </a:solidFill>
              <a:latin typeface="Mitzvah" pitchFamily="2" charset="0"/>
            </a:endParaRPr>
          </a:p>
        </p:txBody>
      </p:sp>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spTree>
    <p:extLst>
      <p:ext uri="{BB962C8B-B14F-4D97-AF65-F5344CB8AC3E}">
        <p14:creationId xmlns:p14="http://schemas.microsoft.com/office/powerpoint/2010/main" xmlns=""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3970318"/>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Deut. 10:12 ~ </a:t>
            </a:r>
            <a:r>
              <a:rPr lang="en-US" sz="3600" dirty="0">
                <a:solidFill>
                  <a:srgbClr val="FFFF00"/>
                </a:solidFill>
                <a:effectLst>
                  <a:outerShdw blurRad="38100" dist="38100" dir="2700000" algn="tl">
                    <a:srgbClr val="000000">
                      <a:alpha val="43137"/>
                    </a:srgbClr>
                  </a:outerShdw>
                </a:effectLst>
              </a:rPr>
              <a:t>And now, Israel, what does the LORD your God require of you, but to fear the LORD your God, to walk in all His ways and to love Him, to serve the LORD your God with all your heart and with all your soul,</a:t>
            </a: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27083225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057410"/>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Mercy</a:t>
            </a:r>
            <a:r>
              <a:rPr lang="en-US" sz="3600" dirty="0">
                <a:effectLst>
                  <a:outerShdw blurRad="38100" dist="38100" dir="2700000" algn="tl">
                    <a:srgbClr val="000000">
                      <a:alpha val="43137"/>
                    </a:srgbClr>
                  </a:outerShdw>
                </a:effectLst>
              </a:rPr>
              <a:t> ~ </a:t>
            </a:r>
            <a:r>
              <a:rPr lang="en-US" sz="36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chesed</a:t>
            </a:r>
            <a:r>
              <a:rPr lang="en-US" sz="3600" dirty="0">
                <a:solidFill>
                  <a:srgbClr val="FFFF00"/>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lovingkindness</a:t>
            </a:r>
            <a:endParaRPr lang="en-US" sz="3600" dirty="0">
              <a:solidFill>
                <a:srgbClr val="FFFF00"/>
              </a:solidFill>
              <a:effectLst>
                <a:outerShdw blurRad="38100" dist="38100" dir="2700000" algn="tl">
                  <a:srgbClr val="000000">
                    <a:alpha val="43137"/>
                  </a:srgbClr>
                </a:outerShdw>
              </a:effectLst>
            </a:endParaRP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94523"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sp>
        <p:nvSpPr>
          <p:cNvPr id="7" name="TextBox 6"/>
          <p:cNvSpPr txBox="1"/>
          <p:nvPr/>
        </p:nvSpPr>
        <p:spPr>
          <a:xfrm>
            <a:off x="381000" y="1600200"/>
            <a:ext cx="8305799" cy="1754326"/>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Pro. 11:2 ~ </a:t>
            </a:r>
            <a:r>
              <a:rPr lang="en-US" sz="3600" dirty="0">
                <a:solidFill>
                  <a:srgbClr val="FFFF00"/>
                </a:solidFill>
                <a:effectLst>
                  <a:outerShdw blurRad="38100" dist="38100" dir="2700000" algn="tl">
                    <a:srgbClr val="000000">
                      <a:alpha val="43137"/>
                    </a:srgbClr>
                  </a:outerShdw>
                </a:effectLst>
              </a:rPr>
              <a:t>When pride comes, then comes shame; But with the humble is wisdom.</a:t>
            </a:r>
          </a:p>
        </p:txBody>
      </p:sp>
    </p:spTree>
    <p:extLst>
      <p:ext uri="{BB962C8B-B14F-4D97-AF65-F5344CB8AC3E}">
        <p14:creationId xmlns:p14="http://schemas.microsoft.com/office/powerpoint/2010/main" xmlns="" val="23700323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5847755"/>
          </a:xfrm>
          <a:prstGeom prst="rect">
            <a:avLst/>
          </a:prstGeom>
          <a:noFill/>
        </p:spPr>
        <p:txBody>
          <a:bodyPr wrap="square" rtlCol="0">
            <a:spAutoFit/>
          </a:bodyPr>
          <a:lstStyle/>
          <a:p>
            <a:r>
              <a:rPr lang="en-US" sz="3300" dirty="0">
                <a:solidFill>
                  <a:srgbClr val="FFFF00"/>
                </a:solidFill>
                <a:effectLst>
                  <a:outerShdw blurRad="38100" dist="38100" dir="2700000" algn="tl">
                    <a:srgbClr val="000000">
                      <a:alpha val="43137"/>
                    </a:srgbClr>
                  </a:outerShdw>
                </a:effectLst>
              </a:rPr>
              <a:t>C. H. Spurgeon ~ </a:t>
            </a:r>
            <a:r>
              <a:rPr lang="en-US" sz="3300" dirty="0">
                <a:effectLst>
                  <a:outerShdw blurRad="38100" dist="38100" dir="2700000" algn="tl">
                    <a:srgbClr val="000000">
                      <a:alpha val="43137"/>
                    </a:srgbClr>
                  </a:outerShdw>
                </a:effectLst>
              </a:rPr>
              <a:t>“True humility is thinking rightly of thyself, not meanly. When you have found out what you really are, you will be humble, for you are nothing to boast of. To be humble will make you safe. To be humble will make you happy. To be humble will make music in your heart when you go to bed. To be humble here will </a:t>
            </a:r>
            <a:r>
              <a:rPr lang="en-US" sz="3300" dirty="0" smtClean="0">
                <a:effectLst>
                  <a:outerShdw blurRad="38100" dist="38100" dir="2700000" algn="tl">
                    <a:srgbClr val="000000">
                      <a:alpha val="43137"/>
                    </a:srgbClr>
                  </a:outerShdw>
                </a:effectLst>
              </a:rPr>
              <a:t>make</a:t>
            </a:r>
          </a:p>
          <a:p>
            <a:r>
              <a:rPr lang="en-US" sz="3300" dirty="0" smtClean="0">
                <a:effectLst>
                  <a:outerShdw blurRad="38100" dist="38100" dir="2700000" algn="tl">
                    <a:srgbClr val="000000">
                      <a:alpha val="43137"/>
                    </a:srgbClr>
                  </a:outerShdw>
                </a:effectLst>
              </a:rPr>
              <a:t>you </a:t>
            </a:r>
            <a:r>
              <a:rPr lang="en-US" sz="3300" dirty="0">
                <a:effectLst>
                  <a:outerShdw blurRad="38100" dist="38100" dir="2700000" algn="tl">
                    <a:srgbClr val="000000">
                      <a:alpha val="43137"/>
                    </a:srgbClr>
                  </a:outerShdw>
                </a:effectLst>
              </a:rPr>
              <a:t>wake up in the likeness of your Master by-and-by.”</a:t>
            </a:r>
            <a:endParaRPr lang="en-US" sz="3300" cap="small" dirty="0">
              <a:solidFill>
                <a:srgbClr val="FFFF00"/>
              </a:solidFill>
              <a:effectLst>
                <a:outerShdw blurRad="38100" dist="38100" dir="2700000" algn="tl">
                  <a:srgbClr val="000000">
                    <a:alpha val="43137"/>
                  </a:srgbClr>
                </a:outerShdw>
              </a:effectLst>
            </a:endParaRP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16455798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4524315"/>
          </a:xfrm>
          <a:prstGeom prst="rect">
            <a:avLst/>
          </a:prstGeom>
          <a:noFill/>
        </p:spPr>
        <p:txBody>
          <a:bodyPr wrap="square" rtlCol="0">
            <a:spAutoFit/>
          </a:bodyPr>
          <a:lstStyle/>
          <a:p>
            <a:r>
              <a:rPr lang="en-US" sz="3600" cap="small" dirty="0" smtClean="0">
                <a:effectLst>
                  <a:outerShdw blurRad="38100" dist="38100" dir="2700000" algn="tl">
                    <a:srgbClr val="000000">
                      <a:alpha val="43137"/>
                    </a:srgbClr>
                  </a:outerShdw>
                </a:effectLst>
              </a:rPr>
              <a:t>Message ~ </a:t>
            </a:r>
            <a:r>
              <a:rPr lang="en-US" sz="3600" cap="small" dirty="0" smtClean="0">
                <a:solidFill>
                  <a:srgbClr val="FFFF00"/>
                </a:solidFill>
                <a:effectLst>
                  <a:outerShdw blurRad="38100" dist="38100" dir="2700000" algn="tl">
                    <a:srgbClr val="000000">
                      <a:alpha val="43137"/>
                    </a:srgbClr>
                  </a:outerShdw>
                </a:effectLst>
              </a:rPr>
              <a:t>But </a:t>
            </a:r>
            <a:r>
              <a:rPr lang="en-US" sz="3600" cap="small" dirty="0">
                <a:solidFill>
                  <a:srgbClr val="FFFF00"/>
                </a:solidFill>
                <a:effectLst>
                  <a:outerShdw blurRad="38100" dist="38100" dir="2700000" algn="tl">
                    <a:srgbClr val="000000">
                      <a:alpha val="43137"/>
                    </a:srgbClr>
                  </a:outerShdw>
                </a:effectLst>
              </a:rPr>
              <a:t>he’s already made it plain how to live, what to do, what GOD is looking for in men and women. It’s quite simple: Do what is fair and just to your neighbor, be compassionate and loyal in your love, And don’t take yourself too seriously—take God seriously.</a:t>
            </a: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8372537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2862322"/>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Eccl. 9:10 ~ </a:t>
            </a:r>
            <a:r>
              <a:rPr lang="en-US" sz="3600" dirty="0">
                <a:solidFill>
                  <a:srgbClr val="FFFF00"/>
                </a:solidFill>
                <a:effectLst>
                  <a:outerShdw blurRad="38100" dist="38100" dir="2700000" algn="tl">
                    <a:srgbClr val="000000">
                      <a:alpha val="43137"/>
                    </a:srgbClr>
                  </a:outerShdw>
                </a:effectLst>
              </a:rPr>
              <a:t>Whatever your hand finds to do, do </a:t>
            </a:r>
            <a:r>
              <a:rPr lang="en-US" sz="3600" i="1" dirty="0">
                <a:solidFill>
                  <a:srgbClr val="FFFF00"/>
                </a:solidFill>
                <a:effectLst>
                  <a:outerShdw blurRad="38100" dist="38100" dir="2700000" algn="tl">
                    <a:srgbClr val="000000">
                      <a:alpha val="43137"/>
                    </a:srgbClr>
                  </a:outerShdw>
                </a:effectLst>
              </a:rPr>
              <a:t>it</a:t>
            </a:r>
            <a:r>
              <a:rPr lang="en-US" sz="3600" dirty="0">
                <a:solidFill>
                  <a:srgbClr val="FFFF00"/>
                </a:solidFill>
                <a:effectLst>
                  <a:outerShdw blurRad="38100" dist="38100" dir="2700000" algn="tl">
                    <a:srgbClr val="000000">
                      <a:alpha val="43137"/>
                    </a:srgbClr>
                  </a:outerShdw>
                </a:effectLst>
              </a:rPr>
              <a:t> with your might; for </a:t>
            </a:r>
            <a:r>
              <a:rPr lang="en-US" sz="3600" i="1" dirty="0">
                <a:solidFill>
                  <a:srgbClr val="FFFF00"/>
                </a:solidFill>
                <a:effectLst>
                  <a:outerShdw blurRad="38100" dist="38100" dir="2700000" algn="tl">
                    <a:srgbClr val="000000">
                      <a:alpha val="43137"/>
                    </a:srgbClr>
                  </a:outerShdw>
                </a:effectLst>
              </a:rPr>
              <a:t>there is</a:t>
            </a:r>
            <a:r>
              <a:rPr lang="en-US" sz="3600" dirty="0">
                <a:solidFill>
                  <a:srgbClr val="FFFF00"/>
                </a:solidFill>
                <a:effectLst>
                  <a:outerShdw blurRad="38100" dist="38100" dir="2700000" algn="tl">
                    <a:srgbClr val="000000">
                      <a:alpha val="43137"/>
                    </a:srgbClr>
                  </a:outerShdw>
                </a:effectLst>
              </a:rPr>
              <a:t> no work or device or knowledge or wisdom in the grave where you are going.</a:t>
            </a:r>
            <a:endParaRPr lang="en-US" sz="3600" cap="small" dirty="0">
              <a:solidFill>
                <a:srgbClr val="FFFF00"/>
              </a:solidFill>
              <a:effectLst>
                <a:outerShdw blurRad="38100" dist="38100" dir="2700000" algn="tl">
                  <a:srgbClr val="000000">
                    <a:alpha val="43137"/>
                  </a:srgbClr>
                </a:outerShdw>
              </a:effectLst>
            </a:endParaRP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24857812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5632311"/>
          </a:xfrm>
          <a:prstGeom prst="rect">
            <a:avLst/>
          </a:prstGeom>
          <a:noFill/>
        </p:spPr>
        <p:txBody>
          <a:bodyPr wrap="square" rtlCol="0">
            <a:spAutoFit/>
          </a:bodyPr>
          <a:lstStyle/>
          <a:p>
            <a:r>
              <a:rPr lang="en-US" sz="3500" dirty="0">
                <a:solidFill>
                  <a:srgbClr val="FFFF00"/>
                </a:solidFill>
                <a:effectLst>
                  <a:outerShdw blurRad="38100" dist="38100" dir="2700000" algn="tl">
                    <a:srgbClr val="000000">
                      <a:alpha val="43137"/>
                    </a:srgbClr>
                  </a:outerShdw>
                </a:effectLst>
              </a:rPr>
              <a:t>G. Campbell Morgan ~ </a:t>
            </a:r>
            <a:r>
              <a:rPr lang="en-US" sz="3500" dirty="0">
                <a:effectLst>
                  <a:outerShdw blurRad="38100" dist="38100" dir="2700000" algn="tl">
                    <a:srgbClr val="000000">
                      <a:alpha val="43137"/>
                    </a:srgbClr>
                  </a:outerShdw>
                </a:effectLst>
              </a:rPr>
              <a:t>“Herein is discovered the difference between remorse and penitence. In remorse a man is sorry for himself; he mourns over his sin because it has brought suffering to him. In penitence he is grieved by the wrong sin has done to God; he yields his personal suffering in the confidence that by it God is setting him free from his sin.”</a:t>
            </a:r>
            <a:endParaRPr lang="en-US" sz="3500" cap="small" dirty="0">
              <a:solidFill>
                <a:srgbClr val="FFFF00"/>
              </a:solidFill>
              <a:effectLst>
                <a:outerShdw blurRad="38100" dist="38100" dir="2700000" algn="tl">
                  <a:srgbClr val="000000">
                    <a:alpha val="43137"/>
                  </a:srgbClr>
                </a:outerShdw>
              </a:effectLst>
            </a:endParaRP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25472894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4524315"/>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C. H. Spurgeon ~ </a:t>
            </a:r>
            <a:r>
              <a:rPr lang="en-US" sz="3600" dirty="0">
                <a:effectLst>
                  <a:outerShdw blurRad="38100" dist="38100" dir="2700000" algn="tl">
                    <a:srgbClr val="000000">
                      <a:alpha val="43137"/>
                    </a:srgbClr>
                  </a:outerShdw>
                </a:effectLst>
              </a:rPr>
              <a:t>“Whatever despair may whisper or doubt may suggest, one text of Scripture is worth fifty fears and doubts, or fifty thousand either . . . All objections to the delight of God in mercy are but illusions of your brain, or delusions of your heart.”</a:t>
            </a: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31561761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1200329"/>
          </a:xfrm>
          <a:prstGeom prst="rect">
            <a:avLst/>
          </a:prstGeom>
          <a:noFill/>
        </p:spPr>
        <p:txBody>
          <a:bodyPr wrap="square" rtlCol="0">
            <a:spAutoFit/>
          </a:bodyPr>
          <a:lstStyle/>
          <a:p>
            <a:r>
              <a:rPr lang="en-US" sz="3600" cap="small" smtClean="0">
                <a:effectLst>
                  <a:outerShdw blurRad="38100" dist="38100" dir="2700000" algn="tl">
                    <a:srgbClr val="000000">
                      <a:alpha val="43137"/>
                    </a:srgbClr>
                  </a:outerShdw>
                </a:effectLst>
              </a:rPr>
              <a:t>NASB</a:t>
            </a:r>
            <a:r>
              <a:rPr lang="en-US" sz="360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Because He delights in unchanging love</a:t>
            </a:r>
            <a:r>
              <a:rPr lang="en-US" sz="3600" i="1" dirty="0">
                <a:solidFill>
                  <a:srgbClr val="FFFF00"/>
                </a:solidFill>
                <a:effectLst>
                  <a:outerShdw blurRad="38100" dist="38100" dir="2700000" algn="tl">
                    <a:srgbClr val="000000">
                      <a:alpha val="43137"/>
                    </a:srgbClr>
                  </a:outerShdw>
                </a:effectLst>
              </a:rPr>
              <a:t>.</a:t>
            </a:r>
            <a:r>
              <a:rPr lang="en-US" sz="3600" dirty="0">
                <a:solidFill>
                  <a:srgbClr val="FFFF00"/>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t>
            </a:r>
            <a:r>
              <a:rPr lang="en-US" sz="36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chesed</a:t>
            </a:r>
            <a:r>
              <a:rPr lang="en-US" sz="3600" dirty="0">
                <a:effectLst>
                  <a:outerShdw blurRad="38100" dist="38100" dir="2700000" algn="tl">
                    <a:srgbClr val="000000">
                      <a:alpha val="43137"/>
                    </a:srgbClr>
                  </a:outerShdw>
                </a:effectLst>
              </a:rPr>
              <a:t>)</a:t>
            </a: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16537358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sp>
        <p:nvSpPr>
          <p:cNvPr id="2" name="TextBox 1"/>
          <p:cNvSpPr txBox="1"/>
          <p:nvPr/>
        </p:nvSpPr>
        <p:spPr>
          <a:xfrm>
            <a:off x="457200" y="1066800"/>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Complaint</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riyb</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case at </a:t>
            </a:r>
            <a:r>
              <a:rPr lang="en-US" sz="3200" i="1" dirty="0" smtClean="0">
                <a:effectLst>
                  <a:outerShdw blurRad="38100" dist="38100" dir="2700000" algn="tl">
                    <a:srgbClr val="000000">
                      <a:alpha val="43137"/>
                    </a:srgbClr>
                  </a:outerShdw>
                </a:effectLst>
              </a:rPr>
              <a:t>law</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026131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sp>
        <p:nvSpPr>
          <p:cNvPr id="2" name="TextBox 1"/>
          <p:cNvSpPr txBox="1"/>
          <p:nvPr/>
        </p:nvSpPr>
        <p:spPr>
          <a:xfrm>
            <a:off x="457200" y="1066800"/>
            <a:ext cx="8229600" cy="5693866"/>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1 Cor. 10:1-6 </a:t>
            </a:r>
            <a:r>
              <a:rPr lang="en-US" sz="2800" dirty="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1</a:t>
            </a:r>
            <a:r>
              <a:rPr lang="en-US" sz="2800" b="1"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Moreover, brethren, I do not want you to be unaware that all our fathers were under the cloud, all passed through the sea,</a:t>
            </a:r>
            <a:r>
              <a:rPr lang="en-US" sz="2800" dirty="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all were baptized into Moses in the cloud and in the sea, </a:t>
            </a:r>
            <a:r>
              <a:rPr lang="en-US" sz="2800" baseline="30000" dirty="0">
                <a:effectLst>
                  <a:outerShdw blurRad="38100" dist="38100" dir="2700000" algn="tl">
                    <a:srgbClr val="000000">
                      <a:alpha val="43137"/>
                    </a:srgbClr>
                  </a:outerShdw>
                </a:effectLst>
              </a:rPr>
              <a:t>3</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all ate the same spiritual food, </a:t>
            </a:r>
            <a:r>
              <a:rPr lang="en-US" sz="2800" baseline="30000" dirty="0">
                <a:effectLst>
                  <a:outerShdw blurRad="38100" dist="38100" dir="2700000" algn="tl">
                    <a:srgbClr val="000000">
                      <a:alpha val="43137"/>
                    </a:srgbClr>
                  </a:outerShdw>
                </a:effectLst>
              </a:rPr>
              <a:t>4</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and all drank the same spiritual drink. For they drank of that spiritual Rock that followed them, and that Rock was Christ. </a:t>
            </a:r>
            <a:r>
              <a:rPr lang="en-US" sz="2800" baseline="30000" dirty="0">
                <a:solidFill>
                  <a:schemeClr val="bg1"/>
                </a:solidFill>
                <a:effectLst>
                  <a:outerShdw blurRad="38100" dist="38100" dir="2700000" algn="tl">
                    <a:srgbClr val="000000">
                      <a:alpha val="43137"/>
                    </a:srgbClr>
                  </a:outerShdw>
                </a:effectLst>
              </a:rPr>
              <a:t>5</a:t>
            </a:r>
            <a:r>
              <a:rPr lang="en-US" sz="2800" dirty="0">
                <a:solidFill>
                  <a:srgbClr val="FFFF00"/>
                </a:solidFill>
                <a:effectLst>
                  <a:outerShdw blurRad="38100" dist="38100" dir="2700000" algn="tl">
                    <a:srgbClr val="000000">
                      <a:alpha val="43137"/>
                    </a:srgbClr>
                  </a:outerShdw>
                </a:effectLst>
              </a:rPr>
              <a:t> But with most of them God was not well pleased, for </a:t>
            </a:r>
            <a:r>
              <a:rPr lang="en-US" sz="2800" i="1" dirty="0">
                <a:solidFill>
                  <a:srgbClr val="FFFF00"/>
                </a:solidFill>
                <a:effectLst>
                  <a:outerShdw blurRad="38100" dist="38100" dir="2700000" algn="tl">
                    <a:srgbClr val="000000">
                      <a:alpha val="43137"/>
                    </a:srgbClr>
                  </a:outerShdw>
                </a:effectLst>
              </a:rPr>
              <a:t>their bodies</a:t>
            </a:r>
            <a:r>
              <a:rPr lang="en-US" sz="2800" dirty="0">
                <a:solidFill>
                  <a:srgbClr val="FFFF00"/>
                </a:solidFill>
                <a:effectLst>
                  <a:outerShdw blurRad="38100" dist="38100" dir="2700000" algn="tl">
                    <a:srgbClr val="000000">
                      <a:alpha val="43137"/>
                    </a:srgbClr>
                  </a:outerShdw>
                </a:effectLst>
              </a:rPr>
              <a:t> were scattered in the wilderness. </a:t>
            </a:r>
          </a:p>
          <a:p>
            <a:r>
              <a:rPr lang="en-US" sz="2800" baseline="30000" dirty="0">
                <a:effectLst>
                  <a:outerShdw blurRad="38100" dist="38100" dir="2700000" algn="tl">
                    <a:srgbClr val="000000">
                      <a:alpha val="43137"/>
                    </a:srgbClr>
                  </a:outerShdw>
                </a:effectLst>
              </a:rPr>
              <a:t>6</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Now these things became our examples, to the intent that we should not lust after evil things as they also lusted. </a:t>
            </a:r>
          </a:p>
        </p:txBody>
      </p:sp>
    </p:spTree>
    <p:extLst>
      <p:ext uri="{BB962C8B-B14F-4D97-AF65-F5344CB8AC3E}">
        <p14:creationId xmlns:p14="http://schemas.microsoft.com/office/powerpoint/2010/main" xmlns="" val="23283051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grpSp>
        <p:nvGrpSpPr>
          <p:cNvPr id="10" name="Group 9"/>
          <p:cNvGrpSpPr/>
          <p:nvPr/>
        </p:nvGrpSpPr>
        <p:grpSpPr>
          <a:xfrm>
            <a:off x="1752600" y="1219200"/>
            <a:ext cx="3810000" cy="4876800"/>
            <a:chOff x="1524000" y="1219200"/>
            <a:chExt cx="4038600" cy="5029200"/>
          </a:xfrm>
          <a:effectLst>
            <a:outerShdw blurRad="76200" dist="254000" dir="2700000" algn="tl" rotWithShape="0">
              <a:prstClr val="black">
                <a:alpha val="30000"/>
              </a:prstClr>
            </a:outerShdw>
          </a:effectLst>
          <a:scene3d>
            <a:camera prst="perspectiveContrastingRightFacing"/>
            <a:lightRig rig="threePt" dir="t"/>
          </a:scene3d>
        </p:grpSpPr>
        <p:sp>
          <p:nvSpPr>
            <p:cNvPr id="5" name="Rectangle 4"/>
            <p:cNvSpPr/>
            <p:nvPr/>
          </p:nvSpPr>
          <p:spPr>
            <a:xfrm>
              <a:off x="1524000" y="1219200"/>
              <a:ext cx="4038600"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6" name="TextBox 5"/>
            <p:cNvSpPr txBox="1"/>
            <p:nvPr/>
          </p:nvSpPr>
          <p:spPr>
            <a:xfrm>
              <a:off x="1752600" y="1524000"/>
              <a:ext cx="3454400" cy="646331"/>
            </a:xfrm>
            <a:prstGeom prst="rect">
              <a:avLst/>
            </a:prstGeom>
            <a:noFill/>
          </p:spPr>
          <p:txBody>
            <a:bodyPr wrap="square" rtlCol="0">
              <a:spAutoFit/>
            </a:bodyPr>
            <a:lstStyle/>
            <a:p>
              <a:pPr algn="ctr"/>
              <a:r>
                <a:rPr lang="en-US" sz="3600" dirty="0" smtClean="0">
                  <a:solidFill>
                    <a:srgbClr val="000000"/>
                  </a:solidFill>
                </a:rPr>
                <a:t>Exhibit “A”</a:t>
              </a:r>
              <a:endParaRPr lang="en-US" sz="3600" dirty="0">
                <a:solidFill>
                  <a:srgbClr val="000000"/>
                </a:solidFill>
              </a:endParaRPr>
            </a:p>
          </p:txBody>
        </p:sp>
        <p:sp>
          <p:nvSpPr>
            <p:cNvPr id="8" name="TextBox 7"/>
            <p:cNvSpPr txBox="1"/>
            <p:nvPr/>
          </p:nvSpPr>
          <p:spPr>
            <a:xfrm>
              <a:off x="1752600" y="2438400"/>
              <a:ext cx="3454400" cy="584775"/>
            </a:xfrm>
            <a:prstGeom prst="rect">
              <a:avLst/>
            </a:prstGeom>
            <a:noFill/>
          </p:spPr>
          <p:txBody>
            <a:bodyPr wrap="square" rtlCol="0">
              <a:spAutoFit/>
            </a:bodyPr>
            <a:lstStyle/>
            <a:p>
              <a:r>
                <a:rPr lang="en-US" sz="3200" dirty="0" smtClean="0">
                  <a:solidFill>
                    <a:srgbClr val="000000"/>
                  </a:solidFill>
                </a:rPr>
                <a:t>Deliverance</a:t>
              </a:r>
              <a:endParaRPr lang="en-US" sz="3200" dirty="0">
                <a:solidFill>
                  <a:srgbClr val="000000"/>
                </a:solidFill>
              </a:endParaRPr>
            </a:p>
          </p:txBody>
        </p:sp>
      </p:grpSp>
    </p:spTree>
    <p:extLst>
      <p:ext uri="{BB962C8B-B14F-4D97-AF65-F5344CB8AC3E}">
        <p14:creationId xmlns:p14="http://schemas.microsoft.com/office/powerpoint/2010/main" xmlns="" val="8841928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grpSp>
        <p:nvGrpSpPr>
          <p:cNvPr id="10" name="Group 9"/>
          <p:cNvGrpSpPr/>
          <p:nvPr/>
        </p:nvGrpSpPr>
        <p:grpSpPr>
          <a:xfrm>
            <a:off x="1752600" y="1219200"/>
            <a:ext cx="3810000" cy="4876800"/>
            <a:chOff x="1524000" y="1219200"/>
            <a:chExt cx="4038600" cy="5029200"/>
          </a:xfrm>
          <a:effectLst>
            <a:outerShdw blurRad="76200" dist="254000" dir="2700000" algn="tl" rotWithShape="0">
              <a:prstClr val="black">
                <a:alpha val="30000"/>
              </a:prstClr>
            </a:outerShdw>
          </a:effectLst>
          <a:scene3d>
            <a:camera prst="perspectiveContrastingRightFacing"/>
            <a:lightRig rig="threePt" dir="t"/>
          </a:scene3d>
        </p:grpSpPr>
        <p:sp>
          <p:nvSpPr>
            <p:cNvPr id="5" name="Rectangle 4"/>
            <p:cNvSpPr/>
            <p:nvPr/>
          </p:nvSpPr>
          <p:spPr>
            <a:xfrm>
              <a:off x="1524000" y="1219200"/>
              <a:ext cx="4038600"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6" name="TextBox 5"/>
            <p:cNvSpPr txBox="1"/>
            <p:nvPr/>
          </p:nvSpPr>
          <p:spPr>
            <a:xfrm>
              <a:off x="1752600" y="1524000"/>
              <a:ext cx="3454400" cy="666529"/>
            </a:xfrm>
            <a:prstGeom prst="rect">
              <a:avLst/>
            </a:prstGeom>
            <a:noFill/>
          </p:spPr>
          <p:txBody>
            <a:bodyPr wrap="square" rtlCol="0">
              <a:spAutoFit/>
            </a:bodyPr>
            <a:lstStyle/>
            <a:p>
              <a:pPr algn="ctr"/>
              <a:r>
                <a:rPr lang="en-US" sz="3600" dirty="0" smtClean="0">
                  <a:solidFill>
                    <a:srgbClr val="000000"/>
                  </a:solidFill>
                </a:rPr>
                <a:t>Exhibit “B”</a:t>
              </a:r>
              <a:endParaRPr lang="en-US" sz="3600" dirty="0">
                <a:solidFill>
                  <a:srgbClr val="000000"/>
                </a:solidFill>
              </a:endParaRPr>
            </a:p>
          </p:txBody>
        </p:sp>
        <p:sp>
          <p:nvSpPr>
            <p:cNvPr id="8" name="TextBox 7"/>
            <p:cNvSpPr txBox="1"/>
            <p:nvPr/>
          </p:nvSpPr>
          <p:spPr>
            <a:xfrm>
              <a:off x="1752600" y="2438400"/>
              <a:ext cx="3454400" cy="603049"/>
            </a:xfrm>
            <a:prstGeom prst="rect">
              <a:avLst/>
            </a:prstGeom>
            <a:noFill/>
          </p:spPr>
          <p:txBody>
            <a:bodyPr wrap="square" rtlCol="0">
              <a:spAutoFit/>
            </a:bodyPr>
            <a:lstStyle/>
            <a:p>
              <a:r>
                <a:rPr lang="en-US" sz="3200" dirty="0" smtClean="0">
                  <a:solidFill>
                    <a:srgbClr val="000000"/>
                  </a:solidFill>
                </a:rPr>
                <a:t>Leaders</a:t>
              </a:r>
              <a:endParaRPr lang="en-US" sz="3200" dirty="0">
                <a:solidFill>
                  <a:srgbClr val="000000"/>
                </a:solidFill>
              </a:endParaRPr>
            </a:p>
          </p:txBody>
        </p:sp>
      </p:grpSp>
    </p:spTree>
    <p:extLst>
      <p:ext uri="{BB962C8B-B14F-4D97-AF65-F5344CB8AC3E}">
        <p14:creationId xmlns:p14="http://schemas.microsoft.com/office/powerpoint/2010/main" xmlns="" val="40043138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grpSp>
        <p:nvGrpSpPr>
          <p:cNvPr id="10" name="Group 9"/>
          <p:cNvGrpSpPr/>
          <p:nvPr/>
        </p:nvGrpSpPr>
        <p:grpSpPr>
          <a:xfrm>
            <a:off x="1752600" y="1219200"/>
            <a:ext cx="3810000" cy="4876800"/>
            <a:chOff x="1524000" y="1219200"/>
            <a:chExt cx="4038600" cy="5029200"/>
          </a:xfrm>
          <a:effectLst>
            <a:outerShdw blurRad="76200" dist="254000" dir="2700000" algn="tl" rotWithShape="0">
              <a:prstClr val="black">
                <a:alpha val="30000"/>
              </a:prstClr>
            </a:outerShdw>
          </a:effectLst>
          <a:scene3d>
            <a:camera prst="perspectiveContrastingRightFacing"/>
            <a:lightRig rig="threePt" dir="t"/>
          </a:scene3d>
        </p:grpSpPr>
        <p:sp>
          <p:nvSpPr>
            <p:cNvPr id="5" name="Rectangle 4"/>
            <p:cNvSpPr/>
            <p:nvPr/>
          </p:nvSpPr>
          <p:spPr>
            <a:xfrm>
              <a:off x="1524000" y="1219200"/>
              <a:ext cx="4038600"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6" name="TextBox 5"/>
            <p:cNvSpPr txBox="1"/>
            <p:nvPr/>
          </p:nvSpPr>
          <p:spPr>
            <a:xfrm>
              <a:off x="1752600" y="1524000"/>
              <a:ext cx="3454400" cy="666529"/>
            </a:xfrm>
            <a:prstGeom prst="rect">
              <a:avLst/>
            </a:prstGeom>
            <a:noFill/>
          </p:spPr>
          <p:txBody>
            <a:bodyPr wrap="square" rtlCol="0">
              <a:spAutoFit/>
            </a:bodyPr>
            <a:lstStyle/>
            <a:p>
              <a:pPr algn="ctr"/>
              <a:r>
                <a:rPr lang="en-US" sz="3600" dirty="0" smtClean="0">
                  <a:solidFill>
                    <a:srgbClr val="000000"/>
                  </a:solidFill>
                </a:rPr>
                <a:t>Exhibit “C”</a:t>
              </a:r>
              <a:endParaRPr lang="en-US" sz="3600" dirty="0">
                <a:solidFill>
                  <a:srgbClr val="000000"/>
                </a:solidFill>
              </a:endParaRPr>
            </a:p>
          </p:txBody>
        </p:sp>
        <p:sp>
          <p:nvSpPr>
            <p:cNvPr id="8" name="TextBox 7"/>
            <p:cNvSpPr txBox="1"/>
            <p:nvPr/>
          </p:nvSpPr>
          <p:spPr>
            <a:xfrm>
              <a:off x="1752600" y="2438400"/>
              <a:ext cx="3454400" cy="603049"/>
            </a:xfrm>
            <a:prstGeom prst="rect">
              <a:avLst/>
            </a:prstGeom>
            <a:noFill/>
          </p:spPr>
          <p:txBody>
            <a:bodyPr wrap="square" rtlCol="0">
              <a:spAutoFit/>
            </a:bodyPr>
            <a:lstStyle/>
            <a:p>
              <a:r>
                <a:rPr lang="en-US" sz="3200" dirty="0" smtClean="0">
                  <a:solidFill>
                    <a:srgbClr val="000000"/>
                  </a:solidFill>
                </a:rPr>
                <a:t>Reversed curse</a:t>
              </a:r>
              <a:endParaRPr lang="en-US" sz="3200" dirty="0">
                <a:solidFill>
                  <a:srgbClr val="000000"/>
                </a:solidFill>
              </a:endParaRPr>
            </a:p>
          </p:txBody>
        </p:sp>
      </p:grpSp>
    </p:spTree>
    <p:extLst>
      <p:ext uri="{BB962C8B-B14F-4D97-AF65-F5344CB8AC3E}">
        <p14:creationId xmlns:p14="http://schemas.microsoft.com/office/powerpoint/2010/main" xmlns="" val="34375092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grpSp>
        <p:nvGrpSpPr>
          <p:cNvPr id="10" name="Group 9"/>
          <p:cNvGrpSpPr/>
          <p:nvPr/>
        </p:nvGrpSpPr>
        <p:grpSpPr>
          <a:xfrm>
            <a:off x="1752600" y="1219200"/>
            <a:ext cx="3810000" cy="4876800"/>
            <a:chOff x="1524000" y="1219200"/>
            <a:chExt cx="4038600" cy="5029200"/>
          </a:xfrm>
          <a:effectLst>
            <a:outerShdw blurRad="76200" dist="254000" dir="2700000" algn="tl" rotWithShape="0">
              <a:prstClr val="black">
                <a:alpha val="30000"/>
              </a:prstClr>
            </a:outerShdw>
          </a:effectLst>
          <a:scene3d>
            <a:camera prst="perspectiveContrastingRightFacing"/>
            <a:lightRig rig="threePt" dir="t"/>
          </a:scene3d>
        </p:grpSpPr>
        <p:sp>
          <p:nvSpPr>
            <p:cNvPr id="5" name="Rectangle 4"/>
            <p:cNvSpPr/>
            <p:nvPr/>
          </p:nvSpPr>
          <p:spPr>
            <a:xfrm>
              <a:off x="1524000" y="1219200"/>
              <a:ext cx="4038600"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6" name="TextBox 5"/>
            <p:cNvSpPr txBox="1"/>
            <p:nvPr/>
          </p:nvSpPr>
          <p:spPr>
            <a:xfrm>
              <a:off x="1752600" y="1524000"/>
              <a:ext cx="3454400" cy="666529"/>
            </a:xfrm>
            <a:prstGeom prst="rect">
              <a:avLst/>
            </a:prstGeom>
            <a:noFill/>
          </p:spPr>
          <p:txBody>
            <a:bodyPr wrap="square" rtlCol="0">
              <a:spAutoFit/>
            </a:bodyPr>
            <a:lstStyle/>
            <a:p>
              <a:pPr algn="ctr"/>
              <a:r>
                <a:rPr lang="en-US" sz="3600" dirty="0" smtClean="0">
                  <a:solidFill>
                    <a:srgbClr val="000000"/>
                  </a:solidFill>
                </a:rPr>
                <a:t>Exhibit “D”</a:t>
              </a:r>
              <a:endParaRPr lang="en-US" sz="3600" dirty="0">
                <a:solidFill>
                  <a:srgbClr val="000000"/>
                </a:solidFill>
              </a:endParaRPr>
            </a:p>
          </p:txBody>
        </p:sp>
        <p:sp>
          <p:nvSpPr>
            <p:cNvPr id="8" name="TextBox 7"/>
            <p:cNvSpPr txBox="1"/>
            <p:nvPr/>
          </p:nvSpPr>
          <p:spPr>
            <a:xfrm>
              <a:off x="1752600" y="2438400"/>
              <a:ext cx="3454400" cy="1110881"/>
            </a:xfrm>
            <a:prstGeom prst="rect">
              <a:avLst/>
            </a:prstGeom>
            <a:noFill/>
          </p:spPr>
          <p:txBody>
            <a:bodyPr wrap="square" rtlCol="0">
              <a:spAutoFit/>
            </a:bodyPr>
            <a:lstStyle/>
            <a:p>
              <a:r>
                <a:rPr lang="en-US" sz="3200" dirty="0" smtClean="0">
                  <a:solidFill>
                    <a:srgbClr val="000000"/>
                  </a:solidFill>
                </a:rPr>
                <a:t>Brought to Promised Land</a:t>
              </a:r>
              <a:endParaRPr lang="en-US" sz="3200" dirty="0">
                <a:solidFill>
                  <a:srgbClr val="000000"/>
                </a:solidFill>
              </a:endParaRPr>
            </a:p>
          </p:txBody>
        </p:sp>
      </p:grpSp>
    </p:spTree>
    <p:extLst>
      <p:ext uri="{BB962C8B-B14F-4D97-AF65-F5344CB8AC3E}">
        <p14:creationId xmlns:p14="http://schemas.microsoft.com/office/powerpoint/2010/main" xmlns="" val="15223819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78031" y="1051840"/>
            <a:ext cx="8305799" cy="1200329"/>
          </a:xfrm>
          <a:prstGeom prst="rect">
            <a:avLst/>
          </a:prstGeom>
          <a:noFill/>
        </p:spPr>
        <p:txBody>
          <a:bodyPr wrap="square" rtlCol="0">
            <a:spAutoFit/>
          </a:bodyPr>
          <a:lstStyle/>
          <a:p>
            <a:r>
              <a:rPr lang="en-US" sz="3600" dirty="0"/>
              <a:t>2 things render a sacrifice </a:t>
            </a:r>
            <a:r>
              <a:rPr lang="en-US" sz="3600" dirty="0" smtClean="0"/>
              <a:t>unacceptable:</a:t>
            </a:r>
            <a:endParaRPr lang="en-US" sz="3600" dirty="0"/>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sp>
        <p:nvSpPr>
          <p:cNvPr id="7" name="TextBox 6"/>
          <p:cNvSpPr txBox="1"/>
          <p:nvPr/>
        </p:nvSpPr>
        <p:spPr>
          <a:xfrm>
            <a:off x="381000" y="2720876"/>
            <a:ext cx="8305799" cy="2308324"/>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1 Jn. 2:4 - </a:t>
            </a:r>
            <a:r>
              <a:rPr lang="en-US" sz="3600" dirty="0">
                <a:solidFill>
                  <a:srgbClr val="FFFF00"/>
                </a:solidFill>
                <a:effectLst>
                  <a:outerShdw blurRad="38100" dist="38100" dir="2700000" algn="tl">
                    <a:srgbClr val="000000">
                      <a:alpha val="43137"/>
                    </a:srgbClr>
                  </a:outerShdw>
                </a:effectLst>
              </a:rPr>
              <a:t>He who says, "I know Him," and does not keep His commandments, is a liar, and the truth is not in him.</a:t>
            </a:r>
          </a:p>
        </p:txBody>
      </p:sp>
      <p:sp>
        <p:nvSpPr>
          <p:cNvPr id="8" name="TextBox 7"/>
          <p:cNvSpPr txBox="1"/>
          <p:nvPr/>
        </p:nvSpPr>
        <p:spPr>
          <a:xfrm>
            <a:off x="381000" y="2173069"/>
            <a:ext cx="8305799"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Disobedience</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967802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2162300"/>
            <a:ext cx="8305799"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Disobedience</a:t>
            </a:r>
            <a:endParaRPr lang="en-US" sz="3600" dirty="0">
              <a:solidFill>
                <a:srgbClr val="FFFF00"/>
              </a:solidFill>
              <a:effectLst>
                <a:outerShdw blurRad="38100" dist="38100" dir="2700000" algn="tl">
                  <a:srgbClr val="000000">
                    <a:alpha val="43137"/>
                  </a:srgbClr>
                </a:outerShdw>
              </a:effectLst>
            </a:endParaRP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94523"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6:1-7:20</a:t>
            </a:r>
            <a:endParaRPr lang="en-US" sz="6000" dirty="0">
              <a:solidFill>
                <a:srgbClr val="4B2215"/>
              </a:solidFill>
              <a:latin typeface="Mitzvah" pitchFamily="2" charset="0"/>
            </a:endParaRPr>
          </a:p>
        </p:txBody>
      </p:sp>
      <p:sp>
        <p:nvSpPr>
          <p:cNvPr id="7" name="TextBox 6"/>
          <p:cNvSpPr txBox="1"/>
          <p:nvPr/>
        </p:nvSpPr>
        <p:spPr>
          <a:xfrm>
            <a:off x="381000" y="2705090"/>
            <a:ext cx="8305799" cy="2862322"/>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1 Jn. 4:20 - </a:t>
            </a:r>
            <a:r>
              <a:rPr lang="en-US" sz="3600" dirty="0">
                <a:solidFill>
                  <a:srgbClr val="FFFF00"/>
                </a:solidFill>
                <a:effectLst>
                  <a:outerShdw blurRad="38100" dist="38100" dir="2700000" algn="tl">
                    <a:srgbClr val="000000">
                      <a:alpha val="43137"/>
                    </a:srgbClr>
                  </a:outerShdw>
                </a:effectLst>
              </a:rPr>
              <a:t>If someone says, "I love God," </a:t>
            </a:r>
            <a:r>
              <a:rPr lang="en-US" sz="3600" dirty="0" smtClean="0">
                <a:solidFill>
                  <a:srgbClr val="FFFF00"/>
                </a:solidFill>
                <a:effectLst>
                  <a:outerShdw blurRad="38100" dist="38100" dir="2700000" algn="tl">
                    <a:srgbClr val="000000">
                      <a:alpha val="43137"/>
                    </a:srgbClr>
                  </a:outerShdw>
                </a:effectLst>
              </a:rPr>
              <a:t>and </a:t>
            </a:r>
            <a:r>
              <a:rPr lang="en-US" sz="3600" dirty="0">
                <a:solidFill>
                  <a:srgbClr val="FFFF00"/>
                </a:solidFill>
                <a:effectLst>
                  <a:outerShdw blurRad="38100" dist="38100" dir="2700000" algn="tl">
                    <a:srgbClr val="000000">
                      <a:alpha val="43137"/>
                    </a:srgbClr>
                  </a:outerShdw>
                </a:effectLst>
              </a:rPr>
              <a:t>hates his brother, he is a liar; for he who does not love his </a:t>
            </a:r>
            <a:r>
              <a:rPr lang="en-US" sz="3600" dirty="0" smtClean="0">
                <a:solidFill>
                  <a:srgbClr val="FFFF00"/>
                </a:solidFill>
                <a:effectLst>
                  <a:outerShdw blurRad="38100" dist="38100" dir="2700000" algn="tl">
                    <a:srgbClr val="000000">
                      <a:alpha val="43137"/>
                    </a:srgbClr>
                  </a:outerShdw>
                </a:effectLst>
              </a:rPr>
              <a:t>brother </a:t>
            </a:r>
            <a:r>
              <a:rPr lang="en-US" sz="3600" dirty="0">
                <a:solidFill>
                  <a:srgbClr val="FFFF00"/>
                </a:solidFill>
                <a:effectLst>
                  <a:outerShdw blurRad="38100" dist="38100" dir="2700000" algn="tl">
                    <a:srgbClr val="000000">
                      <a:alpha val="43137"/>
                    </a:srgbClr>
                  </a:outerShdw>
                </a:effectLst>
              </a:rPr>
              <a:t>whom he has seen, how can he love God whom he has not seen? </a:t>
            </a:r>
          </a:p>
        </p:txBody>
      </p:sp>
      <p:sp>
        <p:nvSpPr>
          <p:cNvPr id="8" name="TextBox 7"/>
          <p:cNvSpPr txBox="1"/>
          <p:nvPr/>
        </p:nvSpPr>
        <p:spPr>
          <a:xfrm>
            <a:off x="378031" y="1051840"/>
            <a:ext cx="8305799" cy="1200329"/>
          </a:xfrm>
          <a:prstGeom prst="rect">
            <a:avLst/>
          </a:prstGeom>
          <a:noFill/>
        </p:spPr>
        <p:txBody>
          <a:bodyPr wrap="square" rtlCol="0">
            <a:spAutoFit/>
          </a:bodyPr>
          <a:lstStyle/>
          <a:p>
            <a:r>
              <a:rPr lang="en-US" sz="3600" dirty="0"/>
              <a:t>2 things render a sacrifice </a:t>
            </a:r>
            <a:r>
              <a:rPr lang="en-US" sz="3600" dirty="0" smtClean="0"/>
              <a:t>unacceptable:</a:t>
            </a:r>
            <a:endParaRPr lang="en-US" sz="3600" dirty="0"/>
          </a:p>
        </p:txBody>
      </p:sp>
    </p:spTree>
    <p:extLst>
      <p:ext uri="{BB962C8B-B14F-4D97-AF65-F5344CB8AC3E}">
        <p14:creationId xmlns:p14="http://schemas.microsoft.com/office/powerpoint/2010/main" xmlns="" val="20167233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1271</TotalTime>
  <Words>727</Words>
  <Application>Microsoft Office PowerPoint</Application>
  <PresentationFormat>On-screen Show (4:3)</PresentationFormat>
  <Paragraphs>51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Minor Prophets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19</cp:revision>
  <dcterms:created xsi:type="dcterms:W3CDTF">2012-06-12T19:47:23Z</dcterms:created>
  <dcterms:modified xsi:type="dcterms:W3CDTF">2012-06-14T17:07:08Z</dcterms:modified>
</cp:coreProperties>
</file>