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8" r:id="rId6"/>
    <p:sldId id="266" r:id="rId7"/>
    <p:sldId id="261" r:id="rId8"/>
    <p:sldId id="265" r:id="rId9"/>
    <p:sldId id="262" r:id="rId10"/>
    <p:sldId id="269" r:id="rId11"/>
    <p:sldId id="267"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11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C1C12-A116-4BEC-B691-9F50A23FF5BD}" type="datetimeFigureOut">
              <a:rPr lang="en-US" smtClean="0"/>
              <a:pPr/>
              <a:t>6/2/2012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25574-8D62-499F-9048-63455248A578}" type="slidenum">
              <a:rPr lang="en-US" smtClean="0"/>
              <a:pPr/>
              <a:t>‹#›</a:t>
            </a:fld>
            <a:endParaRPr lang="en-US"/>
          </a:p>
        </p:txBody>
      </p:sp>
    </p:spTree>
    <p:extLst>
      <p:ext uri="{BB962C8B-B14F-4D97-AF65-F5344CB8AC3E}">
        <p14:creationId xmlns:p14="http://schemas.microsoft.com/office/powerpoint/2010/main" xmlns="" val="201489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assembly of the people, saying: </a:t>
            </a:r>
            <a:r>
              <a:rPr lang="en-US" sz="1200" baseline="30000" dirty="0" smtClean="0"/>
              <a:t>18</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7C525574-8D62-499F-9048-63455248A578}" type="slidenum">
              <a:rPr lang="en-US" smtClean="0"/>
              <a:pPr/>
              <a:t>6</a:t>
            </a:fld>
            <a:endParaRPr lang="en-US"/>
          </a:p>
        </p:txBody>
      </p:sp>
    </p:spTree>
    <p:extLst>
      <p:ext uri="{BB962C8B-B14F-4D97-AF65-F5344CB8AC3E}">
        <p14:creationId xmlns:p14="http://schemas.microsoft.com/office/powerpoint/2010/main" xmlns="" val="285910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6/2/2012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6/2/2012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6/2/2012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Micah 3:1-5:15</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5" name="Text Box 7"/>
          <p:cNvSpPr txBox="1">
            <a:spLocks noChangeArrowheads="1"/>
          </p:cNvSpPr>
          <p:nvPr/>
        </p:nvSpPr>
        <p:spPr bwMode="auto">
          <a:xfrm>
            <a:off x="228600" y="838200"/>
            <a:ext cx="6523038"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solidFill>
                  <a:srgbClr val="FFFF00"/>
                </a:solidFill>
              </a:rPr>
              <a:t>The scepter shall not depart from Judah, nor a lawgiver from between his feet, until Shiloh comes</a:t>
            </a:r>
          </a:p>
        </p:txBody>
      </p:sp>
      <p:sp>
        <p:nvSpPr>
          <p:cNvPr id="6" name="Text Box 10"/>
          <p:cNvSpPr txBox="1">
            <a:spLocks noChangeArrowheads="1"/>
          </p:cNvSpPr>
          <p:nvPr/>
        </p:nvSpPr>
        <p:spPr bwMode="auto">
          <a:xfrm>
            <a:off x="3124200" y="5486400"/>
            <a:ext cx="1524000" cy="461665"/>
          </a:xfrm>
          <a:prstGeom prst="rect">
            <a:avLst/>
          </a:prstGeom>
          <a:solidFill>
            <a:srgbClr val="3F3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dirty="0" smtClean="0"/>
              <a:t>Gen. 49:10</a:t>
            </a:r>
            <a:endParaRPr lang="en-US" sz="2400" dirty="0"/>
          </a:p>
        </p:txBody>
      </p:sp>
      <p:grpSp>
        <p:nvGrpSpPr>
          <p:cNvPr id="7" name="Group 55"/>
          <p:cNvGrpSpPr>
            <a:grpSpLocks/>
          </p:cNvGrpSpPr>
          <p:nvPr/>
        </p:nvGrpSpPr>
        <p:grpSpPr bwMode="auto">
          <a:xfrm>
            <a:off x="469900" y="3240088"/>
            <a:ext cx="6400800" cy="533400"/>
            <a:chOff x="296" y="2041"/>
            <a:chExt cx="4032" cy="336"/>
          </a:xfrm>
        </p:grpSpPr>
        <p:grpSp>
          <p:nvGrpSpPr>
            <p:cNvPr id="8" name="Group 25"/>
            <p:cNvGrpSpPr>
              <a:grpSpLocks/>
            </p:cNvGrpSpPr>
            <p:nvPr/>
          </p:nvGrpSpPr>
          <p:grpSpPr bwMode="auto">
            <a:xfrm>
              <a:off x="296" y="2041"/>
              <a:ext cx="4032" cy="336"/>
              <a:chOff x="296" y="2041"/>
              <a:chExt cx="4032" cy="224"/>
            </a:xfrm>
          </p:grpSpPr>
          <p:sp>
            <p:nvSpPr>
              <p:cNvPr id="22" name="Rectangle 11"/>
              <p:cNvSpPr>
                <a:spLocks noChangeArrowheads="1"/>
              </p:cNvSpPr>
              <p:nvPr/>
            </p:nvSpPr>
            <p:spPr bwMode="auto">
              <a:xfrm>
                <a:off x="296" y="2046"/>
                <a:ext cx="4032" cy="214"/>
              </a:xfrm>
              <a:prstGeom prst="rect">
                <a:avLst/>
              </a:prstGeom>
              <a:solidFill>
                <a:srgbClr val="3F3FFF"/>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Line 12"/>
              <p:cNvSpPr>
                <a:spLocks noChangeShapeType="1"/>
              </p:cNvSpPr>
              <p:nvPr/>
            </p:nvSpPr>
            <p:spPr bwMode="auto">
              <a:xfrm>
                <a:off x="609" y="2045"/>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 name="Line 13"/>
              <p:cNvSpPr>
                <a:spLocks noChangeShapeType="1"/>
              </p:cNvSpPr>
              <p:nvPr/>
            </p:nvSpPr>
            <p:spPr bwMode="auto">
              <a:xfrm>
                <a:off x="865" y="2043"/>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5" name="Line 14"/>
              <p:cNvSpPr>
                <a:spLocks noChangeShapeType="1"/>
              </p:cNvSpPr>
              <p:nvPr/>
            </p:nvSpPr>
            <p:spPr bwMode="auto">
              <a:xfrm>
                <a:off x="1151" y="2041"/>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 name="Line 15"/>
              <p:cNvSpPr>
                <a:spLocks noChangeShapeType="1"/>
              </p:cNvSpPr>
              <p:nvPr/>
            </p:nvSpPr>
            <p:spPr bwMode="auto">
              <a:xfrm>
                <a:off x="1441" y="2043"/>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 name="Line 16"/>
              <p:cNvSpPr>
                <a:spLocks noChangeShapeType="1"/>
              </p:cNvSpPr>
              <p:nvPr/>
            </p:nvSpPr>
            <p:spPr bwMode="auto">
              <a:xfrm>
                <a:off x="1729" y="2043"/>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 name="Line 17"/>
              <p:cNvSpPr>
                <a:spLocks noChangeShapeType="1"/>
              </p:cNvSpPr>
              <p:nvPr/>
            </p:nvSpPr>
            <p:spPr bwMode="auto">
              <a:xfrm>
                <a:off x="2017" y="2045"/>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9" name="Line 18"/>
              <p:cNvSpPr>
                <a:spLocks noChangeShapeType="1"/>
              </p:cNvSpPr>
              <p:nvPr/>
            </p:nvSpPr>
            <p:spPr bwMode="auto">
              <a:xfrm>
                <a:off x="2305" y="2043"/>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 name="Line 19"/>
              <p:cNvSpPr>
                <a:spLocks noChangeShapeType="1"/>
              </p:cNvSpPr>
              <p:nvPr/>
            </p:nvSpPr>
            <p:spPr bwMode="auto">
              <a:xfrm>
                <a:off x="2593" y="2045"/>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 name="Line 20"/>
              <p:cNvSpPr>
                <a:spLocks noChangeShapeType="1"/>
              </p:cNvSpPr>
              <p:nvPr/>
            </p:nvSpPr>
            <p:spPr bwMode="auto">
              <a:xfrm>
                <a:off x="2879" y="2045"/>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 name="Line 21"/>
              <p:cNvSpPr>
                <a:spLocks noChangeShapeType="1"/>
              </p:cNvSpPr>
              <p:nvPr/>
            </p:nvSpPr>
            <p:spPr bwMode="auto">
              <a:xfrm>
                <a:off x="3169" y="2041"/>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3" name="Line 22"/>
              <p:cNvSpPr>
                <a:spLocks noChangeShapeType="1"/>
              </p:cNvSpPr>
              <p:nvPr/>
            </p:nvSpPr>
            <p:spPr bwMode="auto">
              <a:xfrm>
                <a:off x="3457" y="2043"/>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4" name="Line 23"/>
              <p:cNvSpPr>
                <a:spLocks noChangeShapeType="1"/>
              </p:cNvSpPr>
              <p:nvPr/>
            </p:nvSpPr>
            <p:spPr bwMode="auto">
              <a:xfrm>
                <a:off x="3745" y="2045"/>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5" name="Line 24"/>
              <p:cNvSpPr>
                <a:spLocks noChangeShapeType="1"/>
              </p:cNvSpPr>
              <p:nvPr/>
            </p:nvSpPr>
            <p:spPr bwMode="auto">
              <a:xfrm>
                <a:off x="4033" y="2047"/>
                <a:ext cx="0" cy="21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9" name="Text Box 26"/>
            <p:cNvSpPr txBox="1">
              <a:spLocks noChangeArrowheads="1"/>
            </p:cNvSpPr>
            <p:nvPr/>
          </p:nvSpPr>
          <p:spPr bwMode="auto">
            <a:xfrm>
              <a:off x="538" y="2113"/>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6</a:t>
              </a:r>
            </a:p>
          </p:txBody>
        </p:sp>
        <p:sp>
          <p:nvSpPr>
            <p:cNvPr id="10" name="Text Box 27"/>
            <p:cNvSpPr txBox="1">
              <a:spLocks noChangeArrowheads="1"/>
            </p:cNvSpPr>
            <p:nvPr/>
          </p:nvSpPr>
          <p:spPr bwMode="auto">
            <a:xfrm>
              <a:off x="796" y="2113"/>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5</a:t>
              </a:r>
            </a:p>
          </p:txBody>
        </p:sp>
        <p:sp>
          <p:nvSpPr>
            <p:cNvPr id="11" name="Text Box 28"/>
            <p:cNvSpPr txBox="1">
              <a:spLocks noChangeArrowheads="1"/>
            </p:cNvSpPr>
            <p:nvPr/>
          </p:nvSpPr>
          <p:spPr bwMode="auto">
            <a:xfrm>
              <a:off x="1081"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4</a:t>
              </a:r>
            </a:p>
          </p:txBody>
        </p:sp>
        <p:sp>
          <p:nvSpPr>
            <p:cNvPr id="12" name="Text Box 29"/>
            <p:cNvSpPr txBox="1">
              <a:spLocks noChangeArrowheads="1"/>
            </p:cNvSpPr>
            <p:nvPr/>
          </p:nvSpPr>
          <p:spPr bwMode="auto">
            <a:xfrm>
              <a:off x="1372"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3</a:t>
              </a:r>
            </a:p>
          </p:txBody>
        </p:sp>
        <p:sp>
          <p:nvSpPr>
            <p:cNvPr id="13" name="Text Box 46"/>
            <p:cNvSpPr txBox="1">
              <a:spLocks noChangeArrowheads="1"/>
            </p:cNvSpPr>
            <p:nvPr/>
          </p:nvSpPr>
          <p:spPr bwMode="auto">
            <a:xfrm>
              <a:off x="1660"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2</a:t>
              </a:r>
            </a:p>
          </p:txBody>
        </p:sp>
        <p:sp>
          <p:nvSpPr>
            <p:cNvPr id="14" name="Text Box 47"/>
            <p:cNvSpPr txBox="1">
              <a:spLocks noChangeArrowheads="1"/>
            </p:cNvSpPr>
            <p:nvPr/>
          </p:nvSpPr>
          <p:spPr bwMode="auto">
            <a:xfrm>
              <a:off x="1948" y="2104"/>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1</a:t>
              </a:r>
            </a:p>
          </p:txBody>
        </p:sp>
        <p:sp>
          <p:nvSpPr>
            <p:cNvPr id="15" name="Text Box 48"/>
            <p:cNvSpPr txBox="1">
              <a:spLocks noChangeArrowheads="1"/>
            </p:cNvSpPr>
            <p:nvPr/>
          </p:nvSpPr>
          <p:spPr bwMode="auto">
            <a:xfrm>
              <a:off x="2236" y="2113"/>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1</a:t>
              </a:r>
            </a:p>
          </p:txBody>
        </p:sp>
        <p:sp>
          <p:nvSpPr>
            <p:cNvPr id="16" name="Text Box 49"/>
            <p:cNvSpPr txBox="1">
              <a:spLocks noChangeArrowheads="1"/>
            </p:cNvSpPr>
            <p:nvPr/>
          </p:nvSpPr>
          <p:spPr bwMode="auto">
            <a:xfrm>
              <a:off x="2524" y="2116"/>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2</a:t>
              </a:r>
            </a:p>
          </p:txBody>
        </p:sp>
        <p:sp>
          <p:nvSpPr>
            <p:cNvPr id="17" name="Text Box 50"/>
            <p:cNvSpPr txBox="1">
              <a:spLocks noChangeArrowheads="1"/>
            </p:cNvSpPr>
            <p:nvPr/>
          </p:nvSpPr>
          <p:spPr bwMode="auto">
            <a:xfrm>
              <a:off x="2812"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3</a:t>
              </a:r>
            </a:p>
          </p:txBody>
        </p:sp>
        <p:sp>
          <p:nvSpPr>
            <p:cNvPr id="18" name="Text Box 51"/>
            <p:cNvSpPr txBox="1">
              <a:spLocks noChangeArrowheads="1"/>
            </p:cNvSpPr>
            <p:nvPr/>
          </p:nvSpPr>
          <p:spPr bwMode="auto">
            <a:xfrm>
              <a:off x="3100"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4</a:t>
              </a:r>
            </a:p>
          </p:txBody>
        </p:sp>
        <p:sp>
          <p:nvSpPr>
            <p:cNvPr id="19" name="Text Box 52"/>
            <p:cNvSpPr txBox="1">
              <a:spLocks noChangeArrowheads="1"/>
            </p:cNvSpPr>
            <p:nvPr/>
          </p:nvSpPr>
          <p:spPr bwMode="auto">
            <a:xfrm>
              <a:off x="3388"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5</a:t>
              </a:r>
            </a:p>
          </p:txBody>
        </p:sp>
        <p:sp>
          <p:nvSpPr>
            <p:cNvPr id="20" name="Text Box 53"/>
            <p:cNvSpPr txBox="1">
              <a:spLocks noChangeArrowheads="1"/>
            </p:cNvSpPr>
            <p:nvPr/>
          </p:nvSpPr>
          <p:spPr bwMode="auto">
            <a:xfrm>
              <a:off x="3676" y="2110"/>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6</a:t>
              </a:r>
            </a:p>
          </p:txBody>
        </p:sp>
        <p:sp>
          <p:nvSpPr>
            <p:cNvPr id="21" name="Text Box 54"/>
            <p:cNvSpPr txBox="1">
              <a:spLocks noChangeArrowheads="1"/>
            </p:cNvSpPr>
            <p:nvPr/>
          </p:nvSpPr>
          <p:spPr bwMode="auto">
            <a:xfrm>
              <a:off x="3964" y="2104"/>
              <a:ext cx="136" cy="192"/>
            </a:xfrm>
            <a:prstGeom prst="rect">
              <a:avLst/>
            </a:prstGeom>
            <a:solidFill>
              <a:srgbClr val="3F3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spAutoFit/>
            </a:bodyPr>
            <a:lstStyle/>
            <a:p>
              <a:pPr algn="ctr"/>
              <a:r>
                <a:rPr lang="en-US" sz="1400"/>
                <a:t>7</a:t>
              </a:r>
            </a:p>
          </p:txBody>
        </p:sp>
      </p:grpSp>
      <p:sp>
        <p:nvSpPr>
          <p:cNvPr id="36" name="Text Box 56"/>
          <p:cNvSpPr txBox="1">
            <a:spLocks noChangeArrowheads="1"/>
          </p:cNvSpPr>
          <p:nvPr/>
        </p:nvSpPr>
        <p:spPr bwMode="auto">
          <a:xfrm>
            <a:off x="2905125" y="3778250"/>
            <a:ext cx="1085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800"/>
              <a:t>BC  AD</a:t>
            </a:r>
          </a:p>
        </p:txBody>
      </p:sp>
      <p:sp>
        <p:nvSpPr>
          <p:cNvPr id="37" name="Line 57"/>
          <p:cNvSpPr>
            <a:spLocks noChangeShapeType="1"/>
          </p:cNvSpPr>
          <p:nvPr/>
        </p:nvSpPr>
        <p:spPr bwMode="auto">
          <a:xfrm flipH="1">
            <a:off x="2800350" y="3959225"/>
            <a:ext cx="22383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8" name="Line 58"/>
          <p:cNvSpPr>
            <a:spLocks noChangeShapeType="1"/>
          </p:cNvSpPr>
          <p:nvPr/>
        </p:nvSpPr>
        <p:spPr bwMode="auto">
          <a:xfrm>
            <a:off x="3884613" y="3959225"/>
            <a:ext cx="2238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42" name="Group 63"/>
          <p:cNvGrpSpPr>
            <a:grpSpLocks/>
          </p:cNvGrpSpPr>
          <p:nvPr/>
        </p:nvGrpSpPr>
        <p:grpSpPr bwMode="auto">
          <a:xfrm>
            <a:off x="352425" y="3810000"/>
            <a:ext cx="1704975" cy="1365250"/>
            <a:chOff x="222" y="2400"/>
            <a:chExt cx="1074" cy="860"/>
          </a:xfrm>
        </p:grpSpPr>
        <p:sp>
          <p:nvSpPr>
            <p:cNvPr id="43" name="Text Box 59"/>
            <p:cNvSpPr txBox="1">
              <a:spLocks noChangeArrowheads="1"/>
            </p:cNvSpPr>
            <p:nvPr/>
          </p:nvSpPr>
          <p:spPr bwMode="auto">
            <a:xfrm>
              <a:off x="222" y="2814"/>
              <a:ext cx="1074" cy="446"/>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000" dirty="0">
                  <a:solidFill>
                    <a:srgbClr val="200486"/>
                  </a:solidFill>
                </a:rPr>
                <a:t>Jesus born around 6 BC</a:t>
              </a:r>
            </a:p>
          </p:txBody>
        </p:sp>
        <p:sp>
          <p:nvSpPr>
            <p:cNvPr id="44" name="Line 60"/>
            <p:cNvSpPr>
              <a:spLocks noChangeShapeType="1"/>
            </p:cNvSpPr>
            <p:nvPr/>
          </p:nvSpPr>
          <p:spPr bwMode="auto">
            <a:xfrm flipH="1" flipV="1">
              <a:off x="612" y="2400"/>
              <a:ext cx="96"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grpSp>
        <p:nvGrpSpPr>
          <p:cNvPr id="45" name="Group 64"/>
          <p:cNvGrpSpPr>
            <a:grpSpLocks/>
          </p:cNvGrpSpPr>
          <p:nvPr/>
        </p:nvGrpSpPr>
        <p:grpSpPr bwMode="auto">
          <a:xfrm>
            <a:off x="4876800" y="3800475"/>
            <a:ext cx="2667000" cy="1990725"/>
            <a:chOff x="2816" y="2394"/>
            <a:chExt cx="1680" cy="1254"/>
          </a:xfrm>
        </p:grpSpPr>
        <p:sp>
          <p:nvSpPr>
            <p:cNvPr id="46" name="Text Box 61"/>
            <p:cNvSpPr txBox="1">
              <a:spLocks noChangeArrowheads="1"/>
            </p:cNvSpPr>
            <p:nvPr/>
          </p:nvSpPr>
          <p:spPr bwMode="auto">
            <a:xfrm>
              <a:off x="2816" y="2814"/>
              <a:ext cx="1680" cy="83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000" dirty="0">
                  <a:solidFill>
                    <a:srgbClr val="200486"/>
                  </a:solidFill>
                </a:rPr>
                <a:t>Right of capital punishment </a:t>
              </a:r>
              <a:r>
                <a:rPr lang="en-US" sz="2000" dirty="0" smtClean="0">
                  <a:solidFill>
                    <a:srgbClr val="200486"/>
                  </a:solidFill>
                </a:rPr>
                <a:t>removed</a:t>
              </a:r>
            </a:p>
            <a:p>
              <a:pPr algn="ctr"/>
              <a:r>
                <a:rPr lang="en-US" sz="2000" dirty="0">
                  <a:solidFill>
                    <a:srgbClr val="200486"/>
                  </a:solidFill>
                </a:rPr>
                <a:t>a</a:t>
              </a:r>
              <a:r>
                <a:rPr lang="en-US" sz="2000" dirty="0" smtClean="0">
                  <a:solidFill>
                    <a:srgbClr val="200486"/>
                  </a:solidFill>
                </a:rPr>
                <a:t>round 7 </a:t>
              </a:r>
              <a:r>
                <a:rPr lang="en-US" sz="2000" dirty="0">
                  <a:solidFill>
                    <a:srgbClr val="200486"/>
                  </a:solidFill>
                </a:rPr>
                <a:t>AD</a:t>
              </a:r>
            </a:p>
          </p:txBody>
        </p:sp>
        <p:sp>
          <p:nvSpPr>
            <p:cNvPr id="47" name="Line 62"/>
            <p:cNvSpPr>
              <a:spLocks noChangeShapeType="1"/>
            </p:cNvSpPr>
            <p:nvPr/>
          </p:nvSpPr>
          <p:spPr bwMode="auto">
            <a:xfrm flipV="1">
              <a:off x="3648" y="2394"/>
              <a:ext cx="102" cy="4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sp>
        <p:nvSpPr>
          <p:cNvPr id="48" name="Text Box 65"/>
          <p:cNvSpPr txBox="1">
            <a:spLocks noChangeArrowheads="1"/>
          </p:cNvSpPr>
          <p:nvPr/>
        </p:nvSpPr>
        <p:spPr bwMode="auto">
          <a:xfrm>
            <a:off x="3124200" y="5492750"/>
            <a:ext cx="1524000" cy="466725"/>
          </a:xfrm>
          <a:prstGeom prst="rect">
            <a:avLst/>
          </a:prstGeom>
          <a:solidFill>
            <a:srgbClr val="3F3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400"/>
              <a:t>Talmud</a:t>
            </a:r>
          </a:p>
        </p:txBody>
      </p:sp>
      <p:sp>
        <p:nvSpPr>
          <p:cNvPr id="49" name="Rectangle 66"/>
          <p:cNvSpPr>
            <a:spLocks noChangeArrowheads="1"/>
          </p:cNvSpPr>
          <p:nvPr/>
        </p:nvSpPr>
        <p:spPr bwMode="auto">
          <a:xfrm>
            <a:off x="952500" y="3244850"/>
            <a:ext cx="5464175" cy="533400"/>
          </a:xfrm>
          <a:prstGeom prst="rect">
            <a:avLst/>
          </a:prstGeom>
          <a:solidFill>
            <a:srgbClr val="FFFFFF">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Line 67"/>
          <p:cNvSpPr>
            <a:spLocks noChangeShapeType="1"/>
          </p:cNvSpPr>
          <p:nvPr/>
        </p:nvSpPr>
        <p:spPr bwMode="auto">
          <a:xfrm flipV="1">
            <a:off x="952500" y="2946400"/>
            <a:ext cx="0" cy="2413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800"/>
          </a:p>
        </p:txBody>
      </p:sp>
      <p:sp>
        <p:nvSpPr>
          <p:cNvPr id="51" name="Line 68"/>
          <p:cNvSpPr>
            <a:spLocks noChangeShapeType="1"/>
          </p:cNvSpPr>
          <p:nvPr/>
        </p:nvSpPr>
        <p:spPr bwMode="auto">
          <a:xfrm flipV="1">
            <a:off x="6388100" y="2946400"/>
            <a:ext cx="0" cy="2413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800"/>
          </a:p>
        </p:txBody>
      </p:sp>
      <p:sp>
        <p:nvSpPr>
          <p:cNvPr id="52" name="Text Box 69"/>
          <p:cNvSpPr txBox="1">
            <a:spLocks noChangeArrowheads="1"/>
          </p:cNvSpPr>
          <p:nvPr/>
        </p:nvSpPr>
        <p:spPr bwMode="auto">
          <a:xfrm>
            <a:off x="2959100" y="2844800"/>
            <a:ext cx="1397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000"/>
              <a:t>12 years</a:t>
            </a:r>
          </a:p>
        </p:txBody>
      </p:sp>
      <p:sp>
        <p:nvSpPr>
          <p:cNvPr id="53" name="Line 70"/>
          <p:cNvSpPr>
            <a:spLocks noChangeShapeType="1"/>
          </p:cNvSpPr>
          <p:nvPr/>
        </p:nvSpPr>
        <p:spPr bwMode="auto">
          <a:xfrm flipH="1">
            <a:off x="977900" y="3073400"/>
            <a:ext cx="20193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800"/>
          </a:p>
        </p:txBody>
      </p:sp>
      <p:sp>
        <p:nvSpPr>
          <p:cNvPr id="54" name="Line 71"/>
          <p:cNvSpPr>
            <a:spLocks noChangeShapeType="1"/>
          </p:cNvSpPr>
          <p:nvPr/>
        </p:nvSpPr>
        <p:spPr bwMode="auto">
          <a:xfrm>
            <a:off x="4152900" y="3073400"/>
            <a:ext cx="218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800"/>
          </a:p>
        </p:txBody>
      </p:sp>
      <p:sp>
        <p:nvSpPr>
          <p:cNvPr id="55" name="Text Box 77"/>
          <p:cNvSpPr txBox="1">
            <a:spLocks noChangeArrowheads="1"/>
          </p:cNvSpPr>
          <p:nvPr/>
        </p:nvSpPr>
        <p:spPr bwMode="auto">
          <a:xfrm>
            <a:off x="241300" y="838200"/>
            <a:ext cx="6523038"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dirty="0"/>
              <a:t>“Woe unto us for the scepter has departed from Judah and the Messiah has not come” </a:t>
            </a:r>
          </a:p>
        </p:txBody>
      </p:sp>
      <p:grpSp>
        <p:nvGrpSpPr>
          <p:cNvPr id="56" name="Group 78"/>
          <p:cNvGrpSpPr>
            <a:grpSpLocks/>
          </p:cNvGrpSpPr>
          <p:nvPr/>
        </p:nvGrpSpPr>
        <p:grpSpPr bwMode="auto">
          <a:xfrm>
            <a:off x="5584825" y="1990725"/>
            <a:ext cx="2454275" cy="1171575"/>
            <a:chOff x="3518" y="1254"/>
            <a:chExt cx="1546" cy="738"/>
          </a:xfrm>
        </p:grpSpPr>
        <p:sp>
          <p:nvSpPr>
            <p:cNvPr id="57" name="Line 75"/>
            <p:cNvSpPr>
              <a:spLocks noChangeShapeType="1"/>
            </p:cNvSpPr>
            <p:nvPr/>
          </p:nvSpPr>
          <p:spPr bwMode="auto">
            <a:xfrm flipH="1">
              <a:off x="4062" y="1640"/>
              <a:ext cx="211" cy="35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8" name="Text Box 74"/>
            <p:cNvSpPr txBox="1">
              <a:spLocks noChangeArrowheads="1"/>
            </p:cNvSpPr>
            <p:nvPr/>
          </p:nvSpPr>
          <p:spPr bwMode="auto">
            <a:xfrm>
              <a:off x="3518" y="1254"/>
              <a:ext cx="1546" cy="446"/>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000" dirty="0">
                  <a:solidFill>
                    <a:srgbClr val="200486"/>
                  </a:solidFill>
                </a:rPr>
                <a:t>Jesus about His Father’s business</a:t>
              </a:r>
            </a:p>
          </p:txBody>
        </p:sp>
      </p:grpSp>
      <p:sp>
        <p:nvSpPr>
          <p:cNvPr id="2" name="TextBox 1"/>
          <p:cNvSpPr txBox="1"/>
          <p:nvPr/>
        </p:nvSpPr>
        <p:spPr>
          <a:xfrm>
            <a:off x="5945188" y="381000"/>
            <a:ext cx="2788041" cy="646331"/>
          </a:xfrm>
          <a:prstGeom prst="rect">
            <a:avLst/>
          </a:prstGeom>
          <a:noFill/>
        </p:spPr>
        <p:txBody>
          <a:bodyPr wrap="square" rtlCol="0">
            <a:spAutoFit/>
          </a:bodyPr>
          <a:lstStyle/>
          <a:p>
            <a:pPr algn="r"/>
            <a:r>
              <a:rPr lang="en-US" sz="3600" dirty="0" smtClean="0">
                <a:effectLst>
                  <a:outerShdw blurRad="38100" dist="38100" dir="2700000" algn="tl">
                    <a:srgbClr val="000000">
                      <a:alpha val="43137"/>
                    </a:srgbClr>
                  </a:outerShdw>
                </a:effectLst>
              </a:rPr>
              <a:t>Luke 2:41-49</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77077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17" presetClass="entr" presetSubtype="1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nodeType="clickEffect">
                                  <p:stCondLst>
                                    <p:cond delay="0"/>
                                  </p:stCondLst>
                                  <p:childTnLst>
                                    <p:anim calcmode="lin" valueType="num">
                                      <p:cBhvr>
                                        <p:cTn id="51" dur="500"/>
                                        <p:tgtEl>
                                          <p:spTgt spid="6"/>
                                        </p:tgtEl>
                                        <p:attrNameLst>
                                          <p:attrName>ppt_w</p:attrName>
                                        </p:attrNameLst>
                                      </p:cBhvr>
                                      <p:tavLst>
                                        <p:tav tm="0">
                                          <p:val>
                                            <p:strVal val="ppt_w"/>
                                          </p:val>
                                        </p:tav>
                                        <p:tav tm="100000">
                                          <p:val>
                                            <p:fltVal val="0"/>
                                          </p:val>
                                        </p:tav>
                                      </p:tavLst>
                                    </p:anim>
                                    <p:anim calcmode="lin" valueType="num">
                                      <p:cBhvr>
                                        <p:cTn id="52" dur="500"/>
                                        <p:tgtEl>
                                          <p:spTgt spid="6"/>
                                        </p:tgtEl>
                                        <p:attrNameLst>
                                          <p:attrName>ppt_h</p:attrName>
                                        </p:attrNameLst>
                                      </p:cBhvr>
                                      <p:tavLst>
                                        <p:tav tm="0">
                                          <p:val>
                                            <p:strVal val="ppt_h"/>
                                          </p:val>
                                        </p:tav>
                                        <p:tav tm="100000">
                                          <p:val>
                                            <p:strVal val="ppt_h"/>
                                          </p:val>
                                        </p:tav>
                                      </p:tavLst>
                                    </p:anim>
                                    <p:set>
                                      <p:cBhvr>
                                        <p:cTn id="53" dur="1" fill="hold">
                                          <p:stCondLst>
                                            <p:cond delay="499"/>
                                          </p:stCondLst>
                                        </p:cTn>
                                        <p:tgtEl>
                                          <p:spTgt spid="6"/>
                                        </p:tgtEl>
                                        <p:attrNameLst>
                                          <p:attrName>style.visibility</p:attrName>
                                        </p:attrNameLst>
                                      </p:cBhvr>
                                      <p:to>
                                        <p:strVal val="hidden"/>
                                      </p:to>
                                    </p:set>
                                  </p:childTnLst>
                                </p:cTn>
                              </p:par>
                            </p:childTnLst>
                          </p:cTn>
                        </p:par>
                        <p:par>
                          <p:cTn id="54" fill="hold">
                            <p:stCondLst>
                              <p:cond delay="500"/>
                            </p:stCondLst>
                            <p:childTnLst>
                              <p:par>
                                <p:cTn id="55" presetID="17" presetClass="entr" presetSubtype="1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strVal val="#ppt_h"/>
                                          </p:val>
                                        </p:tav>
                                        <p:tav tm="100000">
                                          <p:val>
                                            <p:strVal val="#ppt_h"/>
                                          </p:val>
                                        </p:tav>
                                      </p:tavLst>
                                    </p:anim>
                                  </p:childTnLst>
                                </p:cTn>
                              </p:par>
                            </p:childTnLst>
                          </p:cTn>
                        </p:par>
                        <p:par>
                          <p:cTn id="59" fill="hold">
                            <p:stCondLst>
                              <p:cond delay="1000"/>
                            </p:stCondLst>
                            <p:childTnLst>
                              <p:par>
                                <p:cTn id="60" presetID="17" presetClass="exit" presetSubtype="10" fill="hold" grpId="1" nodeType="afterEffect">
                                  <p:stCondLst>
                                    <p:cond delay="0"/>
                                  </p:stCondLst>
                                  <p:childTnLst>
                                    <p:anim calcmode="lin" valueType="num">
                                      <p:cBhvr>
                                        <p:cTn id="61" dur="500"/>
                                        <p:tgtEl>
                                          <p:spTgt spid="5"/>
                                        </p:tgtEl>
                                        <p:attrNameLst>
                                          <p:attrName>ppt_w</p:attrName>
                                        </p:attrNameLst>
                                      </p:cBhvr>
                                      <p:tavLst>
                                        <p:tav tm="0">
                                          <p:val>
                                            <p:strVal val="ppt_w"/>
                                          </p:val>
                                        </p:tav>
                                        <p:tav tm="100000">
                                          <p:val>
                                            <p:fltVal val="0"/>
                                          </p:val>
                                        </p:tav>
                                      </p:tavLst>
                                    </p:anim>
                                    <p:anim calcmode="lin" valueType="num">
                                      <p:cBhvr>
                                        <p:cTn id="62" dur="500"/>
                                        <p:tgtEl>
                                          <p:spTgt spid="5"/>
                                        </p:tgtEl>
                                        <p:attrNameLst>
                                          <p:attrName>ppt_h</p:attrName>
                                        </p:attrNameLst>
                                      </p:cBhvr>
                                      <p:tavLst>
                                        <p:tav tm="0">
                                          <p:val>
                                            <p:strVal val="ppt_h"/>
                                          </p:val>
                                        </p:tav>
                                        <p:tav tm="100000">
                                          <p:val>
                                            <p:strVal val="ppt_h"/>
                                          </p:val>
                                        </p:tav>
                                      </p:tavLst>
                                    </p:anim>
                                    <p:set>
                                      <p:cBhvr>
                                        <p:cTn id="63" dur="1" fill="hold">
                                          <p:stCondLst>
                                            <p:cond delay="499"/>
                                          </p:stCondLst>
                                        </p:cTn>
                                        <p:tgtEl>
                                          <p:spTgt spid="5"/>
                                        </p:tgtEl>
                                        <p:attrNameLst>
                                          <p:attrName>style.visibility</p:attrName>
                                        </p:attrNameLst>
                                      </p:cBhvr>
                                      <p:to>
                                        <p:strVal val="hidden"/>
                                      </p:to>
                                    </p:set>
                                  </p:childTnLst>
                                </p:cTn>
                              </p:par>
                            </p:childTnLst>
                          </p:cTn>
                        </p:par>
                        <p:par>
                          <p:cTn id="64" fill="hold">
                            <p:stCondLst>
                              <p:cond delay="1500"/>
                            </p:stCondLst>
                            <p:childTnLst>
                              <p:par>
                                <p:cTn id="65" presetID="17" presetClass="entr" presetSubtype="10" fill="hold" grpId="1"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childTnLst>
                          </p:cTn>
                        </p:par>
                        <p:par>
                          <p:cTn id="77" fill="hold">
                            <p:stCondLst>
                              <p:cond delay="500"/>
                            </p:stCondLst>
                            <p:childTnLst>
                              <p:par>
                                <p:cTn id="78" presetID="17" presetClass="entr" presetSubtype="1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strVal val="#ppt_h"/>
                                          </p:val>
                                        </p:tav>
                                        <p:tav tm="100000">
                                          <p:val>
                                            <p:strVal val="#ppt_h"/>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right)">
                                      <p:cBhvr>
                                        <p:cTn id="84" dur="500"/>
                                        <p:tgtEl>
                                          <p:spTgt spid="5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left)">
                                      <p:cBhvr>
                                        <p:cTn id="87" dur="500"/>
                                        <p:tgtEl>
                                          <p:spTgt spid="54"/>
                                        </p:tgtEl>
                                      </p:cBhvr>
                                    </p:animEffect>
                                  </p:childTnLst>
                                </p:cTn>
                              </p:par>
                            </p:childTnLst>
                          </p:cTn>
                        </p:par>
                        <p:par>
                          <p:cTn id="88" fill="hold">
                            <p:stCondLst>
                              <p:cond delay="1000"/>
                            </p:stCondLst>
                            <p:childTnLst>
                              <p:par>
                                <p:cTn id="89" presetID="16" presetClass="entr" presetSubtype="37"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barn(outVertical)">
                                      <p:cBhvr>
                                        <p:cTn id="91" dur="500"/>
                                        <p:tgtEl>
                                          <p:spTgt spid="49"/>
                                        </p:tgtEl>
                                      </p:cBhvr>
                                    </p:animEffect>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xit" presetSubtype="5" fill="hold" grpId="0" nodeType="clickEffect">
                                  <p:stCondLst>
                                    <p:cond delay="0"/>
                                  </p:stCondLst>
                                  <p:childTnLst>
                                    <p:animEffect transition="out" filter="randombar(vertical)">
                                      <p:cBhvr>
                                        <p:cTn id="99" dur="500"/>
                                        <p:tgtEl>
                                          <p:spTgt spid="55"/>
                                        </p:tgtEl>
                                      </p:cBhvr>
                                    </p:animEffect>
                                    <p:set>
                                      <p:cBhvr>
                                        <p:cTn id="100" dur="1" fill="hold">
                                          <p:stCondLst>
                                            <p:cond delay="499"/>
                                          </p:stCondLst>
                                        </p:cTn>
                                        <p:tgtEl>
                                          <p:spTgt spid="55"/>
                                        </p:tgtEl>
                                        <p:attrNameLst>
                                          <p:attrName>style.visibility</p:attrName>
                                        </p:attrNameLst>
                                      </p:cBhvr>
                                      <p:to>
                                        <p:strVal val="hidden"/>
                                      </p:to>
                                    </p:set>
                                  </p:childTnLst>
                                </p:cTn>
                              </p:par>
                              <p:par>
                                <p:cTn id="101" presetID="14" presetClass="exit" presetSubtype="5" fill="hold" nodeType="withEffect">
                                  <p:stCondLst>
                                    <p:cond delay="0"/>
                                  </p:stCondLst>
                                  <p:childTnLst>
                                    <p:animEffect transition="out" filter="randombar(vertical)">
                                      <p:cBhvr>
                                        <p:cTn id="102" dur="500"/>
                                        <p:tgtEl>
                                          <p:spTgt spid="45"/>
                                        </p:tgtEl>
                                      </p:cBhvr>
                                    </p:animEffect>
                                    <p:set>
                                      <p:cBhvr>
                                        <p:cTn id="103" dur="1" fill="hold">
                                          <p:stCondLst>
                                            <p:cond delay="499"/>
                                          </p:stCondLst>
                                        </p:cTn>
                                        <p:tgtEl>
                                          <p:spTgt spid="45"/>
                                        </p:tgtEl>
                                        <p:attrNameLst>
                                          <p:attrName>style.visibility</p:attrName>
                                        </p:attrNameLst>
                                      </p:cBhvr>
                                      <p:to>
                                        <p:strVal val="hidden"/>
                                      </p:to>
                                    </p:set>
                                  </p:childTnLst>
                                </p:cTn>
                              </p:par>
                              <p:par>
                                <p:cTn id="104" presetID="14" presetClass="exit" presetSubtype="5" fill="hold" nodeType="withEffect">
                                  <p:stCondLst>
                                    <p:cond delay="0"/>
                                  </p:stCondLst>
                                  <p:childTnLst>
                                    <p:animEffect transition="out" filter="randombar(vertical)">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par>
                                <p:cTn id="107" presetID="14" presetClass="exit" presetSubtype="5" fill="hold" grpId="1" nodeType="withEffect">
                                  <p:stCondLst>
                                    <p:cond delay="0"/>
                                  </p:stCondLst>
                                  <p:childTnLst>
                                    <p:animEffect transition="out" filter="randombar(vertical)">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par>
                                <p:cTn id="110" presetID="14" presetClass="exit" presetSubtype="5" fill="hold" grpId="1" nodeType="withEffect">
                                  <p:stCondLst>
                                    <p:cond delay="0"/>
                                  </p:stCondLst>
                                  <p:childTnLst>
                                    <p:animEffect transition="out" filter="randombar(vertical)">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par>
                                <p:cTn id="113" presetID="14" presetClass="exit" presetSubtype="5" fill="hold" grpId="1" nodeType="withEffect">
                                  <p:stCondLst>
                                    <p:cond delay="0"/>
                                  </p:stCondLst>
                                  <p:childTnLst>
                                    <p:animEffect transition="out" filter="randombar(vertical)">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cTn>
                              </p:par>
                              <p:par>
                                <p:cTn id="116" presetID="14" presetClass="exit" presetSubtype="5" fill="hold" grpId="1" nodeType="withEffect">
                                  <p:stCondLst>
                                    <p:cond delay="0"/>
                                  </p:stCondLst>
                                  <p:childTnLst>
                                    <p:animEffect transition="out" filter="randombar(vertical)">
                                      <p:cBhvr>
                                        <p:cTn id="117" dur="500"/>
                                        <p:tgtEl>
                                          <p:spTgt spid="49"/>
                                        </p:tgtEl>
                                      </p:cBhvr>
                                    </p:animEffect>
                                    <p:set>
                                      <p:cBhvr>
                                        <p:cTn id="118" dur="1" fill="hold">
                                          <p:stCondLst>
                                            <p:cond delay="499"/>
                                          </p:stCondLst>
                                        </p:cTn>
                                        <p:tgtEl>
                                          <p:spTgt spid="49"/>
                                        </p:tgtEl>
                                        <p:attrNameLst>
                                          <p:attrName>style.visibility</p:attrName>
                                        </p:attrNameLst>
                                      </p:cBhvr>
                                      <p:to>
                                        <p:strVal val="hidden"/>
                                      </p:to>
                                    </p:set>
                                  </p:childTnLst>
                                </p:cTn>
                              </p:par>
                              <p:par>
                                <p:cTn id="119" presetID="14" presetClass="exit" presetSubtype="5" fill="hold" grpId="1" nodeType="withEffect">
                                  <p:stCondLst>
                                    <p:cond delay="0"/>
                                  </p:stCondLst>
                                  <p:childTnLst>
                                    <p:animEffect transition="out" filter="randombar(vertical)">
                                      <p:cBhvr>
                                        <p:cTn id="120" dur="500"/>
                                        <p:tgtEl>
                                          <p:spTgt spid="52"/>
                                        </p:tgtEl>
                                      </p:cBhvr>
                                    </p:animEffect>
                                    <p:set>
                                      <p:cBhvr>
                                        <p:cTn id="121" dur="1" fill="hold">
                                          <p:stCondLst>
                                            <p:cond delay="499"/>
                                          </p:stCondLst>
                                        </p:cTn>
                                        <p:tgtEl>
                                          <p:spTgt spid="52"/>
                                        </p:tgtEl>
                                        <p:attrNameLst>
                                          <p:attrName>style.visibility</p:attrName>
                                        </p:attrNameLst>
                                      </p:cBhvr>
                                      <p:to>
                                        <p:strVal val="hidden"/>
                                      </p:to>
                                    </p:set>
                                  </p:childTnLst>
                                </p:cTn>
                              </p:par>
                              <p:par>
                                <p:cTn id="122" presetID="14" presetClass="exit" presetSubtype="5" fill="hold" grpId="1" nodeType="withEffect">
                                  <p:stCondLst>
                                    <p:cond delay="0"/>
                                  </p:stCondLst>
                                  <p:childTnLst>
                                    <p:animEffect transition="out" filter="randombar(vertical)">
                                      <p:cBhvr>
                                        <p:cTn id="123" dur="500"/>
                                        <p:tgtEl>
                                          <p:spTgt spid="53"/>
                                        </p:tgtEl>
                                      </p:cBhvr>
                                    </p:animEffect>
                                    <p:set>
                                      <p:cBhvr>
                                        <p:cTn id="124" dur="1" fill="hold">
                                          <p:stCondLst>
                                            <p:cond delay="499"/>
                                          </p:stCondLst>
                                        </p:cTn>
                                        <p:tgtEl>
                                          <p:spTgt spid="53"/>
                                        </p:tgtEl>
                                        <p:attrNameLst>
                                          <p:attrName>style.visibility</p:attrName>
                                        </p:attrNameLst>
                                      </p:cBhvr>
                                      <p:to>
                                        <p:strVal val="hidden"/>
                                      </p:to>
                                    </p:set>
                                  </p:childTnLst>
                                </p:cTn>
                              </p:par>
                              <p:par>
                                <p:cTn id="125" presetID="14" presetClass="exit" presetSubtype="5" fill="hold" grpId="1" nodeType="withEffect">
                                  <p:stCondLst>
                                    <p:cond delay="0"/>
                                  </p:stCondLst>
                                  <p:childTnLst>
                                    <p:animEffect transition="out" filter="randombar(vertical)">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par>
                                <p:cTn id="128" presetID="14" presetClass="exit" presetSubtype="5" fill="hold" nodeType="withEffect">
                                  <p:stCondLst>
                                    <p:cond delay="0"/>
                                  </p:stCondLst>
                                  <p:childTnLst>
                                    <p:animEffect transition="out" filter="randombar(vertical)">
                                      <p:cBhvr>
                                        <p:cTn id="129" dur="500"/>
                                        <p:tgtEl>
                                          <p:spTgt spid="7"/>
                                        </p:tgtEl>
                                      </p:cBhvr>
                                    </p:animEffect>
                                    <p:set>
                                      <p:cBhvr>
                                        <p:cTn id="130" dur="1" fill="hold">
                                          <p:stCondLst>
                                            <p:cond delay="499"/>
                                          </p:stCondLst>
                                        </p:cTn>
                                        <p:tgtEl>
                                          <p:spTgt spid="7"/>
                                        </p:tgtEl>
                                        <p:attrNameLst>
                                          <p:attrName>style.visibility</p:attrName>
                                        </p:attrNameLst>
                                      </p:cBhvr>
                                      <p:to>
                                        <p:strVal val="hidden"/>
                                      </p:to>
                                    </p:set>
                                  </p:childTnLst>
                                </p:cTn>
                              </p:par>
                              <p:par>
                                <p:cTn id="131" presetID="14" presetClass="exit" presetSubtype="5" fill="hold" nodeType="withEffect">
                                  <p:stCondLst>
                                    <p:cond delay="0"/>
                                  </p:stCondLst>
                                  <p:childTnLst>
                                    <p:animEffect transition="out" filter="randombar(vertical)">
                                      <p:cBhvr>
                                        <p:cTn id="132" dur="500"/>
                                        <p:tgtEl>
                                          <p:spTgt spid="56"/>
                                        </p:tgtEl>
                                      </p:cBhvr>
                                    </p:animEffect>
                                    <p:set>
                                      <p:cBhvr>
                                        <p:cTn id="133" dur="1" fill="hold">
                                          <p:stCondLst>
                                            <p:cond delay="499"/>
                                          </p:stCondLst>
                                        </p:cTn>
                                        <p:tgtEl>
                                          <p:spTgt spid="56"/>
                                        </p:tgtEl>
                                        <p:attrNameLst>
                                          <p:attrName>style.visibility</p:attrName>
                                        </p:attrNameLst>
                                      </p:cBhvr>
                                      <p:to>
                                        <p:strVal val="hidden"/>
                                      </p:to>
                                    </p:set>
                                  </p:childTnLst>
                                </p:cTn>
                              </p:par>
                              <p:par>
                                <p:cTn id="134" presetID="14" presetClass="exit" presetSubtype="5" fill="hold" grpId="1" nodeType="withEffect">
                                  <p:stCondLst>
                                    <p:cond delay="0"/>
                                  </p:stCondLst>
                                  <p:childTnLst>
                                    <p:animEffect transition="out" filter="randombar(vertical)">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4" presetClass="exit" presetSubtype="5" fill="hold" grpId="1" nodeType="withEffect">
                                  <p:stCondLst>
                                    <p:cond delay="0"/>
                                  </p:stCondLst>
                                  <p:childTnLst>
                                    <p:animEffect transition="out" filter="randombar(vertical)">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childTnLst>
                          </p:cTn>
                        </p:par>
                        <p:par>
                          <p:cTn id="140" fill="hold">
                            <p:stCondLst>
                              <p:cond delay="500"/>
                            </p:stCondLst>
                            <p:childTnLst>
                              <p:par>
                                <p:cTn id="141" presetID="14" presetClass="exit" presetSubtype="5" fill="hold" nodeType="afterEffect">
                                  <p:stCondLst>
                                    <p:cond delay="0"/>
                                  </p:stCondLst>
                                  <p:childTnLst>
                                    <p:animEffect transition="out" filter="randombar(vertical)">
                                      <p:cBhvr>
                                        <p:cTn id="142" dur="500"/>
                                        <p:tgtEl>
                                          <p:spTgt spid="48"/>
                                        </p:tgtEl>
                                      </p:cBhvr>
                                    </p:animEffect>
                                    <p:set>
                                      <p:cBhvr>
                                        <p:cTn id="143" dur="1" fill="hold">
                                          <p:stCondLst>
                                            <p:cond delay="499"/>
                                          </p:stCondLst>
                                        </p:cTn>
                                        <p:tgtEl>
                                          <p:spTgt spid="48"/>
                                        </p:tgtEl>
                                        <p:attrNameLst>
                                          <p:attrName>style.visibility</p:attrName>
                                        </p:attrNameLst>
                                      </p:cBhvr>
                                      <p:to>
                                        <p:strVal val="hidden"/>
                                      </p:to>
                                    </p:set>
                                  </p:childTnLst>
                                </p:cTn>
                              </p:par>
                              <p:par>
                                <p:cTn id="144" presetID="14" presetClass="exit" presetSubtype="5" fill="hold" grpId="1" nodeType="withEffect">
                                  <p:stCondLst>
                                    <p:cond delay="0"/>
                                  </p:stCondLst>
                                  <p:childTnLst>
                                    <p:animEffect transition="out" filter="randombar(vertical)">
                                      <p:cBhvr>
                                        <p:cTn id="145" dur="500"/>
                                        <p:tgtEl>
                                          <p:spTgt spid="2"/>
                                        </p:tgtEl>
                                      </p:cBhvr>
                                    </p:animEffect>
                                    <p:set>
                                      <p:cBhvr>
                                        <p:cTn id="14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36" grpId="0"/>
      <p:bldP spid="36" grpId="1"/>
      <p:bldP spid="37" grpId="0" animBg="1"/>
      <p:bldP spid="37" grpId="1" animBg="1"/>
      <p:bldP spid="38" grpId="0" animBg="1"/>
      <p:bldP spid="38" grpId="1" animBg="1"/>
      <p:bldP spid="48" grpId="0" animBg="1"/>
      <p:bldP spid="49" grpId="0" animBg="1"/>
      <p:bldP spid="49" grpId="1" animBg="1"/>
      <p:bldP spid="50" grpId="0" animBg="1"/>
      <p:bldP spid="50" grpId="1" animBg="1"/>
      <p:bldP spid="51" grpId="0" animBg="1"/>
      <p:bldP spid="51" grpId="1" animBg="1"/>
      <p:bldP spid="52" grpId="0"/>
      <p:bldP spid="52" grpId="1"/>
      <p:bldP spid="53" grpId="0" animBg="1"/>
      <p:bldP spid="53" grpId="1" animBg="1"/>
      <p:bldP spid="54" grpId="0" animBg="1"/>
      <p:bldP spid="54" grpId="1" animBg="1"/>
      <p:bldP spid="55" grpId="0"/>
      <p:bldP spid="55"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457200" y="1107996"/>
            <a:ext cx="8229600"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 H. Spurgeon ~ </a:t>
            </a:r>
            <a:r>
              <a:rPr lang="en-US" sz="3600" dirty="0">
                <a:effectLst>
                  <a:outerShdw blurRad="38100" dist="38100" dir="2700000" algn="tl">
                    <a:srgbClr val="000000">
                      <a:alpha val="43137"/>
                    </a:srgbClr>
                  </a:outerShdw>
                </a:effectLst>
              </a:rPr>
              <a:t>“And now for that word </a:t>
            </a:r>
            <a:r>
              <a:rPr lang="en-US" sz="3600" i="1" dirty="0">
                <a:effectLst>
                  <a:outerShdw blurRad="38100" dist="38100" dir="2700000" algn="tl">
                    <a:srgbClr val="000000">
                      <a:alpha val="43137"/>
                    </a:srgbClr>
                  </a:outerShdw>
                </a:effectLst>
              </a:rPr>
              <a:t>Ephratha</a:t>
            </a:r>
            <a:r>
              <a:rPr lang="en-US" sz="3600" dirty="0">
                <a:effectLst>
                  <a:outerShdw blurRad="38100" dist="38100" dir="2700000" algn="tl">
                    <a:srgbClr val="000000">
                      <a:alpha val="43137"/>
                    </a:srgbClr>
                  </a:outerShdw>
                </a:effectLst>
              </a:rPr>
              <a:t>h. That was the old name of the place which the Jews retained and loved. The meaning of it is, ‘fruitfulness,’ or ‘abundance.’ Ah! well was Jesus born in the house of fruitfulness; for whence cometh my fruitfulness and thy fruitfulness, my brother, but from Bethlehem? </a:t>
            </a:r>
          </a:p>
        </p:txBody>
      </p:sp>
      <p:sp>
        <p:nvSpPr>
          <p:cNvPr id="2" name="TextBox 1"/>
          <p:cNvSpPr txBox="1"/>
          <p:nvPr/>
        </p:nvSpPr>
        <p:spPr>
          <a:xfrm>
            <a:off x="457200" y="1107996"/>
            <a:ext cx="8153400"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Our poor barren hearts never produced one fruit or flower, till they were watered with the Savior’s blood.”</a:t>
            </a:r>
          </a:p>
          <a:p>
            <a:endParaRPr lang="en-US" sz="3600" dirty="0"/>
          </a:p>
        </p:txBody>
      </p:sp>
    </p:spTree>
    <p:extLst>
      <p:ext uri="{BB962C8B-B14F-4D97-AF65-F5344CB8AC3E}">
        <p14:creationId xmlns:p14="http://schemas.microsoft.com/office/powerpoint/2010/main" xmlns="" val="20403536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Thousands</a:t>
            </a:r>
            <a:r>
              <a:rPr lang="en-US" sz="3600" dirty="0" smtClean="0">
                <a:solidFill>
                  <a:schemeClr val="bg1"/>
                </a:solidFill>
                <a:effectLst>
                  <a:outerShdw blurRad="38100" dist="38100" dir="2700000" algn="tl">
                    <a:srgbClr val="000000">
                      <a:alpha val="43137"/>
                    </a:srgbClr>
                  </a:outerShdw>
                </a:effectLst>
              </a:rPr>
              <a:t> ~ </a:t>
            </a:r>
            <a:r>
              <a:rPr lang="en-US" sz="3600" dirty="0">
                <a:solidFill>
                  <a:schemeClr val="bg1"/>
                </a:solidFill>
                <a:effectLst>
                  <a:outerShdw blurRad="38100" dist="38100" dir="2700000" algn="tl">
                    <a:srgbClr val="000000">
                      <a:alpha val="43137"/>
                    </a:srgbClr>
                  </a:outerShdw>
                </a:effectLst>
              </a:rPr>
              <a:t>more literal than </a:t>
            </a:r>
            <a:r>
              <a:rPr lang="en-US" sz="3600" dirty="0">
                <a:solidFill>
                  <a:srgbClr val="FFFF00"/>
                </a:solidFill>
                <a:effectLst>
                  <a:outerShdw blurRad="38100" dist="38100" dir="2700000" algn="tl">
                    <a:srgbClr val="000000">
                      <a:alpha val="43137"/>
                    </a:srgbClr>
                  </a:outerShdw>
                </a:effectLst>
              </a:rPr>
              <a:t>clans</a:t>
            </a:r>
            <a:r>
              <a:rPr lang="en-US" sz="3600" dirty="0">
                <a:solidFill>
                  <a:schemeClr val="bg1"/>
                </a:solidFill>
                <a:effectLst>
                  <a:outerShdw blurRad="38100" dist="38100" dir="2700000" algn="tl">
                    <a:srgbClr val="000000">
                      <a:alpha val="43137"/>
                    </a:srgbClr>
                  </a:outerShdw>
                </a:effectLst>
              </a:rPr>
              <a:t> (</a:t>
            </a:r>
            <a:r>
              <a:rPr lang="en-US" sz="3600" cap="small" dirty="0">
                <a:solidFill>
                  <a:schemeClr val="bg1"/>
                </a:solidFill>
                <a:effectLst>
                  <a:outerShdw blurRad="38100" dist="38100" dir="2700000" algn="tl">
                    <a:srgbClr val="000000">
                      <a:alpha val="43137"/>
                    </a:srgbClr>
                  </a:outerShdw>
                </a:effectLst>
              </a:rPr>
              <a:t>NASB, </a:t>
            </a:r>
            <a:r>
              <a:rPr lang="en-US" sz="3600" cap="small" dirty="0" smtClean="0">
                <a:solidFill>
                  <a:schemeClr val="bg1"/>
                </a:solidFill>
                <a:effectLst>
                  <a:outerShdw blurRad="38100" dist="38100" dir="2700000" algn="tl">
                    <a:srgbClr val="000000">
                      <a:alpha val="43137"/>
                    </a:srgbClr>
                  </a:outerShdw>
                </a:effectLst>
              </a:rPr>
              <a:t>NIV, ESV</a:t>
            </a:r>
            <a:r>
              <a:rPr lang="en-US" sz="3600" dirty="0" smtClean="0">
                <a:solidFill>
                  <a:schemeClr val="bg1"/>
                </a:solidFill>
                <a:effectLst>
                  <a:outerShdw blurRad="38100" dist="38100" dir="2700000" algn="tl">
                    <a:srgbClr val="000000">
                      <a:alpha val="43137"/>
                    </a:srgbClr>
                  </a:outerShdw>
                </a:effectLst>
              </a:rPr>
              <a:t>) </a:t>
            </a:r>
            <a:endParaRPr lang="en-US" sz="36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381000" y="2196013"/>
            <a:ext cx="8305799"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Everlasting</a:t>
            </a:r>
            <a:endParaRPr lang="en-US" sz="3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85800" y="2790372"/>
            <a:ext cx="8001000" cy="1200329"/>
          </a:xfrm>
          <a:prstGeom prst="rect">
            <a:avLst/>
          </a:prstGeom>
          <a:noFill/>
        </p:spPr>
        <p:txBody>
          <a:bodyPr wrap="square" rtlCol="0">
            <a:spAutoFit/>
          </a:bodyPr>
          <a:lstStyle/>
          <a:p>
            <a:pPr marL="347663" indent="-347663">
              <a:buFont typeface="Arial" pitchFamily="34" charset="0"/>
              <a:buChar char="•"/>
            </a:pPr>
            <a:r>
              <a:rPr lang="en-US" sz="3600" dirty="0">
                <a:effectLst>
                  <a:outerShdw blurRad="38100" dist="38100" dir="2700000" algn="tl">
                    <a:srgbClr val="000000">
                      <a:alpha val="43137"/>
                    </a:srgbClr>
                  </a:outerShdw>
                </a:effectLst>
              </a:rPr>
              <a:t>NASB ~ </a:t>
            </a:r>
            <a:r>
              <a:rPr lang="en-US" sz="3600" dirty="0">
                <a:solidFill>
                  <a:srgbClr val="FFFF00"/>
                </a:solidFill>
                <a:effectLst>
                  <a:outerShdw blurRad="38100" dist="38100" dir="2700000" algn="tl">
                    <a:srgbClr val="000000">
                      <a:alpha val="43137"/>
                    </a:srgbClr>
                  </a:outerShdw>
                </a:effectLst>
              </a:rPr>
              <a:t>are from long ago, from the days of eternity</a:t>
            </a:r>
          </a:p>
        </p:txBody>
      </p:sp>
      <p:sp>
        <p:nvSpPr>
          <p:cNvPr id="8" name="TextBox 7"/>
          <p:cNvSpPr txBox="1"/>
          <p:nvPr/>
        </p:nvSpPr>
        <p:spPr>
          <a:xfrm>
            <a:off x="685800" y="3897811"/>
            <a:ext cx="8001000" cy="1200329"/>
          </a:xfrm>
          <a:prstGeom prst="rect">
            <a:avLst/>
          </a:prstGeom>
          <a:noFill/>
        </p:spPr>
        <p:txBody>
          <a:bodyPr wrap="square" rtlCol="0">
            <a:spAutoFit/>
          </a:bodyPr>
          <a:lstStyle/>
          <a:p>
            <a:pPr marL="347663" indent="-347663">
              <a:buFont typeface="Arial" pitchFamily="34" charset="0"/>
              <a:buChar char="•"/>
            </a:pPr>
            <a:r>
              <a:rPr lang="en-US" sz="3600" dirty="0">
                <a:effectLst>
                  <a:outerShdw blurRad="38100" dist="38100" dir="2700000" algn="tl">
                    <a:srgbClr val="000000">
                      <a:alpha val="43137"/>
                    </a:srgbClr>
                  </a:outerShdw>
                </a:effectLst>
              </a:rPr>
              <a:t>NIV ~ </a:t>
            </a:r>
            <a:r>
              <a:rPr lang="en-US" sz="3600" dirty="0" smtClean="0">
                <a:solidFill>
                  <a:srgbClr val="FFFF00"/>
                </a:solidFill>
                <a:effectLst>
                  <a:outerShdw blurRad="38100" dist="38100" dir="2700000" algn="tl">
                    <a:srgbClr val="000000">
                      <a:alpha val="43137"/>
                    </a:srgbClr>
                  </a:outerShdw>
                </a:effectLst>
              </a:rPr>
              <a:t>are from of old, from ancient times</a:t>
            </a:r>
            <a:endParaRPr lang="en-US" sz="3600"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685800" y="5011783"/>
            <a:ext cx="8001000" cy="1200329"/>
          </a:xfrm>
          <a:prstGeom prst="rect">
            <a:avLst/>
          </a:prstGeom>
          <a:noFill/>
        </p:spPr>
        <p:txBody>
          <a:bodyPr wrap="square" rtlCol="0">
            <a:spAutoFit/>
          </a:bodyPr>
          <a:lstStyle/>
          <a:p>
            <a:pPr marL="347663" indent="-347663">
              <a:buFont typeface="Arial" pitchFamily="34" charset="0"/>
              <a:buChar char="•"/>
            </a:pPr>
            <a:r>
              <a:rPr lang="en-US" sz="3600" dirty="0" smtClean="0">
                <a:effectLst>
                  <a:outerShdw blurRad="38100" dist="38100" dir="2700000" algn="tl">
                    <a:srgbClr val="000000">
                      <a:alpha val="43137"/>
                    </a:srgbClr>
                  </a:outerShdw>
                </a:effectLst>
              </a:rPr>
              <a:t>Literally, </a:t>
            </a:r>
            <a:r>
              <a:rPr lang="en-US" sz="3600" i="1" dirty="0" smtClean="0">
                <a:effectLst>
                  <a:outerShdw blurRad="38100" dist="38100" dir="2700000" algn="tl">
                    <a:srgbClr val="000000">
                      <a:alpha val="43137"/>
                    </a:srgbClr>
                  </a:outerShdw>
                </a:effectLst>
              </a:rPr>
              <a:t>from beyond the vanishing point</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35360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vertical)">
                                      <p:cBhvr>
                                        <p:cTn id="26" dur="500"/>
                                        <p:tgtEl>
                                          <p:spTgt spid="8"/>
                                        </p:tgtEl>
                                      </p:cBhvr>
                                    </p:animEffect>
                                  </p:childTnLst>
                                </p:cTn>
                              </p:par>
                            </p:childTnLst>
                          </p:cTn>
                        </p:par>
                        <p:par>
                          <p:cTn id="27" fill="hold">
                            <p:stCondLst>
                              <p:cond delay="500"/>
                            </p:stCondLst>
                            <p:childTnLst>
                              <p:par>
                                <p:cTn id="28" presetID="9" presetClass="emph" presetSubtype="0" grpId="2" nodeType="afterEffect">
                                  <p:stCondLst>
                                    <p:cond delay="0"/>
                                  </p:stCondLst>
                                  <p:childTnLst>
                                    <p:set>
                                      <p:cBhvr rctx="PPT">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vertical)">
                                      <p:cBhvr>
                                        <p:cTn id="35" dur="500"/>
                                        <p:tgtEl>
                                          <p:spTgt spid="10"/>
                                        </p:tgtEl>
                                      </p:cBhvr>
                                    </p:animEffect>
                                  </p:childTnLst>
                                </p:cTn>
                              </p:par>
                            </p:childTnLst>
                          </p:cTn>
                        </p:par>
                        <p:par>
                          <p:cTn id="36" fill="hold">
                            <p:stCondLst>
                              <p:cond delay="500"/>
                            </p:stCondLst>
                            <p:childTnLst>
                              <p:par>
                                <p:cTn id="37" presetID="9" presetClass="emph" presetSubtype="0" grpId="2" nodeType="after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5" fill="hold" grpId="1" nodeType="clickEffect">
                                  <p:stCondLst>
                                    <p:cond delay="0"/>
                                  </p:stCondLst>
                                  <p:childTnLst>
                                    <p:animEffect transition="out" filter="randombar(vertical)">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par>
                                <p:cTn id="45" presetID="14" presetClass="exit" presetSubtype="5" fill="hold" grpId="1" nodeType="withEffect">
                                  <p:stCondLst>
                                    <p:cond delay="0"/>
                                  </p:stCondLst>
                                  <p:childTnLst>
                                    <p:animEffect transition="out" filter="randombar(vertic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4" presetClass="exit" presetSubtype="5" fill="hold" grpId="1" nodeType="withEffect">
                                  <p:stCondLst>
                                    <p:cond delay="0"/>
                                  </p:stCondLst>
                                  <p:childTnLst>
                                    <p:animEffect transition="out" filter="randombar(vertical)">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4" presetClass="exit" presetSubtype="5" fill="hold" grpId="1" nodeType="withEffect">
                                  <p:stCondLst>
                                    <p:cond delay="0"/>
                                  </p:stCondLst>
                                  <p:childTnLst>
                                    <p:animEffect transition="out" filter="randombar(vertic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4" presetClass="exit" presetSubtype="5" fill="hold" grpId="1" nodeType="withEffect">
                                  <p:stCondLst>
                                    <p:cond delay="0"/>
                                  </p:stCondLst>
                                  <p:childTnLst>
                                    <p:animEffect transition="out" filter="randombar(vertical)">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6" grpId="0"/>
      <p:bldP spid="6" grpId="1"/>
      <p:bldP spid="3" grpId="0"/>
      <p:bldP spid="3" grpId="1"/>
      <p:bldP spid="3" grpId="2"/>
      <p:bldP spid="8" grpId="0"/>
      <p:bldP spid="8" grpId="1"/>
      <p:bldP spid="8" grpId="2"/>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Heard</a:t>
            </a:r>
            <a:r>
              <a:rPr lang="en-US" sz="3600" dirty="0">
                <a:effectLst>
                  <a:outerShdw blurRad="38100" dist="38100" dir="2700000" algn="tl">
                    <a:srgbClr val="000000">
                      <a:alpha val="43137"/>
                    </a:srgbClr>
                  </a:outerShdw>
                </a:effectLst>
              </a:rPr>
              <a:t> ~ </a:t>
            </a:r>
            <a:r>
              <a:rPr lang="en-US" sz="3600" b="1" i="1" dirty="0" err="1">
                <a:effectLst>
                  <a:outerShdw blurRad="38100" dist="38100" dir="2700000" algn="tl">
                    <a:srgbClr val="000000">
                      <a:alpha val="43137"/>
                    </a:srgbClr>
                  </a:outerShdw>
                </a:effectLst>
                <a:latin typeface="Times New Roman" pitchFamily="18" charset="0"/>
                <a:cs typeface="Times New Roman" pitchFamily="18" charset="0"/>
              </a:rPr>
              <a:t>shamah</a:t>
            </a:r>
            <a:r>
              <a:rPr lang="en-US" sz="3600" dirty="0">
                <a:effectLst>
                  <a:outerShdw blurRad="38100" dist="38100" dir="2700000" algn="tl">
                    <a:srgbClr val="000000">
                      <a:alpha val="43137"/>
                    </a:srgbClr>
                  </a:outerShdw>
                </a:effectLst>
              </a:rPr>
              <a:t> (NIV, NASB – </a:t>
            </a:r>
            <a:r>
              <a:rPr lang="en-US" sz="3600" dirty="0">
                <a:solidFill>
                  <a:srgbClr val="FFFF00"/>
                </a:solidFill>
                <a:effectLst>
                  <a:outerShdw blurRad="38100" dist="38100" dir="2700000" algn="tl">
                    <a:srgbClr val="000000">
                      <a:alpha val="43137"/>
                    </a:srgbClr>
                  </a:outerShdw>
                </a:effectLst>
              </a:rPr>
              <a:t>obey</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38002388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3970318"/>
          </a:xfrm>
          <a:prstGeom prst="rect">
            <a:avLst/>
          </a:prstGeom>
          <a:noFill/>
        </p:spPr>
        <p:txBody>
          <a:bodyPr wrap="square" rtlCol="0">
            <a:spAutoFit/>
          </a:bodyPr>
          <a:lstStyle/>
          <a:p>
            <a:r>
              <a:rPr lang="en-US" sz="3600" cap="small" dirty="0">
                <a:effectLst>
                  <a:outerShdw blurRad="38100" dist="38100" dir="2700000" algn="tl">
                    <a:srgbClr val="000000">
                      <a:alpha val="43137"/>
                    </a:srgbClr>
                  </a:outerShdw>
                </a:effectLst>
              </a:rPr>
              <a:t>NASB</a:t>
            </a:r>
            <a:r>
              <a:rPr lang="en-US" sz="3600" dirty="0">
                <a:effectLst>
                  <a:outerShdw blurRad="38100" dist="38100" dir="2700000" algn="tl">
                    <a:srgbClr val="000000">
                      <a:alpha val="43137"/>
                    </a:srgbClr>
                  </a:outerShdw>
                </a:effectLst>
              </a:rPr>
              <a:t> ~ </a:t>
            </a:r>
            <a:r>
              <a:rPr lang="en-US" sz="3600" dirty="0">
                <a:solidFill>
                  <a:srgbClr val="FFFF00"/>
                </a:solidFill>
                <a:effectLst>
                  <a:outerShdw blurRad="38100" dist="38100" dir="2700000" algn="tl">
                    <a:srgbClr val="000000">
                      <a:alpha val="43137"/>
                    </a:srgbClr>
                  </a:outerShdw>
                </a:effectLst>
              </a:rPr>
              <a:t>Thus says the Lord concerning the prophets who lead my people astray; when they have </a:t>
            </a:r>
            <a:r>
              <a:rPr lang="en-US" sz="3600" i="1" dirty="0">
                <a:solidFill>
                  <a:srgbClr val="FFFF00"/>
                </a:solidFill>
                <a:effectLst>
                  <a:outerShdw blurRad="38100" dist="38100" dir="2700000" algn="tl">
                    <a:srgbClr val="000000">
                      <a:alpha val="43137"/>
                    </a:srgbClr>
                  </a:outerShdw>
                </a:effectLst>
              </a:rPr>
              <a:t>something</a:t>
            </a:r>
            <a:r>
              <a:rPr lang="en-US" sz="3600" dirty="0">
                <a:solidFill>
                  <a:srgbClr val="FFFF00"/>
                </a:solidFill>
                <a:effectLst>
                  <a:outerShdw blurRad="38100" dist="38100" dir="2700000" algn="tl">
                    <a:srgbClr val="000000">
                      <a:alpha val="43137"/>
                    </a:srgbClr>
                  </a:outerShdw>
                </a:effectLst>
              </a:rPr>
              <a:t> to bite with their teeth, they cry, "Peace," but against him who puts nothing in their mouths, they declare holy war.</a:t>
            </a: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cap="small" dirty="0" smtClean="0">
                <a:effectLst>
                  <a:outerShdw blurRad="38100" dist="38100" dir="2700000" algn="tl">
                    <a:srgbClr val="000000">
                      <a:alpha val="43137"/>
                    </a:srgbClr>
                  </a:outerShdw>
                </a:effectLst>
              </a:rPr>
              <a:t>1 Kings 22:1-28</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76062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1005114" y="4669658"/>
            <a:ext cx="3109686"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5540838" y="1585686"/>
            <a:ext cx="2536362"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424543" y="2062022"/>
            <a:ext cx="1066799"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1661993"/>
          </a:xfrm>
          <a:prstGeom prst="rect">
            <a:avLst/>
          </a:prstGeom>
          <a:noFill/>
        </p:spPr>
        <p:txBody>
          <a:bodyPr wrap="square" rtlCol="0">
            <a:spAutoFit/>
          </a:bodyPr>
          <a:lstStyle/>
          <a:p>
            <a:r>
              <a:rPr lang="en-US" sz="3300" dirty="0">
                <a:effectLst>
                  <a:outerShdw blurRad="38100" dist="38100" dir="2700000" algn="tl">
                    <a:srgbClr val="000000">
                      <a:alpha val="43137"/>
                    </a:srgbClr>
                  </a:outerShdw>
                </a:effectLst>
              </a:rPr>
              <a:t>Rom. 5:1~ </a:t>
            </a:r>
            <a:r>
              <a:rPr lang="en-US" sz="3300" dirty="0">
                <a:solidFill>
                  <a:srgbClr val="FFFF00"/>
                </a:solidFill>
                <a:effectLst>
                  <a:outerShdw blurRad="38100" dist="38100" dir="2700000" algn="tl">
                    <a:srgbClr val="000000">
                      <a:alpha val="43137"/>
                    </a:srgbClr>
                  </a:outerShdw>
                </a:effectLst>
              </a:rPr>
              <a:t>Therefore, having been justified by faith, we have peace with God through our Lord Jesus Christ,</a:t>
            </a:r>
          </a:p>
        </p:txBody>
      </p:sp>
      <p:sp>
        <p:nvSpPr>
          <p:cNvPr id="9" name="TextBox 8"/>
          <p:cNvSpPr txBox="1"/>
          <p:nvPr/>
        </p:nvSpPr>
        <p:spPr>
          <a:xfrm>
            <a:off x="381000" y="2715456"/>
            <a:ext cx="8305799" cy="3647152"/>
          </a:xfrm>
          <a:prstGeom prst="rect">
            <a:avLst/>
          </a:prstGeom>
          <a:noFill/>
        </p:spPr>
        <p:txBody>
          <a:bodyPr wrap="square" rtlCol="0">
            <a:spAutoFit/>
          </a:bodyPr>
          <a:lstStyle/>
          <a:p>
            <a:r>
              <a:rPr lang="en-US" sz="3300" dirty="0">
                <a:effectLst>
                  <a:outerShdw blurRad="38100" dist="38100" dir="2700000" algn="tl">
                    <a:srgbClr val="000000">
                      <a:alpha val="43137"/>
                    </a:srgbClr>
                  </a:outerShdw>
                </a:effectLst>
              </a:rPr>
              <a:t>Phil. 4:6-7 ~  </a:t>
            </a:r>
            <a:r>
              <a:rPr lang="en-US" sz="3300" baseline="30000" dirty="0">
                <a:effectLst>
                  <a:outerShdw blurRad="38100" dist="38100" dir="2700000" algn="tl">
                    <a:srgbClr val="000000">
                      <a:alpha val="43137"/>
                    </a:srgbClr>
                  </a:outerShdw>
                </a:effectLst>
              </a:rPr>
              <a:t>6</a:t>
            </a:r>
            <a:r>
              <a:rPr lang="en-US" sz="3300" dirty="0">
                <a:effectLst>
                  <a:outerShdw blurRad="38100" dist="38100" dir="2700000" algn="tl">
                    <a:srgbClr val="000000">
                      <a:alpha val="43137"/>
                    </a:srgbClr>
                  </a:outerShdw>
                </a:effectLst>
              </a:rPr>
              <a:t> </a:t>
            </a:r>
            <a:r>
              <a:rPr lang="en-US" sz="3300" dirty="0">
                <a:solidFill>
                  <a:srgbClr val="FFFF00"/>
                </a:solidFill>
                <a:effectLst>
                  <a:outerShdw blurRad="38100" dist="38100" dir="2700000" algn="tl">
                    <a:srgbClr val="000000">
                      <a:alpha val="43137"/>
                    </a:srgbClr>
                  </a:outerShdw>
                </a:effectLst>
              </a:rPr>
              <a:t>Be anxious for nothing, but in everything by prayer and supplication, with thanksgiving, let your requests be made known to God;</a:t>
            </a:r>
            <a:r>
              <a:rPr lang="en-US" sz="3300" dirty="0">
                <a:effectLst>
                  <a:outerShdw blurRad="38100" dist="38100" dir="2700000" algn="tl">
                    <a:srgbClr val="000000">
                      <a:alpha val="43137"/>
                    </a:srgbClr>
                  </a:outerShdw>
                </a:effectLst>
              </a:rPr>
              <a:t> </a:t>
            </a:r>
            <a:r>
              <a:rPr lang="en-US" sz="3300" baseline="30000" dirty="0">
                <a:effectLst>
                  <a:outerShdw blurRad="38100" dist="38100" dir="2700000" algn="tl">
                    <a:srgbClr val="000000">
                      <a:alpha val="43137"/>
                    </a:srgbClr>
                  </a:outerShdw>
                </a:effectLst>
              </a:rPr>
              <a:t>7</a:t>
            </a:r>
            <a:r>
              <a:rPr lang="en-US" sz="3300" dirty="0">
                <a:effectLst>
                  <a:outerShdw blurRad="38100" dist="38100" dir="2700000" algn="tl">
                    <a:srgbClr val="000000">
                      <a:alpha val="43137"/>
                    </a:srgbClr>
                  </a:outerShdw>
                </a:effectLst>
              </a:rPr>
              <a:t> </a:t>
            </a:r>
            <a:r>
              <a:rPr lang="en-US" sz="3300" dirty="0">
                <a:solidFill>
                  <a:srgbClr val="FFFF00"/>
                </a:solidFill>
                <a:effectLst>
                  <a:outerShdw blurRad="38100" dist="38100" dir="2700000" algn="tl">
                    <a:srgbClr val="000000">
                      <a:alpha val="43137"/>
                    </a:srgbClr>
                  </a:outerShdw>
                </a:effectLst>
              </a:rPr>
              <a:t>and the peace of God, which surpasses all understanding, will guard your hearts and minds through Christ Jesus.</a:t>
            </a:r>
          </a:p>
        </p:txBody>
      </p:sp>
    </p:spTree>
    <p:extLst>
      <p:ext uri="{BB962C8B-B14F-4D97-AF65-F5344CB8AC3E}">
        <p14:creationId xmlns:p14="http://schemas.microsoft.com/office/powerpoint/2010/main" xmlns="" val="2412331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41"/>
                                        </p:tgtEl>
                                        <p:attrNameLst>
                                          <p:attrName>style.opacity</p:attrName>
                                        </p:attrNameLst>
                                      </p:cBhvr>
                                      <p:to>
                                        <p:strVal val="0.5"/>
                                      </p:to>
                                    </p:set>
                                    <p:animEffect filter="image" prLst="opacity: 0.5">
                                      <p:cBhvr rctx="IE">
                                        <p:cTn id="25" dur="indefinite"/>
                                        <p:tgtEl>
                                          <p:spTgt spid="41"/>
                                        </p:tgtEl>
                                      </p:cBhvr>
                                    </p:animEffect>
                                  </p:childTnLst>
                                </p:cTn>
                              </p:par>
                              <p:par>
                                <p:cTn id="26" presetID="9" presetClass="emph" presetSubtype="0" nodeType="withEffect">
                                  <p:stCondLst>
                                    <p:cond delay="0"/>
                                  </p:stCondLst>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nodeType="with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5" fill="hold" grpId="1" nodeType="clickEffect">
                                  <p:stCondLst>
                                    <p:cond delay="0"/>
                                  </p:stCondLst>
                                  <p:childTnLst>
                                    <p:animEffect transition="out" filter="randombar(vertical)">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4" presetClass="exit" presetSubtype="5" fill="hold" nodeType="withEffect">
                                  <p:stCondLst>
                                    <p:cond delay="0"/>
                                  </p:stCondLst>
                                  <p:childTnLst>
                                    <p:animEffect transition="out" filter="randombar(vertic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4" presetClass="exit" presetSubtype="5" fill="hold" nodeType="withEffect">
                                  <p:stCondLst>
                                    <p:cond delay="0"/>
                                  </p:stCondLst>
                                  <p:childTnLst>
                                    <p:animEffect transition="out" filter="randombar(vertic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par>
                          <p:cTn id="48" fill="hold">
                            <p:stCondLst>
                              <p:cond delay="500"/>
                            </p:stCondLst>
                            <p:childTnLst>
                              <p:par>
                                <p:cTn id="49" presetID="14" presetClass="exit" presetSubtype="5" fill="hold" grpId="1" nodeType="afterEffect">
                                  <p:stCondLst>
                                    <p:cond delay="0"/>
                                  </p:stCondLst>
                                  <p:childTnLst>
                                    <p:animEffect transition="out" filter="randombar(vertical)">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4" presetClass="exit" presetSubtype="5" fill="hold" nodeType="withEffect">
                                  <p:stCondLst>
                                    <p:cond delay="0"/>
                                  </p:stCondLst>
                                  <p:childTnLst>
                                    <p:animEffect transition="out" filter="randombar(vertic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429000" y="1107996"/>
            <a:ext cx="2286000" cy="1569660"/>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NO</a:t>
            </a:r>
          </a:p>
          <a:p>
            <a:pPr algn="ctr"/>
            <a:r>
              <a:rPr lang="en-US" sz="4800" dirty="0" smtClean="0">
                <a:solidFill>
                  <a:schemeClr val="bg1"/>
                </a:solidFill>
                <a:effectLst>
                  <a:outerShdw blurRad="38100" dist="38100" dir="2700000" algn="tl">
                    <a:srgbClr val="000000">
                      <a:alpha val="43137"/>
                    </a:srgbClr>
                  </a:outerShdw>
                </a:effectLst>
              </a:rPr>
              <a:t>GOD</a:t>
            </a:r>
            <a:endParaRPr lang="en-US" sz="4800" dirty="0">
              <a:solidFill>
                <a:schemeClr val="bg1"/>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2" name="TextBox 1"/>
          <p:cNvSpPr txBox="1"/>
          <p:nvPr/>
        </p:nvSpPr>
        <p:spPr>
          <a:xfrm>
            <a:off x="3524536" y="1116715"/>
            <a:ext cx="650511"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K</a:t>
            </a:r>
            <a:endParaRPr lang="en-US" sz="4800" dirty="0">
              <a:effectLst>
                <a:outerShdw blurRad="38100" dist="38100" dir="2700000" algn="tl">
                  <a:srgbClr val="000000">
                    <a:alpha val="43137"/>
                  </a:srgbClr>
                </a:outerShdw>
              </a:effectLst>
            </a:endParaRPr>
          </a:p>
        </p:txBody>
      </p:sp>
      <p:sp>
        <p:nvSpPr>
          <p:cNvPr id="10" name="TextBox 9"/>
          <p:cNvSpPr txBox="1"/>
          <p:nvPr/>
        </p:nvSpPr>
        <p:spPr>
          <a:xfrm>
            <a:off x="5001937" y="1113303"/>
            <a:ext cx="650511"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W</a:t>
            </a:r>
            <a:endParaRPr lang="en-US" sz="4800" dirty="0">
              <a:effectLst>
                <a:outerShdw blurRad="38100" dist="38100" dir="2700000" algn="tl">
                  <a:srgbClr val="000000">
                    <a:alpha val="43137"/>
                  </a:srgbClr>
                </a:outerShdw>
              </a:effectLst>
            </a:endParaRPr>
          </a:p>
        </p:txBody>
      </p:sp>
      <p:sp>
        <p:nvSpPr>
          <p:cNvPr id="11" name="TextBox 10"/>
          <p:cNvSpPr txBox="1"/>
          <p:nvPr/>
        </p:nvSpPr>
        <p:spPr>
          <a:xfrm>
            <a:off x="3429000" y="2621340"/>
            <a:ext cx="2286000" cy="1569660"/>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NO</a:t>
            </a:r>
          </a:p>
          <a:p>
            <a:pPr algn="ctr"/>
            <a:r>
              <a:rPr lang="en-US" sz="4800" dirty="0" smtClean="0">
                <a:solidFill>
                  <a:schemeClr val="bg1"/>
                </a:solidFill>
                <a:effectLst>
                  <a:outerShdw blurRad="38100" dist="38100" dir="2700000" algn="tl">
                    <a:srgbClr val="000000">
                      <a:alpha val="43137"/>
                    </a:srgbClr>
                  </a:outerShdw>
                </a:effectLst>
              </a:rPr>
              <a:t>PEACE</a:t>
            </a:r>
            <a:endParaRPr lang="en-US" sz="48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3524536" y="2630059"/>
            <a:ext cx="650511"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K</a:t>
            </a:r>
            <a:endParaRPr lang="en-US" sz="4800" dirty="0">
              <a:effectLst>
                <a:outerShdw blurRad="38100" dist="38100" dir="2700000" algn="tl">
                  <a:srgbClr val="000000">
                    <a:alpha val="43137"/>
                  </a:srgbClr>
                </a:outerShdw>
              </a:effectLst>
            </a:endParaRPr>
          </a:p>
        </p:txBody>
      </p:sp>
      <p:sp>
        <p:nvSpPr>
          <p:cNvPr id="13" name="TextBox 12"/>
          <p:cNvSpPr txBox="1"/>
          <p:nvPr/>
        </p:nvSpPr>
        <p:spPr>
          <a:xfrm>
            <a:off x="5001937" y="2626647"/>
            <a:ext cx="650511"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W</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575549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500"/>
                                        <p:tgtEl>
                                          <p:spTgt spid="2"/>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500"/>
                                        <p:tgtEl>
                                          <p:spTgt spid="10"/>
                                        </p:tgtEl>
                                      </p:cBhvr>
                                    </p:animEffect>
                                  </p:childTnLst>
                                </p:cTn>
                              </p:par>
                            </p:childTnLst>
                          </p:cTn>
                        </p:par>
                        <p:par>
                          <p:cTn id="14" fill="hold">
                            <p:stCondLst>
                              <p:cond delay="500"/>
                            </p:stCondLst>
                            <p:childTnLst>
                              <p:par>
                                <p:cTn id="15" presetID="14" presetClass="entr" presetSubtype="5"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vertical)">
                                      <p:cBhvr>
                                        <p:cTn id="17" dur="500"/>
                                        <p:tgtEl>
                                          <p:spTgt spid="11"/>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vertical)">
                                      <p:cBhvr>
                                        <p:cTn id="20" dur="500"/>
                                        <p:tgtEl>
                                          <p:spTgt spid="12"/>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5" fill="hold" grpId="1" nodeType="clickEffect">
                                  <p:stCondLst>
                                    <p:cond delay="0"/>
                                  </p:stCondLst>
                                  <p:childTnLst>
                                    <p:animEffect transition="out" filter="randombar(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p:stCondLst>
                              <p:cond delay="500"/>
                            </p:stCondLst>
                            <p:childTnLst>
                              <p:par>
                                <p:cTn id="30" presetID="14" presetClass="exit" presetSubtype="5" fill="hold" grpId="1" nodeType="afterEffect">
                                  <p:stCondLst>
                                    <p:cond delay="0"/>
                                  </p:stCondLst>
                                  <p:childTnLst>
                                    <p:animEffect transition="out" filter="randombar(vertic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1000"/>
                            </p:stCondLst>
                            <p:childTnLst>
                              <p:par>
                                <p:cTn id="34" presetID="14" presetClass="exit" presetSubtype="5" fill="hold" grpId="1" nodeType="afterEffect">
                                  <p:stCondLst>
                                    <p:cond delay="0"/>
                                  </p:stCondLst>
                                  <p:childTnLst>
                                    <p:animEffect transition="out" filter="randombar(vertic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1500"/>
                            </p:stCondLst>
                            <p:childTnLst>
                              <p:par>
                                <p:cTn id="38" presetID="14" presetClass="exit" presetSubtype="5" fill="hold" grpId="1" nodeType="afterEffect">
                                  <p:stCondLst>
                                    <p:cond delay="0"/>
                                  </p:stCondLst>
                                  <p:childTnLst>
                                    <p:animEffect transition="out" filter="randombar(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xit" presetSubtype="5" fill="hold" grpId="1" nodeType="clickEffect">
                                  <p:stCondLst>
                                    <p:cond delay="0"/>
                                  </p:stCondLst>
                                  <p:childTnLst>
                                    <p:animEffect transition="out" filter="randombar(vertical)">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par>
                                <p:cTn id="46" presetID="14" presetClass="exit" presetSubtype="5" fill="hold" grpId="1" nodeType="withEffect">
                                  <p:stCondLst>
                                    <p:cond delay="0"/>
                                  </p:stCondLst>
                                  <p:childTnLst>
                                    <p:animEffect transition="out" filter="randombar(vertic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P spid="10" grpId="0"/>
      <p:bldP spid="10" grpId="1"/>
      <p:bldP spid="11" grpId="0"/>
      <p:bldP spid="11" grpId="1"/>
      <p:bldP spid="12" grpId="0"/>
      <p:bldP spid="12"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563231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Jer. 29:17-19 ~ </a:t>
            </a:r>
            <a:r>
              <a:rPr lang="en-US" sz="3600" baseline="30000" dirty="0">
                <a:effectLst>
                  <a:outerShdw blurRad="38100" dist="38100" dir="2700000" algn="tl">
                    <a:srgbClr val="000000">
                      <a:alpha val="43137"/>
                    </a:srgbClr>
                  </a:outerShdw>
                </a:effectLst>
              </a:rPr>
              <a:t>17</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Then certain of the elders of the land rose up and spoke to all the </a:t>
            </a:r>
            <a:r>
              <a:rPr lang="en-US" sz="3600" dirty="0" smtClean="0">
                <a:solidFill>
                  <a:srgbClr val="FFFF00"/>
                </a:solidFill>
                <a:effectLst>
                  <a:outerShdw blurRad="38100" dist="38100" dir="2700000" algn="tl">
                    <a:srgbClr val="000000">
                      <a:alpha val="43137"/>
                    </a:srgbClr>
                  </a:outerShdw>
                </a:effectLst>
              </a:rPr>
              <a:t>assembly of the people, saying: </a:t>
            </a:r>
            <a:r>
              <a:rPr lang="en-US" sz="3600" baseline="30000" dirty="0" smtClean="0">
                <a:effectLst>
                  <a:outerShdw blurRad="38100" dist="38100" dir="2700000" algn="tl">
                    <a:srgbClr val="000000">
                      <a:alpha val="43137"/>
                    </a:srgbClr>
                  </a:outerShdw>
                </a:effectLst>
              </a:rPr>
              <a:t>18</a:t>
            </a:r>
            <a:r>
              <a:rPr lang="en-US" sz="3600" dirty="0" smtClean="0">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a:t>
            </a:r>
            <a:r>
              <a:rPr lang="en-US" sz="3600" dirty="0">
                <a:solidFill>
                  <a:srgbClr val="FFFF00"/>
                </a:solidFill>
                <a:effectLst>
                  <a:outerShdw blurRad="38100" dist="38100" dir="2700000" algn="tl">
                    <a:srgbClr val="000000">
                      <a:alpha val="43137"/>
                    </a:srgbClr>
                  </a:outerShdw>
                </a:effectLst>
              </a:rPr>
              <a:t>Micah of Moresheth prophesied in the days of Hezekiah king of Judah, and spoke to all the people of Judah, saying, ‘Thus says the LORD of hosts: "Zion shall be plowed like a field, </a:t>
            </a:r>
            <a:r>
              <a:rPr lang="en-US" sz="3600" dirty="0" smtClean="0">
                <a:solidFill>
                  <a:srgbClr val="FFFF00"/>
                </a:solidFill>
                <a:effectLst>
                  <a:outerShdw blurRad="38100" dist="38100" dir="2700000" algn="tl">
                    <a:srgbClr val="000000">
                      <a:alpha val="43137"/>
                    </a:srgbClr>
                  </a:outerShdw>
                </a:effectLst>
              </a:rPr>
              <a:t>Jerusalem</a:t>
            </a:r>
          </a:p>
          <a:p>
            <a:r>
              <a:rPr lang="en-US" sz="3600" dirty="0" smtClean="0">
                <a:solidFill>
                  <a:srgbClr val="FFFF00"/>
                </a:solidFill>
                <a:effectLst>
                  <a:outerShdw blurRad="38100" dist="38100" dir="2700000" algn="tl">
                    <a:srgbClr val="000000">
                      <a:alpha val="43137"/>
                    </a:srgbClr>
                  </a:outerShdw>
                </a:effectLst>
              </a:rPr>
              <a:t>shall </a:t>
            </a:r>
            <a:r>
              <a:rPr lang="en-US" sz="3600" dirty="0">
                <a:solidFill>
                  <a:srgbClr val="FFFF00"/>
                </a:solidFill>
                <a:effectLst>
                  <a:outerShdw blurRad="38100" dist="38100" dir="2700000" algn="tl">
                    <a:srgbClr val="000000">
                      <a:alpha val="43137"/>
                    </a:srgbClr>
                  </a:outerShdw>
                </a:effectLst>
              </a:rPr>
              <a:t>become heaps of ruins, </a:t>
            </a:r>
            <a:endParaRPr lang="en-US" sz="33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2" name="TextBox 1"/>
          <p:cNvSpPr txBox="1"/>
          <p:nvPr/>
        </p:nvSpPr>
        <p:spPr>
          <a:xfrm>
            <a:off x="457200" y="1107996"/>
            <a:ext cx="8229600" cy="563231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And the mountain of the temple Like the bare hills of the forest."’ </a:t>
            </a:r>
            <a:r>
              <a:rPr lang="en-US" sz="3600" baseline="30000" dirty="0">
                <a:effectLst>
                  <a:outerShdw blurRad="38100" dist="38100" dir="2700000" algn="tl">
                    <a:srgbClr val="000000">
                      <a:alpha val="43137"/>
                    </a:srgbClr>
                  </a:outerShdw>
                </a:effectLst>
              </a:rPr>
              <a:t>19</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"Did Hezekiah king of Judah and all Judah ever put him to death? Did he not fear the LORD and seek the LORD’S favor? And the LORD relented concerning the doom which He had pronounced against them. But we are doing great evil </a:t>
            </a:r>
            <a:endParaRPr lang="en-US" sz="3600" dirty="0" smtClean="0">
              <a:solidFill>
                <a:srgbClr val="FFFF00"/>
              </a:solidFill>
              <a:effectLst>
                <a:outerShdw blurRad="38100" dist="38100" dir="2700000" algn="tl">
                  <a:srgbClr val="000000">
                    <a:alpha val="43137"/>
                  </a:srgbClr>
                </a:outerShdw>
              </a:effectLst>
            </a:endParaRPr>
          </a:p>
          <a:p>
            <a:r>
              <a:rPr lang="en-US" sz="3600" dirty="0" smtClean="0">
                <a:solidFill>
                  <a:srgbClr val="FFFF00"/>
                </a:solidFill>
                <a:effectLst>
                  <a:outerShdw blurRad="38100" dist="38100" dir="2700000" algn="tl">
                    <a:srgbClr val="000000">
                      <a:alpha val="43137"/>
                    </a:srgbClr>
                  </a:outerShdw>
                </a:effectLst>
              </a:rPr>
              <a:t>against </a:t>
            </a:r>
            <a:r>
              <a:rPr lang="en-US" sz="3600" dirty="0">
                <a:solidFill>
                  <a:srgbClr val="FFFF00"/>
                </a:solidFill>
                <a:effectLst>
                  <a:outerShdw blurRad="38100" dist="38100" dir="2700000" algn="tl">
                    <a:srgbClr val="000000">
                      <a:alpha val="43137"/>
                    </a:srgbClr>
                  </a:outerShdw>
                </a:effectLst>
              </a:rPr>
              <a:t>ourselves</a:t>
            </a:r>
            <a:r>
              <a:rPr lang="en-US" sz="3600" dirty="0" smtClean="0">
                <a:solidFill>
                  <a:srgbClr val="FFFF00"/>
                </a:solidFill>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228442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grpSp>
        <p:nvGrpSpPr>
          <p:cNvPr id="5" name="Group 4"/>
          <p:cNvGrpSpPr/>
          <p:nvPr/>
        </p:nvGrpSpPr>
        <p:grpSpPr>
          <a:xfrm>
            <a:off x="457200" y="3505200"/>
            <a:ext cx="8229600" cy="1143000"/>
            <a:chOff x="457200" y="3505200"/>
            <a:chExt cx="8229600" cy="1143000"/>
          </a:xfrm>
        </p:grpSpPr>
        <p:grpSp>
          <p:nvGrpSpPr>
            <p:cNvPr id="6" name="Group 5"/>
            <p:cNvGrpSpPr/>
            <p:nvPr/>
          </p:nvGrpSpPr>
          <p:grpSpPr>
            <a:xfrm>
              <a:off x="457200" y="3505200"/>
              <a:ext cx="8229600" cy="1143000"/>
              <a:chOff x="457200" y="2514600"/>
              <a:chExt cx="5943600" cy="689741"/>
            </a:xfrm>
          </p:grpSpPr>
          <p:sp>
            <p:nvSpPr>
              <p:cNvPr id="13" name="Rectangle 12"/>
              <p:cNvSpPr/>
              <p:nvPr/>
            </p:nvSpPr>
            <p:spPr>
              <a:xfrm>
                <a:off x="457200" y="2514600"/>
                <a:ext cx="5943600" cy="68580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4" name="Straight Connector 13"/>
              <p:cNvCxnSpPr/>
              <p:nvPr/>
            </p:nvCxnSpPr>
            <p:spPr>
              <a:xfrm>
                <a:off x="990600" y="2518541"/>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87366" y="2518541"/>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4731"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92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6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213890"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700BC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2470240"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680BC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718596"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660BC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5001294"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640BC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6270170"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620BC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7525656" y="3657600"/>
              <a:ext cx="1066800" cy="400110"/>
            </a:xfrm>
            <a:prstGeom prst="rect">
              <a:avLst/>
            </a:prstGeom>
            <a:solidFill>
              <a:srgbClr val="FFC000"/>
            </a:solidFill>
            <a:ln>
              <a:noFill/>
            </a:ln>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rPr>
                <a:t>6</a:t>
              </a: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00BC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26" name="Rectangle 25"/>
          <p:cNvSpPr/>
          <p:nvPr/>
        </p:nvSpPr>
        <p:spPr>
          <a:xfrm>
            <a:off x="0" y="3918858"/>
            <a:ext cx="1447799" cy="759408"/>
          </a:xfrm>
          <a:prstGeom prst="rect">
            <a:avLst/>
          </a:prstGeom>
          <a:solidFill>
            <a:srgbClr val="FFFFFF">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Arial" pitchFamily="34" charset="0"/>
                <a:cs typeface="Arial" pitchFamily="34" charset="0"/>
              </a:rPr>
              <a:t>Micah</a:t>
            </a:r>
            <a:endParaRPr lang="en-US" sz="2400" b="1" dirty="0">
              <a:solidFill>
                <a:srgbClr val="000000"/>
              </a:solidFill>
              <a:latin typeface="Arial" pitchFamily="34" charset="0"/>
              <a:cs typeface="Arial" pitchFamily="34" charset="0"/>
            </a:endParaRPr>
          </a:p>
        </p:txBody>
      </p:sp>
      <p:sp>
        <p:nvSpPr>
          <p:cNvPr id="27" name="TextBox 26"/>
          <p:cNvSpPr txBox="1"/>
          <p:nvPr/>
        </p:nvSpPr>
        <p:spPr>
          <a:xfrm>
            <a:off x="1295400" y="1871862"/>
            <a:ext cx="1808618"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Hezekiah</a:t>
            </a:r>
          </a:p>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(715-686 BC)</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p:nvPr/>
        </p:nvSpPr>
        <p:spPr>
          <a:xfrm>
            <a:off x="6066847" y="1880616"/>
            <a:ext cx="1732418"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Jehoiakim</a:t>
            </a:r>
          </a:p>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(608-598 BC)</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Freeform 29"/>
          <p:cNvSpPr/>
          <p:nvPr/>
        </p:nvSpPr>
        <p:spPr>
          <a:xfrm>
            <a:off x="798819" y="2602273"/>
            <a:ext cx="1875828" cy="875267"/>
          </a:xfrm>
          <a:custGeom>
            <a:avLst/>
            <a:gdLst>
              <a:gd name="connsiteX0" fmla="*/ 798285 w 798285"/>
              <a:gd name="connsiteY0" fmla="*/ 0 h 856343"/>
              <a:gd name="connsiteX1" fmla="*/ 798285 w 798285"/>
              <a:gd name="connsiteY1" fmla="*/ 0 h 856343"/>
              <a:gd name="connsiteX2" fmla="*/ 682171 w 798285"/>
              <a:gd name="connsiteY2" fmla="*/ 43543 h 856343"/>
              <a:gd name="connsiteX3" fmla="*/ 638628 w 798285"/>
              <a:gd name="connsiteY3" fmla="*/ 58057 h 856343"/>
              <a:gd name="connsiteX4" fmla="*/ 551543 w 798285"/>
              <a:gd name="connsiteY4" fmla="*/ 116114 h 856343"/>
              <a:gd name="connsiteX5" fmla="*/ 508000 w 798285"/>
              <a:gd name="connsiteY5" fmla="*/ 159657 h 856343"/>
              <a:gd name="connsiteX6" fmla="*/ 0 w 798285"/>
              <a:gd name="connsiteY6" fmla="*/ 856343 h 856343"/>
              <a:gd name="connsiteX7" fmla="*/ 580571 w 798285"/>
              <a:gd name="connsiteY7" fmla="*/ 856343 h 856343"/>
              <a:gd name="connsiteX8" fmla="*/ 609600 w 798285"/>
              <a:gd name="connsiteY8" fmla="*/ 29029 h 856343"/>
              <a:gd name="connsiteX9" fmla="*/ 609600 w 798285"/>
              <a:gd name="connsiteY9" fmla="*/ 29029 h 856343"/>
              <a:gd name="connsiteX0" fmla="*/ 798285 w 798285"/>
              <a:gd name="connsiteY0" fmla="*/ 0 h 856343"/>
              <a:gd name="connsiteX1" fmla="*/ 682171 w 798285"/>
              <a:gd name="connsiteY1" fmla="*/ 43543 h 856343"/>
              <a:gd name="connsiteX2" fmla="*/ 638628 w 798285"/>
              <a:gd name="connsiteY2" fmla="*/ 58057 h 856343"/>
              <a:gd name="connsiteX3" fmla="*/ 551543 w 798285"/>
              <a:gd name="connsiteY3" fmla="*/ 116114 h 856343"/>
              <a:gd name="connsiteX4" fmla="*/ 508000 w 798285"/>
              <a:gd name="connsiteY4" fmla="*/ 159657 h 856343"/>
              <a:gd name="connsiteX5" fmla="*/ 0 w 798285"/>
              <a:gd name="connsiteY5" fmla="*/ 856343 h 856343"/>
              <a:gd name="connsiteX6" fmla="*/ 580571 w 798285"/>
              <a:gd name="connsiteY6" fmla="*/ 856343 h 856343"/>
              <a:gd name="connsiteX7" fmla="*/ 609600 w 798285"/>
              <a:gd name="connsiteY7" fmla="*/ 29029 h 856343"/>
              <a:gd name="connsiteX8" fmla="*/ 609600 w 798285"/>
              <a:gd name="connsiteY8" fmla="*/ 29029 h 856343"/>
              <a:gd name="connsiteX0" fmla="*/ 682171 w 682171"/>
              <a:gd name="connsiteY0" fmla="*/ 14514 h 827314"/>
              <a:gd name="connsiteX1" fmla="*/ 638628 w 682171"/>
              <a:gd name="connsiteY1" fmla="*/ 29028 h 827314"/>
              <a:gd name="connsiteX2" fmla="*/ 551543 w 682171"/>
              <a:gd name="connsiteY2" fmla="*/ 87085 h 827314"/>
              <a:gd name="connsiteX3" fmla="*/ 508000 w 682171"/>
              <a:gd name="connsiteY3" fmla="*/ 130628 h 827314"/>
              <a:gd name="connsiteX4" fmla="*/ 0 w 682171"/>
              <a:gd name="connsiteY4" fmla="*/ 827314 h 827314"/>
              <a:gd name="connsiteX5" fmla="*/ 580571 w 682171"/>
              <a:gd name="connsiteY5" fmla="*/ 827314 h 827314"/>
              <a:gd name="connsiteX6" fmla="*/ 609600 w 682171"/>
              <a:gd name="connsiteY6" fmla="*/ 0 h 827314"/>
              <a:gd name="connsiteX7" fmla="*/ 609600 w 682171"/>
              <a:gd name="connsiteY7" fmla="*/ 0 h 827314"/>
              <a:gd name="connsiteX0" fmla="*/ 638628 w 638628"/>
              <a:gd name="connsiteY0" fmla="*/ 29028 h 827314"/>
              <a:gd name="connsiteX1" fmla="*/ 551543 w 638628"/>
              <a:gd name="connsiteY1" fmla="*/ 87085 h 827314"/>
              <a:gd name="connsiteX2" fmla="*/ 508000 w 638628"/>
              <a:gd name="connsiteY2" fmla="*/ 130628 h 827314"/>
              <a:gd name="connsiteX3" fmla="*/ 0 w 638628"/>
              <a:gd name="connsiteY3" fmla="*/ 827314 h 827314"/>
              <a:gd name="connsiteX4" fmla="*/ 580571 w 638628"/>
              <a:gd name="connsiteY4" fmla="*/ 827314 h 827314"/>
              <a:gd name="connsiteX5" fmla="*/ 609600 w 638628"/>
              <a:gd name="connsiteY5" fmla="*/ 0 h 827314"/>
              <a:gd name="connsiteX6" fmla="*/ 609600 w 638628"/>
              <a:gd name="connsiteY6" fmla="*/ 0 h 827314"/>
              <a:gd name="connsiteX0" fmla="*/ 551543 w 609600"/>
              <a:gd name="connsiteY0" fmla="*/ 87085 h 827314"/>
              <a:gd name="connsiteX1" fmla="*/ 508000 w 609600"/>
              <a:gd name="connsiteY1" fmla="*/ 130628 h 827314"/>
              <a:gd name="connsiteX2" fmla="*/ 0 w 609600"/>
              <a:gd name="connsiteY2" fmla="*/ 827314 h 827314"/>
              <a:gd name="connsiteX3" fmla="*/ 580571 w 609600"/>
              <a:gd name="connsiteY3" fmla="*/ 827314 h 827314"/>
              <a:gd name="connsiteX4" fmla="*/ 609600 w 609600"/>
              <a:gd name="connsiteY4" fmla="*/ 0 h 827314"/>
              <a:gd name="connsiteX5" fmla="*/ 609600 w 609600"/>
              <a:gd name="connsiteY5" fmla="*/ 0 h 827314"/>
              <a:gd name="connsiteX0" fmla="*/ 1155392 w 1213449"/>
              <a:gd name="connsiteY0" fmla="*/ 87085 h 853193"/>
              <a:gd name="connsiteX1" fmla="*/ 1111849 w 1213449"/>
              <a:gd name="connsiteY1" fmla="*/ 130628 h 853193"/>
              <a:gd name="connsiteX2" fmla="*/ 0 w 1213449"/>
              <a:gd name="connsiteY2" fmla="*/ 853193 h 853193"/>
              <a:gd name="connsiteX3" fmla="*/ 1184420 w 1213449"/>
              <a:gd name="connsiteY3" fmla="*/ 827314 h 853193"/>
              <a:gd name="connsiteX4" fmla="*/ 1213449 w 1213449"/>
              <a:gd name="connsiteY4" fmla="*/ 0 h 853193"/>
              <a:gd name="connsiteX5" fmla="*/ 1213449 w 1213449"/>
              <a:gd name="connsiteY5" fmla="*/ 0 h 853193"/>
              <a:gd name="connsiteX0" fmla="*/ 1155392 w 1213449"/>
              <a:gd name="connsiteY0" fmla="*/ 87085 h 835940"/>
              <a:gd name="connsiteX1" fmla="*/ 1111849 w 1213449"/>
              <a:gd name="connsiteY1" fmla="*/ 130628 h 835940"/>
              <a:gd name="connsiteX2" fmla="*/ 0 w 1213449"/>
              <a:gd name="connsiteY2" fmla="*/ 835940 h 835940"/>
              <a:gd name="connsiteX3" fmla="*/ 1184420 w 1213449"/>
              <a:gd name="connsiteY3" fmla="*/ 827314 h 835940"/>
              <a:gd name="connsiteX4" fmla="*/ 1213449 w 1213449"/>
              <a:gd name="connsiteY4" fmla="*/ 0 h 835940"/>
              <a:gd name="connsiteX5" fmla="*/ 1213449 w 1213449"/>
              <a:gd name="connsiteY5" fmla="*/ 0 h 835940"/>
              <a:gd name="connsiteX0" fmla="*/ 1155392 w 1213449"/>
              <a:gd name="connsiteY0" fmla="*/ 87085 h 827314"/>
              <a:gd name="connsiteX1" fmla="*/ 1111849 w 1213449"/>
              <a:gd name="connsiteY1" fmla="*/ 130628 h 827314"/>
              <a:gd name="connsiteX2" fmla="*/ 0 w 1213449"/>
              <a:gd name="connsiteY2" fmla="*/ 818687 h 827314"/>
              <a:gd name="connsiteX3" fmla="*/ 1184420 w 1213449"/>
              <a:gd name="connsiteY3" fmla="*/ 827314 h 827314"/>
              <a:gd name="connsiteX4" fmla="*/ 1213449 w 1213449"/>
              <a:gd name="connsiteY4" fmla="*/ 0 h 827314"/>
              <a:gd name="connsiteX5" fmla="*/ 1213449 w 1213449"/>
              <a:gd name="connsiteY5" fmla="*/ 0 h 827314"/>
              <a:gd name="connsiteX0" fmla="*/ 1155392 w 1213449"/>
              <a:gd name="connsiteY0" fmla="*/ 87085 h 835940"/>
              <a:gd name="connsiteX1" fmla="*/ 1111849 w 1213449"/>
              <a:gd name="connsiteY1" fmla="*/ 130628 h 835940"/>
              <a:gd name="connsiteX2" fmla="*/ 0 w 1213449"/>
              <a:gd name="connsiteY2" fmla="*/ 835940 h 835940"/>
              <a:gd name="connsiteX3" fmla="*/ 1184420 w 1213449"/>
              <a:gd name="connsiteY3" fmla="*/ 827314 h 835940"/>
              <a:gd name="connsiteX4" fmla="*/ 1213449 w 1213449"/>
              <a:gd name="connsiteY4" fmla="*/ 0 h 835940"/>
              <a:gd name="connsiteX5" fmla="*/ 1213449 w 1213449"/>
              <a:gd name="connsiteY5" fmla="*/ 0 h 835940"/>
              <a:gd name="connsiteX0" fmla="*/ 1155392 w 1213449"/>
              <a:gd name="connsiteY0" fmla="*/ 87085 h 842386"/>
              <a:gd name="connsiteX1" fmla="*/ 1111849 w 1213449"/>
              <a:gd name="connsiteY1" fmla="*/ 130628 h 842386"/>
              <a:gd name="connsiteX2" fmla="*/ 0 w 1213449"/>
              <a:gd name="connsiteY2" fmla="*/ 835940 h 842386"/>
              <a:gd name="connsiteX3" fmla="*/ 430794 w 1213449"/>
              <a:gd name="connsiteY3" fmla="*/ 842386 h 842386"/>
              <a:gd name="connsiteX4" fmla="*/ 1213449 w 1213449"/>
              <a:gd name="connsiteY4" fmla="*/ 0 h 842386"/>
              <a:gd name="connsiteX5" fmla="*/ 1213449 w 1213449"/>
              <a:gd name="connsiteY5" fmla="*/ 0 h 842386"/>
              <a:gd name="connsiteX0" fmla="*/ 1155392 w 1213449"/>
              <a:gd name="connsiteY0" fmla="*/ 87085 h 835940"/>
              <a:gd name="connsiteX1" fmla="*/ 1111849 w 1213449"/>
              <a:gd name="connsiteY1" fmla="*/ 130628 h 835940"/>
              <a:gd name="connsiteX2" fmla="*/ 0 w 1213449"/>
              <a:gd name="connsiteY2" fmla="*/ 835940 h 835940"/>
              <a:gd name="connsiteX3" fmla="*/ 430794 w 1213449"/>
              <a:gd name="connsiteY3" fmla="*/ 832338 h 835940"/>
              <a:gd name="connsiteX4" fmla="*/ 1213449 w 1213449"/>
              <a:gd name="connsiteY4" fmla="*/ 0 h 835940"/>
              <a:gd name="connsiteX5" fmla="*/ 1213449 w 1213449"/>
              <a:gd name="connsiteY5" fmla="*/ 0 h 835940"/>
              <a:gd name="connsiteX0" fmla="*/ 1155392 w 1213449"/>
              <a:gd name="connsiteY0" fmla="*/ 87085 h 835940"/>
              <a:gd name="connsiteX1" fmla="*/ 1111849 w 1213449"/>
              <a:gd name="connsiteY1" fmla="*/ 130628 h 835940"/>
              <a:gd name="connsiteX2" fmla="*/ 0 w 1213449"/>
              <a:gd name="connsiteY2" fmla="*/ 835940 h 835940"/>
              <a:gd name="connsiteX3" fmla="*/ 430794 w 1213449"/>
              <a:gd name="connsiteY3" fmla="*/ 832338 h 835940"/>
              <a:gd name="connsiteX4" fmla="*/ 1213449 w 1213449"/>
              <a:gd name="connsiteY4" fmla="*/ 0 h 835940"/>
              <a:gd name="connsiteX5" fmla="*/ 1213449 w 1213449"/>
              <a:gd name="connsiteY5" fmla="*/ 0 h 835940"/>
              <a:gd name="connsiteX0" fmla="*/ 1155392 w 1213449"/>
              <a:gd name="connsiteY0" fmla="*/ 87085 h 835940"/>
              <a:gd name="connsiteX1" fmla="*/ 1111849 w 1213449"/>
              <a:gd name="connsiteY1" fmla="*/ 130628 h 835940"/>
              <a:gd name="connsiteX2" fmla="*/ 0 w 1213449"/>
              <a:gd name="connsiteY2" fmla="*/ 835940 h 835940"/>
              <a:gd name="connsiteX3" fmla="*/ 430794 w 1213449"/>
              <a:gd name="connsiteY3" fmla="*/ 832338 h 835940"/>
              <a:gd name="connsiteX4" fmla="*/ 1213449 w 1213449"/>
              <a:gd name="connsiteY4" fmla="*/ 0 h 835940"/>
              <a:gd name="connsiteX5" fmla="*/ 1213449 w 1213449"/>
              <a:gd name="connsiteY5" fmla="*/ 0 h 835940"/>
              <a:gd name="connsiteX0" fmla="*/ 1155392 w 1213449"/>
              <a:gd name="connsiteY0" fmla="*/ 87085 h 835940"/>
              <a:gd name="connsiteX1" fmla="*/ 1111849 w 1213449"/>
              <a:gd name="connsiteY1" fmla="*/ 130628 h 835940"/>
              <a:gd name="connsiteX2" fmla="*/ 0 w 1213449"/>
              <a:gd name="connsiteY2" fmla="*/ 835940 h 835940"/>
              <a:gd name="connsiteX3" fmla="*/ 430794 w 1213449"/>
              <a:gd name="connsiteY3" fmla="*/ 832338 h 835940"/>
              <a:gd name="connsiteX4" fmla="*/ 1213449 w 1213449"/>
              <a:gd name="connsiteY4" fmla="*/ 0 h 835940"/>
              <a:gd name="connsiteX5" fmla="*/ 1213449 w 1213449"/>
              <a:gd name="connsiteY5" fmla="*/ 0 h 835940"/>
              <a:gd name="connsiteX0" fmla="*/ 1155392 w 1213449"/>
              <a:gd name="connsiteY0" fmla="*/ 87085 h 835940"/>
              <a:gd name="connsiteX1" fmla="*/ 0 w 1213449"/>
              <a:gd name="connsiteY1" fmla="*/ 835940 h 835940"/>
              <a:gd name="connsiteX2" fmla="*/ 430794 w 1213449"/>
              <a:gd name="connsiteY2" fmla="*/ 832338 h 835940"/>
              <a:gd name="connsiteX3" fmla="*/ 1213449 w 1213449"/>
              <a:gd name="connsiteY3" fmla="*/ 0 h 835940"/>
              <a:gd name="connsiteX4" fmla="*/ 1213449 w 1213449"/>
              <a:gd name="connsiteY4" fmla="*/ 0 h 835940"/>
              <a:gd name="connsiteX0" fmla="*/ 1155392 w 1213449"/>
              <a:gd name="connsiteY0" fmla="*/ 87085 h 835940"/>
              <a:gd name="connsiteX1" fmla="*/ 0 w 1213449"/>
              <a:gd name="connsiteY1" fmla="*/ 835940 h 835940"/>
              <a:gd name="connsiteX2" fmla="*/ 430794 w 1213449"/>
              <a:gd name="connsiteY2" fmla="*/ 832338 h 835940"/>
              <a:gd name="connsiteX3" fmla="*/ 1213449 w 1213449"/>
              <a:gd name="connsiteY3" fmla="*/ 0 h 835940"/>
              <a:gd name="connsiteX4" fmla="*/ 1213449 w 1213449"/>
              <a:gd name="connsiteY4" fmla="*/ 0 h 835940"/>
              <a:gd name="connsiteX0" fmla="*/ 0 w 1213449"/>
              <a:gd name="connsiteY0" fmla="*/ 835940 h 835940"/>
              <a:gd name="connsiteX1" fmla="*/ 430794 w 1213449"/>
              <a:gd name="connsiteY1" fmla="*/ 832338 h 835940"/>
              <a:gd name="connsiteX2" fmla="*/ 1213449 w 1213449"/>
              <a:gd name="connsiteY2" fmla="*/ 0 h 835940"/>
              <a:gd name="connsiteX3" fmla="*/ 1213449 w 1213449"/>
              <a:gd name="connsiteY3" fmla="*/ 0 h 835940"/>
              <a:gd name="connsiteX0" fmla="*/ 0 w 1274691"/>
              <a:gd name="connsiteY0" fmla="*/ 903606 h 903606"/>
              <a:gd name="connsiteX1" fmla="*/ 430794 w 1274691"/>
              <a:gd name="connsiteY1" fmla="*/ 900004 h 903606"/>
              <a:gd name="connsiteX2" fmla="*/ 1213449 w 1274691"/>
              <a:gd name="connsiteY2" fmla="*/ 67666 h 903606"/>
              <a:gd name="connsiteX3" fmla="*/ 1225674 w 1274691"/>
              <a:gd name="connsiteY3" fmla="*/ 45662 h 903606"/>
              <a:gd name="connsiteX0" fmla="*/ 0 w 1213449"/>
              <a:gd name="connsiteY0" fmla="*/ 835940 h 835940"/>
              <a:gd name="connsiteX1" fmla="*/ 430794 w 1213449"/>
              <a:gd name="connsiteY1" fmla="*/ 832338 h 835940"/>
              <a:gd name="connsiteX2" fmla="*/ 1213449 w 1213449"/>
              <a:gd name="connsiteY2" fmla="*/ 0 h 835940"/>
              <a:gd name="connsiteX0" fmla="*/ 0 w 1247678"/>
              <a:gd name="connsiteY0" fmla="*/ 865279 h 865279"/>
              <a:gd name="connsiteX1" fmla="*/ 430794 w 1247678"/>
              <a:gd name="connsiteY1" fmla="*/ 861677 h 865279"/>
              <a:gd name="connsiteX2" fmla="*/ 1247678 w 1247678"/>
              <a:gd name="connsiteY2" fmla="*/ 0 h 865279"/>
              <a:gd name="connsiteX0" fmla="*/ 0 w 1755678"/>
              <a:gd name="connsiteY0" fmla="*/ 879793 h 879793"/>
              <a:gd name="connsiteX1" fmla="*/ 938794 w 1755678"/>
              <a:gd name="connsiteY1" fmla="*/ 861677 h 879793"/>
              <a:gd name="connsiteX2" fmla="*/ 1755678 w 1755678"/>
              <a:gd name="connsiteY2" fmla="*/ 0 h 879793"/>
              <a:gd name="connsiteX0" fmla="*/ 0 w 1755678"/>
              <a:gd name="connsiteY0" fmla="*/ 879793 h 879793"/>
              <a:gd name="connsiteX1" fmla="*/ 938794 w 1755678"/>
              <a:gd name="connsiteY1" fmla="*/ 861677 h 879793"/>
              <a:gd name="connsiteX2" fmla="*/ 1755678 w 1755678"/>
              <a:gd name="connsiteY2" fmla="*/ 0 h 879793"/>
              <a:gd name="connsiteX0" fmla="*/ 0 w 1755678"/>
              <a:gd name="connsiteY0" fmla="*/ 879793 h 879793"/>
              <a:gd name="connsiteX1" fmla="*/ 938794 w 1755678"/>
              <a:gd name="connsiteY1" fmla="*/ 861677 h 879793"/>
              <a:gd name="connsiteX2" fmla="*/ 1755678 w 1755678"/>
              <a:gd name="connsiteY2" fmla="*/ 0 h 879793"/>
              <a:gd name="connsiteX0" fmla="*/ 0 w 1875828"/>
              <a:gd name="connsiteY0" fmla="*/ 879793 h 879793"/>
              <a:gd name="connsiteX1" fmla="*/ 1875828 w 1875828"/>
              <a:gd name="connsiteY1" fmla="*/ 879784 h 879793"/>
              <a:gd name="connsiteX2" fmla="*/ 1755678 w 1875828"/>
              <a:gd name="connsiteY2" fmla="*/ 0 h 879793"/>
              <a:gd name="connsiteX0" fmla="*/ 0 w 1875828"/>
              <a:gd name="connsiteY0" fmla="*/ 875267 h 875267"/>
              <a:gd name="connsiteX1" fmla="*/ 1875828 w 1875828"/>
              <a:gd name="connsiteY1" fmla="*/ 875258 h 875267"/>
              <a:gd name="connsiteX2" fmla="*/ 1307532 w 1875828"/>
              <a:gd name="connsiteY2" fmla="*/ 0 h 875267"/>
            </a:gdLst>
            <a:ahLst/>
            <a:cxnLst>
              <a:cxn ang="0">
                <a:pos x="connsiteX0" y="connsiteY0"/>
              </a:cxn>
              <a:cxn ang="0">
                <a:pos x="connsiteX1" y="connsiteY1"/>
              </a:cxn>
              <a:cxn ang="0">
                <a:pos x="connsiteX2" y="connsiteY2"/>
              </a:cxn>
            </a:cxnLst>
            <a:rect l="l" t="t" r="r" b="b"/>
            <a:pathLst>
              <a:path w="1875828" h="875267">
                <a:moveTo>
                  <a:pt x="0" y="875267"/>
                </a:moveTo>
                <a:lnTo>
                  <a:pt x="1875828" y="875258"/>
                </a:lnTo>
                <a:lnTo>
                  <a:pt x="1307532" y="0"/>
                </a:lnTo>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6920821" y="2618065"/>
            <a:ext cx="1276201" cy="858596"/>
          </a:xfrm>
          <a:custGeom>
            <a:avLst/>
            <a:gdLst>
              <a:gd name="connsiteX0" fmla="*/ 798285 w 798285"/>
              <a:gd name="connsiteY0" fmla="*/ 0 h 856343"/>
              <a:gd name="connsiteX1" fmla="*/ 798285 w 798285"/>
              <a:gd name="connsiteY1" fmla="*/ 0 h 856343"/>
              <a:gd name="connsiteX2" fmla="*/ 682171 w 798285"/>
              <a:gd name="connsiteY2" fmla="*/ 43543 h 856343"/>
              <a:gd name="connsiteX3" fmla="*/ 638628 w 798285"/>
              <a:gd name="connsiteY3" fmla="*/ 58057 h 856343"/>
              <a:gd name="connsiteX4" fmla="*/ 551543 w 798285"/>
              <a:gd name="connsiteY4" fmla="*/ 116114 h 856343"/>
              <a:gd name="connsiteX5" fmla="*/ 508000 w 798285"/>
              <a:gd name="connsiteY5" fmla="*/ 159657 h 856343"/>
              <a:gd name="connsiteX6" fmla="*/ 0 w 798285"/>
              <a:gd name="connsiteY6" fmla="*/ 856343 h 856343"/>
              <a:gd name="connsiteX7" fmla="*/ 580571 w 798285"/>
              <a:gd name="connsiteY7" fmla="*/ 856343 h 856343"/>
              <a:gd name="connsiteX8" fmla="*/ 609600 w 798285"/>
              <a:gd name="connsiteY8" fmla="*/ 29029 h 856343"/>
              <a:gd name="connsiteX9" fmla="*/ 609600 w 798285"/>
              <a:gd name="connsiteY9" fmla="*/ 29029 h 856343"/>
              <a:gd name="connsiteX0" fmla="*/ 2080985 w 2080985"/>
              <a:gd name="connsiteY0" fmla="*/ 0 h 869043"/>
              <a:gd name="connsiteX1" fmla="*/ 2080985 w 2080985"/>
              <a:gd name="connsiteY1" fmla="*/ 0 h 869043"/>
              <a:gd name="connsiteX2" fmla="*/ 1964871 w 2080985"/>
              <a:gd name="connsiteY2" fmla="*/ 43543 h 869043"/>
              <a:gd name="connsiteX3" fmla="*/ 1921328 w 2080985"/>
              <a:gd name="connsiteY3" fmla="*/ 58057 h 869043"/>
              <a:gd name="connsiteX4" fmla="*/ 1834243 w 2080985"/>
              <a:gd name="connsiteY4" fmla="*/ 116114 h 869043"/>
              <a:gd name="connsiteX5" fmla="*/ 1790700 w 2080985"/>
              <a:gd name="connsiteY5" fmla="*/ 159657 h 869043"/>
              <a:gd name="connsiteX6" fmla="*/ 0 w 2080985"/>
              <a:gd name="connsiteY6" fmla="*/ 869043 h 869043"/>
              <a:gd name="connsiteX7" fmla="*/ 1863271 w 2080985"/>
              <a:gd name="connsiteY7" fmla="*/ 856343 h 869043"/>
              <a:gd name="connsiteX8" fmla="*/ 1892300 w 2080985"/>
              <a:gd name="connsiteY8" fmla="*/ 29029 h 869043"/>
              <a:gd name="connsiteX9" fmla="*/ 1892300 w 2080985"/>
              <a:gd name="connsiteY9" fmla="*/ 29029 h 869043"/>
              <a:gd name="connsiteX0" fmla="*/ 2080985 w 2358571"/>
              <a:gd name="connsiteY0" fmla="*/ 0 h 881743"/>
              <a:gd name="connsiteX1" fmla="*/ 2080985 w 2358571"/>
              <a:gd name="connsiteY1" fmla="*/ 0 h 881743"/>
              <a:gd name="connsiteX2" fmla="*/ 1964871 w 2358571"/>
              <a:gd name="connsiteY2" fmla="*/ 43543 h 881743"/>
              <a:gd name="connsiteX3" fmla="*/ 1921328 w 2358571"/>
              <a:gd name="connsiteY3" fmla="*/ 58057 h 881743"/>
              <a:gd name="connsiteX4" fmla="*/ 1834243 w 2358571"/>
              <a:gd name="connsiteY4" fmla="*/ 116114 h 881743"/>
              <a:gd name="connsiteX5" fmla="*/ 1790700 w 2358571"/>
              <a:gd name="connsiteY5" fmla="*/ 159657 h 881743"/>
              <a:gd name="connsiteX6" fmla="*/ 0 w 2358571"/>
              <a:gd name="connsiteY6" fmla="*/ 869043 h 881743"/>
              <a:gd name="connsiteX7" fmla="*/ 2358571 w 2358571"/>
              <a:gd name="connsiteY7" fmla="*/ 881743 h 881743"/>
              <a:gd name="connsiteX8" fmla="*/ 1892300 w 2358571"/>
              <a:gd name="connsiteY8" fmla="*/ 29029 h 881743"/>
              <a:gd name="connsiteX9" fmla="*/ 1892300 w 2358571"/>
              <a:gd name="connsiteY9" fmla="*/ 29029 h 881743"/>
              <a:gd name="connsiteX0" fmla="*/ 2080985 w 2320471"/>
              <a:gd name="connsiteY0" fmla="*/ 0 h 869043"/>
              <a:gd name="connsiteX1" fmla="*/ 2080985 w 2320471"/>
              <a:gd name="connsiteY1" fmla="*/ 0 h 869043"/>
              <a:gd name="connsiteX2" fmla="*/ 1964871 w 2320471"/>
              <a:gd name="connsiteY2" fmla="*/ 43543 h 869043"/>
              <a:gd name="connsiteX3" fmla="*/ 1921328 w 2320471"/>
              <a:gd name="connsiteY3" fmla="*/ 58057 h 869043"/>
              <a:gd name="connsiteX4" fmla="*/ 1834243 w 2320471"/>
              <a:gd name="connsiteY4" fmla="*/ 116114 h 869043"/>
              <a:gd name="connsiteX5" fmla="*/ 1790700 w 2320471"/>
              <a:gd name="connsiteY5" fmla="*/ 159657 h 869043"/>
              <a:gd name="connsiteX6" fmla="*/ 0 w 2320471"/>
              <a:gd name="connsiteY6" fmla="*/ 869043 h 869043"/>
              <a:gd name="connsiteX7" fmla="*/ 2320471 w 2320471"/>
              <a:gd name="connsiteY7" fmla="*/ 869043 h 869043"/>
              <a:gd name="connsiteX8" fmla="*/ 1892300 w 2320471"/>
              <a:gd name="connsiteY8" fmla="*/ 29029 h 869043"/>
              <a:gd name="connsiteX9" fmla="*/ 1892300 w 2320471"/>
              <a:gd name="connsiteY9" fmla="*/ 29029 h 869043"/>
              <a:gd name="connsiteX0" fmla="*/ 2080985 w 2320471"/>
              <a:gd name="connsiteY0" fmla="*/ 0 h 869043"/>
              <a:gd name="connsiteX1" fmla="*/ 1964871 w 2320471"/>
              <a:gd name="connsiteY1" fmla="*/ 43543 h 869043"/>
              <a:gd name="connsiteX2" fmla="*/ 1921328 w 2320471"/>
              <a:gd name="connsiteY2" fmla="*/ 58057 h 869043"/>
              <a:gd name="connsiteX3" fmla="*/ 1834243 w 2320471"/>
              <a:gd name="connsiteY3" fmla="*/ 116114 h 869043"/>
              <a:gd name="connsiteX4" fmla="*/ 1790700 w 2320471"/>
              <a:gd name="connsiteY4" fmla="*/ 159657 h 869043"/>
              <a:gd name="connsiteX5" fmla="*/ 0 w 2320471"/>
              <a:gd name="connsiteY5" fmla="*/ 869043 h 869043"/>
              <a:gd name="connsiteX6" fmla="*/ 2320471 w 2320471"/>
              <a:gd name="connsiteY6" fmla="*/ 869043 h 869043"/>
              <a:gd name="connsiteX7" fmla="*/ 1892300 w 2320471"/>
              <a:gd name="connsiteY7" fmla="*/ 29029 h 869043"/>
              <a:gd name="connsiteX8" fmla="*/ 1892300 w 2320471"/>
              <a:gd name="connsiteY8" fmla="*/ 29029 h 869043"/>
              <a:gd name="connsiteX0" fmla="*/ 2080985 w 2320471"/>
              <a:gd name="connsiteY0" fmla="*/ 0 h 869043"/>
              <a:gd name="connsiteX1" fmla="*/ 1964871 w 2320471"/>
              <a:gd name="connsiteY1" fmla="*/ 43543 h 869043"/>
              <a:gd name="connsiteX2" fmla="*/ 1921328 w 2320471"/>
              <a:gd name="connsiteY2" fmla="*/ 58057 h 869043"/>
              <a:gd name="connsiteX3" fmla="*/ 1834243 w 2320471"/>
              <a:gd name="connsiteY3" fmla="*/ 116114 h 869043"/>
              <a:gd name="connsiteX4" fmla="*/ 1790700 w 2320471"/>
              <a:gd name="connsiteY4" fmla="*/ 159657 h 869043"/>
              <a:gd name="connsiteX5" fmla="*/ 0 w 2320471"/>
              <a:gd name="connsiteY5" fmla="*/ 869043 h 869043"/>
              <a:gd name="connsiteX6" fmla="*/ 2320471 w 2320471"/>
              <a:gd name="connsiteY6" fmla="*/ 869043 h 869043"/>
              <a:gd name="connsiteX7" fmla="*/ 1892300 w 2320471"/>
              <a:gd name="connsiteY7" fmla="*/ 29029 h 869043"/>
              <a:gd name="connsiteX8" fmla="*/ 1892300 w 2320471"/>
              <a:gd name="connsiteY8" fmla="*/ 29029 h 869043"/>
              <a:gd name="connsiteX0" fmla="*/ 1964871 w 2320471"/>
              <a:gd name="connsiteY0" fmla="*/ 14514 h 840014"/>
              <a:gd name="connsiteX1" fmla="*/ 1921328 w 2320471"/>
              <a:gd name="connsiteY1" fmla="*/ 29028 h 840014"/>
              <a:gd name="connsiteX2" fmla="*/ 1834243 w 2320471"/>
              <a:gd name="connsiteY2" fmla="*/ 87085 h 840014"/>
              <a:gd name="connsiteX3" fmla="*/ 1790700 w 2320471"/>
              <a:gd name="connsiteY3" fmla="*/ 130628 h 840014"/>
              <a:gd name="connsiteX4" fmla="*/ 0 w 2320471"/>
              <a:gd name="connsiteY4" fmla="*/ 840014 h 840014"/>
              <a:gd name="connsiteX5" fmla="*/ 2320471 w 2320471"/>
              <a:gd name="connsiteY5" fmla="*/ 840014 h 840014"/>
              <a:gd name="connsiteX6" fmla="*/ 1892300 w 2320471"/>
              <a:gd name="connsiteY6" fmla="*/ 0 h 840014"/>
              <a:gd name="connsiteX7" fmla="*/ 1892300 w 2320471"/>
              <a:gd name="connsiteY7" fmla="*/ 0 h 840014"/>
              <a:gd name="connsiteX0" fmla="*/ 1921328 w 2320471"/>
              <a:gd name="connsiteY0" fmla="*/ 29028 h 840014"/>
              <a:gd name="connsiteX1" fmla="*/ 1834243 w 2320471"/>
              <a:gd name="connsiteY1" fmla="*/ 87085 h 840014"/>
              <a:gd name="connsiteX2" fmla="*/ 1790700 w 2320471"/>
              <a:gd name="connsiteY2" fmla="*/ 130628 h 840014"/>
              <a:gd name="connsiteX3" fmla="*/ 0 w 2320471"/>
              <a:gd name="connsiteY3" fmla="*/ 840014 h 840014"/>
              <a:gd name="connsiteX4" fmla="*/ 2320471 w 2320471"/>
              <a:gd name="connsiteY4" fmla="*/ 840014 h 840014"/>
              <a:gd name="connsiteX5" fmla="*/ 1892300 w 2320471"/>
              <a:gd name="connsiteY5" fmla="*/ 0 h 840014"/>
              <a:gd name="connsiteX6" fmla="*/ 1892300 w 2320471"/>
              <a:gd name="connsiteY6" fmla="*/ 0 h 840014"/>
              <a:gd name="connsiteX0" fmla="*/ 1921328 w 2320471"/>
              <a:gd name="connsiteY0" fmla="*/ 29028 h 840014"/>
              <a:gd name="connsiteX1" fmla="*/ 1834243 w 2320471"/>
              <a:gd name="connsiteY1" fmla="*/ 87085 h 840014"/>
              <a:gd name="connsiteX2" fmla="*/ 1790700 w 2320471"/>
              <a:gd name="connsiteY2" fmla="*/ 130628 h 840014"/>
              <a:gd name="connsiteX3" fmla="*/ 0 w 2320471"/>
              <a:gd name="connsiteY3" fmla="*/ 840014 h 840014"/>
              <a:gd name="connsiteX4" fmla="*/ 2320471 w 2320471"/>
              <a:gd name="connsiteY4" fmla="*/ 840014 h 840014"/>
              <a:gd name="connsiteX5" fmla="*/ 1892300 w 2320471"/>
              <a:gd name="connsiteY5" fmla="*/ 0 h 840014"/>
              <a:gd name="connsiteX6" fmla="*/ 1892300 w 2320471"/>
              <a:gd name="connsiteY6" fmla="*/ 0 h 840014"/>
              <a:gd name="connsiteX0" fmla="*/ 1921328 w 2320471"/>
              <a:gd name="connsiteY0" fmla="*/ 29028 h 840014"/>
              <a:gd name="connsiteX1" fmla="*/ 1834243 w 2320471"/>
              <a:gd name="connsiteY1" fmla="*/ 87085 h 840014"/>
              <a:gd name="connsiteX2" fmla="*/ 1790700 w 2320471"/>
              <a:gd name="connsiteY2" fmla="*/ 130628 h 840014"/>
              <a:gd name="connsiteX3" fmla="*/ 0 w 2320471"/>
              <a:gd name="connsiteY3" fmla="*/ 840014 h 840014"/>
              <a:gd name="connsiteX4" fmla="*/ 2320471 w 2320471"/>
              <a:gd name="connsiteY4" fmla="*/ 840014 h 840014"/>
              <a:gd name="connsiteX5" fmla="*/ 1892300 w 2320471"/>
              <a:gd name="connsiteY5" fmla="*/ 0 h 840014"/>
              <a:gd name="connsiteX0" fmla="*/ 1921328 w 2320471"/>
              <a:gd name="connsiteY0" fmla="*/ 29028 h 840014"/>
              <a:gd name="connsiteX1" fmla="*/ 1834243 w 2320471"/>
              <a:gd name="connsiteY1" fmla="*/ 87085 h 840014"/>
              <a:gd name="connsiteX2" fmla="*/ 1790700 w 2320471"/>
              <a:gd name="connsiteY2" fmla="*/ 130628 h 840014"/>
              <a:gd name="connsiteX3" fmla="*/ 0 w 2320471"/>
              <a:gd name="connsiteY3" fmla="*/ 840014 h 840014"/>
              <a:gd name="connsiteX4" fmla="*/ 2320471 w 2320471"/>
              <a:gd name="connsiteY4" fmla="*/ 840014 h 840014"/>
              <a:gd name="connsiteX5" fmla="*/ 1892300 w 2320471"/>
              <a:gd name="connsiteY5" fmla="*/ 0 h 840014"/>
              <a:gd name="connsiteX0" fmla="*/ 1921328 w 2320471"/>
              <a:gd name="connsiteY0" fmla="*/ 29028 h 840014"/>
              <a:gd name="connsiteX1" fmla="*/ 1834243 w 2320471"/>
              <a:gd name="connsiteY1" fmla="*/ 87085 h 840014"/>
              <a:gd name="connsiteX2" fmla="*/ 1790700 w 2320471"/>
              <a:gd name="connsiteY2" fmla="*/ 130628 h 840014"/>
              <a:gd name="connsiteX3" fmla="*/ 0 w 2320471"/>
              <a:gd name="connsiteY3" fmla="*/ 840014 h 840014"/>
              <a:gd name="connsiteX4" fmla="*/ 2320471 w 2320471"/>
              <a:gd name="connsiteY4" fmla="*/ 840014 h 840014"/>
              <a:gd name="connsiteX5" fmla="*/ 1892300 w 2320471"/>
              <a:gd name="connsiteY5" fmla="*/ 0 h 840014"/>
              <a:gd name="connsiteX0" fmla="*/ 1921328 w 2320471"/>
              <a:gd name="connsiteY0" fmla="*/ 0 h 810986"/>
              <a:gd name="connsiteX1" fmla="*/ 1834243 w 2320471"/>
              <a:gd name="connsiteY1" fmla="*/ 58057 h 810986"/>
              <a:gd name="connsiteX2" fmla="*/ 1790700 w 2320471"/>
              <a:gd name="connsiteY2" fmla="*/ 101600 h 810986"/>
              <a:gd name="connsiteX3" fmla="*/ 0 w 2320471"/>
              <a:gd name="connsiteY3" fmla="*/ 810986 h 810986"/>
              <a:gd name="connsiteX4" fmla="*/ 2320471 w 2320471"/>
              <a:gd name="connsiteY4" fmla="*/ 810986 h 810986"/>
              <a:gd name="connsiteX0" fmla="*/ 1921328 w 2320471"/>
              <a:gd name="connsiteY0" fmla="*/ 0 h 810986"/>
              <a:gd name="connsiteX1" fmla="*/ 1834243 w 2320471"/>
              <a:gd name="connsiteY1" fmla="*/ 58057 h 810986"/>
              <a:gd name="connsiteX2" fmla="*/ 1790700 w 2320471"/>
              <a:gd name="connsiteY2" fmla="*/ 101600 h 810986"/>
              <a:gd name="connsiteX3" fmla="*/ 0 w 2320471"/>
              <a:gd name="connsiteY3" fmla="*/ 810986 h 810986"/>
              <a:gd name="connsiteX4" fmla="*/ 2320471 w 2320471"/>
              <a:gd name="connsiteY4" fmla="*/ 810986 h 810986"/>
              <a:gd name="connsiteX0" fmla="*/ 1921328 w 2320471"/>
              <a:gd name="connsiteY0" fmla="*/ 0 h 810986"/>
              <a:gd name="connsiteX1" fmla="*/ 1834243 w 2320471"/>
              <a:gd name="connsiteY1" fmla="*/ 58057 h 810986"/>
              <a:gd name="connsiteX2" fmla="*/ 1790700 w 2320471"/>
              <a:gd name="connsiteY2" fmla="*/ 101600 h 810986"/>
              <a:gd name="connsiteX3" fmla="*/ 0 w 2320471"/>
              <a:gd name="connsiteY3" fmla="*/ 810986 h 810986"/>
              <a:gd name="connsiteX4" fmla="*/ 2320471 w 2320471"/>
              <a:gd name="connsiteY4" fmla="*/ 810986 h 810986"/>
              <a:gd name="connsiteX0" fmla="*/ 1921328 w 2320471"/>
              <a:gd name="connsiteY0" fmla="*/ 0 h 810986"/>
              <a:gd name="connsiteX1" fmla="*/ 1790700 w 2320471"/>
              <a:gd name="connsiteY1" fmla="*/ 101600 h 810986"/>
              <a:gd name="connsiteX2" fmla="*/ 0 w 2320471"/>
              <a:gd name="connsiteY2" fmla="*/ 810986 h 810986"/>
              <a:gd name="connsiteX3" fmla="*/ 2320471 w 2320471"/>
              <a:gd name="connsiteY3" fmla="*/ 810986 h 810986"/>
              <a:gd name="connsiteX0" fmla="*/ 1790700 w 2320471"/>
              <a:gd name="connsiteY0" fmla="*/ 0 h 709386"/>
              <a:gd name="connsiteX1" fmla="*/ 0 w 2320471"/>
              <a:gd name="connsiteY1" fmla="*/ 709386 h 709386"/>
              <a:gd name="connsiteX2" fmla="*/ 2320471 w 2320471"/>
              <a:gd name="connsiteY2" fmla="*/ 709386 h 709386"/>
              <a:gd name="connsiteX0" fmla="*/ 1912043 w 2320471"/>
              <a:gd name="connsiteY0" fmla="*/ 0 h 830728"/>
              <a:gd name="connsiteX1" fmla="*/ 0 w 2320471"/>
              <a:gd name="connsiteY1" fmla="*/ 830728 h 830728"/>
              <a:gd name="connsiteX2" fmla="*/ 2320471 w 2320471"/>
              <a:gd name="connsiteY2" fmla="*/ 830728 h 830728"/>
              <a:gd name="connsiteX0" fmla="*/ 2660645 w 3069073"/>
              <a:gd name="connsiteY0" fmla="*/ 0 h 850824"/>
              <a:gd name="connsiteX1" fmla="*/ 0 w 3069073"/>
              <a:gd name="connsiteY1" fmla="*/ 850824 h 850824"/>
              <a:gd name="connsiteX2" fmla="*/ 3069073 w 3069073"/>
              <a:gd name="connsiteY2" fmla="*/ 830728 h 850824"/>
              <a:gd name="connsiteX0" fmla="*/ 2665669 w 3074097"/>
              <a:gd name="connsiteY0" fmla="*/ 0 h 830728"/>
              <a:gd name="connsiteX1" fmla="*/ 0 w 3074097"/>
              <a:gd name="connsiteY1" fmla="*/ 825703 h 830728"/>
              <a:gd name="connsiteX2" fmla="*/ 3074097 w 3074097"/>
              <a:gd name="connsiteY2" fmla="*/ 830728 h 830728"/>
              <a:gd name="connsiteX0" fmla="*/ 2665669 w 3682023"/>
              <a:gd name="connsiteY0" fmla="*/ 0 h 825704"/>
              <a:gd name="connsiteX1" fmla="*/ 0 w 3682023"/>
              <a:gd name="connsiteY1" fmla="*/ 825703 h 825704"/>
              <a:gd name="connsiteX2" fmla="*/ 3682023 w 3682023"/>
              <a:gd name="connsiteY2" fmla="*/ 825704 h 825704"/>
              <a:gd name="connsiteX0" fmla="*/ 0 w 1016354"/>
              <a:gd name="connsiteY0" fmla="*/ 0 h 834756"/>
              <a:gd name="connsiteX1" fmla="*/ 557365 w 1016354"/>
              <a:gd name="connsiteY1" fmla="*/ 834756 h 834756"/>
              <a:gd name="connsiteX2" fmla="*/ 1016354 w 1016354"/>
              <a:gd name="connsiteY2" fmla="*/ 825704 h 834756"/>
              <a:gd name="connsiteX0" fmla="*/ 0 w 1016354"/>
              <a:gd name="connsiteY0" fmla="*/ 0 h 834756"/>
              <a:gd name="connsiteX1" fmla="*/ 557365 w 1016354"/>
              <a:gd name="connsiteY1" fmla="*/ 834756 h 834756"/>
              <a:gd name="connsiteX2" fmla="*/ 1016354 w 1016354"/>
              <a:gd name="connsiteY2" fmla="*/ 825704 h 834756"/>
              <a:gd name="connsiteX0" fmla="*/ 0 w 1016354"/>
              <a:gd name="connsiteY0" fmla="*/ 0 h 825704"/>
              <a:gd name="connsiteX1" fmla="*/ 430229 w 1016354"/>
              <a:gd name="connsiteY1" fmla="*/ 634272 h 825704"/>
              <a:gd name="connsiteX2" fmla="*/ 1016354 w 1016354"/>
              <a:gd name="connsiteY2" fmla="*/ 825704 h 825704"/>
              <a:gd name="connsiteX0" fmla="*/ 0 w 1016354"/>
              <a:gd name="connsiteY0" fmla="*/ 0 h 825704"/>
              <a:gd name="connsiteX1" fmla="*/ 430229 w 1016354"/>
              <a:gd name="connsiteY1" fmla="*/ 634272 h 825704"/>
              <a:gd name="connsiteX2" fmla="*/ 1016354 w 1016354"/>
              <a:gd name="connsiteY2" fmla="*/ 825704 h 825704"/>
              <a:gd name="connsiteX3" fmla="*/ 0 w 1016354"/>
              <a:gd name="connsiteY3" fmla="*/ 0 h 825704"/>
              <a:gd name="connsiteX0" fmla="*/ 0 w 1016354"/>
              <a:gd name="connsiteY0" fmla="*/ 0 h 825704"/>
              <a:gd name="connsiteX1" fmla="*/ 430229 w 1016354"/>
              <a:gd name="connsiteY1" fmla="*/ 634272 h 825704"/>
              <a:gd name="connsiteX2" fmla="*/ 1016354 w 1016354"/>
              <a:gd name="connsiteY2" fmla="*/ 825704 h 825704"/>
              <a:gd name="connsiteX3" fmla="*/ 0 w 1016354"/>
              <a:gd name="connsiteY3" fmla="*/ 0 h 825704"/>
              <a:gd name="connsiteX0" fmla="*/ 0 w 1016354"/>
              <a:gd name="connsiteY0" fmla="*/ 0 h 849425"/>
              <a:gd name="connsiteX1" fmla="*/ 616043 w 1016354"/>
              <a:gd name="connsiteY1" fmla="*/ 849425 h 849425"/>
              <a:gd name="connsiteX2" fmla="*/ 1016354 w 1016354"/>
              <a:gd name="connsiteY2" fmla="*/ 825704 h 849425"/>
              <a:gd name="connsiteX3" fmla="*/ 0 w 1016354"/>
              <a:gd name="connsiteY3" fmla="*/ 0 h 849425"/>
              <a:gd name="connsiteX0" fmla="*/ 0 w 1276201"/>
              <a:gd name="connsiteY0" fmla="*/ 0 h 858596"/>
              <a:gd name="connsiteX1" fmla="*/ 616043 w 1276201"/>
              <a:gd name="connsiteY1" fmla="*/ 849425 h 858596"/>
              <a:gd name="connsiteX2" fmla="*/ 1276201 w 1276201"/>
              <a:gd name="connsiteY2" fmla="*/ 858596 h 858596"/>
              <a:gd name="connsiteX3" fmla="*/ 0 w 1276201"/>
              <a:gd name="connsiteY3" fmla="*/ 0 h 858596"/>
            </a:gdLst>
            <a:ahLst/>
            <a:cxnLst>
              <a:cxn ang="0">
                <a:pos x="connsiteX0" y="connsiteY0"/>
              </a:cxn>
              <a:cxn ang="0">
                <a:pos x="connsiteX1" y="connsiteY1"/>
              </a:cxn>
              <a:cxn ang="0">
                <a:pos x="connsiteX2" y="connsiteY2"/>
              </a:cxn>
              <a:cxn ang="0">
                <a:pos x="connsiteX3" y="connsiteY3"/>
              </a:cxn>
            </a:cxnLst>
            <a:rect l="l" t="t" r="r" b="b"/>
            <a:pathLst>
              <a:path w="1276201" h="858596">
                <a:moveTo>
                  <a:pt x="0" y="0"/>
                </a:moveTo>
                <a:lnTo>
                  <a:pt x="616043" y="849425"/>
                </a:lnTo>
                <a:lnTo>
                  <a:pt x="1276201" y="858596"/>
                </a:lnTo>
                <a:lnTo>
                  <a:pt x="0" y="0"/>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70170" y="3933934"/>
            <a:ext cx="2416630" cy="759408"/>
          </a:xfrm>
          <a:prstGeom prst="rect">
            <a:avLst/>
          </a:prstGeom>
          <a:solidFill>
            <a:srgbClr val="FFFFFF">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Arial" pitchFamily="34" charset="0"/>
                <a:cs typeface="Arial" pitchFamily="34" charset="0"/>
              </a:rPr>
              <a:t>Jeremiah</a:t>
            </a:r>
            <a:endParaRPr lang="en-US" sz="2400" b="1" dirty="0">
              <a:solidFill>
                <a:srgbClr val="000000"/>
              </a:solidFill>
              <a:latin typeface="Arial" pitchFamily="34" charset="0"/>
              <a:cs typeface="Arial" pitchFamily="34" charset="0"/>
            </a:endParaRPr>
          </a:p>
        </p:txBody>
      </p:sp>
      <p:sp>
        <p:nvSpPr>
          <p:cNvPr id="2" name="Right Brace 1"/>
          <p:cNvSpPr/>
          <p:nvPr/>
        </p:nvSpPr>
        <p:spPr>
          <a:xfrm rot="5400000">
            <a:off x="4144933" y="1546317"/>
            <a:ext cx="396935" cy="6705602"/>
          </a:xfrm>
          <a:prstGeom prst="rightBrac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217225" y="5105400"/>
            <a:ext cx="225416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100 + years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082172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vertic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500"/>
                            </p:stCondLst>
                            <p:childTnLst>
                              <p:par>
                                <p:cTn id="38" presetID="14" presetClass="entr" presetSubtype="5"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5" fill="hold" nodeType="clickEffect">
                                  <p:stCondLst>
                                    <p:cond delay="0"/>
                                  </p:stCondLst>
                                  <p:childTnLst>
                                    <p:animEffect transition="out" filter="randombar(vertical)">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4" presetClass="exit" presetSubtype="5" fill="hold" grpId="1" nodeType="withEffect">
                                  <p:stCondLst>
                                    <p:cond delay="0"/>
                                  </p:stCondLst>
                                  <p:childTnLst>
                                    <p:animEffect transition="out" filter="randombar(vertical)">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par>
                                <p:cTn id="49" presetID="14" presetClass="exit" presetSubtype="5" fill="hold" grpId="1" nodeType="withEffect">
                                  <p:stCondLst>
                                    <p:cond delay="0"/>
                                  </p:stCondLst>
                                  <p:childTnLst>
                                    <p:animEffect transition="out" filter="randombar(vertical)">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4" presetClass="exit" presetSubtype="5" fill="hold" grpId="1" nodeType="withEffect">
                                  <p:stCondLst>
                                    <p:cond delay="0"/>
                                  </p:stCondLst>
                                  <p:childTnLst>
                                    <p:animEffect transition="out" filter="randombar(vertical)">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par>
                                <p:cTn id="55" presetID="14" presetClass="exit" presetSubtype="5" fill="hold" grpId="1" nodeType="withEffect">
                                  <p:stCondLst>
                                    <p:cond delay="0"/>
                                  </p:stCondLst>
                                  <p:childTnLst>
                                    <p:animEffect transition="out" filter="randombar(vertical)">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4" presetClass="exit" presetSubtype="5" fill="hold" grpId="1" nodeType="withEffect">
                                  <p:stCondLst>
                                    <p:cond delay="0"/>
                                  </p:stCondLst>
                                  <p:childTnLst>
                                    <p:animEffect transition="out" filter="randombar(vertical)">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4" presetClass="exit" presetSubtype="5" fill="hold" grpId="1" nodeType="withEffect">
                                  <p:stCondLst>
                                    <p:cond delay="0"/>
                                  </p:stCondLst>
                                  <p:childTnLst>
                                    <p:animEffect transition="out" filter="randombar(vertical)">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4" presetClass="exit" presetSubtype="5" fill="hold" grpId="1" nodeType="withEffect">
                                  <p:stCondLst>
                                    <p:cond delay="0"/>
                                  </p:stCondLst>
                                  <p:childTnLst>
                                    <p:animEffect transition="out" filter="randombar(vertical)">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cTn>
                              </p:par>
                              <p:par>
                                <p:cTn id="67" presetID="14" presetClass="exit" presetSubtype="5" fill="hold" grpId="1" nodeType="withEffect">
                                  <p:stCondLst>
                                    <p:cond delay="0"/>
                                  </p:stCondLst>
                                  <p:childTnLst>
                                    <p:animEffect transition="out" filter="randombar(vertical)">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3" grpId="0" animBg="1"/>
      <p:bldP spid="33" grpId="1" animBg="1"/>
      <p:bldP spid="2" grpId="0" animBg="1"/>
      <p:bldP spid="2" grpId="1"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Micah 4:1-3 </a:t>
            </a:r>
            <a:r>
              <a:rPr lang="en-US" sz="3600" dirty="0">
                <a:effectLst>
                  <a:outerShdw blurRad="38100" dist="38100" dir="2700000" algn="tl">
                    <a:srgbClr val="000000">
                      <a:alpha val="43137"/>
                    </a:srgbClr>
                  </a:outerShdw>
                </a:effectLst>
              </a:rPr>
              <a:t>= Is. 2:2-4</a:t>
            </a:r>
          </a:p>
        </p:txBody>
      </p:sp>
    </p:spTree>
    <p:extLst>
      <p:ext uri="{BB962C8B-B14F-4D97-AF65-F5344CB8AC3E}">
        <p14:creationId xmlns:p14="http://schemas.microsoft.com/office/powerpoint/2010/main" xmlns="" val="3218894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Micah 3:1-5:15</a:t>
            </a:r>
            <a:endParaRPr lang="en-US" sz="6000" dirty="0">
              <a:solidFill>
                <a:srgbClr val="4B2215"/>
              </a:solidFill>
              <a:latin typeface="Mitzvah" pitchFamily="2" charset="0"/>
            </a:endParaRPr>
          </a:p>
        </p:txBody>
      </p:sp>
      <p:sp>
        <p:nvSpPr>
          <p:cNvPr id="41" name="TextBox 40"/>
          <p:cNvSpPr txBox="1"/>
          <p:nvPr/>
        </p:nvSpPr>
        <p:spPr>
          <a:xfrm>
            <a:off x="381001" y="1107996"/>
            <a:ext cx="8305799"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Gen 49:10 ~ </a:t>
            </a:r>
            <a:r>
              <a:rPr lang="en-US" sz="3600" dirty="0">
                <a:solidFill>
                  <a:srgbClr val="FFFF00"/>
                </a:solidFill>
                <a:effectLst>
                  <a:outerShdw blurRad="38100" dist="38100" dir="2700000" algn="tl">
                    <a:srgbClr val="000000">
                      <a:alpha val="43137"/>
                    </a:srgbClr>
                  </a:outerShdw>
                </a:effectLst>
              </a:rPr>
              <a:t>The scepter shall not depart from Judah, Nor a lawgiver from between his feet, Until Shiloh comes; And to Him </a:t>
            </a:r>
            <a:r>
              <a:rPr lang="en-US" sz="3600" i="1" dirty="0">
                <a:solidFill>
                  <a:srgbClr val="FFFF00"/>
                </a:solidFill>
                <a:effectLst>
                  <a:outerShdw blurRad="38100" dist="38100" dir="2700000" algn="tl">
                    <a:srgbClr val="000000">
                      <a:alpha val="43137"/>
                    </a:srgbClr>
                  </a:outerShdw>
                </a:effectLst>
              </a:rPr>
              <a:t>shall be</a:t>
            </a:r>
            <a:r>
              <a:rPr lang="en-US" sz="3600" dirty="0">
                <a:solidFill>
                  <a:srgbClr val="FFFF00"/>
                </a:solidFill>
                <a:effectLst>
                  <a:outerShdw blurRad="38100" dist="38100" dir="2700000" algn="tl">
                    <a:srgbClr val="000000">
                      <a:alpha val="43137"/>
                    </a:srgbClr>
                  </a:outerShdw>
                </a:effectLst>
              </a:rPr>
              <a:t> the obedience of the people.</a:t>
            </a:r>
          </a:p>
        </p:txBody>
      </p:sp>
    </p:spTree>
    <p:extLst>
      <p:ext uri="{BB962C8B-B14F-4D97-AF65-F5344CB8AC3E}">
        <p14:creationId xmlns:p14="http://schemas.microsoft.com/office/powerpoint/2010/main" xmlns="" val="1335606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691</TotalTime>
  <Words>568</Words>
  <Application>Microsoft Office PowerPoint</Application>
  <PresentationFormat>On-screen Show (4:3)</PresentationFormat>
  <Paragraphs>81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16</cp:revision>
  <dcterms:created xsi:type="dcterms:W3CDTF">2012-05-28T18:14:57Z</dcterms:created>
  <dcterms:modified xsi:type="dcterms:W3CDTF">2012-06-02T18:31:04Z</dcterms:modified>
</cp:coreProperties>
</file>