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8" r:id="rId3"/>
    <p:sldId id="269" r:id="rId4"/>
    <p:sldId id="279" r:id="rId5"/>
    <p:sldId id="280" r:id="rId6"/>
    <p:sldId id="257" r:id="rId7"/>
    <p:sldId id="258" r:id="rId8"/>
    <p:sldId id="270" r:id="rId9"/>
    <p:sldId id="271" r:id="rId10"/>
    <p:sldId id="259" r:id="rId11"/>
    <p:sldId id="260" r:id="rId12"/>
    <p:sldId id="261" r:id="rId13"/>
    <p:sldId id="262" r:id="rId14"/>
    <p:sldId id="263" r:id="rId15"/>
    <p:sldId id="265" r:id="rId16"/>
    <p:sldId id="267" r:id="rId17"/>
    <p:sldId id="266" r:id="rId18"/>
    <p:sldId id="264" r:id="rId19"/>
    <p:sldId id="272" r:id="rId20"/>
    <p:sldId id="273" r:id="rId21"/>
    <p:sldId id="274" r:id="rId22"/>
    <p:sldId id="278" r:id="rId23"/>
    <p:sldId id="275" r:id="rId24"/>
    <p:sldId id="276" r:id="rId25"/>
    <p:sldId id="277" r:id="rId26"/>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LilyUPC" panose="020B0604020202020204" pitchFamily="34" charset="-34"/>
      <p:regular r:id="rId31"/>
      <p:bold r:id="rId32"/>
      <p:italic r:id="rId33"/>
      <p:boldItalic r:id="rId34"/>
    </p:embeddedFont>
    <p:embeddedFont>
      <p:font typeface="Penoir" panose="020B0500000000000000"/>
      <p:regular r:id="rId35"/>
      <p:bold r:id="rId36"/>
      <p:italic r:id="rId37"/>
      <p:boldItalic r:id="rId38"/>
    </p:embeddedFont>
    <p:embeddedFont>
      <p:font typeface="Britannic Bold" panose="020B0903060703020204" pitchFamily="3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117" d="100"/>
          <a:sy n="117" d="100"/>
        </p:scale>
        <p:origin x="-147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9/13/2016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
        <p:nvSpPr>
          <p:cNvPr id="5" name="TextBox 4"/>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Jon </a:t>
            </a:r>
            <a:r>
              <a:rPr lang="en-US" sz="3200" dirty="0" err="1">
                <a:solidFill>
                  <a:srgbClr val="FFFF00"/>
                </a:solidFill>
                <a:effectLst>
                  <a:outerShdw blurRad="38100" dist="38100" dir="2700000" algn="tl">
                    <a:srgbClr val="000000">
                      <a:alpha val="43137"/>
                    </a:srgbClr>
                  </a:outerShdw>
                </a:effectLst>
              </a:rPr>
              <a:t>Courson</a:t>
            </a:r>
            <a:r>
              <a:rPr lang="en-US" sz="3200" dirty="0">
                <a:solidFill>
                  <a:srgbClr val="FFFF00"/>
                </a:solidFill>
                <a:effectLst>
                  <a:outerShdw blurRad="38100" dist="38100" dir="2700000" algn="tl">
                    <a:srgbClr val="000000">
                      <a:alpha val="43137"/>
                    </a:srgbClr>
                  </a:outerShdw>
                </a:effectLst>
              </a:rPr>
              <a:t> ~ </a:t>
            </a:r>
            <a:r>
              <a:rPr lang="en-US" sz="3200" dirty="0">
                <a:effectLst>
                  <a:outerShdw blurRad="38100" dist="38100" dir="2700000" algn="tl">
                    <a:srgbClr val="000000">
                      <a:alpha val="43137"/>
                    </a:srgbClr>
                  </a:outerShdw>
                </a:effectLst>
              </a:rPr>
              <a:t>“Not name it and claim it, but request and rest”</a:t>
            </a:r>
          </a:p>
        </p:txBody>
      </p:sp>
    </p:spTree>
    <p:extLst>
      <p:ext uri="{BB962C8B-B14F-4D97-AF65-F5344CB8AC3E}">
        <p14:creationId xmlns:p14="http://schemas.microsoft.com/office/powerpoint/2010/main" val="416045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Tree>
    <p:extLst>
      <p:ext uri="{BB962C8B-B14F-4D97-AF65-F5344CB8AC3E}">
        <p14:creationId xmlns:p14="http://schemas.microsoft.com/office/powerpoint/2010/main" val="185348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Great multitude </a:t>
            </a:r>
            <a:r>
              <a:rPr lang="en-US" sz="3200" dirty="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speira</a:t>
            </a:r>
            <a:r>
              <a:rPr lang="en-US" sz="3200" dirty="0">
                <a:effectLst>
                  <a:outerShdw blurRad="38100" dist="38100" dir="2700000" algn="tl">
                    <a:srgbClr val="000000">
                      <a:alpha val="43137"/>
                    </a:srgbClr>
                  </a:outerShdw>
                </a:effectLst>
              </a:rPr>
              <a:t> (1/10 of a legion – 600 men)</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
        <p:nvSpPr>
          <p:cNvPr id="4" name="TextBox 3"/>
          <p:cNvSpPr txBox="1"/>
          <p:nvPr/>
        </p:nvSpPr>
        <p:spPr>
          <a:xfrm>
            <a:off x="690880" y="175623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rPr>
              <a:t> </a:t>
            </a:r>
            <a:r>
              <a:rPr lang="en-US" sz="3200" dirty="0"/>
              <a:t>John 18:3 ~ </a:t>
            </a:r>
            <a:r>
              <a:rPr lang="en-US" sz="3200" dirty="0">
                <a:solidFill>
                  <a:srgbClr val="FFFF00"/>
                </a:solidFill>
              </a:rPr>
              <a:t>detachment </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01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Tree>
    <p:extLst>
      <p:ext uri="{BB962C8B-B14F-4D97-AF65-F5344CB8AC3E}">
        <p14:creationId xmlns:p14="http://schemas.microsoft.com/office/powerpoint/2010/main" val="263240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Kissed</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kataphileō</a:t>
            </a:r>
            <a:r>
              <a:rPr lang="en-US" sz="3200" dirty="0">
                <a:effectLst>
                  <a:outerShdw blurRad="38100" dist="38100" dir="2700000" algn="tl">
                    <a:srgbClr val="000000">
                      <a:alpha val="43137"/>
                    </a:srgbClr>
                  </a:outerShdw>
                </a:effectLst>
              </a:rPr>
              <a:t> – 4x</a:t>
            </a:r>
            <a:endParaRPr lang="en-US" sz="48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
        <p:nvSpPr>
          <p:cNvPr id="4" name="TextBox 3"/>
          <p:cNvSpPr txBox="1"/>
          <p:nvPr/>
        </p:nvSpPr>
        <p:spPr>
          <a:xfrm>
            <a:off x="690880" y="1240977"/>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rPr>
              <a:t> </a:t>
            </a:r>
            <a:r>
              <a:rPr lang="en-US" sz="3200" dirty="0"/>
              <a:t>Matt. 26:49</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05397" y="1770748"/>
            <a:ext cx="797133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rPr>
              <a:t> </a:t>
            </a:r>
            <a:r>
              <a:rPr lang="en-US" sz="3200" dirty="0"/>
              <a:t>Luke 15:20 ~ forgiving father before prodigal son</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12657" y="2786747"/>
            <a:ext cx="797133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rPr>
              <a:t> </a:t>
            </a:r>
            <a:r>
              <a:rPr lang="en-US" sz="3200" dirty="0"/>
              <a:t>Luke 7:38, 45 ~ repentant woman before Jesus</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27174" y="3831774"/>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rPr>
              <a:t> </a:t>
            </a:r>
            <a:r>
              <a:rPr lang="en-US" sz="3200" dirty="0"/>
              <a:t>Acts 20:37~ Ephesian elders before Paul</a:t>
            </a:r>
            <a:endParaRPr lang="en-US" sz="3200" b="1" i="1" cap="small"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50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5"/>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6" grpId="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pPr defTabSz="457200"/>
            <a:r>
              <a:rPr lang="en-US" sz="3200" dirty="0">
                <a:effectLst>
                  <a:outerShdw blurRad="38100" dist="38100" dir="2700000" algn="tl">
                    <a:srgbClr val="000000">
                      <a:alpha val="43137"/>
                    </a:srgbClr>
                  </a:outerShdw>
                </a:effectLst>
              </a:rPr>
              <a:t>I wonder how it makes you feel when the 	prodigal won't come home</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
        <p:nvSpPr>
          <p:cNvPr id="4" name="TextBox 3"/>
          <p:cNvSpPr txBox="1"/>
          <p:nvPr/>
        </p:nvSpPr>
        <p:spPr>
          <a:xfrm>
            <a:off x="420910" y="1719951"/>
            <a:ext cx="8241310" cy="1077218"/>
          </a:xfrm>
          <a:prstGeom prst="rect">
            <a:avLst/>
          </a:prstGeom>
          <a:noFill/>
        </p:spPr>
        <p:txBody>
          <a:bodyPr wrap="square" rtlCol="0">
            <a:spAutoFit/>
          </a:bodyPr>
          <a:lstStyle/>
          <a:p>
            <a:pPr defTabSz="457200"/>
            <a:r>
              <a:rPr lang="en-US" sz="3200" dirty="0">
                <a:effectLst>
                  <a:outerShdw blurRad="38100" dist="38100" dir="2700000" algn="tl">
                    <a:srgbClr val="000000">
                      <a:alpha val="43137"/>
                    </a:srgbClr>
                  </a:outerShdw>
                </a:effectLst>
              </a:rPr>
              <a:t>I wonder how it makes you feel when he'd rather 	be on his own</a:t>
            </a:r>
          </a:p>
        </p:txBody>
      </p:sp>
      <p:sp>
        <p:nvSpPr>
          <p:cNvPr id="5" name="TextBox 4"/>
          <p:cNvSpPr txBox="1"/>
          <p:nvPr/>
        </p:nvSpPr>
        <p:spPr>
          <a:xfrm>
            <a:off x="435427" y="2830289"/>
            <a:ext cx="8241310" cy="1077218"/>
          </a:xfrm>
          <a:prstGeom prst="rect">
            <a:avLst/>
          </a:prstGeom>
          <a:noFill/>
        </p:spPr>
        <p:txBody>
          <a:bodyPr wrap="square" rtlCol="0">
            <a:spAutoFit/>
          </a:bodyPr>
          <a:lstStyle/>
          <a:p>
            <a:pPr defTabSz="457200"/>
            <a:r>
              <a:rPr lang="en-US" sz="3200" dirty="0">
                <a:effectLst>
                  <a:outerShdw blurRad="38100" dist="38100" dir="2700000" algn="tl">
                    <a:srgbClr val="000000">
                      <a:alpha val="43137"/>
                    </a:srgbClr>
                  </a:outerShdw>
                </a:effectLst>
              </a:rPr>
              <a:t>I wonder what it's like for you when a lamb has 	gone astray</a:t>
            </a:r>
          </a:p>
        </p:txBody>
      </p:sp>
      <p:sp>
        <p:nvSpPr>
          <p:cNvPr id="6" name="TextBox 5"/>
          <p:cNvSpPr txBox="1"/>
          <p:nvPr/>
        </p:nvSpPr>
        <p:spPr>
          <a:xfrm>
            <a:off x="442687" y="3846288"/>
            <a:ext cx="8241310" cy="1077218"/>
          </a:xfrm>
          <a:prstGeom prst="rect">
            <a:avLst/>
          </a:prstGeom>
          <a:noFill/>
        </p:spPr>
        <p:txBody>
          <a:bodyPr wrap="square" rtlCol="0">
            <a:spAutoFit/>
          </a:bodyPr>
          <a:lstStyle/>
          <a:p>
            <a:pPr defTabSz="457200"/>
            <a:r>
              <a:rPr lang="en-US" sz="3200" dirty="0">
                <a:effectLst>
                  <a:outerShdw blurRad="38100" dist="38100" dir="2700000" algn="tl">
                    <a:srgbClr val="000000">
                      <a:alpha val="43137"/>
                    </a:srgbClr>
                  </a:outerShdw>
                </a:effectLst>
              </a:rPr>
              <a:t>I wonder what it's like for you when your 	children disobey</a:t>
            </a:r>
          </a:p>
        </p:txBody>
      </p:sp>
    </p:spTree>
    <p:extLst>
      <p:ext uri="{BB962C8B-B14F-4D97-AF65-F5344CB8AC3E}">
        <p14:creationId xmlns:p14="http://schemas.microsoft.com/office/powerpoint/2010/main" val="93235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4"/>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pPr defTabSz="457200"/>
            <a:r>
              <a:rPr lang="en-US" sz="3200" dirty="0">
                <a:effectLst>
                  <a:outerShdw blurRad="38100" dist="38100" dir="2700000" algn="tl">
                    <a:srgbClr val="000000">
                      <a:alpha val="43137"/>
                    </a:srgbClr>
                  </a:outerShdw>
                </a:effectLst>
              </a:rPr>
              <a:t>I wonder how it makes you feel when no one 	seeks your face</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
        <p:nvSpPr>
          <p:cNvPr id="4" name="TextBox 3"/>
          <p:cNvSpPr txBox="1"/>
          <p:nvPr/>
        </p:nvSpPr>
        <p:spPr>
          <a:xfrm>
            <a:off x="420910" y="1719951"/>
            <a:ext cx="8241310" cy="1077218"/>
          </a:xfrm>
          <a:prstGeom prst="rect">
            <a:avLst/>
          </a:prstGeom>
          <a:noFill/>
        </p:spPr>
        <p:txBody>
          <a:bodyPr wrap="square" rtlCol="0">
            <a:spAutoFit/>
          </a:bodyPr>
          <a:lstStyle/>
          <a:p>
            <a:pPr defTabSz="457200"/>
            <a:r>
              <a:rPr lang="en-US" sz="3200" dirty="0">
                <a:effectLst>
                  <a:outerShdw blurRad="38100" dist="38100" dir="2700000" algn="tl">
                    <a:srgbClr val="000000">
                      <a:alpha val="43137"/>
                    </a:srgbClr>
                  </a:outerShdw>
                </a:effectLst>
              </a:rPr>
              <a:t>I wonder how it makes you feel when they give 	up in the race</a:t>
            </a:r>
          </a:p>
        </p:txBody>
      </p:sp>
      <p:sp>
        <p:nvSpPr>
          <p:cNvPr id="5" name="TextBox 4"/>
          <p:cNvSpPr txBox="1"/>
          <p:nvPr/>
        </p:nvSpPr>
        <p:spPr>
          <a:xfrm>
            <a:off x="435427" y="2830289"/>
            <a:ext cx="8241310" cy="1077218"/>
          </a:xfrm>
          <a:prstGeom prst="rect">
            <a:avLst/>
          </a:prstGeom>
          <a:noFill/>
        </p:spPr>
        <p:txBody>
          <a:bodyPr wrap="square" rtlCol="0">
            <a:spAutoFit/>
          </a:bodyPr>
          <a:lstStyle/>
          <a:p>
            <a:pPr defTabSz="457200"/>
            <a:r>
              <a:rPr lang="en-US" sz="3200" dirty="0">
                <a:effectLst>
                  <a:outerShdw blurRad="38100" dist="38100" dir="2700000" algn="tl">
                    <a:srgbClr val="000000">
                      <a:alpha val="43137"/>
                    </a:srgbClr>
                  </a:outerShdw>
                </a:effectLst>
              </a:rPr>
              <a:t>I wonder what it's like for you when they 	willingly disobey</a:t>
            </a:r>
          </a:p>
        </p:txBody>
      </p:sp>
      <p:sp>
        <p:nvSpPr>
          <p:cNvPr id="6" name="TextBox 5"/>
          <p:cNvSpPr txBox="1"/>
          <p:nvPr/>
        </p:nvSpPr>
        <p:spPr>
          <a:xfrm>
            <a:off x="442687" y="3846288"/>
            <a:ext cx="8241310" cy="1077218"/>
          </a:xfrm>
          <a:prstGeom prst="rect">
            <a:avLst/>
          </a:prstGeom>
          <a:noFill/>
        </p:spPr>
        <p:txBody>
          <a:bodyPr wrap="square" rtlCol="0">
            <a:spAutoFit/>
          </a:bodyPr>
          <a:lstStyle/>
          <a:p>
            <a:pPr defTabSz="457200"/>
            <a:r>
              <a:rPr lang="en-US" sz="3200" dirty="0">
                <a:effectLst>
                  <a:outerShdw blurRad="38100" dist="38100" dir="2700000" algn="tl">
                    <a:srgbClr val="000000">
                      <a:alpha val="43137"/>
                    </a:srgbClr>
                  </a:outerShdw>
                </a:effectLst>
              </a:rPr>
              <a:t>I wonder what it's like for you when they 	willingly walk away</a:t>
            </a:r>
          </a:p>
        </p:txBody>
      </p:sp>
    </p:spTree>
    <p:extLst>
      <p:ext uri="{BB962C8B-B14F-4D97-AF65-F5344CB8AC3E}">
        <p14:creationId xmlns:p14="http://schemas.microsoft.com/office/powerpoint/2010/main" val="381289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 presetClass="emph" presetSubtype="2" fill="hold" grpId="1" nodeType="withEffect">
                                  <p:stCondLst>
                                    <p:cond delay="0"/>
                                  </p:stCondLst>
                                  <p:childTnLst>
                                    <p:animClr clrSpc="rgb" dir="cw">
                                      <p:cBhvr override="childStyle">
                                        <p:cTn id="9" dur="2000" fill="hold"/>
                                        <p:tgtEl>
                                          <p:spTgt spid="2"/>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3" presetClass="emph" presetSubtype="2" fill="hold" grpId="1" nodeType="withEffect">
                                  <p:stCondLst>
                                    <p:cond delay="0"/>
                                  </p:stCondLst>
                                  <p:childTnLst>
                                    <p:animClr clrSpc="rgb" dir="cw">
                                      <p:cBhvr override="childStyle">
                                        <p:cTn id="16" dur="2000" fill="hold"/>
                                        <p:tgtEl>
                                          <p:spTgt spid="4"/>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p:bldP spid="4" grpId="1"/>
      <p:bldP spid="5" grpId="0"/>
      <p:bldP spid="5" grpId="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123468" cy="1077218"/>
          </a:xfrm>
          <a:prstGeom prst="rect">
            <a:avLst/>
          </a:prstGeom>
          <a:noFill/>
        </p:spPr>
        <p:txBody>
          <a:bodyPr wrap="square" rtlCol="0">
            <a:spAutoFit/>
          </a:bodyPr>
          <a:lstStyle/>
          <a:p>
            <a:pPr defTabSz="457200"/>
            <a:r>
              <a:rPr lang="en-US" sz="3200" dirty="0">
                <a:effectLst>
                  <a:outerShdw blurRad="38100" dist="38100" dir="2700000" algn="tl">
                    <a:srgbClr val="000000">
                      <a:alpha val="43137"/>
                    </a:srgbClr>
                  </a:outerShdw>
                </a:effectLst>
              </a:rPr>
              <a:t>It must be like another thorn struck in your 	brow</a:t>
            </a:r>
            <a:endParaRPr lang="en-US" sz="48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
        <p:nvSpPr>
          <p:cNvPr id="4" name="TextBox 3"/>
          <p:cNvSpPr txBox="1"/>
          <p:nvPr/>
        </p:nvSpPr>
        <p:spPr>
          <a:xfrm>
            <a:off x="420910" y="1719951"/>
            <a:ext cx="8164290" cy="1077218"/>
          </a:xfrm>
          <a:prstGeom prst="rect">
            <a:avLst/>
          </a:prstGeom>
          <a:noFill/>
        </p:spPr>
        <p:txBody>
          <a:bodyPr wrap="square" rtlCol="0">
            <a:spAutoFit/>
          </a:bodyPr>
          <a:lstStyle/>
          <a:p>
            <a:pPr defTabSz="457200"/>
            <a:r>
              <a:rPr lang="en-US" sz="3200" dirty="0">
                <a:effectLst>
                  <a:outerShdw blurRad="38100" dist="38100" dir="2700000" algn="tl">
                    <a:srgbClr val="000000">
                      <a:alpha val="43137"/>
                    </a:srgbClr>
                  </a:outerShdw>
                </a:effectLst>
              </a:rPr>
              <a:t>It must be like another close friend's broken 	vow</a:t>
            </a:r>
          </a:p>
        </p:txBody>
      </p:sp>
      <p:sp>
        <p:nvSpPr>
          <p:cNvPr id="5" name="TextBox 4"/>
          <p:cNvSpPr txBox="1"/>
          <p:nvPr/>
        </p:nvSpPr>
        <p:spPr>
          <a:xfrm>
            <a:off x="435427" y="2830289"/>
            <a:ext cx="8164290" cy="1077218"/>
          </a:xfrm>
          <a:prstGeom prst="rect">
            <a:avLst/>
          </a:prstGeom>
          <a:noFill/>
        </p:spPr>
        <p:txBody>
          <a:bodyPr wrap="square" rtlCol="0">
            <a:spAutoFit/>
          </a:bodyPr>
          <a:lstStyle/>
          <a:p>
            <a:pPr defTabSz="457200"/>
            <a:r>
              <a:rPr lang="en-US" sz="3200" dirty="0">
                <a:effectLst>
                  <a:outerShdw blurRad="38100" dist="38100" dir="2700000" algn="tl">
                    <a:srgbClr val="000000">
                      <a:alpha val="43137"/>
                    </a:srgbClr>
                  </a:outerShdw>
                </a:effectLst>
              </a:rPr>
              <a:t>It must be like another nail right through your 	wrist</a:t>
            </a:r>
          </a:p>
        </p:txBody>
      </p:sp>
      <p:sp>
        <p:nvSpPr>
          <p:cNvPr id="6" name="TextBox 5"/>
          <p:cNvSpPr txBox="1"/>
          <p:nvPr/>
        </p:nvSpPr>
        <p:spPr>
          <a:xfrm>
            <a:off x="442687" y="3846288"/>
            <a:ext cx="4194627" cy="584775"/>
          </a:xfrm>
          <a:prstGeom prst="rect">
            <a:avLst/>
          </a:prstGeom>
          <a:noFill/>
        </p:spPr>
        <p:txBody>
          <a:bodyPr wrap="square" rtlCol="0">
            <a:spAutoFit/>
          </a:bodyPr>
          <a:lstStyle/>
          <a:p>
            <a:pPr>
              <a:tabLst>
                <a:tab pos="457200" algn="l"/>
              </a:tabLst>
            </a:pPr>
            <a:r>
              <a:rPr lang="en-US" sz="3200" dirty="0">
                <a:effectLst>
                  <a:outerShdw blurRad="38100" dist="38100" dir="2700000" algn="tl">
                    <a:srgbClr val="000000">
                      <a:alpha val="43137"/>
                    </a:srgbClr>
                  </a:outerShdw>
                </a:effectLst>
              </a:rPr>
              <a:t>It must be just like </a:t>
            </a:r>
            <a:endParaRPr lang="en-US" sz="4800" dirty="0">
              <a:effectLst>
                <a:outerShdw blurRad="38100" dist="38100" dir="2700000" algn="tl">
                  <a:srgbClr val="000000">
                    <a:alpha val="43137"/>
                  </a:srgbClr>
                </a:outerShdw>
              </a:effectLst>
            </a:endParaRPr>
          </a:p>
        </p:txBody>
      </p:sp>
      <p:sp>
        <p:nvSpPr>
          <p:cNvPr id="7" name="TextBox 6"/>
          <p:cNvSpPr txBox="1"/>
          <p:nvPr/>
        </p:nvSpPr>
        <p:spPr>
          <a:xfrm>
            <a:off x="3497931" y="3860805"/>
            <a:ext cx="4027713" cy="584775"/>
          </a:xfrm>
          <a:prstGeom prst="rect">
            <a:avLst/>
          </a:prstGeom>
          <a:noFill/>
        </p:spPr>
        <p:txBody>
          <a:bodyPr wrap="square" rtlCol="0">
            <a:spAutoFit/>
          </a:bodyPr>
          <a:lstStyle/>
          <a:p>
            <a:pPr>
              <a:tabLst>
                <a:tab pos="457200" algn="l"/>
              </a:tabLst>
            </a:pPr>
            <a:r>
              <a:rPr lang="en-US" sz="3200" dirty="0">
                <a:effectLst>
                  <a:outerShdw blurRad="38100" dist="38100" dir="2700000" algn="tl">
                    <a:srgbClr val="000000">
                      <a:alpha val="43137"/>
                    </a:srgbClr>
                  </a:outerShdw>
                </a:effectLst>
              </a:rPr>
              <a:t>… just like</a:t>
            </a:r>
            <a:endParaRPr lang="en-US" sz="4800" dirty="0">
              <a:effectLst>
                <a:outerShdw blurRad="38100" dist="38100" dir="2700000" algn="tl">
                  <a:srgbClr val="000000">
                    <a:alpha val="43137"/>
                  </a:srgbClr>
                </a:outerShdw>
              </a:effectLst>
            </a:endParaRPr>
          </a:p>
        </p:txBody>
      </p:sp>
      <p:sp>
        <p:nvSpPr>
          <p:cNvPr id="8" name="TextBox 7"/>
          <p:cNvSpPr txBox="1"/>
          <p:nvPr/>
        </p:nvSpPr>
        <p:spPr>
          <a:xfrm>
            <a:off x="5435600" y="3853543"/>
            <a:ext cx="1995714"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Judas’ kiss</a:t>
            </a:r>
          </a:p>
        </p:txBody>
      </p:sp>
    </p:spTree>
    <p:extLst>
      <p:ext uri="{BB962C8B-B14F-4D97-AF65-F5344CB8AC3E}">
        <p14:creationId xmlns:p14="http://schemas.microsoft.com/office/powerpoint/2010/main" val="205092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 presetClass="emph" presetSubtype="2" fill="hold" grpId="1" nodeType="withEffect">
                                  <p:stCondLst>
                                    <p:cond delay="0"/>
                                  </p:stCondLst>
                                  <p:childTnLst>
                                    <p:animClr clrSpc="rgb" dir="cw">
                                      <p:cBhvr override="childStyle">
                                        <p:cTn id="9" dur="2000" fill="hold"/>
                                        <p:tgtEl>
                                          <p:spTgt spid="2"/>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3" presetClass="emph" presetSubtype="2" fill="hold" grpId="1" nodeType="withEffect">
                                  <p:stCondLst>
                                    <p:cond delay="0"/>
                                  </p:stCondLst>
                                  <p:childTnLst>
                                    <p:animClr clrSpc="rgb" dir="cw">
                                      <p:cBhvr override="childStyle">
                                        <p:cTn id="16" dur="2000" fill="hold"/>
                                        <p:tgtEl>
                                          <p:spTgt spid="4"/>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5"/>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6"/>
                                        </p:tgtEl>
                                        <p:attrNameLst>
                                          <p:attrName>style.color</p:attrName>
                                        </p:attrNameLst>
                                      </p:cBhvr>
                                      <p:to>
                                        <a:schemeClr val="accent2"/>
                                      </p:to>
                                    </p:animClr>
                                  </p:childTnLst>
                                </p:cTn>
                              </p:par>
                            </p:childTnLst>
                          </p:cTn>
                        </p:par>
                        <p:par>
                          <p:cTn id="34" fill="hold">
                            <p:stCondLst>
                              <p:cond delay="2000"/>
                            </p:stCondLst>
                            <p:childTnLst>
                              <p:par>
                                <p:cTn id="35" presetID="6" presetClass="emph" presetSubtype="0" fill="hold" grpId="1" nodeType="afterEffect">
                                  <p:stCondLst>
                                    <p:cond delay="0"/>
                                  </p:stCondLst>
                                  <p:childTnLst>
                                    <p:animScale>
                                      <p:cBhvr>
                                        <p:cTn id="36" dur="2000" fill="hold"/>
                                        <p:tgtEl>
                                          <p:spTgt spid="8"/>
                                        </p:tgtEl>
                                      </p:cBhvr>
                                      <p:by x="250000" y="250000"/>
                                    </p:animScale>
                                  </p:childTnLst>
                                </p:cTn>
                              </p:par>
                              <p:par>
                                <p:cTn id="37" presetID="42" presetClass="path" presetSubtype="0" fill="hold" grpId="2" nodeType="withEffect">
                                  <p:stCondLst>
                                    <p:cond delay="0"/>
                                  </p:stCondLst>
                                  <p:childTnLst>
                                    <p:animMotion origin="layout" path="M -2.22222E-6 1.85185E-6 L -0.23594 -0.07847 " pathEditMode="relative" rAng="0" ptsTypes="AA">
                                      <p:cBhvr>
                                        <p:cTn id="38" dur="2000" fill="hold"/>
                                        <p:tgtEl>
                                          <p:spTgt spid="8"/>
                                        </p:tgtEl>
                                        <p:attrNameLst>
                                          <p:attrName>ppt_x</p:attrName>
                                          <p:attrName>ppt_y</p:attrName>
                                        </p:attrNameLst>
                                      </p:cBhvr>
                                      <p:rCtr x="-11806" y="-3935"/>
                                    </p:animMotion>
                                  </p:childTnLst>
                                </p:cTn>
                              </p:par>
                              <p:par>
                                <p:cTn id="39" presetID="3" presetClass="emph" presetSubtype="2" fill="hold" grpId="1" nodeType="withEffect">
                                  <p:stCondLst>
                                    <p:cond delay="0"/>
                                  </p:stCondLst>
                                  <p:childTnLst>
                                    <p:animClr clrSpc="rgb" dir="cw">
                                      <p:cBhvr override="childStyle">
                                        <p:cTn id="40"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p:bldP spid="4" grpId="1"/>
      <p:bldP spid="5" grpId="0"/>
      <p:bldP spid="5" grpId="1"/>
      <p:bldP spid="6" grpId="0"/>
      <p:bldP spid="6" grpId="1"/>
      <p:bldP spid="7" grpId="0"/>
      <p:bldP spid="7" grpId="1"/>
      <p:bldP spid="8" grpId="0"/>
      <p:bldP spid="8" grpId="1"/>
      <p:bldP spid="8"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Tree>
    <p:extLst>
      <p:ext uri="{BB962C8B-B14F-4D97-AF65-F5344CB8AC3E}">
        <p14:creationId xmlns:p14="http://schemas.microsoft.com/office/powerpoint/2010/main" val="161315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123468" cy="584775"/>
          </a:xfrm>
          <a:prstGeom prst="rect">
            <a:avLst/>
          </a:prstGeom>
          <a:noFill/>
        </p:spPr>
        <p:txBody>
          <a:bodyPr wrap="square" rtlCol="0">
            <a:spAutoFit/>
          </a:bodyPr>
          <a:lstStyle/>
          <a:p>
            <a:pPr defTabSz="457200"/>
            <a:r>
              <a:rPr lang="en-US" sz="3200" dirty="0">
                <a:effectLst>
                  <a:outerShdw blurRad="38100" dist="38100" dir="2700000" algn="tl">
                    <a:srgbClr val="000000">
                      <a:alpha val="43137"/>
                    </a:srgbClr>
                  </a:outerShdw>
                </a:effectLst>
              </a:rPr>
              <a:t>NASB ~ </a:t>
            </a:r>
            <a:r>
              <a:rPr lang="en-US" sz="3200" dirty="0">
                <a:solidFill>
                  <a:srgbClr val="FFFF00"/>
                </a:solidFill>
                <a:effectLst>
                  <a:outerShdw blurRad="38100" dist="38100" dir="2700000" algn="tl">
                    <a:srgbClr val="000000">
                      <a:alpha val="43137"/>
                    </a:srgbClr>
                  </a:outerShdw>
                </a:effectLst>
              </a:rPr>
              <a:t>Friend, do what you have come for. </a:t>
            </a:r>
            <a:endParaRPr lang="en-US" sz="7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Tree>
    <p:extLst>
      <p:ext uri="{BB962C8B-B14F-4D97-AF65-F5344CB8AC3E}">
        <p14:creationId xmlns:p14="http://schemas.microsoft.com/office/powerpoint/2010/main" val="20767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148" y="736362"/>
            <a:ext cx="6685705" cy="5152516"/>
          </a:xfrm>
          <a:prstGeom prst="rect">
            <a:avLst/>
          </a:prstGeom>
        </p:spPr>
      </p:pic>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
        <p:nvSpPr>
          <p:cNvPr id="7" name="TextBox 6"/>
          <p:cNvSpPr txBox="1"/>
          <p:nvPr/>
        </p:nvSpPr>
        <p:spPr>
          <a:xfrm>
            <a:off x="1970115" y="1080652"/>
            <a:ext cx="3208712" cy="338554"/>
          </a:xfrm>
          <a:prstGeom prst="rect">
            <a:avLst/>
          </a:prstGeom>
          <a:noFill/>
        </p:spPr>
        <p:txBody>
          <a:bodyPr wrap="square" rtlCol="0">
            <a:spAutoFit/>
          </a:bodyPr>
          <a:lstStyle/>
          <a:p>
            <a:r>
              <a:rPr lang="en-US" sz="1600" dirty="0">
                <a:solidFill>
                  <a:schemeClr val="bg2">
                    <a:lumMod val="10000"/>
                  </a:schemeClr>
                </a:solidFill>
                <a:latin typeface="Calibri" panose="020F0502020204030204" pitchFamily="34" charset="0"/>
              </a:rPr>
              <a:t>JenJohnson@gmail.com</a:t>
            </a:r>
          </a:p>
        </p:txBody>
      </p:sp>
      <p:sp>
        <p:nvSpPr>
          <p:cNvPr id="9" name="TextBox 8"/>
          <p:cNvSpPr txBox="1"/>
          <p:nvPr/>
        </p:nvSpPr>
        <p:spPr>
          <a:xfrm>
            <a:off x="1972887" y="1083418"/>
            <a:ext cx="3208712" cy="338554"/>
          </a:xfrm>
          <a:prstGeom prst="rect">
            <a:avLst/>
          </a:prstGeom>
          <a:noFill/>
        </p:spPr>
        <p:txBody>
          <a:bodyPr wrap="square" rtlCol="0">
            <a:spAutoFit/>
          </a:bodyPr>
          <a:lstStyle/>
          <a:p>
            <a:r>
              <a:rPr lang="en-US" sz="1600" dirty="0">
                <a:solidFill>
                  <a:schemeClr val="bg2">
                    <a:lumMod val="10000"/>
                  </a:schemeClr>
                </a:solidFill>
                <a:latin typeface="Calibri" panose="020F0502020204030204" pitchFamily="34" charset="0"/>
              </a:rPr>
              <a:t>JJohnson@gmail.com</a:t>
            </a:r>
          </a:p>
        </p:txBody>
      </p:sp>
      <p:sp>
        <p:nvSpPr>
          <p:cNvPr id="10" name="TextBox 9"/>
          <p:cNvSpPr txBox="1"/>
          <p:nvPr/>
        </p:nvSpPr>
        <p:spPr>
          <a:xfrm>
            <a:off x="1903615" y="1471351"/>
            <a:ext cx="2926080" cy="338554"/>
          </a:xfrm>
          <a:prstGeom prst="rect">
            <a:avLst/>
          </a:prstGeom>
          <a:noFill/>
        </p:spPr>
        <p:txBody>
          <a:bodyPr wrap="square" rtlCol="0">
            <a:spAutoFit/>
          </a:bodyPr>
          <a:lstStyle/>
          <a:p>
            <a:r>
              <a:rPr lang="en-US" sz="1600" dirty="0">
                <a:solidFill>
                  <a:schemeClr val="bg2">
                    <a:lumMod val="10000"/>
                  </a:schemeClr>
                </a:solidFill>
                <a:latin typeface="Calibri" panose="020F0502020204030204" pitchFamily="34" charset="0"/>
              </a:rPr>
              <a:t>Arrived Safely</a:t>
            </a:r>
          </a:p>
        </p:txBody>
      </p:sp>
      <p:sp>
        <p:nvSpPr>
          <p:cNvPr id="11" name="TextBox 10"/>
          <p:cNvSpPr txBox="1"/>
          <p:nvPr/>
        </p:nvSpPr>
        <p:spPr>
          <a:xfrm>
            <a:off x="1395663" y="2335876"/>
            <a:ext cx="6268672" cy="1323439"/>
          </a:xfrm>
          <a:prstGeom prst="rect">
            <a:avLst/>
          </a:prstGeom>
          <a:noFill/>
        </p:spPr>
        <p:txBody>
          <a:bodyPr wrap="square" rtlCol="0">
            <a:spAutoFit/>
          </a:bodyPr>
          <a:lstStyle/>
          <a:p>
            <a:r>
              <a:rPr lang="en-US" sz="2000" b="1" dirty="0">
                <a:solidFill>
                  <a:schemeClr val="bg2">
                    <a:lumMod val="10000"/>
                  </a:schemeClr>
                </a:solidFill>
                <a:latin typeface="Calibri" panose="020F0502020204030204" pitchFamily="34" charset="0"/>
              </a:rPr>
              <a:t>To My Loving Wife: I’ve just been checked in. Everything has been prepared for your arrival here tomorrow. Looking forward to seeing you then. </a:t>
            </a:r>
          </a:p>
          <a:p>
            <a:r>
              <a:rPr lang="en-US" sz="2000" b="1" dirty="0">
                <a:solidFill>
                  <a:schemeClr val="bg2">
                    <a:lumMod val="10000"/>
                  </a:schemeClr>
                </a:solidFill>
                <a:latin typeface="Calibri" panose="020F0502020204030204" pitchFamily="34" charset="0"/>
              </a:rPr>
              <a:t>Your Devoted Husband. </a:t>
            </a:r>
          </a:p>
        </p:txBody>
      </p:sp>
      <p:sp>
        <p:nvSpPr>
          <p:cNvPr id="13" name="TextBox 12"/>
          <p:cNvSpPr txBox="1"/>
          <p:nvPr/>
        </p:nvSpPr>
        <p:spPr>
          <a:xfrm>
            <a:off x="1403684" y="3633538"/>
            <a:ext cx="6047874" cy="400110"/>
          </a:xfrm>
          <a:prstGeom prst="rect">
            <a:avLst/>
          </a:prstGeom>
          <a:noFill/>
        </p:spPr>
        <p:txBody>
          <a:bodyPr wrap="square" rtlCol="0">
            <a:spAutoFit/>
          </a:bodyPr>
          <a:lstStyle/>
          <a:p>
            <a:r>
              <a:rPr lang="en-US" sz="2000" b="1" dirty="0">
                <a:solidFill>
                  <a:schemeClr val="bg2">
                    <a:lumMod val="10000"/>
                  </a:schemeClr>
                </a:solidFill>
                <a:latin typeface="Calibri" panose="020F0502020204030204" pitchFamily="34" charset="0"/>
              </a:rPr>
              <a:t>P. S. It sure is hot down here.</a:t>
            </a:r>
          </a:p>
        </p:txBody>
      </p:sp>
    </p:spTree>
    <p:extLst>
      <p:ext uri="{BB962C8B-B14F-4D97-AF65-F5344CB8AC3E}">
        <p14:creationId xmlns:p14="http://schemas.microsoft.com/office/powerpoint/2010/main" val="33309862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2" fill="hold" grpId="1" nodeType="clickEffect">
                                  <p:stCondLst>
                                    <p:cond delay="0"/>
                                  </p:stCondLst>
                                  <p:iterate type="lt">
                                    <p:tmPct val="0"/>
                                  </p:iterate>
                                  <p:childTnLst>
                                    <p:animEffect transition="out" filter="wipe(right)">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0" nodeType="afterEffect">
                                  <p:stCondLst>
                                    <p:cond delay="0"/>
                                  </p:stCondLst>
                                  <p:iterate type="lt">
                                    <p:tmAbs val="100"/>
                                  </p:iterate>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100"/>
                                  </p:iterate>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1201"/>
                            </p:stCondLst>
                            <p:childTnLst>
                              <p:par>
                                <p:cTn id="25" presetID="1" presetClass="entr" presetSubtype="0" fill="hold" grpId="0" nodeType="afterEffect">
                                  <p:stCondLst>
                                    <p:cond delay="0"/>
                                  </p:stCondLst>
                                  <p:iterate type="lt">
                                    <p:tmAbs val="100"/>
                                  </p:iterate>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100"/>
                                  </p:iterate>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10"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Tree>
    <p:extLst>
      <p:ext uri="{BB962C8B-B14F-4D97-AF65-F5344CB8AC3E}">
        <p14:creationId xmlns:p14="http://schemas.microsoft.com/office/powerpoint/2010/main" val="282763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123468" cy="5170646"/>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1 Pet. 2:21-24 ~ </a:t>
            </a:r>
            <a:r>
              <a:rPr lang="en-US" sz="3000" baseline="30000" dirty="0">
                <a:effectLst>
                  <a:outerShdw blurRad="38100" dist="38100" dir="2700000" algn="tl">
                    <a:srgbClr val="000000">
                      <a:alpha val="43137"/>
                    </a:srgbClr>
                  </a:outerShdw>
                </a:effectLst>
              </a:rPr>
              <a:t>21</a:t>
            </a:r>
            <a:r>
              <a:rPr lang="en-US" sz="3000" dirty="0">
                <a:effectLst>
                  <a:outerShdw blurRad="38100" dist="38100" dir="2700000" algn="tl">
                    <a:srgbClr val="000000">
                      <a:alpha val="43137"/>
                    </a:srgbClr>
                  </a:outerShdw>
                </a:effectLst>
              </a:rPr>
              <a:t> </a:t>
            </a:r>
            <a:r>
              <a:rPr lang="en-US" sz="3000" dirty="0">
                <a:solidFill>
                  <a:srgbClr val="FFFF00"/>
                </a:solidFill>
                <a:effectLst>
                  <a:outerShdw blurRad="38100" dist="38100" dir="2700000" algn="tl">
                    <a:srgbClr val="000000">
                      <a:alpha val="43137"/>
                    </a:srgbClr>
                  </a:outerShdw>
                </a:effectLst>
              </a:rPr>
              <a:t>For to this you were called, because Christ also suffered for us, leaving us an example, that you should follow His steps: </a:t>
            </a:r>
          </a:p>
          <a:p>
            <a:pPr defTabSz="457200"/>
            <a:r>
              <a:rPr lang="en-US" sz="3000" baseline="30000" dirty="0">
                <a:effectLst>
                  <a:outerShdw blurRad="38100" dist="38100" dir="2700000" algn="tl">
                    <a:srgbClr val="000000">
                      <a:alpha val="43137"/>
                    </a:srgbClr>
                  </a:outerShdw>
                </a:effectLst>
              </a:rPr>
              <a:t>22</a:t>
            </a:r>
            <a:r>
              <a:rPr lang="en-US" sz="3000" dirty="0">
                <a:effectLst>
                  <a:outerShdw blurRad="38100" dist="38100" dir="2700000" algn="tl">
                    <a:srgbClr val="000000">
                      <a:alpha val="43137"/>
                    </a:srgbClr>
                  </a:outerShdw>
                </a:effectLst>
              </a:rPr>
              <a:t>	</a:t>
            </a:r>
            <a:r>
              <a:rPr lang="en-US" sz="3000" i="1" dirty="0">
                <a:solidFill>
                  <a:srgbClr val="FFFF00"/>
                </a:solidFill>
                <a:effectLst>
                  <a:outerShdw blurRad="38100" dist="38100" dir="2700000" algn="tl">
                    <a:srgbClr val="000000">
                      <a:alpha val="43137"/>
                    </a:srgbClr>
                  </a:outerShdw>
                </a:effectLst>
              </a:rPr>
              <a:t>“Who committed no sin, </a:t>
            </a:r>
            <a:endParaRPr lang="en-US" sz="3000" dirty="0">
              <a:solidFill>
                <a:srgbClr val="FFFF00"/>
              </a:solidFill>
              <a:effectLst>
                <a:outerShdw blurRad="38100" dist="38100" dir="2700000" algn="tl">
                  <a:srgbClr val="000000">
                    <a:alpha val="43137"/>
                  </a:srgbClr>
                </a:outerShdw>
              </a:effectLst>
            </a:endParaRPr>
          </a:p>
          <a:p>
            <a:pPr defTabSz="457200"/>
            <a:r>
              <a:rPr lang="en-US" sz="3000" i="1" dirty="0">
                <a:solidFill>
                  <a:srgbClr val="FFFF00"/>
                </a:solidFill>
                <a:effectLst>
                  <a:outerShdw blurRad="38100" dist="38100" dir="2700000" algn="tl">
                    <a:srgbClr val="000000">
                      <a:alpha val="43137"/>
                    </a:srgbClr>
                  </a:outerShdw>
                </a:effectLst>
              </a:rPr>
              <a:t>	Nor was deceit found in His mouth”; </a:t>
            </a:r>
            <a:endParaRPr lang="en-US" sz="3000" dirty="0">
              <a:solidFill>
                <a:srgbClr val="FFFF00"/>
              </a:solidFill>
              <a:effectLst>
                <a:outerShdw blurRad="38100" dist="38100" dir="2700000" algn="tl">
                  <a:srgbClr val="000000">
                    <a:alpha val="43137"/>
                  </a:srgbClr>
                </a:outerShdw>
              </a:effectLst>
            </a:endParaRPr>
          </a:p>
          <a:p>
            <a:r>
              <a:rPr lang="en-US" sz="3000" baseline="30000" dirty="0">
                <a:effectLst>
                  <a:outerShdw blurRad="38100" dist="38100" dir="2700000" algn="tl">
                    <a:srgbClr val="000000">
                      <a:alpha val="43137"/>
                    </a:srgbClr>
                  </a:outerShdw>
                </a:effectLst>
              </a:rPr>
              <a:t>23</a:t>
            </a:r>
            <a:r>
              <a:rPr lang="en-US" sz="3000" dirty="0">
                <a:effectLst>
                  <a:outerShdw blurRad="38100" dist="38100" dir="2700000" algn="tl">
                    <a:srgbClr val="000000">
                      <a:alpha val="43137"/>
                    </a:srgbClr>
                  </a:outerShdw>
                </a:effectLst>
              </a:rPr>
              <a:t> </a:t>
            </a:r>
            <a:r>
              <a:rPr lang="en-US" sz="3000" dirty="0">
                <a:solidFill>
                  <a:srgbClr val="FFFF00"/>
                </a:solidFill>
                <a:effectLst>
                  <a:outerShdw blurRad="38100" dist="38100" dir="2700000" algn="tl">
                    <a:srgbClr val="000000">
                      <a:alpha val="43137"/>
                    </a:srgbClr>
                  </a:outerShdw>
                </a:effectLst>
              </a:rPr>
              <a:t>who, when He was reviled, did not revile in return; when He suffered, He did not threaten, but committed </a:t>
            </a:r>
            <a:r>
              <a:rPr lang="en-US" sz="3000" i="1" dirty="0">
                <a:solidFill>
                  <a:srgbClr val="FFFF00"/>
                </a:solidFill>
                <a:effectLst>
                  <a:outerShdw blurRad="38100" dist="38100" dir="2700000" algn="tl">
                    <a:srgbClr val="000000">
                      <a:alpha val="43137"/>
                    </a:srgbClr>
                  </a:outerShdw>
                </a:effectLst>
              </a:rPr>
              <a:t>Himself</a:t>
            </a:r>
            <a:r>
              <a:rPr lang="en-US" sz="3000" dirty="0">
                <a:solidFill>
                  <a:srgbClr val="FFFF00"/>
                </a:solidFill>
                <a:effectLst>
                  <a:outerShdw blurRad="38100" dist="38100" dir="2700000" algn="tl">
                    <a:srgbClr val="000000">
                      <a:alpha val="43137"/>
                    </a:srgbClr>
                  </a:outerShdw>
                </a:effectLst>
              </a:rPr>
              <a:t> to Him who judges righteously; </a:t>
            </a:r>
            <a:r>
              <a:rPr lang="en-US" sz="3000" baseline="30000" dirty="0">
                <a:effectLst>
                  <a:outerShdw blurRad="38100" dist="38100" dir="2700000" algn="tl">
                    <a:srgbClr val="000000">
                      <a:alpha val="43137"/>
                    </a:srgbClr>
                  </a:outerShdw>
                </a:effectLst>
              </a:rPr>
              <a:t>24</a:t>
            </a:r>
            <a:r>
              <a:rPr lang="en-US" sz="3000" dirty="0">
                <a:effectLst>
                  <a:outerShdw blurRad="38100" dist="38100" dir="2700000" algn="tl">
                    <a:srgbClr val="000000">
                      <a:alpha val="43137"/>
                    </a:srgbClr>
                  </a:outerShdw>
                </a:effectLst>
              </a:rPr>
              <a:t> </a:t>
            </a:r>
            <a:r>
              <a:rPr lang="en-US" sz="3000" dirty="0">
                <a:solidFill>
                  <a:srgbClr val="FFFF00"/>
                </a:solidFill>
                <a:effectLst>
                  <a:outerShdw blurRad="38100" dist="38100" dir="2700000" algn="tl">
                    <a:srgbClr val="000000">
                      <a:alpha val="43137"/>
                    </a:srgbClr>
                  </a:outerShdw>
                </a:effectLst>
              </a:rPr>
              <a:t>who Himself bore our sins in His own body on the tree, that we, having died to sins, might live for righteousness— by whose stripes you were healed. </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Tree>
    <p:extLst>
      <p:ext uri="{BB962C8B-B14F-4D97-AF65-F5344CB8AC3E}">
        <p14:creationId xmlns:p14="http://schemas.microsoft.com/office/powerpoint/2010/main" val="301098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79124" y="2009429"/>
            <a:ext cx="8007524" cy="473304"/>
          </a:xfrm>
          <a:prstGeom prst="rect">
            <a:avLst/>
          </a:prstGeom>
          <a:blipFill>
            <a:blip r:embed="rId3"/>
            <a:tile tx="0" ty="0" sx="100000" sy="100000" flip="none" algn="tl"/>
          </a:blipFill>
          <a:ln>
            <a:solidFill>
              <a:schemeClr val="accent4">
                <a:lumMod val="50000"/>
              </a:schemeClr>
            </a:solidFill>
          </a:ln>
          <a:scene3d>
            <a:camera prst="orthographicFront"/>
            <a:lightRig rig="threePt" dir="t"/>
          </a:scene3d>
          <a:sp3d>
            <a:bevelT w="254000" h="190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
        <p:nvSpPr>
          <p:cNvPr id="7" name="Rectangle 6"/>
          <p:cNvSpPr/>
          <p:nvPr/>
        </p:nvSpPr>
        <p:spPr>
          <a:xfrm>
            <a:off x="583213" y="4059939"/>
            <a:ext cx="8007524" cy="473304"/>
          </a:xfrm>
          <a:prstGeom prst="rect">
            <a:avLst/>
          </a:prstGeom>
          <a:blipFill>
            <a:blip r:embed="rId3"/>
            <a:tile tx="0" ty="0" sx="100000" sy="100000" flip="none" algn="tl"/>
          </a:blipFill>
          <a:ln>
            <a:solidFill>
              <a:schemeClr val="accent4">
                <a:lumMod val="50000"/>
              </a:schemeClr>
            </a:solidFill>
          </a:ln>
          <a:scene3d>
            <a:camera prst="orthographicFront"/>
            <a:lightRig rig="threePt" dir="t"/>
          </a:scene3d>
          <a:sp3d>
            <a:bevelT w="254000" h="190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47372" y="2516905"/>
            <a:ext cx="2699657" cy="584775"/>
          </a:xfrm>
          <a:prstGeom prst="rect">
            <a:avLst/>
          </a:prstGeom>
          <a:noFill/>
        </p:spPr>
        <p:txBody>
          <a:bodyPr wrap="square" rtlCol="0">
            <a:spAutoFit/>
          </a:bodyPr>
          <a:lstStyle/>
          <a:p>
            <a:r>
              <a:rPr lang="en-US" sz="3200" dirty="0"/>
              <a:t>God’s Holiness</a:t>
            </a:r>
          </a:p>
        </p:txBody>
      </p:sp>
      <p:sp>
        <p:nvSpPr>
          <p:cNvPr id="9" name="TextBox 8"/>
          <p:cNvSpPr txBox="1"/>
          <p:nvPr/>
        </p:nvSpPr>
        <p:spPr>
          <a:xfrm>
            <a:off x="1647375" y="4571995"/>
            <a:ext cx="2699657" cy="584775"/>
          </a:xfrm>
          <a:prstGeom prst="rect">
            <a:avLst/>
          </a:prstGeom>
          <a:noFill/>
        </p:spPr>
        <p:txBody>
          <a:bodyPr wrap="square" rtlCol="0">
            <a:spAutoFit/>
          </a:bodyPr>
          <a:lstStyle/>
          <a:p>
            <a:r>
              <a:rPr lang="en-US" sz="3200" dirty="0"/>
              <a:t>God’s Mercy</a:t>
            </a:r>
          </a:p>
        </p:txBody>
      </p:sp>
      <p:sp>
        <p:nvSpPr>
          <p:cNvPr id="10" name="Rectangle 9"/>
          <p:cNvSpPr/>
          <p:nvPr/>
        </p:nvSpPr>
        <p:spPr>
          <a:xfrm>
            <a:off x="1841009" y="2009432"/>
            <a:ext cx="5469246" cy="473304"/>
          </a:xfrm>
          <a:prstGeom prst="rect">
            <a:avLst/>
          </a:prstGeom>
          <a:blipFill>
            <a:blip r:embed="rId3"/>
            <a:tile tx="0" ty="0" sx="100000" sy="100000" flip="none" algn="tl"/>
          </a:blipFill>
          <a:ln>
            <a:solidFill>
              <a:schemeClr val="accent4">
                <a:lumMod val="50000"/>
              </a:schemeClr>
            </a:solidFill>
          </a:ln>
          <a:scene3d>
            <a:camera prst="orthographicFront"/>
            <a:lightRig rig="threePt" dir="t"/>
          </a:scene3d>
          <a:sp3d>
            <a:bevelT w="254000" h="190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21960" y="4071018"/>
            <a:ext cx="3735568" cy="473304"/>
          </a:xfrm>
          <a:prstGeom prst="rect">
            <a:avLst/>
          </a:prstGeom>
          <a:blipFill>
            <a:blip r:embed="rId3"/>
            <a:tile tx="0" ty="0" sx="100000" sy="100000" flip="none" algn="tl"/>
          </a:blipFill>
          <a:ln>
            <a:solidFill>
              <a:schemeClr val="accent4">
                <a:lumMod val="50000"/>
              </a:schemeClr>
            </a:solidFill>
          </a:ln>
          <a:scene3d>
            <a:camera prst="orthographicFront"/>
            <a:lightRig rig="threePt" dir="t"/>
          </a:scene3d>
          <a:sp3d>
            <a:bevelT w="254000" h="190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80923" y="3749963"/>
            <a:ext cx="2699657" cy="584775"/>
          </a:xfrm>
          <a:prstGeom prst="rect">
            <a:avLst/>
          </a:prstGeom>
          <a:noFill/>
        </p:spPr>
        <p:txBody>
          <a:bodyPr wrap="square" rtlCol="0">
            <a:spAutoFit/>
          </a:bodyPr>
          <a:lstStyle/>
          <a:p>
            <a:r>
              <a:rPr lang="en-US" sz="3200" dirty="0"/>
              <a:t>God’s Holiness</a:t>
            </a:r>
          </a:p>
        </p:txBody>
      </p:sp>
      <p:sp>
        <p:nvSpPr>
          <p:cNvPr id="13" name="TextBox 12"/>
          <p:cNvSpPr txBox="1"/>
          <p:nvPr/>
        </p:nvSpPr>
        <p:spPr>
          <a:xfrm>
            <a:off x="4890123" y="2496592"/>
            <a:ext cx="2454234" cy="584775"/>
          </a:xfrm>
          <a:prstGeom prst="rect">
            <a:avLst/>
          </a:prstGeom>
          <a:noFill/>
        </p:spPr>
        <p:txBody>
          <a:bodyPr wrap="square" rtlCol="0">
            <a:spAutoFit/>
          </a:bodyPr>
          <a:lstStyle/>
          <a:p>
            <a:r>
              <a:rPr lang="en-US" sz="3200" dirty="0"/>
              <a:t>God’s Mercy</a:t>
            </a:r>
          </a:p>
        </p:txBody>
      </p:sp>
    </p:spTree>
    <p:extLst>
      <p:ext uri="{BB962C8B-B14F-4D97-AF65-F5344CB8AC3E}">
        <p14:creationId xmlns:p14="http://schemas.microsoft.com/office/powerpoint/2010/main" val="111102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xit" presetSubtype="10" fill="hold" grpId="1" nodeType="clickEffect">
                                  <p:stCondLst>
                                    <p:cond delay="0"/>
                                  </p:stCondLst>
                                  <p:childTnLst>
                                    <p:anim calcmode="lin" valueType="num">
                                      <p:cBhvr>
                                        <p:cTn id="24" dur="500"/>
                                        <p:tgtEl>
                                          <p:spTgt spid="6"/>
                                        </p:tgtEl>
                                        <p:attrNameLst>
                                          <p:attrName>ppt_w</p:attrName>
                                        </p:attrNameLst>
                                      </p:cBhvr>
                                      <p:tavLst>
                                        <p:tav tm="0">
                                          <p:val>
                                            <p:strVal val="ppt_w"/>
                                          </p:val>
                                        </p:tav>
                                        <p:tav tm="100000">
                                          <p:val>
                                            <p:fltVal val="0"/>
                                          </p:val>
                                        </p:tav>
                                      </p:tavLst>
                                    </p:anim>
                                    <p:anim calcmode="lin" valueType="num">
                                      <p:cBhvr>
                                        <p:cTn id="25" dur="500"/>
                                        <p:tgtEl>
                                          <p:spTgt spid="6"/>
                                        </p:tgtEl>
                                        <p:attrNameLst>
                                          <p:attrName>ppt_h</p:attrName>
                                        </p:attrNameLst>
                                      </p:cBhvr>
                                      <p:tavLst>
                                        <p:tav tm="0">
                                          <p:val>
                                            <p:strVal val="ppt_h"/>
                                          </p:val>
                                        </p:tav>
                                        <p:tav tm="100000">
                                          <p:val>
                                            <p:strVal val="ppt_h"/>
                                          </p:val>
                                        </p:tav>
                                      </p:tavLst>
                                    </p:anim>
                                    <p:set>
                                      <p:cBhvr>
                                        <p:cTn id="26" dur="1" fill="hold">
                                          <p:stCondLst>
                                            <p:cond delay="499"/>
                                          </p:stCondLst>
                                        </p:cTn>
                                        <p:tgtEl>
                                          <p:spTgt spid="6"/>
                                        </p:tgtEl>
                                        <p:attrNameLst>
                                          <p:attrName>style.visibility</p:attrName>
                                        </p:attrNameLst>
                                      </p:cBhvr>
                                      <p:to>
                                        <p:strVal val="hidden"/>
                                      </p:to>
                                    </p:set>
                                  </p:childTnLst>
                                </p:cTn>
                              </p:par>
                            </p:childTnLst>
                          </p:cTn>
                        </p:par>
                        <p:par>
                          <p:cTn id="27" fill="hold">
                            <p:stCondLst>
                              <p:cond delay="500"/>
                            </p:stCondLst>
                            <p:childTnLst>
                              <p:par>
                                <p:cTn id="28" presetID="17" presetClass="entr" presetSubtype="10" fill="hold" grpId="2"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childTnLst>
                                </p:cTn>
                              </p:par>
                              <p:par>
                                <p:cTn id="32" presetID="8" presetClass="emph" presetSubtype="0" fill="hold" grpId="3" nodeType="withEffect">
                                  <p:stCondLst>
                                    <p:cond delay="0"/>
                                  </p:stCondLst>
                                  <p:childTnLst>
                                    <p:animRot by="-5400000">
                                      <p:cBhvr>
                                        <p:cTn id="33" dur="1000" fill="hold"/>
                                        <p:tgtEl>
                                          <p:spTgt spid="10"/>
                                        </p:tgtEl>
                                        <p:attrNameLst>
                                          <p:attrName>r</p:attrName>
                                        </p:attrNameLst>
                                      </p:cBhvr>
                                    </p:animRot>
                                  </p:childTnLst>
                                </p:cTn>
                              </p:par>
                              <p:par>
                                <p:cTn id="34" presetID="42" presetClass="path" presetSubtype="0" fill="hold" grpId="4" nodeType="withEffect">
                                  <p:stCondLst>
                                    <p:cond delay="0"/>
                                  </p:stCondLst>
                                  <p:childTnLst>
                                    <p:animMotion origin="layout" path="M 2.77778E-6 3.7037E-6 L 0.00139 0.1743 " pathEditMode="relative" rAng="0" ptsTypes="AA">
                                      <p:cBhvr>
                                        <p:cTn id="35" dur="1000" fill="hold"/>
                                        <p:tgtEl>
                                          <p:spTgt spid="10"/>
                                        </p:tgtEl>
                                        <p:attrNameLst>
                                          <p:attrName>ppt_x</p:attrName>
                                          <p:attrName>ppt_y</p:attrName>
                                        </p:attrNameLst>
                                      </p:cBhvr>
                                      <p:rCtr x="69" y="8704"/>
                                    </p:animMotion>
                                  </p:childTnLst>
                                </p:cTn>
                              </p:par>
                            </p:childTnLst>
                          </p:cTn>
                        </p:par>
                        <p:par>
                          <p:cTn id="36" fill="hold">
                            <p:stCondLst>
                              <p:cond delay="1500"/>
                            </p:stCondLst>
                            <p:childTnLst>
                              <p:par>
                                <p:cTn id="37" presetID="22" presetClass="exit" presetSubtype="2" fill="hold" grpId="1" nodeType="afterEffect">
                                  <p:stCondLst>
                                    <p:cond delay="0"/>
                                  </p:stCondLst>
                                  <p:childTnLst>
                                    <p:animEffect transition="out" filter="wipe(right)">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par>
                          <p:cTn id="40" fill="hold">
                            <p:stCondLst>
                              <p:cond delay="20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17" presetClass="exit" presetSubtype="10" fill="hold" grpId="1" nodeType="withEffect">
                                  <p:stCondLst>
                                    <p:cond delay="0"/>
                                  </p:stCondLst>
                                  <p:childTnLst>
                                    <p:anim calcmode="lin" valueType="num">
                                      <p:cBhvr>
                                        <p:cTn id="45" dur="500"/>
                                        <p:tgtEl>
                                          <p:spTgt spid="7"/>
                                        </p:tgtEl>
                                        <p:attrNameLst>
                                          <p:attrName>ppt_w</p:attrName>
                                        </p:attrNameLst>
                                      </p:cBhvr>
                                      <p:tavLst>
                                        <p:tav tm="0">
                                          <p:val>
                                            <p:strVal val="ppt_w"/>
                                          </p:val>
                                        </p:tav>
                                        <p:tav tm="100000">
                                          <p:val>
                                            <p:fltVal val="0"/>
                                          </p:val>
                                        </p:tav>
                                      </p:tavLst>
                                    </p:anim>
                                    <p:anim calcmode="lin" valueType="num">
                                      <p:cBhvr>
                                        <p:cTn id="46" dur="500"/>
                                        <p:tgtEl>
                                          <p:spTgt spid="7"/>
                                        </p:tgtEl>
                                        <p:attrNameLst>
                                          <p:attrName>ppt_h</p:attrName>
                                        </p:attrNameLst>
                                      </p:cBhvr>
                                      <p:tavLst>
                                        <p:tav tm="0">
                                          <p:val>
                                            <p:strVal val="ppt_h"/>
                                          </p:val>
                                        </p:tav>
                                        <p:tav tm="100000">
                                          <p:val>
                                            <p:strVal val="ppt_h"/>
                                          </p:val>
                                        </p:tav>
                                      </p:tavLst>
                                    </p:anim>
                                    <p:set>
                                      <p:cBhvr>
                                        <p:cTn id="47" dur="1" fill="hold">
                                          <p:stCondLst>
                                            <p:cond delay="499"/>
                                          </p:stCondLst>
                                        </p:cTn>
                                        <p:tgtEl>
                                          <p:spTgt spid="7"/>
                                        </p:tgtEl>
                                        <p:attrNameLst>
                                          <p:attrName>style.visibility</p:attrName>
                                        </p:attrNameLst>
                                      </p:cBhvr>
                                      <p:to>
                                        <p:strVal val="hidden"/>
                                      </p:to>
                                    </p:set>
                                  </p:childTnLst>
                                </p:cTn>
                              </p:par>
                            </p:childTnLst>
                          </p:cTn>
                        </p:par>
                        <p:par>
                          <p:cTn id="48" fill="hold">
                            <p:stCondLst>
                              <p:cond delay="2500"/>
                            </p:stCondLst>
                            <p:childTnLst>
                              <p:par>
                                <p:cTn id="49" presetID="17" presetClass="entr" presetSubtype="1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strVal val="#ppt_h"/>
                                          </p:val>
                                        </p:tav>
                                        <p:tav tm="100000">
                                          <p:val>
                                            <p:strVal val="#ppt_h"/>
                                          </p:val>
                                        </p:tav>
                                      </p:tavLst>
                                    </p:anim>
                                  </p:childTnLst>
                                </p:cTn>
                              </p:par>
                              <p:par>
                                <p:cTn id="53" presetID="22" presetClass="exit" presetSubtype="2" fill="hold" grpId="1" nodeType="withEffect">
                                  <p:stCondLst>
                                    <p:cond delay="0"/>
                                  </p:stCondLst>
                                  <p:childTnLst>
                                    <p:animEffect transition="out" filter="wipe(right)">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par>
                                <p:cTn id="60" presetID="64" presetClass="path" presetSubtype="0" fill="hold" grpId="1" nodeType="withEffect">
                                  <p:stCondLst>
                                    <p:cond delay="0"/>
                                  </p:stCondLst>
                                  <p:childTnLst>
                                    <p:animMotion origin="layout" path="M 2.77778E-7 7.40741E-7 L -0.00156 -0.30185 " pathEditMode="relative" rAng="0" ptsTypes="AA">
                                      <p:cBhvr>
                                        <p:cTn id="61" dur="1000" fill="hold"/>
                                        <p:tgtEl>
                                          <p:spTgt spid="11"/>
                                        </p:tgtEl>
                                        <p:attrNameLst>
                                          <p:attrName>ppt_x</p:attrName>
                                          <p:attrName>ppt_y</p:attrName>
                                        </p:attrNameLst>
                                      </p:cBhvr>
                                      <p:rCtr x="-87" y="-15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p:bldP spid="8" grpId="1"/>
      <p:bldP spid="9" grpId="0"/>
      <p:bldP spid="9" grpId="1"/>
      <p:bldP spid="10" grpId="2" animBg="1"/>
      <p:bldP spid="10" grpId="3" animBg="1"/>
      <p:bldP spid="10" grpId="4" animBg="1"/>
      <p:bldP spid="11" grpId="0" animBg="1"/>
      <p:bldP spid="11" grpId="1" animBg="1"/>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Tree>
    <p:extLst>
      <p:ext uri="{BB962C8B-B14F-4D97-AF65-F5344CB8AC3E}">
        <p14:creationId xmlns:p14="http://schemas.microsoft.com/office/powerpoint/2010/main" val="271001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8123468" cy="4031873"/>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 H. Spurgeon ~ </a:t>
            </a:r>
            <a:r>
              <a:rPr lang="en-US" sz="3200" dirty="0">
                <a:effectLst>
                  <a:outerShdw blurRad="38100" dist="38100" dir="2700000" algn="tl">
                    <a:srgbClr val="000000">
                      <a:alpha val="43137"/>
                    </a:srgbClr>
                  </a:outerShdw>
                </a:effectLst>
              </a:rPr>
              <a:t>“It would have been to the eternal honor of any one of the disciples to have kept close to Christ right up to the last, but neither the loving John nor the boastful Peter stood the test of that solemn time. Human nature is such poor stuff, even at the best, that we cannot hope that any of us would have been braver or more faithful than the apostles were.”</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Tree>
    <p:extLst>
      <p:ext uri="{BB962C8B-B14F-4D97-AF65-F5344CB8AC3E}">
        <p14:creationId xmlns:p14="http://schemas.microsoft.com/office/powerpoint/2010/main" val="226863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Tree>
    <p:extLst>
      <p:ext uri="{BB962C8B-B14F-4D97-AF65-F5344CB8AC3E}">
        <p14:creationId xmlns:p14="http://schemas.microsoft.com/office/powerpoint/2010/main" val="126462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Tree>
    <p:extLst>
      <p:ext uri="{BB962C8B-B14F-4D97-AF65-F5344CB8AC3E}">
        <p14:creationId xmlns:p14="http://schemas.microsoft.com/office/powerpoint/2010/main" val="226103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Luke 22:31-32 ~ </a:t>
            </a:r>
            <a:r>
              <a:rPr lang="en-US" sz="3200" baseline="30000" dirty="0">
                <a:effectLst>
                  <a:outerShdw blurRad="38100" dist="38100" dir="2700000" algn="tl">
                    <a:srgbClr val="000000">
                      <a:alpha val="43137"/>
                    </a:srgbClr>
                  </a:outerShdw>
                </a:effectLst>
              </a:rPr>
              <a:t>31</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the Lord said, “Simon, Simon! Indeed, Satan has asked for you </a:t>
            </a:r>
            <a:r>
              <a:rPr lang="en-US" sz="3200" dirty="0">
                <a:effectLst>
                  <a:outerShdw blurRad="38100" dist="38100" dir="2700000" algn="tl">
                    <a:srgbClr val="000000">
                      <a:alpha val="43137"/>
                    </a:srgbClr>
                  </a:outerShdw>
                </a:effectLst>
              </a:rPr>
              <a:t>(plural), </a:t>
            </a:r>
            <a:r>
              <a:rPr lang="en-US" sz="3200" dirty="0">
                <a:solidFill>
                  <a:srgbClr val="FFFF00"/>
                </a:solidFill>
                <a:effectLst>
                  <a:outerShdw blurRad="38100" dist="38100" dir="2700000" algn="tl">
                    <a:srgbClr val="000000">
                      <a:alpha val="43137"/>
                    </a:srgbClr>
                  </a:outerShdw>
                </a:effectLst>
              </a:rPr>
              <a:t>that he may sift </a:t>
            </a:r>
            <a:r>
              <a:rPr lang="en-US" sz="3200" i="1" dirty="0">
                <a:solidFill>
                  <a:srgbClr val="FFFF00"/>
                </a:solidFill>
                <a:effectLst>
                  <a:outerShdw blurRad="38100" dist="38100" dir="2700000" algn="tl">
                    <a:srgbClr val="000000">
                      <a:alpha val="43137"/>
                    </a:srgbClr>
                  </a:outerShdw>
                </a:effectLst>
              </a:rPr>
              <a:t>you</a:t>
            </a:r>
            <a:r>
              <a:rPr lang="en-US" sz="3200" dirty="0">
                <a:solidFill>
                  <a:srgbClr val="FFFF00"/>
                </a:solidFill>
                <a:effectLst>
                  <a:outerShdw blurRad="38100" dist="38100" dir="2700000" algn="tl">
                    <a:srgbClr val="000000">
                      <a:alpha val="43137"/>
                    </a:srgbClr>
                  </a:outerShdw>
                </a:effectLst>
              </a:rPr>
              <a:t> as wheat. </a:t>
            </a:r>
            <a:r>
              <a:rPr lang="en-US" sz="3200" baseline="30000" dirty="0">
                <a:effectLst>
                  <a:outerShdw blurRad="38100" dist="38100" dir="2700000" algn="tl">
                    <a:srgbClr val="000000">
                      <a:alpha val="43137"/>
                    </a:srgbClr>
                  </a:outerShdw>
                </a:effectLst>
              </a:rPr>
              <a:t>32</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But I have prayed for you </a:t>
            </a:r>
            <a:r>
              <a:rPr lang="en-US" sz="3200" dirty="0">
                <a:effectLst>
                  <a:outerShdw blurRad="38100" dist="38100" dir="2700000" algn="tl">
                    <a:srgbClr val="000000">
                      <a:alpha val="43137"/>
                    </a:srgbClr>
                  </a:outerShdw>
                </a:effectLst>
              </a:rPr>
              <a:t>(singular)</a:t>
            </a:r>
            <a:r>
              <a:rPr lang="en-US" sz="3200" dirty="0">
                <a:solidFill>
                  <a:srgbClr val="FFFF00"/>
                </a:solidFill>
                <a:effectLst>
                  <a:outerShdw blurRad="38100" dist="38100" dir="2700000" algn="tl">
                    <a:srgbClr val="000000">
                      <a:alpha val="43137"/>
                    </a:srgbClr>
                  </a:outerShdw>
                </a:effectLst>
              </a:rPr>
              <a:t>, that your faith should not fail; and when you have returned to </a:t>
            </a:r>
            <a:r>
              <a:rPr lang="en-US" sz="3200" i="1" dirty="0">
                <a:solidFill>
                  <a:srgbClr val="FFFF00"/>
                </a:solidFill>
                <a:effectLst>
                  <a:outerShdw blurRad="38100" dist="38100" dir="2700000" algn="tl">
                    <a:srgbClr val="000000">
                      <a:alpha val="43137"/>
                    </a:srgbClr>
                  </a:outerShdw>
                </a:effectLst>
              </a:rPr>
              <a:t>Me,</a:t>
            </a:r>
            <a:r>
              <a:rPr lang="en-US" sz="3200" dirty="0">
                <a:solidFill>
                  <a:srgbClr val="FFFF00"/>
                </a:solidFill>
                <a:effectLst>
                  <a:outerShdw blurRad="38100" dist="38100" dir="2700000" algn="tl">
                    <a:srgbClr val="000000">
                      <a:alpha val="43137"/>
                    </a:srgbClr>
                  </a:outerShdw>
                </a:effectLst>
              </a:rPr>
              <a:t> strengthen your brethren.”</a:t>
            </a:r>
            <a:r>
              <a:rPr lang="en-US" sz="3200" dirty="0">
                <a:effectLst>
                  <a:outerShdw blurRad="38100" dist="38100" dir="2700000" algn="tl">
                    <a:srgbClr val="000000">
                      <a:alpha val="43137"/>
                    </a:srgbClr>
                  </a:outerShdw>
                </a:effectLst>
              </a:rPr>
              <a:t> </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Tree>
    <p:extLst>
      <p:ext uri="{BB962C8B-B14F-4D97-AF65-F5344CB8AC3E}">
        <p14:creationId xmlns:p14="http://schemas.microsoft.com/office/powerpoint/2010/main" val="38282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Tree>
    <p:extLst>
      <p:ext uri="{BB962C8B-B14F-4D97-AF65-F5344CB8AC3E}">
        <p14:creationId xmlns:p14="http://schemas.microsoft.com/office/powerpoint/2010/main" val="63971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
        <p:nvSpPr>
          <p:cNvPr id="5" name="TextBox 4"/>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Gethsemane</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oil press</a:t>
            </a:r>
            <a:endParaRPr lang="en-US" sz="4800" i="1" dirty="0">
              <a:solidFill>
                <a:srgbClr val="FFFF00"/>
              </a:solidFill>
              <a:effectLst>
                <a:outerShdw blurRad="38100" dist="38100" dir="2700000" algn="tl">
                  <a:srgbClr val="000000">
                    <a:alpha val="43137"/>
                  </a:srgbClr>
                </a:outerShdw>
              </a:effectLst>
              <a:latin typeface="Penoir" panose="020B0500000000000000" pitchFamily="34" charset="0"/>
            </a:endParaRPr>
          </a:p>
        </p:txBody>
      </p:sp>
      <p:pic>
        <p:nvPicPr>
          <p:cNvPr id="6" name="Picture 2" descr="Image result for olive 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132">
            <a:off x="1263333" y="1425908"/>
            <a:ext cx="5762625" cy="4298919"/>
          </a:xfrm>
          <a:prstGeom prst="rect">
            <a:avLst/>
          </a:prstGeom>
          <a:noFill/>
          <a:effectLst>
            <a:outerShdw blurRad="127000" dist="254000" dir="2700000" algn="tl"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5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
        <p:nvSpPr>
          <p:cNvPr id="4" name="TextBox 3"/>
          <p:cNvSpPr txBox="1"/>
          <p:nvPr/>
        </p:nvSpPr>
        <p:spPr>
          <a:xfrm>
            <a:off x="690880" y="1756230"/>
            <a:ext cx="797133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Troubled</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to throw into terror</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to be utterly horrified</a:t>
            </a:r>
            <a:endParaRPr lang="en-US" sz="3200" dirty="0">
              <a:effectLst>
                <a:outerShdw blurRad="38100" dist="38100" dir="2700000" algn="tl">
                  <a:srgbClr val="000000">
                    <a:alpha val="43137"/>
                  </a:srgbClr>
                </a:outerShdw>
              </a:effectLst>
            </a:endParaRPr>
          </a:p>
        </p:txBody>
      </p:sp>
      <p:sp>
        <p:nvSpPr>
          <p:cNvPr id="5" name="TextBox 4"/>
          <p:cNvSpPr txBox="1"/>
          <p:nvPr/>
        </p:nvSpPr>
        <p:spPr>
          <a:xfrm>
            <a:off x="690883" y="2772232"/>
            <a:ext cx="797133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Deeply distressed </a:t>
            </a:r>
            <a:r>
              <a:rPr lang="en-US" sz="3200" dirty="0">
                <a:effectLst>
                  <a:outerShdw blurRad="38100" dist="38100" dir="2700000" algn="tl">
                    <a:srgbClr val="000000">
                      <a:alpha val="43137"/>
                    </a:srgbClr>
                  </a:outerShdw>
                </a:effectLst>
              </a:rPr>
              <a:t>~ strongest of 3 Greek words for depression</a:t>
            </a:r>
          </a:p>
        </p:txBody>
      </p:sp>
      <p:sp>
        <p:nvSpPr>
          <p:cNvPr id="6" name="Rectangle 5"/>
          <p:cNvSpPr/>
          <p:nvPr/>
        </p:nvSpPr>
        <p:spPr>
          <a:xfrm>
            <a:off x="6664418" y="709277"/>
            <a:ext cx="1682581"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89312" y="1210019"/>
            <a:ext cx="2980795" cy="593377"/>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Mark 14:33 ~ </a:t>
            </a:r>
            <a:r>
              <a:rPr lang="en-US" sz="3200" dirty="0">
                <a:solidFill>
                  <a:srgbClr val="FFFF00"/>
                </a:solidFill>
                <a:effectLst>
                  <a:outerShdw blurRad="38100" dist="38100" dir="2700000" algn="tl">
                    <a:srgbClr val="000000">
                      <a:alpha val="43137"/>
                    </a:srgbClr>
                  </a:outerShdw>
                </a:effectLst>
              </a:rPr>
              <a:t>… and He began to be troubled and deeply distressed. </a:t>
            </a:r>
          </a:p>
        </p:txBody>
      </p:sp>
    </p:spTree>
    <p:extLst>
      <p:ext uri="{BB962C8B-B14F-4D97-AF65-F5344CB8AC3E}">
        <p14:creationId xmlns:p14="http://schemas.microsoft.com/office/powerpoint/2010/main" val="62053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3" presetClass="emph" presetSubtype="2" fill="hold" grpId="1" nodeType="withEffect">
                                  <p:stCondLst>
                                    <p:cond delay="0"/>
                                  </p:stCondLst>
                                  <p:childTnLst>
                                    <p:animClr clrSpc="rgb" dir="cw">
                                      <p:cBhvr override="childStyle">
                                        <p:cTn id="27" dur="2000" fill="hold"/>
                                        <p:tgtEl>
                                          <p:spTgt spid="4"/>
                                        </p:tgtEl>
                                        <p:attrNameLst>
                                          <p:attrName>style.color</p:attrName>
                                        </p:attrNameLst>
                                      </p:cBhvr>
                                      <p:to>
                                        <a:schemeClr val="accent2"/>
                                      </p:to>
                                    </p:animClr>
                                  </p:childTnLst>
                                </p:cTn>
                              </p:par>
                              <p:par>
                                <p:cTn id="28" presetID="19" presetClass="emph" presetSubtype="0" fill="hold" grpId="1" nodeType="withEffect">
                                  <p:stCondLst>
                                    <p:cond delay="0"/>
                                  </p:stCondLst>
                                  <p:childTnLst>
                                    <p:animClr clrSpc="rgb" dir="cw">
                                      <p:cBhvr override="childStyle">
                                        <p:cTn id="29" dur="500" fill="hold"/>
                                        <p:tgtEl>
                                          <p:spTgt spid="6"/>
                                        </p:tgtEl>
                                        <p:attrNameLst>
                                          <p:attrName>style.color</p:attrName>
                                        </p:attrNameLst>
                                      </p:cBhvr>
                                      <p:to>
                                        <a:schemeClr val="accent2"/>
                                      </p:to>
                                    </p:animClr>
                                    <p:animClr clrSpc="rgb" dir="cw">
                                      <p:cBhvr>
                                        <p:cTn id="30" dur="500" fill="hold"/>
                                        <p:tgtEl>
                                          <p:spTgt spid="6"/>
                                        </p:tgtEl>
                                        <p:attrNameLst>
                                          <p:attrName>fillcolor</p:attrName>
                                        </p:attrNameLst>
                                      </p:cBhvr>
                                      <p:to>
                                        <a:schemeClr val="accent2"/>
                                      </p:to>
                                    </p:animClr>
                                    <p:set>
                                      <p:cBhvr>
                                        <p:cTn id="31" dur="500" fill="hold"/>
                                        <p:tgtEl>
                                          <p:spTgt spid="6"/>
                                        </p:tgtEl>
                                        <p:attrNameLst>
                                          <p:attrName>fill.type</p:attrName>
                                        </p:attrNameLst>
                                      </p:cBhvr>
                                      <p:to>
                                        <p:strVal val="solid"/>
                                      </p:to>
                                    </p:set>
                                    <p:set>
                                      <p:cBhvr>
                                        <p:cTn id="32"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animBg="1"/>
      <p:bldP spid="6" grpId="1" animBg="1"/>
      <p:bldP spid="7"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26:31-56</a:t>
            </a:r>
          </a:p>
        </p:txBody>
      </p:sp>
    </p:spTree>
    <p:extLst>
      <p:ext uri="{BB962C8B-B14F-4D97-AF65-F5344CB8AC3E}">
        <p14:creationId xmlns:p14="http://schemas.microsoft.com/office/powerpoint/2010/main" val="34200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4751</TotalTime>
  <Words>539</Words>
  <Application>Microsoft Office PowerPoint</Application>
  <PresentationFormat>On-screen Show (4:3)</PresentationFormat>
  <Paragraphs>71</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LilyUPC</vt:lpstr>
      <vt:lpstr>Penoir</vt:lpstr>
      <vt:lpstr>Times New Roman</vt:lpstr>
      <vt:lpstr>Britannic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General Office</cp:lastModifiedBy>
  <cp:revision>18</cp:revision>
  <dcterms:created xsi:type="dcterms:W3CDTF">2016-09-02T17:53:06Z</dcterms:created>
  <dcterms:modified xsi:type="dcterms:W3CDTF">2016-09-13T14:58:41Z</dcterms:modified>
</cp:coreProperties>
</file>