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1" r:id="rId9"/>
    <p:sldId id="271" r:id="rId10"/>
    <p:sldId id="262" r:id="rId11"/>
    <p:sldId id="263" r:id="rId12"/>
    <p:sldId id="273" r:id="rId13"/>
    <p:sldId id="272" r:id="rId14"/>
    <p:sldId id="265" r:id="rId15"/>
    <p:sldId id="274" r:id="rId16"/>
    <p:sldId id="264" r:id="rId17"/>
    <p:sldId id="266" r:id="rId18"/>
    <p:sldId id="268" r:id="rId19"/>
    <p:sldId id="267" r:id="rId20"/>
  </p:sldIdLst>
  <p:sldSz cx="9144000" cy="6858000" type="screen4x3"/>
  <p:notesSz cx="6858000" cy="9144000"/>
  <p:embeddedFontLst>
    <p:embeddedFont>
      <p:font typeface="Papyrus" panose="03070502060502030205" pitchFamily="66" charset="0"/>
      <p:regular r:id="rId21"/>
    </p:embeddedFont>
    <p:embeddedFont>
      <p:font typeface="Britannic Bold" panose="020B0903060703020204" pitchFamily="34" charset="0"/>
      <p:regular r:id="rId22"/>
    </p:embeddedFont>
    <p:embeddedFont>
      <p:font typeface="Penoir" panose="020B0500000000000000" pitchFamily="34" charset="0"/>
      <p:regular r:id="rId23"/>
      <p:bold r:id="rId24"/>
      <p:italic r:id="rId25"/>
      <p:boldItalic r:id="rId26"/>
    </p:embeddedFont>
    <p:embeddedFont>
      <p:font typeface="LilyUPC" panose="020B0604020202020204" charset="-34"/>
      <p:regular r:id="rId27"/>
      <p:bold r:id="rId28"/>
      <p:italic r:id="rId29"/>
      <p:boldItalic r:id="rId30"/>
    </p:embeddedFont>
    <p:embeddedFont>
      <p:font typeface="Eras Demi ITC" panose="020B0805030504020804" pitchFamily="34" charset="0"/>
      <p:regular r:id="rId3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6" autoAdjust="0"/>
    <p:restoredTop sz="94660"/>
  </p:normalViewPr>
  <p:slideViewPr>
    <p:cSldViewPr showGuides="1">
      <p:cViewPr>
        <p:scale>
          <a:sx n="75" d="100"/>
          <a:sy n="75" d="100"/>
        </p:scale>
        <p:origin x="67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334581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John 12:4-6 ~ </a:t>
            </a:r>
            <a:r>
              <a:rPr lang="en-US" altLang="en-US" sz="32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But one of His disciples, Judas Iscariot, Simon's </a:t>
            </a:r>
            <a:r>
              <a:rPr lang="en-US" alt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son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, who would betray Him, said,</a:t>
            </a: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“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Why was this fragrant oil not sold for three hundred denarii and given to the poor?</a:t>
            </a:r>
            <a:r>
              <a:rPr lang="en-US" altLang="en-US" sz="32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This he said, not that he cared for the poor, but because he was a thief, and had the money box; and he used to take what was put in it.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67420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10155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10:38-42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it happened as they went that He entered a certain village; and a certain woman named Martha welcomed Him into her house.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she had a sister called Mary, who also sat at Jesus’ feet and heard His word.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Martha was distracted with much serving,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119" y="3691954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she approached Him and said, “Lord, do You not care that     sister has left     to serve alone? Therefore tell her to help me.”</a:t>
            </a:r>
          </a:p>
          <a:p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Jesus answered and said to her, “Martha,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7097" y="4169233"/>
            <a:ext cx="950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18809" y="4176500"/>
            <a:ext cx="864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96383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F2F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F2F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"/>
                            </p:stCondLst>
                            <p:childTnLst>
                              <p:par>
                                <p:cTn id="33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F2F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F2F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6" grpId="0" build="allAtOnce"/>
      <p:bldP spid="6" grpId="1" build="allAtOnce"/>
      <p:bldP spid="6" grpId="2" build="allAtOnce"/>
      <p:bldP spid="7" grpId="0" build="allAtOnce"/>
      <p:bldP spid="7" grpId="1" build="allAtOnce"/>
      <p:bldP spid="7" grpId="2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10:38-42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Martha, you are worried and troubled about many things.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one thing is needed, and Mary has chosen that good part, which will not be taken away from her.” 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289728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of Bethany is found 3x in the New Testament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8137" y="1708482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10:38-42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0947" y="2224314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11:32 ~ At the tomb of Lazarus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947" y="276802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26:7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842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5" grpId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21473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Zech. 11:12-13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 said to them, “If it is agreeable to you, give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wages; and if not, refrain.” So they weighed out for my wages thirty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pieces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silver. </a:t>
            </a:r>
          </a:p>
          <a:p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</a:t>
            </a:r>
            <a:r>
              <a:rPr lang="en-US" sz="3200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said to me, “Throw it to the potter”—that princely price they set on me. So I took the thirty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pieces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silver and threw them into the house of the </a:t>
            </a:r>
            <a:r>
              <a:rPr lang="en-US" sz="3200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potter.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153436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21:32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ox gores a male or female servant, he shall give to their master thirty shekels of silver, and the ox shall be stoned.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244515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197923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23622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Seat Judgment = the Judgment Seat Judgment Seat”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37708" y="1781628"/>
            <a:ext cx="4849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Judgment Seat Judgment?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Judgment Seat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277262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200" i="1" dirty="0"/>
              <a:t> Seat = Judgment Seat </a:t>
            </a:r>
            <a:r>
              <a:rPr lang="en-US" sz="3200" i="1" dirty="0" err="1"/>
              <a:t>Seat</a:t>
            </a:r>
            <a:endParaRPr lang="en-US" sz="3200" b="1" i="1" cap="small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139" y="1799775"/>
            <a:ext cx="3188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200" i="1" dirty="0"/>
              <a:t> Judgment </a:t>
            </a:r>
            <a:endParaRPr lang="en-US" sz="3200" b="1" i="1" cap="small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85"/>
          <a:stretch/>
        </p:blipFill>
        <p:spPr>
          <a:xfrm>
            <a:off x="641915" y="590134"/>
            <a:ext cx="8098266" cy="558206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  <p:sp>
        <p:nvSpPr>
          <p:cNvPr id="7" name="Freeform 10"/>
          <p:cNvSpPr/>
          <p:nvPr/>
        </p:nvSpPr>
        <p:spPr>
          <a:xfrm>
            <a:off x="2712202" y="2091921"/>
            <a:ext cx="3614445" cy="2106336"/>
          </a:xfrm>
          <a:custGeom>
            <a:avLst/>
            <a:gdLst>
              <a:gd name="connsiteX0" fmla="*/ 5542 w 2599113"/>
              <a:gd name="connsiteY0" fmla="*/ 0 h 1307869"/>
              <a:gd name="connsiteX1" fmla="*/ 2599113 w 2599113"/>
              <a:gd name="connsiteY1" fmla="*/ 0 h 1307869"/>
              <a:gd name="connsiteX2" fmla="*/ 2576946 w 2599113"/>
              <a:gd name="connsiteY2" fmla="*/ 1307869 h 1307869"/>
              <a:gd name="connsiteX3" fmla="*/ 0 w 2599113"/>
              <a:gd name="connsiteY3" fmla="*/ 1197032 h 1307869"/>
              <a:gd name="connsiteX4" fmla="*/ 5542 w 2599113"/>
              <a:gd name="connsiteY4" fmla="*/ 0 h 1307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9113" h="1307869">
                <a:moveTo>
                  <a:pt x="5542" y="0"/>
                </a:moveTo>
                <a:lnTo>
                  <a:pt x="2599113" y="0"/>
                </a:lnTo>
                <a:lnTo>
                  <a:pt x="2576946" y="1307869"/>
                </a:lnTo>
                <a:lnTo>
                  <a:pt x="0" y="1197032"/>
                </a:lnTo>
                <a:cubicBezTo>
                  <a:pt x="1847" y="798021"/>
                  <a:pt x="3695" y="399011"/>
                  <a:pt x="55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60000">
            <a:off x="2820041" y="2206601"/>
            <a:ext cx="3380974" cy="1077218"/>
          </a:xfrm>
          <a:prstGeom prst="rect">
            <a:avLst/>
          </a:prstGeom>
          <a:noFill/>
        </p:spPr>
        <p:txBody>
          <a:bodyPr wrap="square" rtlCol="0">
            <a:prstTxWarp prst="textFadeLeft">
              <a:avLst>
                <a:gd name="adj" fmla="val 11220"/>
              </a:avLst>
            </a:prstTxWarp>
            <a:spAutoFit/>
            <a:scene3d>
              <a:camera prst="perspectiveLeft" fov="0">
                <a:rot lat="0" lon="1200000" rev="21594000"/>
              </a:camera>
              <a:lightRig rig="threePt" dir="t"/>
            </a:scene3d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Papyrus" panose="03070502060502030205" pitchFamily="66" charset="0"/>
              </a:rPr>
              <a:t>1</a:t>
            </a:r>
            <a:r>
              <a:rPr lang="en-US" sz="3200" b="1" baseline="30000" dirty="0">
                <a:solidFill>
                  <a:srgbClr val="000000"/>
                </a:solidFill>
                <a:latin typeface="Papyrus" panose="03070502060502030205" pitchFamily="66" charset="0"/>
              </a:rPr>
              <a:t>st</a:t>
            </a:r>
            <a:r>
              <a:rPr lang="en-US" sz="3200" b="1" dirty="0">
                <a:solidFill>
                  <a:srgbClr val="000000"/>
                </a:solidFill>
                <a:latin typeface="Papyrus" panose="03070502060502030205" pitchFamily="66" charset="0"/>
              </a:rPr>
              <a:t> Church of the Arcane Baloney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09030" y="3163877"/>
            <a:ext cx="3549521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LeftFacing" fov="1200000">
                <a:rot lat="0" lon="0" rev="21474000"/>
              </a:camera>
              <a:lightRig rig="threePt" dir="t"/>
            </a:scene3d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Eras Demi ITC" panose="020B0805030504020804" pitchFamily="34" charset="0"/>
              </a:rPr>
              <a:t>“Straining at gnats; swallowing camels”</a:t>
            </a:r>
          </a:p>
        </p:txBody>
      </p:sp>
    </p:spTree>
    <p:extLst>
      <p:ext uri="{BB962C8B-B14F-4D97-AF65-F5344CB8AC3E}">
        <p14:creationId xmlns:p14="http://schemas.microsoft.com/office/powerpoint/2010/main" val="42755871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0" grpId="1"/>
      <p:bldP spid="2" grpId="0"/>
      <p:bldP spid="2" grpId="1"/>
      <p:bldP spid="4" grpId="0"/>
      <p:bldP spid="4" grpId="1"/>
      <p:bldP spid="5" grpId="0"/>
      <p:bldP spid="5" grpId="1"/>
      <p:bldP spid="7" grpId="0" animBg="1"/>
      <p:bldP spid="7" grpId="1" animBg="1"/>
      <p:bldP spid="8" grpId="0"/>
      <p:bldP spid="8" grpId="1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93756" y="2242460"/>
            <a:ext cx="2309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Sovereignty</a:t>
            </a:r>
            <a:endParaRPr lang="en-US" sz="3200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Great error to avoid when studying the closing chapters of the Gospels …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97072" y="1748974"/>
            <a:ext cx="2309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Shame</a:t>
            </a:r>
            <a:endParaRPr lang="en-US" sz="3200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3439882"/>
            <a:ext cx="2309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Destiny</a:t>
            </a:r>
            <a:endParaRPr lang="en-US" sz="3200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654" y="2946396"/>
            <a:ext cx="2309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Disgrace</a:t>
            </a:r>
            <a:endParaRPr lang="en-US" sz="3200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78312" y="4122053"/>
            <a:ext cx="2099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Grace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96839" y="3621310"/>
            <a:ext cx="2309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Guilt</a:t>
            </a:r>
            <a:endParaRPr lang="en-US" sz="3200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3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19496 0.0726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40" y="363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-0.0882 0.0722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10" y="361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20677 0.0726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363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2" grpId="0"/>
      <p:bldP spid="4" grpId="0"/>
      <p:bldP spid="4" grpId="1"/>
      <p:bldP spid="4" grpId="2"/>
      <p:bldP spid="11" grpId="0"/>
      <p:bldP spid="11" grpId="1"/>
      <p:bldP spid="12" grpId="0"/>
      <p:bldP spid="12" grpId="1"/>
      <p:bldP spid="12" grpId="2"/>
      <p:bldP spid="14" grpId="0"/>
      <p:bldP spid="14" grpId="1"/>
      <p:bldP spid="15" grpId="0"/>
      <p:bldP spid="15" grpId="1"/>
      <p:bldP spid="15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169011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83211" y="1761562"/>
            <a:ext cx="1149225" cy="593377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Trickery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word meaning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bait</a:t>
            </a:r>
            <a:endParaRPr lang="en-US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8137" y="1255494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1:47b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an Israelite indeed, in whom is no deceit!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260046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70492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24295" y="1282592"/>
            <a:ext cx="1149225" cy="593377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1248235"/>
            <a:ext cx="82050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12:3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Mary took a pound of very costly oil of spikenard, anointed the feet of Jesus, and wiped His feet with her hair.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14:5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 denarii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8137" y="2757716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of Bethany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</p:spTree>
    <p:extLst>
      <p:ext uri="{BB962C8B-B14F-4D97-AF65-F5344CB8AC3E}">
        <p14:creationId xmlns:p14="http://schemas.microsoft.com/office/powerpoint/2010/main" val="187603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2" grpId="0"/>
      <p:bldP spid="2" grpId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6055" y="1248235"/>
            <a:ext cx="275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Similarities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of Luke 7:36-50 with Matt. 26:1-13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7" y="1799773"/>
            <a:ext cx="43714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hosts named “Simon”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26:1-16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4495" y="1255494"/>
            <a:ext cx="275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Dissimilarities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830283"/>
            <a:ext cx="43714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woman anointed Jesus with perfume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14370" y="1807033"/>
            <a:ext cx="4191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times/locations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14373" y="2837543"/>
            <a:ext cx="4191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7, Simon the Pharisee; Matt. 26, Simon the Leper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21633" y="4397825"/>
            <a:ext cx="4191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7, act of repentance; Matt. 26, act of devotion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295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6" grpId="0"/>
      <p:bldP spid="6" grpId="1"/>
      <p:bldP spid="8" grpId="0"/>
      <p:bldP spid="9" grpId="0"/>
      <p:bldP spid="9" grpId="1"/>
      <p:bldP spid="10" grpId="0"/>
      <p:bldP spid="10" grpId="1"/>
      <p:bldP spid="11" grpId="0"/>
      <p:bldP spid="11" grpId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2057</TotalTime>
  <Words>603</Words>
  <Application>Microsoft Office PowerPoint</Application>
  <PresentationFormat>On-screen Show (4:3)</PresentationFormat>
  <Paragraphs>63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Times New Roman</vt:lpstr>
      <vt:lpstr>Arial</vt:lpstr>
      <vt:lpstr>Papyrus</vt:lpstr>
      <vt:lpstr>Britannic Bold</vt:lpstr>
      <vt:lpstr>Penoir</vt:lpstr>
      <vt:lpstr>LilyUPC</vt:lpstr>
      <vt:lpstr>Eras Demi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31</cp:revision>
  <dcterms:created xsi:type="dcterms:W3CDTF">2016-08-23T17:14:42Z</dcterms:created>
  <dcterms:modified xsi:type="dcterms:W3CDTF">2016-08-27T22:41:10Z</dcterms:modified>
</cp:coreProperties>
</file>