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92" r:id="rId5"/>
    <p:sldId id="293" r:id="rId6"/>
    <p:sldId id="261" r:id="rId7"/>
    <p:sldId id="288" r:id="rId8"/>
    <p:sldId id="287" r:id="rId9"/>
    <p:sldId id="263" r:id="rId10"/>
    <p:sldId id="264" r:id="rId11"/>
    <p:sldId id="266" r:id="rId12"/>
    <p:sldId id="279" r:id="rId13"/>
    <p:sldId id="262" r:id="rId14"/>
    <p:sldId id="269" r:id="rId15"/>
    <p:sldId id="267" r:id="rId16"/>
    <p:sldId id="281" r:id="rId17"/>
    <p:sldId id="289" r:id="rId18"/>
    <p:sldId id="270" r:id="rId19"/>
    <p:sldId id="273" r:id="rId20"/>
    <p:sldId id="272" r:id="rId21"/>
    <p:sldId id="278" r:id="rId22"/>
    <p:sldId id="284" r:id="rId23"/>
    <p:sldId id="286" r:id="rId24"/>
    <p:sldId id="285" r:id="rId25"/>
    <p:sldId id="271" r:id="rId26"/>
    <p:sldId id="276" r:id="rId27"/>
    <p:sldId id="274" r:id="rId28"/>
    <p:sldId id="275" r:id="rId29"/>
    <p:sldId id="283" r:id="rId30"/>
    <p:sldId id="277" r:id="rId31"/>
    <p:sldId id="290" r:id="rId32"/>
    <p:sldId id="294" r:id="rId33"/>
    <p:sldId id="291" r:id="rId34"/>
  </p:sldIdLst>
  <p:sldSz cx="9144000" cy="6858000" type="screen4x3"/>
  <p:notesSz cx="6858000" cy="9144000"/>
  <p:embeddedFontLst>
    <p:embeddedFont>
      <p:font typeface="Vivaldi" panose="03020602050506090804" pitchFamily="66" charset="0"/>
      <p:italic r:id="rId35"/>
    </p:embeddedFont>
    <p:embeddedFont>
      <p:font typeface="Caligula" pitchFamily="2" charset="0"/>
      <p:regular r:id="rId36"/>
    </p:embeddedFont>
    <p:embeddedFont>
      <p:font typeface="Britannic Bold" panose="020B0903060703020204" pitchFamily="34" charset="0"/>
      <p:regular r:id="rId37"/>
    </p:embeddedFont>
    <p:embeddedFont>
      <p:font typeface="Argonaut" panose="00000400000000000000" pitchFamily="2" charset="0"/>
      <p:regular r:id="rId38"/>
    </p:embeddedFont>
    <p:embeddedFont>
      <p:font typeface="LilyUPC" panose="020B0604020202020204" charset="-34"/>
      <p:regular r:id="rId39"/>
      <p:bold r:id="rId40"/>
      <p:italic r:id="rId41"/>
      <p:boldItalic r:id="rId42"/>
    </p:embeddedFont>
    <p:embeddedFont>
      <p:font typeface="Penoir" panose="020B0500000000000000"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17" autoAdjust="0"/>
    <p:restoredTop sz="94660"/>
  </p:normalViewPr>
  <p:slideViewPr>
    <p:cSldViewPr snapToGrid="0" showGuides="1">
      <p:cViewPr varScale="1">
        <p:scale>
          <a:sx n="75" d="100"/>
          <a:sy n="75" d="100"/>
        </p:scale>
        <p:origin x="531" y="48"/>
      </p:cViewPr>
      <p:guideLst>
        <p:guide orient="horz" pos="2160"/>
        <p:guide pos="2880"/>
      </p:guideLst>
    </p:cSldViewPr>
  </p:slideViewPr>
  <p:notesTextViewPr>
    <p:cViewPr>
      <p:scale>
        <a:sx n="1" d="1"/>
        <a:sy n="1" d="1"/>
      </p:scale>
      <p:origin x="0" y="0"/>
    </p:cViewPr>
  </p:notesTextViewPr>
  <p:sorterViewPr>
    <p:cViewPr>
      <p:scale>
        <a:sx n="100" d="100"/>
        <a:sy n="100" d="100"/>
      </p:scale>
      <p:origin x="0" y="-734"/>
    </p:cViewPr>
  </p:sorter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8/20/2016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22222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8/20/2016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7475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8/20/2016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428030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8/20/2016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8122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422DB1-149A-4FB5-BF46-D0E91AD1C571}" type="datetimeFigureOut">
              <a:rPr lang="en-US" smtClean="0"/>
              <a:t>8/20/2016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1097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422DB1-149A-4FB5-BF46-D0E91AD1C571}" type="datetimeFigureOut">
              <a:rPr lang="en-US" smtClean="0"/>
              <a:t>8/20/2016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98486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422DB1-149A-4FB5-BF46-D0E91AD1C571}" type="datetimeFigureOut">
              <a:rPr lang="en-US" smtClean="0"/>
              <a:t>8/20/2016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682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422DB1-149A-4FB5-BF46-D0E91AD1C571}" type="datetimeFigureOut">
              <a:rPr lang="en-US" smtClean="0"/>
              <a:t>8/20/2016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3384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22DB1-149A-4FB5-BF46-D0E91AD1C571}" type="datetimeFigureOut">
              <a:rPr lang="en-US" smtClean="0"/>
              <a:t>8/20/2016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6210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8/20/2016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107108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8/20/2016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63716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22DB1-149A-4FB5-BF46-D0E91AD1C571}" type="datetimeFigureOut">
              <a:rPr lang="en-US" smtClean="0"/>
              <a:t>8/20/2016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9D851-C48A-4727-9434-7F72C37547BB}" type="slidenum">
              <a:rPr lang="en-US" smtClean="0"/>
              <a:t>‹#›</a:t>
            </a:fld>
            <a:endParaRPr lang="en-US"/>
          </a:p>
        </p:txBody>
      </p:sp>
    </p:spTree>
    <p:extLst>
      <p:ext uri="{BB962C8B-B14F-4D97-AF65-F5344CB8AC3E}">
        <p14:creationId xmlns:p14="http://schemas.microsoft.com/office/powerpoint/2010/main" val="3230312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9935" y="399672"/>
            <a:ext cx="7787149" cy="923330"/>
          </a:xfrm>
          <a:prstGeom prst="rect">
            <a:avLst/>
          </a:prstGeom>
          <a:noFill/>
        </p:spPr>
        <p:txBody>
          <a:bodyPr wrap="square" rtlCol="0">
            <a:spAutoFit/>
          </a:bodyPr>
          <a:lstStyle/>
          <a:p>
            <a:r>
              <a:rPr lang="en-US" sz="54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25:31-46</a:t>
            </a:r>
          </a:p>
        </p:txBody>
      </p:sp>
      <p:sp>
        <p:nvSpPr>
          <p:cNvPr id="5" name="TextBox 4"/>
          <p:cNvSpPr txBox="1"/>
          <p:nvPr/>
        </p:nvSpPr>
        <p:spPr>
          <a:xfrm>
            <a:off x="5008880" y="3230880"/>
            <a:ext cx="3200400" cy="923330"/>
          </a:xfrm>
          <a:prstGeom prst="rect">
            <a:avLst/>
          </a:prstGeom>
          <a:noFill/>
        </p:spPr>
        <p:txBody>
          <a:bodyPr wrap="square" rtlCol="0">
            <a:spAutoFit/>
          </a:bodyPr>
          <a:lstStyle/>
          <a:p>
            <a:r>
              <a:rPr lang="en-US" cap="all" dirty="0">
                <a:solidFill>
                  <a:schemeClr val="bg1"/>
                </a:solidFill>
                <a:effectLst>
                  <a:outerShdw blurRad="38100" dist="38100" dir="2700000" algn="tl">
                    <a:srgbClr val="000000">
                      <a:alpha val="43137"/>
                    </a:srgbClr>
                  </a:outerShdw>
                </a:effectLst>
                <a:latin typeface="Britannic Bold" panose="020B0903060703020204" pitchFamily="34" charset="0"/>
              </a:rPr>
              <a:t>A free CD of this message will be available following the service</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79598">
            <a:off x="5477248" y="5008546"/>
            <a:ext cx="1027893" cy="1074076"/>
          </a:xfrm>
          <a:prstGeom prst="rect">
            <a:avLst/>
          </a:prstGeom>
          <a:scene3d>
            <a:camera prst="orthographicFront"/>
            <a:lightRig rig="threePt" dir="t"/>
          </a:scene3d>
          <a:sp3d>
            <a:bevelT w="190500" h="190500"/>
          </a:sp3d>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18662">
            <a:off x="7801268" y="3457782"/>
            <a:ext cx="1019397" cy="1019397"/>
          </a:xfrm>
          <a:prstGeom prst="rect">
            <a:avLst/>
          </a:prstGeom>
          <a:scene3d>
            <a:camera prst="orthographicFront"/>
            <a:lightRig rig="threePt" dir="t"/>
          </a:scene3d>
          <a:sp3d>
            <a:bevelT w="190500" h="190500"/>
          </a:sp3d>
        </p:spPr>
      </p:pic>
      <p:sp>
        <p:nvSpPr>
          <p:cNvPr id="35" name="TextBox 34"/>
          <p:cNvSpPr txBox="1"/>
          <p:nvPr/>
        </p:nvSpPr>
        <p:spPr>
          <a:xfrm>
            <a:off x="5537200" y="4695221"/>
            <a:ext cx="3423249" cy="923330"/>
          </a:xfrm>
          <a:prstGeom prst="rect">
            <a:avLst/>
          </a:prstGeom>
          <a:noFill/>
        </p:spPr>
        <p:txBody>
          <a:bodyPr wrap="square" rtlCol="0">
            <a:spAutoFit/>
          </a:bodyPr>
          <a:lstStyle/>
          <a:p>
            <a:pPr algn="r"/>
            <a:r>
              <a:rPr lang="en-US" cap="all" dirty="0">
                <a:solidFill>
                  <a:schemeClr val="bg1"/>
                </a:solidFill>
                <a:effectLst>
                  <a:outerShdw blurRad="38100" dist="38100" dir="2700000" algn="tl">
                    <a:srgbClr val="000000">
                      <a:alpha val="43137"/>
                    </a:srgbClr>
                  </a:outerShdw>
                </a:effectLst>
                <a:latin typeface="Britannic Bold" panose="020B0903060703020204" pitchFamily="34" charset="0"/>
              </a:rPr>
              <a:t>IT WILL ALSO be available LATER THIS WEEK</a:t>
            </a:r>
          </a:p>
          <a:p>
            <a:pPr algn="r"/>
            <a:r>
              <a:rPr lang="en-US" cap="all" dirty="0">
                <a:solidFill>
                  <a:schemeClr val="bg1"/>
                </a:solidFill>
                <a:effectLst>
                  <a:outerShdw blurRad="38100" dist="38100" dir="2700000" algn="tl">
                    <a:srgbClr val="000000">
                      <a:alpha val="43137"/>
                    </a:srgbClr>
                  </a:outerShdw>
                </a:effectLst>
                <a:latin typeface="Britannic Bold" panose="020B0903060703020204" pitchFamily="34" charset="0"/>
              </a:rPr>
              <a:t>VIA cALVARYOKC.COM</a:t>
            </a:r>
          </a:p>
        </p:txBody>
      </p:sp>
    </p:spTree>
    <p:extLst>
      <p:ext uri="{BB962C8B-B14F-4D97-AF65-F5344CB8AC3E}">
        <p14:creationId xmlns:p14="http://schemas.microsoft.com/office/powerpoint/2010/main" val="123505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90880" y="1240976"/>
            <a:ext cx="7971339" cy="5016758"/>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dirty="0">
                <a:effectLst>
                  <a:outerShdw blurRad="38100" dist="38100" dir="2700000" algn="tl">
                    <a:srgbClr val="000000">
                      <a:alpha val="43137"/>
                    </a:srgbClr>
                  </a:outerShdw>
                </a:effectLst>
                <a:latin typeface="+mj-lt"/>
              </a:rPr>
              <a:t>1 Cor. 3:11-15 ~ </a:t>
            </a:r>
            <a:r>
              <a:rPr lang="en-US" sz="3200" baseline="30000" dirty="0">
                <a:effectLst>
                  <a:outerShdw blurRad="38100" dist="38100" dir="2700000" algn="tl">
                    <a:srgbClr val="000000">
                      <a:alpha val="43137"/>
                    </a:srgbClr>
                  </a:outerShdw>
                </a:effectLst>
                <a:latin typeface="+mj-lt"/>
              </a:rPr>
              <a:t>11</a:t>
            </a:r>
            <a:r>
              <a:rPr lang="en-US" sz="3200" dirty="0">
                <a:effectLst>
                  <a:outerShdw blurRad="38100" dist="38100" dir="2700000" algn="tl">
                    <a:srgbClr val="000000">
                      <a:alpha val="43137"/>
                    </a:srgbClr>
                  </a:outerShdw>
                </a:effectLst>
                <a:latin typeface="+mj-lt"/>
              </a:rPr>
              <a:t> </a:t>
            </a:r>
            <a:r>
              <a:rPr lang="en-US" sz="3200" dirty="0">
                <a:solidFill>
                  <a:srgbClr val="FFFF00"/>
                </a:solidFill>
                <a:effectLst>
                  <a:outerShdw blurRad="38100" dist="38100" dir="2700000" algn="tl">
                    <a:srgbClr val="000000">
                      <a:alpha val="43137"/>
                    </a:srgbClr>
                  </a:outerShdw>
                </a:effectLst>
                <a:latin typeface="+mj-lt"/>
              </a:rPr>
              <a:t>For no other foundation can anyone lay than that which is laid, which is Jesus Christ.</a:t>
            </a:r>
            <a:r>
              <a:rPr lang="en-US" sz="3200" dirty="0">
                <a:effectLst>
                  <a:outerShdw blurRad="38100" dist="38100" dir="2700000" algn="tl">
                    <a:srgbClr val="000000">
                      <a:alpha val="43137"/>
                    </a:srgbClr>
                  </a:outerShdw>
                </a:effectLst>
                <a:latin typeface="+mj-lt"/>
              </a:rPr>
              <a:t> </a:t>
            </a:r>
            <a:r>
              <a:rPr lang="en-US" sz="3200" baseline="30000" dirty="0">
                <a:effectLst>
                  <a:outerShdw blurRad="38100" dist="38100" dir="2700000" algn="tl">
                    <a:srgbClr val="000000">
                      <a:alpha val="43137"/>
                    </a:srgbClr>
                  </a:outerShdw>
                </a:effectLst>
                <a:latin typeface="+mj-lt"/>
              </a:rPr>
              <a:t>12</a:t>
            </a:r>
            <a:r>
              <a:rPr lang="en-US" sz="3200" dirty="0">
                <a:effectLst>
                  <a:outerShdw blurRad="38100" dist="38100" dir="2700000" algn="tl">
                    <a:srgbClr val="000000">
                      <a:alpha val="43137"/>
                    </a:srgbClr>
                  </a:outerShdw>
                </a:effectLst>
                <a:latin typeface="+mj-lt"/>
              </a:rPr>
              <a:t> </a:t>
            </a:r>
            <a:r>
              <a:rPr lang="en-US" sz="3200" dirty="0">
                <a:solidFill>
                  <a:srgbClr val="FFFF00"/>
                </a:solidFill>
                <a:effectLst>
                  <a:outerShdw blurRad="38100" dist="38100" dir="2700000" algn="tl">
                    <a:srgbClr val="000000">
                      <a:alpha val="43137"/>
                    </a:srgbClr>
                  </a:outerShdw>
                </a:effectLst>
                <a:latin typeface="+mj-lt"/>
              </a:rPr>
              <a:t>Now if anyone builds on this foundation </a:t>
            </a:r>
            <a:r>
              <a:rPr lang="en-US" sz="3200" i="1" dirty="0">
                <a:solidFill>
                  <a:srgbClr val="FFFF00"/>
                </a:solidFill>
                <a:effectLst>
                  <a:outerShdw blurRad="38100" dist="38100" dir="2700000" algn="tl">
                    <a:srgbClr val="000000">
                      <a:alpha val="43137"/>
                    </a:srgbClr>
                  </a:outerShdw>
                </a:effectLst>
                <a:latin typeface="+mj-lt"/>
              </a:rPr>
              <a:t>with</a:t>
            </a:r>
            <a:r>
              <a:rPr lang="en-US" sz="3200" dirty="0">
                <a:solidFill>
                  <a:srgbClr val="FFFF00"/>
                </a:solidFill>
                <a:effectLst>
                  <a:outerShdw blurRad="38100" dist="38100" dir="2700000" algn="tl">
                    <a:srgbClr val="000000">
                      <a:alpha val="43137"/>
                    </a:srgbClr>
                  </a:outerShdw>
                </a:effectLst>
                <a:latin typeface="+mj-lt"/>
              </a:rPr>
              <a:t> gold, silver, precious stones, wood, hay, straw, </a:t>
            </a:r>
            <a:r>
              <a:rPr lang="en-US" sz="3200" baseline="30000" dirty="0">
                <a:effectLst>
                  <a:outerShdw blurRad="38100" dist="38100" dir="2700000" algn="tl">
                    <a:srgbClr val="000000">
                      <a:alpha val="43137"/>
                    </a:srgbClr>
                  </a:outerShdw>
                </a:effectLst>
                <a:latin typeface="+mj-lt"/>
              </a:rPr>
              <a:t>13</a:t>
            </a:r>
            <a:r>
              <a:rPr lang="en-US" sz="3200" dirty="0">
                <a:effectLst>
                  <a:outerShdw blurRad="38100" dist="38100" dir="2700000" algn="tl">
                    <a:srgbClr val="000000">
                      <a:alpha val="43137"/>
                    </a:srgbClr>
                  </a:outerShdw>
                </a:effectLst>
                <a:latin typeface="+mj-lt"/>
              </a:rPr>
              <a:t> </a:t>
            </a:r>
            <a:r>
              <a:rPr lang="en-US" sz="3200" dirty="0">
                <a:solidFill>
                  <a:srgbClr val="FFFF00"/>
                </a:solidFill>
                <a:effectLst>
                  <a:outerShdw blurRad="38100" dist="38100" dir="2700000" algn="tl">
                    <a:srgbClr val="000000">
                      <a:alpha val="43137"/>
                    </a:srgbClr>
                  </a:outerShdw>
                </a:effectLst>
                <a:latin typeface="+mj-lt"/>
              </a:rPr>
              <a:t>each one’s work will become clear; for the Day will declare it, because it will be revealed by fire; and the fire will test each one’s work, of what sort it is. </a:t>
            </a:r>
            <a:r>
              <a:rPr lang="en-US" sz="3200" baseline="30000" dirty="0">
                <a:effectLst>
                  <a:outerShdw blurRad="38100" dist="38100" dir="2700000" algn="tl">
                    <a:srgbClr val="000000">
                      <a:alpha val="43137"/>
                    </a:srgbClr>
                  </a:outerShdw>
                </a:effectLst>
                <a:latin typeface="+mj-lt"/>
              </a:rPr>
              <a:t>14</a:t>
            </a:r>
            <a:r>
              <a:rPr lang="en-US" sz="3200" dirty="0">
                <a:effectLst>
                  <a:outerShdw blurRad="38100" dist="38100" dir="2700000" algn="tl">
                    <a:srgbClr val="000000">
                      <a:alpha val="43137"/>
                    </a:srgbClr>
                  </a:outerShdw>
                </a:effectLst>
                <a:latin typeface="+mj-lt"/>
              </a:rPr>
              <a:t> </a:t>
            </a:r>
            <a:r>
              <a:rPr lang="en-US" sz="3200" dirty="0">
                <a:solidFill>
                  <a:srgbClr val="FFFF00"/>
                </a:solidFill>
                <a:effectLst>
                  <a:outerShdw blurRad="38100" dist="38100" dir="2700000" algn="tl">
                    <a:srgbClr val="000000">
                      <a:alpha val="43137"/>
                    </a:srgbClr>
                  </a:outerShdw>
                </a:effectLst>
                <a:latin typeface="+mj-lt"/>
              </a:rPr>
              <a:t>If anyone’s work which he has built on </a:t>
            </a:r>
            <a:r>
              <a:rPr lang="en-US" sz="3200" i="1" dirty="0">
                <a:solidFill>
                  <a:srgbClr val="FFFF00"/>
                </a:solidFill>
                <a:effectLst>
                  <a:outerShdw blurRad="38100" dist="38100" dir="2700000" algn="tl">
                    <a:srgbClr val="000000">
                      <a:alpha val="43137"/>
                    </a:srgbClr>
                  </a:outerShdw>
                </a:effectLst>
                <a:latin typeface="+mj-lt"/>
              </a:rPr>
              <a:t>it</a:t>
            </a:r>
            <a:r>
              <a:rPr lang="en-US" sz="3200" dirty="0">
                <a:solidFill>
                  <a:srgbClr val="FFFF00"/>
                </a:solidFill>
                <a:effectLst>
                  <a:outerShdw blurRad="38100" dist="38100" dir="2700000" algn="tl">
                    <a:srgbClr val="000000">
                      <a:alpha val="43137"/>
                    </a:srgbClr>
                  </a:outerShdw>
                </a:effectLst>
                <a:latin typeface="+mj-lt"/>
              </a:rPr>
              <a:t> endures, he will receive a reward. </a:t>
            </a:r>
          </a:p>
        </p:txBody>
      </p:sp>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Penoir" panose="020B0500000000000000" pitchFamily="34" charset="0"/>
              </a:rPr>
              <a:t>The </a:t>
            </a:r>
            <a:r>
              <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en-US" sz="3200" b="1" i="1" dirty="0">
                <a:solidFill>
                  <a:srgbClr val="FFFF00"/>
                </a:solidFill>
                <a:latin typeface="Times New Roman" panose="02020603050405020304" pitchFamily="18" charset="0"/>
                <a:cs typeface="Times New Roman" panose="02020603050405020304" pitchFamily="18" charset="0"/>
              </a:rPr>
              <a:t>ē</a:t>
            </a:r>
            <a:r>
              <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a:t>
            </a:r>
            <a:r>
              <a:rPr lang="en-US" sz="3200" dirty="0">
                <a:solidFill>
                  <a:schemeClr val="bg1"/>
                </a:solidFill>
                <a:effectLst>
                  <a:outerShdw blurRad="38100" dist="38100" dir="2700000" algn="tl">
                    <a:srgbClr val="000000">
                      <a:alpha val="43137"/>
                    </a:srgbClr>
                  </a:outerShdw>
                </a:effectLst>
                <a:latin typeface="Penoir" panose="020B0500000000000000" pitchFamily="34" charset="0"/>
              </a:rPr>
              <a:t> Judgment</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25:31-46</a:t>
            </a:r>
          </a:p>
        </p:txBody>
      </p:sp>
    </p:spTree>
    <p:extLst>
      <p:ext uri="{BB962C8B-B14F-4D97-AF65-F5344CB8AC3E}">
        <p14:creationId xmlns:p14="http://schemas.microsoft.com/office/powerpoint/2010/main" val="33472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90880" y="1240976"/>
            <a:ext cx="7971339" cy="1569660"/>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dirty="0">
                <a:effectLst>
                  <a:outerShdw blurRad="38100" dist="38100" dir="2700000" algn="tl">
                    <a:srgbClr val="000000">
                      <a:alpha val="43137"/>
                    </a:srgbClr>
                  </a:outerShdw>
                </a:effectLst>
                <a:latin typeface="+mj-lt"/>
              </a:rPr>
              <a:t>1 Cor. 3:11-15 ~ </a:t>
            </a:r>
            <a:r>
              <a:rPr lang="en-US" sz="3200" baseline="30000" dirty="0">
                <a:effectLst>
                  <a:outerShdw blurRad="38100" dist="38100" dir="2700000" algn="tl">
                    <a:srgbClr val="000000">
                      <a:alpha val="43137"/>
                    </a:srgbClr>
                  </a:outerShdw>
                </a:effectLst>
              </a:rPr>
              <a:t>15</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If anyone’s work is burned, he will suffer loss; but he himself will be saved, yet so as through fire.</a:t>
            </a:r>
            <a:endParaRPr lang="en-US" sz="3200" dirty="0">
              <a:solidFill>
                <a:srgbClr val="FFFF00"/>
              </a:solidFill>
              <a:effectLst>
                <a:outerShdw blurRad="38100" dist="38100" dir="2700000" algn="tl">
                  <a:srgbClr val="000000">
                    <a:alpha val="43137"/>
                  </a:srgbClr>
                </a:outerShdw>
              </a:effectLst>
              <a:latin typeface="+mj-lt"/>
            </a:endParaRPr>
          </a:p>
        </p:txBody>
      </p:sp>
      <p:pic>
        <p:nvPicPr>
          <p:cNvPr id="10" name="Picture 9" descr="File:Straw bale.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16226">
            <a:off x="1997373" y="1281697"/>
            <a:ext cx="6565070" cy="4373987"/>
          </a:xfrm>
          <a:prstGeom prst="rect">
            <a:avLst/>
          </a:prstGeom>
          <a:effectLst>
            <a:outerShdw blurRad="127000" dist="254000" dir="8100000" algn="tr" rotWithShape="0">
              <a:schemeClr val="bg1">
                <a:alpha val="35000"/>
              </a:schemeClr>
            </a:outerShdw>
          </a:effectLst>
          <a:scene3d>
            <a:camera prst="orthographicFront"/>
            <a:lightRig rig="threePt" dir="t"/>
          </a:scene3d>
          <a:sp3d>
            <a:bevelT w="190500" h="114300"/>
          </a:sp3d>
        </p:spPr>
      </p:pic>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Penoir" panose="020B0500000000000000" pitchFamily="34" charset="0"/>
              </a:rPr>
              <a:t>The </a:t>
            </a:r>
            <a:r>
              <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en-US" sz="3200" b="1" i="1" dirty="0">
                <a:solidFill>
                  <a:srgbClr val="FFFF00"/>
                </a:solidFill>
                <a:latin typeface="Times New Roman" panose="02020603050405020304" pitchFamily="18" charset="0"/>
                <a:cs typeface="Times New Roman" panose="02020603050405020304" pitchFamily="18" charset="0"/>
              </a:rPr>
              <a:t>ē</a:t>
            </a:r>
            <a:r>
              <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a:t>
            </a:r>
            <a:r>
              <a:rPr lang="en-US" sz="3200" dirty="0">
                <a:solidFill>
                  <a:schemeClr val="bg1"/>
                </a:solidFill>
                <a:effectLst>
                  <a:outerShdw blurRad="38100" dist="38100" dir="2700000" algn="tl">
                    <a:srgbClr val="000000">
                      <a:alpha val="43137"/>
                    </a:srgbClr>
                  </a:outerShdw>
                </a:effectLst>
                <a:latin typeface="Penoir" panose="020B0500000000000000" pitchFamily="34" charset="0"/>
              </a:rPr>
              <a:t> Judgment</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25:31-46</a:t>
            </a:r>
          </a:p>
        </p:txBody>
      </p:sp>
      <p:cxnSp>
        <p:nvCxnSpPr>
          <p:cNvPr id="12" name="Straight Connector 11"/>
          <p:cNvCxnSpPr/>
          <p:nvPr/>
        </p:nvCxnSpPr>
        <p:spPr>
          <a:xfrm flipH="1">
            <a:off x="2122715" y="1273629"/>
            <a:ext cx="6161314" cy="4441371"/>
          </a:xfrm>
          <a:prstGeom prst="line">
            <a:avLst/>
          </a:prstGeom>
          <a:ln w="241300">
            <a:solidFill>
              <a:srgbClr val="FF0000"/>
            </a:solidFill>
          </a:ln>
          <a:effectLst>
            <a:softEdge rad="63500"/>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807029" y="1524000"/>
            <a:ext cx="6705600" cy="3864429"/>
          </a:xfrm>
          <a:prstGeom prst="line">
            <a:avLst/>
          </a:prstGeom>
          <a:ln w="241300">
            <a:solidFill>
              <a:srgbClr val="FF0000"/>
            </a:solidFill>
          </a:ln>
          <a:effectLst>
            <a:softEdge rad="63500"/>
          </a:effectLst>
        </p:spPr>
        <p:style>
          <a:lnRef idx="1">
            <a:schemeClr val="accent1"/>
          </a:lnRef>
          <a:fillRef idx="0">
            <a:schemeClr val="accent1"/>
          </a:fillRef>
          <a:effectRef idx="0">
            <a:schemeClr val="accent1"/>
          </a:effectRef>
          <a:fontRef idx="minor">
            <a:schemeClr val="tx1"/>
          </a:fontRef>
        </p:style>
      </p:cxnSp>
      <p:pic>
        <p:nvPicPr>
          <p:cNvPr id="6" name="Picture 5" descr="Diamonds Ltd. - Products - Engagement Ring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93661">
            <a:off x="4984693" y="3106874"/>
            <a:ext cx="778311" cy="778311"/>
          </a:xfrm>
          <a:prstGeom prst="rect">
            <a:avLst/>
          </a:prstGeom>
          <a:effectLst>
            <a:outerShdw blurRad="127000" dist="254000" dir="2700000" algn="tl" rotWithShape="0">
              <a:schemeClr val="bg1">
                <a:alpha val="35000"/>
              </a:schemeClr>
            </a:outerShdw>
          </a:effectLst>
          <a:scene3d>
            <a:camera prst="orthographicFront"/>
            <a:lightRig rig="threePt" dir="t"/>
          </a:scene3d>
          <a:sp3d>
            <a:bevelT w="190500"/>
          </a:sp3d>
        </p:spPr>
      </p:pic>
    </p:spTree>
    <p:extLst>
      <p:ext uri="{BB962C8B-B14F-4D97-AF65-F5344CB8AC3E}">
        <p14:creationId xmlns:p14="http://schemas.microsoft.com/office/powerpoint/2010/main" val="54224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3" presetClass="emph" presetSubtype="2" fill="hold" grpId="0" nodeType="withEffect">
                                  <p:stCondLst>
                                    <p:cond delay="0"/>
                                  </p:stCondLst>
                                  <p:childTnLst>
                                    <p:animClr clrSpc="rgb" dir="cw">
                                      <p:cBhvr override="childStyle">
                                        <p:cTn id="9" dur="2000" fill="hold"/>
                                        <p:tgtEl>
                                          <p:spTgt spid="4"/>
                                        </p:tgtEl>
                                        <p:attrNameLst>
                                          <p:attrName>style.color</p:attrName>
                                        </p:attrNameLst>
                                      </p:cBhvr>
                                      <p:to>
                                        <a:schemeClr val="accent2"/>
                                      </p:to>
                                    </p:animClr>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500"/>
                            </p:stCondLst>
                            <p:childTnLst>
                              <p:par>
                                <p:cTn id="16" presetID="6" presetClass="emph" presetSubtype="0" fill="hold" nodeType="afterEffect">
                                  <p:stCondLst>
                                    <p:cond delay="0"/>
                                  </p:stCondLst>
                                  <p:childTnLst>
                                    <p:animScale>
                                      <p:cBhvr>
                                        <p:cTn id="17" dur="2000" fill="hold"/>
                                        <p:tgtEl>
                                          <p:spTgt spid="6"/>
                                        </p:tgtEl>
                                      </p:cBhvr>
                                      <p:by x="300000" y="300000"/>
                                    </p:animScale>
                                  </p:childTnLst>
                                </p:cTn>
                              </p:par>
                              <p:par>
                                <p:cTn id="18" presetID="8" presetClass="emph" presetSubtype="0" fill="hold" nodeType="withEffect">
                                  <p:stCondLst>
                                    <p:cond delay="0"/>
                                  </p:stCondLst>
                                  <p:childTnLst>
                                    <p:animRot by="-1500000">
                                      <p:cBhvr>
                                        <p:cTn id="19" dur="2000" fill="hold"/>
                                        <p:tgtEl>
                                          <p:spTgt spid="6"/>
                                        </p:tgtEl>
                                        <p:attrNameLst>
                                          <p:attrName>r</p:attrName>
                                        </p:attrNameLst>
                                      </p:cBhvr>
                                    </p:animRot>
                                  </p:childTnLst>
                                </p:cTn>
                              </p:par>
                              <p:par>
                                <p:cTn id="20" presetID="22" presetClass="entr" presetSubtype="1"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par>
                          <p:cTn id="27" fill="hold">
                            <p:stCondLst>
                              <p:cond delay="3000"/>
                            </p:stCondLst>
                            <p:childTnLst>
                              <p:par>
                                <p:cTn id="28" presetID="10" presetClass="exit" presetSubtype="0" fill="hold" nodeType="afterEffect">
                                  <p:stCondLst>
                                    <p:cond delay="0"/>
                                  </p:stCondLst>
                                  <p:childTnLst>
                                    <p:animEffect transition="out" filter="fade">
                                      <p:cBhvr>
                                        <p:cTn id="29" dur="2000"/>
                                        <p:tgtEl>
                                          <p:spTgt spid="10"/>
                                        </p:tgtEl>
                                      </p:cBhvr>
                                    </p:animEffect>
                                    <p:set>
                                      <p:cBhvr>
                                        <p:cTn id="30" dur="1" fill="hold">
                                          <p:stCondLst>
                                            <p:cond delay="1999"/>
                                          </p:stCondLst>
                                        </p:cTn>
                                        <p:tgtEl>
                                          <p:spTgt spid="10"/>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2000"/>
                                        <p:tgtEl>
                                          <p:spTgt spid="13"/>
                                        </p:tgtEl>
                                      </p:cBhvr>
                                    </p:animEffect>
                                    <p:set>
                                      <p:cBhvr>
                                        <p:cTn id="33" dur="1" fill="hold">
                                          <p:stCondLst>
                                            <p:cond delay="1999"/>
                                          </p:stCondLst>
                                        </p:cTn>
                                        <p:tgtEl>
                                          <p:spTgt spid="13"/>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2000"/>
                                        <p:tgtEl>
                                          <p:spTgt spid="12"/>
                                        </p:tgtEl>
                                      </p:cBhvr>
                                    </p:animEffect>
                                    <p:set>
                                      <p:cBhvr>
                                        <p:cTn id="36"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25:31-46</a:t>
            </a:r>
          </a:p>
        </p:txBody>
      </p:sp>
      <p:sp>
        <p:nvSpPr>
          <p:cNvPr id="12" name="Rectangle 5"/>
          <p:cNvSpPr/>
          <p:nvPr/>
        </p:nvSpPr>
        <p:spPr>
          <a:xfrm>
            <a:off x="457200" y="2750456"/>
            <a:ext cx="8236857" cy="838200"/>
          </a:xfrm>
          <a:custGeom>
            <a:avLst/>
            <a:gdLst>
              <a:gd name="connsiteX0" fmla="*/ 0 w 8300884"/>
              <a:gd name="connsiteY0" fmla="*/ 0 h 838200"/>
              <a:gd name="connsiteX1" fmla="*/ 8300884 w 8300884"/>
              <a:gd name="connsiteY1" fmla="*/ 0 h 838200"/>
              <a:gd name="connsiteX2" fmla="*/ 8300884 w 8300884"/>
              <a:gd name="connsiteY2" fmla="*/ 838200 h 838200"/>
              <a:gd name="connsiteX3" fmla="*/ 0 w 8300884"/>
              <a:gd name="connsiteY3" fmla="*/ 838200 h 838200"/>
              <a:gd name="connsiteX4" fmla="*/ 0 w 8300884"/>
              <a:gd name="connsiteY4" fmla="*/ 0 h 838200"/>
              <a:gd name="connsiteX0" fmla="*/ 0 w 8302176"/>
              <a:gd name="connsiteY0" fmla="*/ 0 h 838200"/>
              <a:gd name="connsiteX1" fmla="*/ 8300884 w 8302176"/>
              <a:gd name="connsiteY1" fmla="*/ 0 h 838200"/>
              <a:gd name="connsiteX2" fmla="*/ 8302176 w 8302176"/>
              <a:gd name="connsiteY2" fmla="*/ 215685 h 838200"/>
              <a:gd name="connsiteX3" fmla="*/ 8300884 w 8302176"/>
              <a:gd name="connsiteY3" fmla="*/ 838200 h 838200"/>
              <a:gd name="connsiteX4" fmla="*/ 0 w 8302176"/>
              <a:gd name="connsiteY4" fmla="*/ 838200 h 838200"/>
              <a:gd name="connsiteX5" fmla="*/ 0 w 8302176"/>
              <a:gd name="connsiteY5" fmla="*/ 0 h 838200"/>
              <a:gd name="connsiteX0" fmla="*/ 0 w 8302176"/>
              <a:gd name="connsiteY0" fmla="*/ 0 h 838200"/>
              <a:gd name="connsiteX1" fmla="*/ 8300884 w 8302176"/>
              <a:gd name="connsiteY1" fmla="*/ 0 h 838200"/>
              <a:gd name="connsiteX2" fmla="*/ 8302176 w 8302176"/>
              <a:gd name="connsiteY2" fmla="*/ 215685 h 838200"/>
              <a:gd name="connsiteX3" fmla="*/ 8300884 w 8302176"/>
              <a:gd name="connsiteY3" fmla="*/ 838200 h 838200"/>
              <a:gd name="connsiteX4" fmla="*/ 8298301 w 8302176"/>
              <a:gd name="connsiteY4" fmla="*/ 417163 h 838200"/>
              <a:gd name="connsiteX5" fmla="*/ 0 w 8302176"/>
              <a:gd name="connsiteY5" fmla="*/ 838200 h 838200"/>
              <a:gd name="connsiteX6" fmla="*/ 0 w 8302176"/>
              <a:gd name="connsiteY6" fmla="*/ 0 h 838200"/>
              <a:gd name="connsiteX0" fmla="*/ 0 w 8302176"/>
              <a:gd name="connsiteY0" fmla="*/ 0 h 838200"/>
              <a:gd name="connsiteX1" fmla="*/ 8300884 w 8302176"/>
              <a:gd name="connsiteY1" fmla="*/ 0 h 838200"/>
              <a:gd name="connsiteX2" fmla="*/ 8302176 w 8302176"/>
              <a:gd name="connsiteY2" fmla="*/ 215685 h 838200"/>
              <a:gd name="connsiteX3" fmla="*/ 8300884 w 8302176"/>
              <a:gd name="connsiteY3" fmla="*/ 838200 h 838200"/>
              <a:gd name="connsiteX4" fmla="*/ 8302176 w 8302176"/>
              <a:gd name="connsiteY4" fmla="*/ 614766 h 838200"/>
              <a:gd name="connsiteX5" fmla="*/ 8298301 w 8302176"/>
              <a:gd name="connsiteY5" fmla="*/ 417163 h 838200"/>
              <a:gd name="connsiteX6" fmla="*/ 0 w 8302176"/>
              <a:gd name="connsiteY6" fmla="*/ 838200 h 838200"/>
              <a:gd name="connsiteX7" fmla="*/ 0 w 8302176"/>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838200 h 838200"/>
              <a:gd name="connsiteX4" fmla="*/ 8302176 w 8302548"/>
              <a:gd name="connsiteY4" fmla="*/ 614766 h 838200"/>
              <a:gd name="connsiteX5" fmla="*/ 8302176 w 8302548"/>
              <a:gd name="connsiteY5" fmla="*/ 827868 h 838200"/>
              <a:gd name="connsiteX6" fmla="*/ 0 w 8302548"/>
              <a:gd name="connsiteY6" fmla="*/ 838200 h 838200"/>
              <a:gd name="connsiteX7" fmla="*/ 0 w 8302548"/>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838200 h 838200"/>
              <a:gd name="connsiteX4" fmla="*/ 8302176 w 8302548"/>
              <a:gd name="connsiteY4" fmla="*/ 614766 h 838200"/>
              <a:gd name="connsiteX5" fmla="*/ 8302176 w 8302548"/>
              <a:gd name="connsiteY5" fmla="*/ 723255 h 838200"/>
              <a:gd name="connsiteX6" fmla="*/ 0 w 8302548"/>
              <a:gd name="connsiteY6" fmla="*/ 838200 h 838200"/>
              <a:gd name="connsiteX7" fmla="*/ 0 w 8302548"/>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729712 h 838200"/>
              <a:gd name="connsiteX4" fmla="*/ 8302176 w 8302548"/>
              <a:gd name="connsiteY4" fmla="*/ 614766 h 838200"/>
              <a:gd name="connsiteX5" fmla="*/ 8302176 w 8302548"/>
              <a:gd name="connsiteY5" fmla="*/ 723255 h 838200"/>
              <a:gd name="connsiteX6" fmla="*/ 0 w 8302548"/>
              <a:gd name="connsiteY6" fmla="*/ 838200 h 838200"/>
              <a:gd name="connsiteX7" fmla="*/ 0 w 8302548"/>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729712 h 838200"/>
              <a:gd name="connsiteX4" fmla="*/ 8302176 w 8302548"/>
              <a:gd name="connsiteY4" fmla="*/ 614766 h 838200"/>
              <a:gd name="connsiteX5" fmla="*/ 8302176 w 8302548"/>
              <a:gd name="connsiteY5" fmla="*/ 820120 h 838200"/>
              <a:gd name="connsiteX6" fmla="*/ 0 w 8302548"/>
              <a:gd name="connsiteY6" fmla="*/ 838200 h 838200"/>
              <a:gd name="connsiteX7" fmla="*/ 0 w 8302548"/>
              <a:gd name="connsiteY7" fmla="*/ 0 h 838200"/>
              <a:gd name="connsiteX0" fmla="*/ 0 w 8302347"/>
              <a:gd name="connsiteY0" fmla="*/ 0 h 838200"/>
              <a:gd name="connsiteX1" fmla="*/ 8300884 w 8302347"/>
              <a:gd name="connsiteY1" fmla="*/ 0 h 838200"/>
              <a:gd name="connsiteX2" fmla="*/ 8302176 w 8302347"/>
              <a:gd name="connsiteY2" fmla="*/ 215685 h 838200"/>
              <a:gd name="connsiteX3" fmla="*/ 8300884 w 8302347"/>
              <a:gd name="connsiteY3" fmla="*/ 729712 h 838200"/>
              <a:gd name="connsiteX4" fmla="*/ 8298301 w 8302347"/>
              <a:gd name="connsiteY4" fmla="*/ 490779 h 838200"/>
              <a:gd name="connsiteX5" fmla="*/ 8302176 w 8302347"/>
              <a:gd name="connsiteY5" fmla="*/ 820120 h 838200"/>
              <a:gd name="connsiteX6" fmla="*/ 0 w 8302347"/>
              <a:gd name="connsiteY6" fmla="*/ 838200 h 838200"/>
              <a:gd name="connsiteX7" fmla="*/ 0 w 8302347"/>
              <a:gd name="connsiteY7" fmla="*/ 0 h 838200"/>
              <a:gd name="connsiteX0" fmla="*/ 0 w 8302347"/>
              <a:gd name="connsiteY0" fmla="*/ 0 h 838200"/>
              <a:gd name="connsiteX1" fmla="*/ 8300884 w 8302347"/>
              <a:gd name="connsiteY1" fmla="*/ 0 h 838200"/>
              <a:gd name="connsiteX2" fmla="*/ 8302176 w 8302347"/>
              <a:gd name="connsiteY2" fmla="*/ 215685 h 838200"/>
              <a:gd name="connsiteX3" fmla="*/ 8300884 w 8302347"/>
              <a:gd name="connsiteY3" fmla="*/ 656095 h 838200"/>
              <a:gd name="connsiteX4" fmla="*/ 8298301 w 8302347"/>
              <a:gd name="connsiteY4" fmla="*/ 490779 h 838200"/>
              <a:gd name="connsiteX5" fmla="*/ 8302176 w 8302347"/>
              <a:gd name="connsiteY5" fmla="*/ 820120 h 838200"/>
              <a:gd name="connsiteX6" fmla="*/ 0 w 8302347"/>
              <a:gd name="connsiteY6" fmla="*/ 838200 h 838200"/>
              <a:gd name="connsiteX7" fmla="*/ 0 w 8302347"/>
              <a:gd name="connsiteY7" fmla="*/ 0 h 838200"/>
              <a:gd name="connsiteX0" fmla="*/ 0 w 8302347"/>
              <a:gd name="connsiteY0" fmla="*/ 0 h 838200"/>
              <a:gd name="connsiteX1" fmla="*/ 8300884 w 8302347"/>
              <a:gd name="connsiteY1" fmla="*/ 0 h 838200"/>
              <a:gd name="connsiteX2" fmla="*/ 8193688 w 8302347"/>
              <a:gd name="connsiteY2" fmla="*/ 215685 h 838200"/>
              <a:gd name="connsiteX3" fmla="*/ 8300884 w 8302347"/>
              <a:gd name="connsiteY3" fmla="*/ 656095 h 838200"/>
              <a:gd name="connsiteX4" fmla="*/ 8298301 w 8302347"/>
              <a:gd name="connsiteY4" fmla="*/ 490779 h 838200"/>
              <a:gd name="connsiteX5" fmla="*/ 8302176 w 8302347"/>
              <a:gd name="connsiteY5" fmla="*/ 820120 h 838200"/>
              <a:gd name="connsiteX6" fmla="*/ 0 w 8302347"/>
              <a:gd name="connsiteY6" fmla="*/ 838200 h 838200"/>
              <a:gd name="connsiteX7" fmla="*/ 0 w 8302347"/>
              <a:gd name="connsiteY7" fmla="*/ 0 h 838200"/>
              <a:gd name="connsiteX0" fmla="*/ 0 w 8360294"/>
              <a:gd name="connsiteY0" fmla="*/ 0 h 838200"/>
              <a:gd name="connsiteX1" fmla="*/ 8300884 w 8360294"/>
              <a:gd name="connsiteY1" fmla="*/ 0 h 838200"/>
              <a:gd name="connsiteX2" fmla="*/ 8193688 w 8360294"/>
              <a:gd name="connsiteY2" fmla="*/ 215685 h 838200"/>
              <a:gd name="connsiteX3" fmla="*/ 8300884 w 8360294"/>
              <a:gd name="connsiteY3" fmla="*/ 656095 h 838200"/>
              <a:gd name="connsiteX4" fmla="*/ 8360294 w 8360294"/>
              <a:gd name="connsiteY4" fmla="*/ 455908 h 838200"/>
              <a:gd name="connsiteX5" fmla="*/ 8302176 w 8360294"/>
              <a:gd name="connsiteY5" fmla="*/ 820120 h 838200"/>
              <a:gd name="connsiteX6" fmla="*/ 0 w 8360294"/>
              <a:gd name="connsiteY6" fmla="*/ 838200 h 838200"/>
              <a:gd name="connsiteX7" fmla="*/ 0 w 8360294"/>
              <a:gd name="connsiteY7" fmla="*/ 0 h 838200"/>
              <a:gd name="connsiteX0" fmla="*/ 0 w 8360294"/>
              <a:gd name="connsiteY0" fmla="*/ 0 h 838200"/>
              <a:gd name="connsiteX1" fmla="*/ 8300884 w 8360294"/>
              <a:gd name="connsiteY1" fmla="*/ 0 h 838200"/>
              <a:gd name="connsiteX2" fmla="*/ 8193688 w 8360294"/>
              <a:gd name="connsiteY2" fmla="*/ 215685 h 838200"/>
              <a:gd name="connsiteX3" fmla="*/ 8223392 w 8360294"/>
              <a:gd name="connsiteY3" fmla="*/ 648346 h 838200"/>
              <a:gd name="connsiteX4" fmla="*/ 8360294 w 8360294"/>
              <a:gd name="connsiteY4" fmla="*/ 455908 h 838200"/>
              <a:gd name="connsiteX5" fmla="*/ 8302176 w 8360294"/>
              <a:gd name="connsiteY5" fmla="*/ 820120 h 838200"/>
              <a:gd name="connsiteX6" fmla="*/ 0 w 8360294"/>
              <a:gd name="connsiteY6" fmla="*/ 838200 h 838200"/>
              <a:gd name="connsiteX7" fmla="*/ 0 w 8360294"/>
              <a:gd name="connsiteY7" fmla="*/ 0 h 838200"/>
              <a:gd name="connsiteX0" fmla="*/ 0 w 8366769"/>
              <a:gd name="connsiteY0" fmla="*/ 0 h 838200"/>
              <a:gd name="connsiteX1" fmla="*/ 8300884 w 8366769"/>
              <a:gd name="connsiteY1" fmla="*/ 0 h 838200"/>
              <a:gd name="connsiteX2" fmla="*/ 8193688 w 8366769"/>
              <a:gd name="connsiteY2" fmla="*/ 215685 h 838200"/>
              <a:gd name="connsiteX3" fmla="*/ 8366751 w 8366769"/>
              <a:gd name="connsiteY3" fmla="*/ 450743 h 838200"/>
              <a:gd name="connsiteX4" fmla="*/ 8360294 w 8366769"/>
              <a:gd name="connsiteY4" fmla="*/ 455908 h 838200"/>
              <a:gd name="connsiteX5" fmla="*/ 8302176 w 8366769"/>
              <a:gd name="connsiteY5" fmla="*/ 820120 h 838200"/>
              <a:gd name="connsiteX6" fmla="*/ 0 w 8366769"/>
              <a:gd name="connsiteY6" fmla="*/ 838200 h 838200"/>
              <a:gd name="connsiteX7" fmla="*/ 0 w 8366769"/>
              <a:gd name="connsiteY7" fmla="*/ 0 h 838200"/>
              <a:gd name="connsiteX0" fmla="*/ 0 w 8366751"/>
              <a:gd name="connsiteY0" fmla="*/ 0 h 838200"/>
              <a:gd name="connsiteX1" fmla="*/ 8300884 w 8366751"/>
              <a:gd name="connsiteY1" fmla="*/ 0 h 838200"/>
              <a:gd name="connsiteX2" fmla="*/ 8193688 w 8366751"/>
              <a:gd name="connsiteY2" fmla="*/ 215685 h 838200"/>
              <a:gd name="connsiteX3" fmla="*/ 8366751 w 8366751"/>
              <a:gd name="connsiteY3" fmla="*/ 450743 h 838200"/>
              <a:gd name="connsiteX4" fmla="*/ 8166565 w 8366751"/>
              <a:gd name="connsiteY4" fmla="*/ 548898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15685 h 838200"/>
              <a:gd name="connsiteX3" fmla="*/ 8366751 w 8366751"/>
              <a:gd name="connsiteY3" fmla="*/ 450743 h 838200"/>
              <a:gd name="connsiteX4" fmla="*/ 8166565 w 8366751"/>
              <a:gd name="connsiteY4" fmla="*/ 548898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15685 h 838200"/>
              <a:gd name="connsiteX3" fmla="*/ 8366751 w 8366751"/>
              <a:gd name="connsiteY3" fmla="*/ 450743 h 838200"/>
              <a:gd name="connsiteX4" fmla="*/ 8185938 w 8366751"/>
              <a:gd name="connsiteY4" fmla="*/ 599267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62180 h 838200"/>
              <a:gd name="connsiteX3" fmla="*/ 8366751 w 8366751"/>
              <a:gd name="connsiteY3" fmla="*/ 450743 h 838200"/>
              <a:gd name="connsiteX4" fmla="*/ 8185938 w 8366751"/>
              <a:gd name="connsiteY4" fmla="*/ 599267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62180 h 838200"/>
              <a:gd name="connsiteX3" fmla="*/ 8366751 w 8366751"/>
              <a:gd name="connsiteY3" fmla="*/ 450743 h 838200"/>
              <a:gd name="connsiteX4" fmla="*/ 8185938 w 8366751"/>
              <a:gd name="connsiteY4" fmla="*/ 626389 h 838200"/>
              <a:gd name="connsiteX5" fmla="*/ 8302176 w 8366751"/>
              <a:gd name="connsiteY5" fmla="*/ 820120 h 838200"/>
              <a:gd name="connsiteX6" fmla="*/ 0 w 8366751"/>
              <a:gd name="connsiteY6" fmla="*/ 838200 h 838200"/>
              <a:gd name="connsiteX7" fmla="*/ 0 w 8366751"/>
              <a:gd name="connsiteY7" fmla="*/ 0 h 838200"/>
              <a:gd name="connsiteX0" fmla="*/ 0 w 8942681"/>
              <a:gd name="connsiteY0" fmla="*/ 0 h 838200"/>
              <a:gd name="connsiteX1" fmla="*/ 8300884 w 8942681"/>
              <a:gd name="connsiteY1" fmla="*/ 0 h 838200"/>
              <a:gd name="connsiteX2" fmla="*/ 8366751 w 8942681"/>
              <a:gd name="connsiteY2" fmla="*/ 450743 h 838200"/>
              <a:gd name="connsiteX3" fmla="*/ 8185938 w 8942681"/>
              <a:gd name="connsiteY3" fmla="*/ 626389 h 838200"/>
              <a:gd name="connsiteX4" fmla="*/ 8302176 w 8942681"/>
              <a:gd name="connsiteY4" fmla="*/ 820120 h 838200"/>
              <a:gd name="connsiteX5" fmla="*/ 0 w 8942681"/>
              <a:gd name="connsiteY5" fmla="*/ 838200 h 838200"/>
              <a:gd name="connsiteX6" fmla="*/ 0 w 8942681"/>
              <a:gd name="connsiteY6" fmla="*/ 0 h 838200"/>
              <a:gd name="connsiteX0" fmla="*/ 0 w 8878775"/>
              <a:gd name="connsiteY0" fmla="*/ 0 h 838200"/>
              <a:gd name="connsiteX1" fmla="*/ 8300884 w 8878775"/>
              <a:gd name="connsiteY1" fmla="*/ 0 h 838200"/>
              <a:gd name="connsiteX2" fmla="*/ 8185938 w 8878775"/>
              <a:gd name="connsiteY2" fmla="*/ 626389 h 838200"/>
              <a:gd name="connsiteX3" fmla="*/ 8302176 w 8878775"/>
              <a:gd name="connsiteY3" fmla="*/ 820120 h 838200"/>
              <a:gd name="connsiteX4" fmla="*/ 0 w 8878775"/>
              <a:gd name="connsiteY4" fmla="*/ 838200 h 838200"/>
              <a:gd name="connsiteX5" fmla="*/ 0 w 8878775"/>
              <a:gd name="connsiteY5" fmla="*/ 0 h 838200"/>
              <a:gd name="connsiteX0" fmla="*/ 0 w 9339221"/>
              <a:gd name="connsiteY0" fmla="*/ 0 h 838200"/>
              <a:gd name="connsiteX1" fmla="*/ 8300884 w 9339221"/>
              <a:gd name="connsiteY1" fmla="*/ 0 h 838200"/>
              <a:gd name="connsiteX2" fmla="*/ 8302176 w 9339221"/>
              <a:gd name="connsiteY2" fmla="*/ 820120 h 838200"/>
              <a:gd name="connsiteX3" fmla="*/ 0 w 9339221"/>
              <a:gd name="connsiteY3" fmla="*/ 838200 h 838200"/>
              <a:gd name="connsiteX4" fmla="*/ 0 w 9339221"/>
              <a:gd name="connsiteY4" fmla="*/ 0 h 838200"/>
              <a:gd name="connsiteX0" fmla="*/ 0 w 8302176"/>
              <a:gd name="connsiteY0" fmla="*/ 0 h 838200"/>
              <a:gd name="connsiteX1" fmla="*/ 8300884 w 8302176"/>
              <a:gd name="connsiteY1" fmla="*/ 0 h 838200"/>
              <a:gd name="connsiteX2" fmla="*/ 8302176 w 8302176"/>
              <a:gd name="connsiteY2" fmla="*/ 820120 h 838200"/>
              <a:gd name="connsiteX3" fmla="*/ 0 w 8302176"/>
              <a:gd name="connsiteY3" fmla="*/ 838200 h 838200"/>
              <a:gd name="connsiteX4" fmla="*/ 0 w 8302176"/>
              <a:gd name="connsiteY4" fmla="*/ 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2176" h="838200">
                <a:moveTo>
                  <a:pt x="0" y="0"/>
                </a:moveTo>
                <a:lnTo>
                  <a:pt x="8300884" y="0"/>
                </a:lnTo>
                <a:cubicBezTo>
                  <a:pt x="8301315" y="273373"/>
                  <a:pt x="8301745" y="546747"/>
                  <a:pt x="8302176" y="820120"/>
                </a:cubicBezTo>
                <a:lnTo>
                  <a:pt x="0" y="838200"/>
                </a:lnTo>
                <a:lnTo>
                  <a:pt x="0" y="0"/>
                </a:lnTo>
                <a:close/>
              </a:path>
            </a:pathLst>
          </a:custGeom>
          <a:ln w="28575">
            <a:solidFill>
              <a:schemeClr val="bg1"/>
            </a:solidFill>
          </a:ln>
          <a:scene3d>
            <a:camera prst="orthographicFront"/>
            <a:lightRig rig="threePt" dir="t"/>
          </a:scene3d>
          <a:sp3d>
            <a:bevelT w="254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1186021" y="2737825"/>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952338" y="2734210"/>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677054" y="2740505"/>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443371" y="2736890"/>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176793" y="2743185"/>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943110" y="2739570"/>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76532" y="2745865"/>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442849" y="2742250"/>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898929" y="2748545"/>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163644" y="2756767"/>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067476" y="2727960"/>
            <a:ext cx="137307" cy="838200"/>
          </a:xfrm>
          <a:prstGeom prst="rect">
            <a:avLst/>
          </a:prstGeom>
          <a:solidFill>
            <a:srgbClr val="FF0000">
              <a:alpha val="50196"/>
            </a:srgb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46362" y="1270000"/>
            <a:ext cx="1024875" cy="461665"/>
          </a:xfrm>
          <a:prstGeom prst="rect">
            <a:avLst/>
          </a:prstGeom>
          <a:noFill/>
          <a:ln w="28575">
            <a:solidFill>
              <a:schemeClr val="bg1"/>
            </a:solidFill>
          </a:ln>
          <a:effectLst>
            <a:outerShdw blurRad="50800" dist="38100" dir="8100000" algn="tr" rotWithShape="0">
              <a:prstClr val="black">
                <a:alpha val="40000"/>
              </a:prstClr>
            </a:outerShdw>
          </a:effectLst>
        </p:spPr>
        <p:txBody>
          <a:bodyPr wrap="square" rtlCol="0">
            <a:spAutoFit/>
          </a:bodyPr>
          <a:lstStyle/>
          <a:p>
            <a:pPr algn="ctr"/>
            <a:r>
              <a:rPr lang="en-US" sz="2400" b="1" i="1" dirty="0">
                <a:solidFill>
                  <a:srgbClr val="FFFF00"/>
                </a:solidFill>
                <a:latin typeface="Times New Roman" panose="02020603050405020304" pitchFamily="18" charset="0"/>
                <a:cs typeface="Times New Roman" panose="02020603050405020304" pitchFamily="18" charset="0"/>
              </a:rPr>
              <a:t>Bēma</a:t>
            </a:r>
          </a:p>
        </p:txBody>
      </p:sp>
      <p:cxnSp>
        <p:nvCxnSpPr>
          <p:cNvPr id="40" name="Straight Arrow Connector 39"/>
          <p:cNvCxnSpPr>
            <a:stCxn id="27" idx="2"/>
          </p:cNvCxnSpPr>
          <p:nvPr/>
        </p:nvCxnSpPr>
        <p:spPr>
          <a:xfrm>
            <a:off x="958800" y="1731665"/>
            <a:ext cx="108000" cy="91719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588329" y="3918857"/>
            <a:ext cx="3439886" cy="1754326"/>
          </a:xfrm>
          <a:prstGeom prst="rect">
            <a:avLst/>
          </a:prstGeom>
          <a:noFill/>
        </p:spPr>
        <p:txBody>
          <a:bodyPr wrap="square" rtlCol="0">
            <a:spAutoFit/>
            <a:scene3d>
              <a:camera prst="orthographicFront"/>
              <a:lightRig rig="threePt" dir="t"/>
            </a:scene3d>
            <a:sp3d extrusionH="57150">
              <a:bevelT w="133350" h="44450"/>
            </a:sp3d>
          </a:bodyPr>
          <a:lstStyle/>
          <a:p>
            <a:pPr algn="ctr"/>
            <a:r>
              <a:rPr lang="en-US" sz="5400" b="1" dirty="0">
                <a:blipFill dpi="0" rotWithShape="1">
                  <a:blip r:embed="rId3">
                    <a:extLst>
                      <a:ext uri="{28A0092B-C50C-407E-A947-70E740481C1C}">
                        <a14:useLocalDpi xmlns:a14="http://schemas.microsoft.com/office/drawing/2010/main" val="0"/>
                      </a:ext>
                    </a:extLst>
                  </a:blip>
                  <a:srcRect/>
                  <a:stretch>
                    <a:fillRect/>
                  </a:stretch>
                </a:blipFill>
              </a:rPr>
              <a:t>The Four Judgments</a:t>
            </a:r>
          </a:p>
        </p:txBody>
      </p:sp>
      <p:sp>
        <p:nvSpPr>
          <p:cNvPr id="2" name="TextBox 1"/>
          <p:cNvSpPr txBox="1"/>
          <p:nvPr/>
        </p:nvSpPr>
        <p:spPr>
          <a:xfrm>
            <a:off x="485634" y="2946400"/>
            <a:ext cx="1307485" cy="400110"/>
          </a:xfrm>
          <a:prstGeom prst="rect">
            <a:avLst/>
          </a:prstGeom>
          <a:noFill/>
        </p:spPr>
        <p:txBody>
          <a:bodyPr wrap="square" rtlCol="0">
            <a:spAutoFit/>
          </a:bodyPr>
          <a:lstStyle/>
          <a:p>
            <a:r>
              <a:rPr lang="en-US" sz="2000" dirty="0">
                <a:effectLst>
                  <a:outerShdw blurRad="38100" dist="38100" dir="2700000" algn="tl">
                    <a:srgbClr val="000000">
                      <a:alpha val="43137"/>
                    </a:srgbClr>
                  </a:outerShdw>
                </a:effectLst>
              </a:rPr>
              <a:t>Tribulation</a:t>
            </a:r>
          </a:p>
        </p:txBody>
      </p:sp>
    </p:spTree>
    <p:extLst>
      <p:ext uri="{BB962C8B-B14F-4D97-AF65-F5344CB8AC3E}">
        <p14:creationId xmlns:p14="http://schemas.microsoft.com/office/powerpoint/2010/main" val="228196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par>
                          <p:cTn id="47" fill="hold">
                            <p:stCondLst>
                              <p:cond delay="500"/>
                            </p:stCondLst>
                            <p:childTnLst>
                              <p:par>
                                <p:cTn id="48" presetID="22" presetClass="entr" presetSubtype="1" fill="hold"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up)">
                                      <p:cBhvr>
                                        <p:cTn id="50" dur="500"/>
                                        <p:tgtEl>
                                          <p:spTgt spid="40"/>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500"/>
                                        <p:tgtEl>
                                          <p:spTgt spid="24"/>
                                        </p:tgtEl>
                                      </p:cBhvr>
                                    </p:animEffect>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animBg="1"/>
      <p:bldP spid="27" grpId="0" animBg="1"/>
      <p:bldP spid="48"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25:31-46</a:t>
            </a:r>
          </a:p>
        </p:txBody>
      </p:sp>
    </p:spTree>
    <p:extLst>
      <p:ext uri="{BB962C8B-B14F-4D97-AF65-F5344CB8AC3E}">
        <p14:creationId xmlns:p14="http://schemas.microsoft.com/office/powerpoint/2010/main" val="340324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Penoir" panose="020B0500000000000000" pitchFamily="34" charset="0"/>
              </a:rPr>
              <a:t>The Sheep and Goats Judgment </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25:31-46</a:t>
            </a:r>
          </a:p>
        </p:txBody>
      </p:sp>
      <p:sp>
        <p:nvSpPr>
          <p:cNvPr id="9" name="TextBox 8"/>
          <p:cNvSpPr txBox="1"/>
          <p:nvPr/>
        </p:nvSpPr>
        <p:spPr>
          <a:xfrm>
            <a:off x="676572" y="1809889"/>
            <a:ext cx="7985290" cy="1077218"/>
          </a:xfrm>
          <a:prstGeom prst="rect">
            <a:avLst/>
          </a:prstGeom>
          <a:noFill/>
        </p:spPr>
        <p:txBody>
          <a:bodyPr wrap="square" rtlCol="0">
            <a:spAutoFit/>
          </a:bodyPr>
          <a:lstStyle/>
          <a:p>
            <a:pPr marL="228600" indent="-228600">
              <a:buFont typeface="Arial" panose="020B0604020202020204" pitchFamily="34" charset="0"/>
              <a:buChar char="•"/>
            </a:pPr>
            <a:r>
              <a:rPr lang="en-US" sz="3200" dirty="0">
                <a:effectLst>
                  <a:outerShdw blurRad="38100" dist="38100" dir="2700000" algn="tl">
                    <a:srgbClr val="000000">
                      <a:alpha val="43137"/>
                    </a:srgbClr>
                  </a:outerShdw>
                </a:effectLst>
              </a:rPr>
              <a:t> First administrative function after Jesus sets up His Kingdom</a:t>
            </a:r>
          </a:p>
        </p:txBody>
      </p:sp>
      <p:sp>
        <p:nvSpPr>
          <p:cNvPr id="144" name="TextBox 143"/>
          <p:cNvSpPr txBox="1"/>
          <p:nvPr/>
        </p:nvSpPr>
        <p:spPr>
          <a:xfrm>
            <a:off x="685799" y="1254561"/>
            <a:ext cx="7990115" cy="584775"/>
          </a:xfrm>
          <a:prstGeom prst="rect">
            <a:avLst/>
          </a:prstGeom>
          <a:noFill/>
        </p:spPr>
        <p:txBody>
          <a:bodyPr wrap="square" rtlCol="0">
            <a:spAutoFit/>
          </a:bodyPr>
          <a:lstStyle/>
          <a:p>
            <a:pPr marL="228600" indent="-228600">
              <a:buFont typeface="Arial" panose="020B0604020202020204" pitchFamily="34" charset="0"/>
              <a:buChar char="•"/>
            </a:pPr>
            <a:r>
              <a:rPr lang="en-US" sz="3200" dirty="0"/>
              <a:t> Matt. 25:31-46</a:t>
            </a:r>
            <a:endParaRPr lang="en-US" sz="3200" dirty="0">
              <a:solidFill>
                <a:srgbClr val="FFFF00"/>
              </a:solidFill>
            </a:endParaRPr>
          </a:p>
        </p:txBody>
      </p:sp>
      <p:sp>
        <p:nvSpPr>
          <p:cNvPr id="154" name="TextBox 153"/>
          <p:cNvSpPr txBox="1"/>
          <p:nvPr/>
        </p:nvSpPr>
        <p:spPr>
          <a:xfrm>
            <a:off x="687653" y="2835120"/>
            <a:ext cx="7985290" cy="584775"/>
          </a:xfrm>
          <a:prstGeom prst="rect">
            <a:avLst/>
          </a:prstGeom>
          <a:noFill/>
        </p:spPr>
        <p:txBody>
          <a:bodyPr wrap="square" rtlCol="0">
            <a:spAutoFit/>
          </a:bodyPr>
          <a:lstStyle/>
          <a:p>
            <a:pPr marL="228600" indent="-228600">
              <a:buFont typeface="Arial" panose="020B0604020202020204" pitchFamily="34" charset="0"/>
              <a:buChar char="•"/>
            </a:pPr>
            <a:r>
              <a:rPr lang="en-US" sz="3200" dirty="0">
                <a:effectLst>
                  <a:outerShdw blurRad="38100" dist="38100" dir="2700000" algn="tl">
                    <a:srgbClr val="000000">
                      <a:alpha val="43137"/>
                    </a:srgbClr>
                  </a:outerShdw>
                </a:effectLst>
              </a:rPr>
              <a:t> Those that survive the Tribulation</a:t>
            </a:r>
          </a:p>
        </p:txBody>
      </p:sp>
    </p:spTree>
    <p:extLst>
      <p:ext uri="{BB962C8B-B14F-4D97-AF65-F5344CB8AC3E}">
        <p14:creationId xmlns:p14="http://schemas.microsoft.com/office/powerpoint/2010/main" val="1539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4"/>
                                        </p:tgtEl>
                                        <p:attrNameLst>
                                          <p:attrName>style.visibility</p:attrName>
                                        </p:attrNameLst>
                                      </p:cBhvr>
                                      <p:to>
                                        <p:strVal val="visible"/>
                                      </p:to>
                                    </p:set>
                                    <p:animEffect transition="in" filter="fade">
                                      <p:cBhvr>
                                        <p:cTn id="12" dur="500"/>
                                        <p:tgtEl>
                                          <p:spTgt spid="1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144"/>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4"/>
                                        </p:tgtEl>
                                        <p:attrNameLst>
                                          <p:attrName>style.visibility</p:attrName>
                                        </p:attrNameLst>
                                      </p:cBhvr>
                                      <p:to>
                                        <p:strVal val="visible"/>
                                      </p:to>
                                    </p:set>
                                    <p:animEffect transition="in" filter="fade">
                                      <p:cBhvr>
                                        <p:cTn id="24" dur="500"/>
                                        <p:tgtEl>
                                          <p:spTgt spid="154"/>
                                        </p:tgtEl>
                                      </p:cBhvr>
                                    </p:animEffect>
                                  </p:childTnLst>
                                </p:cTn>
                              </p:par>
                            </p:childTnLst>
                          </p:cTn>
                        </p:par>
                        <p:par>
                          <p:cTn id="25" fill="hold">
                            <p:stCondLst>
                              <p:cond delay="500"/>
                            </p:stCondLst>
                            <p:childTnLst>
                              <p:par>
                                <p:cTn id="26" presetID="3" presetClass="emph" presetSubtype="2" fill="hold" grpId="1" nodeType="afterEffect">
                                  <p:stCondLst>
                                    <p:cond delay="0"/>
                                  </p:stCondLst>
                                  <p:childTnLst>
                                    <p:animClr clrSpc="rgb" dir="cw">
                                      <p:cBhvr override="childStyle">
                                        <p:cTn id="27" dur="2000" fill="hold"/>
                                        <p:tgtEl>
                                          <p:spTgt spid="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9" grpId="1"/>
      <p:bldP spid="144" grpId="0"/>
      <p:bldP spid="144" grpId="1"/>
      <p:bldP spid="15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Penoir" panose="020B0500000000000000" pitchFamily="34" charset="0"/>
              </a:rPr>
              <a:t>The Sheep and Goats Judgment </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25:31-46</a:t>
            </a:r>
          </a:p>
        </p:txBody>
      </p:sp>
      <p:sp>
        <p:nvSpPr>
          <p:cNvPr id="9" name="TextBox 8"/>
          <p:cNvSpPr txBox="1"/>
          <p:nvPr/>
        </p:nvSpPr>
        <p:spPr>
          <a:xfrm>
            <a:off x="676572" y="2297103"/>
            <a:ext cx="4045057" cy="582552"/>
          </a:xfrm>
          <a:prstGeom prst="rect">
            <a:avLst/>
          </a:prstGeom>
          <a:noFill/>
        </p:spPr>
        <p:txBody>
          <a:bodyPr wrap="square" rtlCol="0">
            <a:spAutoFit/>
          </a:bodyPr>
          <a:lstStyle/>
          <a:p>
            <a:pPr marL="228600" indent="-228600">
              <a:buFont typeface="Arial" panose="020B0604020202020204" pitchFamily="34" charset="0"/>
              <a:buChar char="•"/>
            </a:pPr>
            <a:r>
              <a:rPr lang="en-US" sz="3100" dirty="0">
                <a:effectLst>
                  <a:outerShdw blurRad="38100" dist="38100" dir="2700000" algn="tl">
                    <a:srgbClr val="000000">
                      <a:alpha val="43137"/>
                    </a:srgbClr>
                  </a:outerShdw>
                </a:effectLst>
              </a:rPr>
              <a:t> </a:t>
            </a:r>
            <a:r>
              <a:rPr lang="en-US" sz="3100" dirty="0">
                <a:solidFill>
                  <a:srgbClr val="FFFF00"/>
                </a:solidFill>
                <a:effectLst>
                  <a:outerShdw blurRad="38100" dist="38100" dir="2700000" algn="tl">
                    <a:srgbClr val="000000">
                      <a:alpha val="43137"/>
                    </a:srgbClr>
                  </a:outerShdw>
                </a:effectLst>
              </a:rPr>
              <a:t>Goats</a:t>
            </a:r>
            <a:r>
              <a:rPr lang="en-US" sz="3100" dirty="0">
                <a:effectLst>
                  <a:outerShdw blurRad="38100" dist="38100" dir="2700000" algn="tl">
                    <a:srgbClr val="000000">
                      <a:alpha val="43137"/>
                    </a:srgbClr>
                  </a:outerShdw>
                </a:effectLst>
              </a:rPr>
              <a:t> (vv. 32, 33)</a:t>
            </a:r>
          </a:p>
        </p:txBody>
      </p:sp>
      <p:grpSp>
        <p:nvGrpSpPr>
          <p:cNvPr id="11" name="Group 10"/>
          <p:cNvGrpSpPr/>
          <p:nvPr/>
        </p:nvGrpSpPr>
        <p:grpSpPr>
          <a:xfrm>
            <a:off x="2770766" y="3796784"/>
            <a:ext cx="595883" cy="1177718"/>
            <a:chOff x="1690487" y="4495160"/>
            <a:chExt cx="721018" cy="1567543"/>
          </a:xfrm>
        </p:grpSpPr>
        <p:cxnSp>
          <p:nvCxnSpPr>
            <p:cNvPr id="14" name="Straight Connector 13"/>
            <p:cNvCxnSpPr/>
            <p:nvPr/>
          </p:nvCxnSpPr>
          <p:spPr>
            <a:xfrm flipH="1">
              <a:off x="2043953" y="4879362"/>
              <a:ext cx="11526" cy="639804"/>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1690487" y="4879362"/>
              <a:ext cx="353466" cy="290286"/>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058039" y="4878082"/>
              <a:ext cx="353466" cy="290286"/>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843066" y="5503798"/>
              <a:ext cx="193203" cy="558905"/>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056938" y="5502518"/>
              <a:ext cx="193203" cy="558905"/>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913324" y="4495160"/>
              <a:ext cx="299678" cy="476410"/>
            </a:xfrm>
            <a:prstGeom prst="ellipse">
              <a:avLst/>
            </a:prstGeom>
            <a:solidFill>
              <a:schemeClr val="bg1"/>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948367" y="4746224"/>
            <a:ext cx="595883" cy="1177718"/>
            <a:chOff x="1690487" y="4495160"/>
            <a:chExt cx="721018" cy="1567543"/>
          </a:xfrm>
        </p:grpSpPr>
        <p:cxnSp>
          <p:nvCxnSpPr>
            <p:cNvPr id="22" name="Straight Connector 21"/>
            <p:cNvCxnSpPr/>
            <p:nvPr/>
          </p:nvCxnSpPr>
          <p:spPr>
            <a:xfrm flipH="1">
              <a:off x="2043953" y="4879362"/>
              <a:ext cx="11526" cy="639804"/>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1690487" y="4879362"/>
              <a:ext cx="353466" cy="290286"/>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058039" y="4878082"/>
              <a:ext cx="353466" cy="290286"/>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843066" y="5503798"/>
              <a:ext cx="193203" cy="558905"/>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056938" y="5502518"/>
              <a:ext cx="193203" cy="558905"/>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913324" y="4495160"/>
              <a:ext cx="299678" cy="476410"/>
            </a:xfrm>
            <a:prstGeom prst="ellipse">
              <a:avLst/>
            </a:prstGeom>
            <a:solidFill>
              <a:schemeClr val="bg1"/>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206670" y="3210532"/>
            <a:ext cx="595883" cy="1268547"/>
            <a:chOff x="3927383" y="5558523"/>
            <a:chExt cx="595883" cy="1268547"/>
          </a:xfrm>
        </p:grpSpPr>
        <p:grpSp>
          <p:nvGrpSpPr>
            <p:cNvPr id="29" name="Group 28"/>
            <p:cNvGrpSpPr/>
            <p:nvPr/>
          </p:nvGrpSpPr>
          <p:grpSpPr>
            <a:xfrm>
              <a:off x="3927383" y="5649352"/>
              <a:ext cx="595883" cy="1177718"/>
              <a:chOff x="1690487" y="4495160"/>
              <a:chExt cx="721018" cy="1567543"/>
            </a:xfrm>
          </p:grpSpPr>
          <p:cxnSp>
            <p:nvCxnSpPr>
              <p:cNvPr id="31" name="Straight Connector 30"/>
              <p:cNvCxnSpPr/>
              <p:nvPr/>
            </p:nvCxnSpPr>
            <p:spPr>
              <a:xfrm flipH="1">
                <a:off x="2043953" y="4879362"/>
                <a:ext cx="11526" cy="639804"/>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1690487" y="4879362"/>
                <a:ext cx="353466" cy="290286"/>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2058039" y="4878082"/>
                <a:ext cx="353466" cy="290286"/>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843066" y="5503798"/>
                <a:ext cx="193203" cy="558905"/>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056938" y="5502518"/>
                <a:ext cx="193203" cy="558905"/>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913324" y="4495160"/>
                <a:ext cx="299678" cy="476410"/>
              </a:xfrm>
              <a:prstGeom prst="ellipse">
                <a:avLst/>
              </a:prstGeom>
              <a:solidFill>
                <a:schemeClr val="bg1"/>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p:cNvSpPr/>
            <p:nvPr/>
          </p:nvSpPr>
          <p:spPr>
            <a:xfrm>
              <a:off x="4092906" y="5558523"/>
              <a:ext cx="280760" cy="66970"/>
            </a:xfrm>
            <a:prstGeom prst="ellipse">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4620963" y="3882302"/>
            <a:ext cx="595883" cy="1268547"/>
            <a:chOff x="3927383" y="5558523"/>
            <a:chExt cx="595883" cy="1268547"/>
          </a:xfrm>
        </p:grpSpPr>
        <p:grpSp>
          <p:nvGrpSpPr>
            <p:cNvPr id="38" name="Group 37"/>
            <p:cNvGrpSpPr/>
            <p:nvPr/>
          </p:nvGrpSpPr>
          <p:grpSpPr>
            <a:xfrm>
              <a:off x="3927383" y="5649352"/>
              <a:ext cx="595883" cy="1177718"/>
              <a:chOff x="1690487" y="4495160"/>
              <a:chExt cx="721018" cy="1567543"/>
            </a:xfrm>
          </p:grpSpPr>
          <p:cxnSp>
            <p:nvCxnSpPr>
              <p:cNvPr id="40" name="Straight Connector 39"/>
              <p:cNvCxnSpPr/>
              <p:nvPr/>
            </p:nvCxnSpPr>
            <p:spPr>
              <a:xfrm flipH="1">
                <a:off x="2043953" y="4879362"/>
                <a:ext cx="11526" cy="639804"/>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1690487" y="4879362"/>
                <a:ext cx="353466" cy="290286"/>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2058039" y="4878082"/>
                <a:ext cx="353466" cy="290286"/>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843066" y="5503798"/>
                <a:ext cx="193203" cy="558905"/>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056938" y="5502518"/>
                <a:ext cx="193203" cy="558905"/>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1913324" y="4495160"/>
                <a:ext cx="299678" cy="476410"/>
              </a:xfrm>
              <a:prstGeom prst="ellipse">
                <a:avLst/>
              </a:prstGeom>
              <a:solidFill>
                <a:schemeClr val="bg1"/>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p:nvPr/>
          </p:nvSpPr>
          <p:spPr>
            <a:xfrm>
              <a:off x="4092906" y="5558523"/>
              <a:ext cx="280760" cy="66970"/>
            </a:xfrm>
            <a:prstGeom prst="ellipse">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2891067" y="4683571"/>
            <a:ext cx="595883" cy="1268547"/>
            <a:chOff x="3927383" y="5558523"/>
            <a:chExt cx="595883" cy="1268547"/>
          </a:xfrm>
        </p:grpSpPr>
        <p:grpSp>
          <p:nvGrpSpPr>
            <p:cNvPr id="47" name="Group 46"/>
            <p:cNvGrpSpPr/>
            <p:nvPr/>
          </p:nvGrpSpPr>
          <p:grpSpPr>
            <a:xfrm>
              <a:off x="3927383" y="5649352"/>
              <a:ext cx="595883" cy="1177718"/>
              <a:chOff x="1690487" y="4495160"/>
              <a:chExt cx="721018" cy="1567543"/>
            </a:xfrm>
          </p:grpSpPr>
          <p:cxnSp>
            <p:nvCxnSpPr>
              <p:cNvPr id="49" name="Straight Connector 48"/>
              <p:cNvCxnSpPr/>
              <p:nvPr/>
            </p:nvCxnSpPr>
            <p:spPr>
              <a:xfrm flipH="1">
                <a:off x="2043953" y="4879362"/>
                <a:ext cx="11526" cy="639804"/>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1690487" y="4879362"/>
                <a:ext cx="353466" cy="290286"/>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2058039" y="4878082"/>
                <a:ext cx="353466" cy="290286"/>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1843066" y="5503798"/>
                <a:ext cx="193203" cy="558905"/>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056938" y="5502518"/>
                <a:ext cx="193203" cy="558905"/>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1913324" y="4495160"/>
                <a:ext cx="299678" cy="476410"/>
              </a:xfrm>
              <a:prstGeom prst="ellipse">
                <a:avLst/>
              </a:prstGeom>
              <a:solidFill>
                <a:schemeClr val="bg1"/>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Oval 47"/>
            <p:cNvSpPr/>
            <p:nvPr/>
          </p:nvSpPr>
          <p:spPr>
            <a:xfrm>
              <a:off x="4092906" y="5558523"/>
              <a:ext cx="280760" cy="66970"/>
            </a:xfrm>
            <a:prstGeom prst="ellipse">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4913048" y="4703509"/>
            <a:ext cx="595883" cy="1180395"/>
            <a:chOff x="5083091" y="5466954"/>
            <a:chExt cx="595883" cy="1180395"/>
          </a:xfrm>
        </p:grpSpPr>
        <p:grpSp>
          <p:nvGrpSpPr>
            <p:cNvPr id="56" name="Group 55"/>
            <p:cNvGrpSpPr/>
            <p:nvPr/>
          </p:nvGrpSpPr>
          <p:grpSpPr>
            <a:xfrm>
              <a:off x="5083091" y="5469631"/>
              <a:ext cx="595883" cy="1177718"/>
              <a:chOff x="1690487" y="4495160"/>
              <a:chExt cx="721018" cy="1567543"/>
            </a:xfrm>
          </p:grpSpPr>
          <p:cxnSp>
            <p:nvCxnSpPr>
              <p:cNvPr id="59" name="Straight Connector 58"/>
              <p:cNvCxnSpPr/>
              <p:nvPr/>
            </p:nvCxnSpPr>
            <p:spPr>
              <a:xfrm flipH="1">
                <a:off x="2043953" y="4879362"/>
                <a:ext cx="11526" cy="639804"/>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1690487" y="4879362"/>
                <a:ext cx="353466" cy="290286"/>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2058039" y="4878082"/>
                <a:ext cx="353466" cy="290286"/>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1843066" y="5503798"/>
                <a:ext cx="193203" cy="558905"/>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056938" y="5502518"/>
                <a:ext cx="193203" cy="558905"/>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1913324" y="4495160"/>
                <a:ext cx="299678" cy="476410"/>
              </a:xfrm>
              <a:prstGeom prst="ellipse">
                <a:avLst/>
              </a:prstGeom>
              <a:solidFill>
                <a:schemeClr val="bg1"/>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Chord 92"/>
            <p:cNvSpPr/>
            <p:nvPr/>
          </p:nvSpPr>
          <p:spPr>
            <a:xfrm rot="6680975">
              <a:off x="5330542" y="5433024"/>
              <a:ext cx="129536" cy="197396"/>
            </a:xfrm>
            <a:custGeom>
              <a:avLst/>
              <a:gdLst>
                <a:gd name="connsiteX0" fmla="*/ 138524 w 163961"/>
                <a:gd name="connsiteY0" fmla="*/ 134635 h 156183"/>
                <a:gd name="connsiteX1" fmla="*/ 42474 w 163961"/>
                <a:gd name="connsiteY1" fmla="*/ 146517 h 156183"/>
                <a:gd name="connsiteX2" fmla="*/ 3062 w 163961"/>
                <a:gd name="connsiteY2" fmla="*/ 56944 h 156183"/>
                <a:gd name="connsiteX3" fmla="*/ 81980 w 163961"/>
                <a:gd name="connsiteY3" fmla="*/ -2 h 156183"/>
                <a:gd name="connsiteX4" fmla="*/ 138524 w 163961"/>
                <a:gd name="connsiteY4" fmla="*/ 134635 h 156183"/>
                <a:gd name="connsiteX0" fmla="*/ 138533 w 138533"/>
                <a:gd name="connsiteY0" fmla="*/ 158308 h 179857"/>
                <a:gd name="connsiteX1" fmla="*/ 42483 w 138533"/>
                <a:gd name="connsiteY1" fmla="*/ 170190 h 179857"/>
                <a:gd name="connsiteX2" fmla="*/ 3071 w 138533"/>
                <a:gd name="connsiteY2" fmla="*/ 80617 h 179857"/>
                <a:gd name="connsiteX3" fmla="*/ 80407 w 138533"/>
                <a:gd name="connsiteY3" fmla="*/ 0 h 179857"/>
                <a:gd name="connsiteX4" fmla="*/ 138533 w 138533"/>
                <a:gd name="connsiteY4" fmla="*/ 158308 h 179857"/>
                <a:gd name="connsiteX0" fmla="*/ 143929 w 143929"/>
                <a:gd name="connsiteY0" fmla="*/ 158308 h 179561"/>
                <a:gd name="connsiteX1" fmla="*/ 47879 w 143929"/>
                <a:gd name="connsiteY1" fmla="*/ 170190 h 179561"/>
                <a:gd name="connsiteX2" fmla="*/ 1964 w 143929"/>
                <a:gd name="connsiteY2" fmla="*/ 63983 h 179561"/>
                <a:gd name="connsiteX3" fmla="*/ 85803 w 143929"/>
                <a:gd name="connsiteY3" fmla="*/ 0 h 179561"/>
                <a:gd name="connsiteX4" fmla="*/ 143929 w 143929"/>
                <a:gd name="connsiteY4" fmla="*/ 158308 h 179561"/>
                <a:gd name="connsiteX0" fmla="*/ 143929 w 143929"/>
                <a:gd name="connsiteY0" fmla="*/ 175675 h 196928"/>
                <a:gd name="connsiteX1" fmla="*/ 47879 w 143929"/>
                <a:gd name="connsiteY1" fmla="*/ 187557 h 196928"/>
                <a:gd name="connsiteX2" fmla="*/ 1964 w 143929"/>
                <a:gd name="connsiteY2" fmla="*/ 81350 h 196928"/>
                <a:gd name="connsiteX3" fmla="*/ 51743 w 143929"/>
                <a:gd name="connsiteY3" fmla="*/ 0 h 196928"/>
                <a:gd name="connsiteX4" fmla="*/ 143929 w 143929"/>
                <a:gd name="connsiteY4" fmla="*/ 175675 h 196928"/>
                <a:gd name="connsiteX0" fmla="*/ 131881 w 131881"/>
                <a:gd name="connsiteY0" fmla="*/ 197396 h 209700"/>
                <a:gd name="connsiteX1" fmla="*/ 47795 w 131881"/>
                <a:gd name="connsiteY1" fmla="*/ 187557 h 209700"/>
                <a:gd name="connsiteX2" fmla="*/ 1880 w 131881"/>
                <a:gd name="connsiteY2" fmla="*/ 81350 h 209700"/>
                <a:gd name="connsiteX3" fmla="*/ 51659 w 131881"/>
                <a:gd name="connsiteY3" fmla="*/ 0 h 209700"/>
                <a:gd name="connsiteX4" fmla="*/ 131881 w 131881"/>
                <a:gd name="connsiteY4" fmla="*/ 197396 h 209700"/>
                <a:gd name="connsiteX0" fmla="*/ 129217 w 129217"/>
                <a:gd name="connsiteY0" fmla="*/ 197396 h 210361"/>
                <a:gd name="connsiteX1" fmla="*/ 45131 w 129217"/>
                <a:gd name="connsiteY1" fmla="*/ 187557 h 210361"/>
                <a:gd name="connsiteX2" fmla="*/ 1985 w 129217"/>
                <a:gd name="connsiteY2" fmla="*/ 66632 h 210361"/>
                <a:gd name="connsiteX3" fmla="*/ 48995 w 129217"/>
                <a:gd name="connsiteY3" fmla="*/ 0 h 210361"/>
                <a:gd name="connsiteX4" fmla="*/ 129217 w 129217"/>
                <a:gd name="connsiteY4" fmla="*/ 197396 h 210361"/>
                <a:gd name="connsiteX0" fmla="*/ 129393 w 129393"/>
                <a:gd name="connsiteY0" fmla="*/ 197396 h 206126"/>
                <a:gd name="connsiteX1" fmla="*/ 41907 w 129393"/>
                <a:gd name="connsiteY1" fmla="*/ 170137 h 206126"/>
                <a:gd name="connsiteX2" fmla="*/ 2161 w 129393"/>
                <a:gd name="connsiteY2" fmla="*/ 66632 h 206126"/>
                <a:gd name="connsiteX3" fmla="*/ 49171 w 129393"/>
                <a:gd name="connsiteY3" fmla="*/ 0 h 206126"/>
                <a:gd name="connsiteX4" fmla="*/ 129393 w 129393"/>
                <a:gd name="connsiteY4" fmla="*/ 197396 h 206126"/>
                <a:gd name="connsiteX0" fmla="*/ 129393 w 129393"/>
                <a:gd name="connsiteY0" fmla="*/ 197396 h 206126"/>
                <a:gd name="connsiteX1" fmla="*/ 41907 w 129393"/>
                <a:gd name="connsiteY1" fmla="*/ 170137 h 206126"/>
                <a:gd name="connsiteX2" fmla="*/ 2161 w 129393"/>
                <a:gd name="connsiteY2" fmla="*/ 66632 h 206126"/>
                <a:gd name="connsiteX3" fmla="*/ 49171 w 129393"/>
                <a:gd name="connsiteY3" fmla="*/ 0 h 206126"/>
                <a:gd name="connsiteX4" fmla="*/ 129393 w 129393"/>
                <a:gd name="connsiteY4" fmla="*/ 197396 h 206126"/>
                <a:gd name="connsiteX0" fmla="*/ 121752 w 121752"/>
                <a:gd name="connsiteY0" fmla="*/ 197396 h 206619"/>
                <a:gd name="connsiteX1" fmla="*/ 34266 w 121752"/>
                <a:gd name="connsiteY1" fmla="*/ 170137 h 206619"/>
                <a:gd name="connsiteX2" fmla="*/ 2626 w 121752"/>
                <a:gd name="connsiteY2" fmla="*/ 48123 h 206619"/>
                <a:gd name="connsiteX3" fmla="*/ 41530 w 121752"/>
                <a:gd name="connsiteY3" fmla="*/ 0 h 206619"/>
                <a:gd name="connsiteX4" fmla="*/ 121752 w 121752"/>
                <a:gd name="connsiteY4" fmla="*/ 197396 h 206619"/>
                <a:gd name="connsiteX0" fmla="*/ 128884 w 128884"/>
                <a:gd name="connsiteY0" fmla="*/ 197396 h 206433"/>
                <a:gd name="connsiteX1" fmla="*/ 41398 w 128884"/>
                <a:gd name="connsiteY1" fmla="*/ 170137 h 206433"/>
                <a:gd name="connsiteX2" fmla="*/ 2187 w 128884"/>
                <a:gd name="connsiteY2" fmla="*/ 54918 h 206433"/>
                <a:gd name="connsiteX3" fmla="*/ 48662 w 128884"/>
                <a:gd name="connsiteY3" fmla="*/ 0 h 206433"/>
                <a:gd name="connsiteX4" fmla="*/ 128884 w 128884"/>
                <a:gd name="connsiteY4" fmla="*/ 197396 h 206433"/>
                <a:gd name="connsiteX0" fmla="*/ 128884 w 128884"/>
                <a:gd name="connsiteY0" fmla="*/ 197396 h 197396"/>
                <a:gd name="connsiteX1" fmla="*/ 41398 w 128884"/>
                <a:gd name="connsiteY1" fmla="*/ 170137 h 197396"/>
                <a:gd name="connsiteX2" fmla="*/ 2187 w 128884"/>
                <a:gd name="connsiteY2" fmla="*/ 54918 h 197396"/>
                <a:gd name="connsiteX3" fmla="*/ 48662 w 128884"/>
                <a:gd name="connsiteY3" fmla="*/ 0 h 197396"/>
                <a:gd name="connsiteX4" fmla="*/ 128884 w 128884"/>
                <a:gd name="connsiteY4" fmla="*/ 197396 h 197396"/>
                <a:gd name="connsiteX0" fmla="*/ 128979 w 128979"/>
                <a:gd name="connsiteY0" fmla="*/ 197396 h 197396"/>
                <a:gd name="connsiteX1" fmla="*/ 39901 w 128979"/>
                <a:gd name="connsiteY1" fmla="*/ 175873 h 197396"/>
                <a:gd name="connsiteX2" fmla="*/ 2282 w 128979"/>
                <a:gd name="connsiteY2" fmla="*/ 54918 h 197396"/>
                <a:gd name="connsiteX3" fmla="*/ 48757 w 128979"/>
                <a:gd name="connsiteY3" fmla="*/ 0 h 197396"/>
                <a:gd name="connsiteX4" fmla="*/ 128979 w 128979"/>
                <a:gd name="connsiteY4" fmla="*/ 197396 h 197396"/>
                <a:gd name="connsiteX0" fmla="*/ 129640 w 129640"/>
                <a:gd name="connsiteY0" fmla="*/ 197396 h 197396"/>
                <a:gd name="connsiteX1" fmla="*/ 40562 w 129640"/>
                <a:gd name="connsiteY1" fmla="*/ 175873 h 197396"/>
                <a:gd name="connsiteX2" fmla="*/ 2943 w 129640"/>
                <a:gd name="connsiteY2" fmla="*/ 54918 h 197396"/>
                <a:gd name="connsiteX3" fmla="*/ 49418 w 129640"/>
                <a:gd name="connsiteY3" fmla="*/ 0 h 197396"/>
                <a:gd name="connsiteX4" fmla="*/ 129640 w 129640"/>
                <a:gd name="connsiteY4" fmla="*/ 197396 h 197396"/>
                <a:gd name="connsiteX0" fmla="*/ 129536 w 129536"/>
                <a:gd name="connsiteY0" fmla="*/ 197396 h 197396"/>
                <a:gd name="connsiteX1" fmla="*/ 40458 w 129536"/>
                <a:gd name="connsiteY1" fmla="*/ 175873 h 197396"/>
                <a:gd name="connsiteX2" fmla="*/ 2839 w 129536"/>
                <a:gd name="connsiteY2" fmla="*/ 54918 h 197396"/>
                <a:gd name="connsiteX3" fmla="*/ 49314 w 129536"/>
                <a:gd name="connsiteY3" fmla="*/ 0 h 197396"/>
                <a:gd name="connsiteX4" fmla="*/ 129536 w 129536"/>
                <a:gd name="connsiteY4" fmla="*/ 197396 h 197396"/>
                <a:gd name="connsiteX0" fmla="*/ 129536 w 129536"/>
                <a:gd name="connsiteY0" fmla="*/ 197396 h 197396"/>
                <a:gd name="connsiteX1" fmla="*/ 40458 w 129536"/>
                <a:gd name="connsiteY1" fmla="*/ 175873 h 197396"/>
                <a:gd name="connsiteX2" fmla="*/ 2839 w 129536"/>
                <a:gd name="connsiteY2" fmla="*/ 54918 h 197396"/>
                <a:gd name="connsiteX3" fmla="*/ 49314 w 129536"/>
                <a:gd name="connsiteY3" fmla="*/ 0 h 197396"/>
                <a:gd name="connsiteX4" fmla="*/ 129536 w 129536"/>
                <a:gd name="connsiteY4" fmla="*/ 197396 h 19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36" h="197396">
                  <a:moveTo>
                    <a:pt x="129536" y="197396"/>
                  </a:moveTo>
                  <a:cubicBezTo>
                    <a:pt x="99843" y="190222"/>
                    <a:pt x="73185" y="190810"/>
                    <a:pt x="40458" y="175873"/>
                  </a:cubicBezTo>
                  <a:cubicBezTo>
                    <a:pt x="11550" y="162679"/>
                    <a:pt x="-7483" y="89873"/>
                    <a:pt x="2839" y="54918"/>
                  </a:cubicBezTo>
                  <a:lnTo>
                    <a:pt x="49314" y="0"/>
                  </a:lnTo>
                  <a:cubicBezTo>
                    <a:pt x="68162" y="44879"/>
                    <a:pt x="110688" y="152517"/>
                    <a:pt x="129536" y="1973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6-Point Star 98"/>
            <p:cNvSpPr/>
            <p:nvPr/>
          </p:nvSpPr>
          <p:spPr>
            <a:xfrm>
              <a:off x="5348395" y="5471257"/>
              <a:ext cx="66937" cy="73631"/>
            </a:xfrm>
            <a:prstGeom prst="star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3631157" y="4637608"/>
            <a:ext cx="595883" cy="1180395"/>
            <a:chOff x="5083091" y="5466954"/>
            <a:chExt cx="595883" cy="1180395"/>
          </a:xfrm>
        </p:grpSpPr>
        <p:grpSp>
          <p:nvGrpSpPr>
            <p:cNvPr id="66" name="Group 65"/>
            <p:cNvGrpSpPr/>
            <p:nvPr/>
          </p:nvGrpSpPr>
          <p:grpSpPr>
            <a:xfrm>
              <a:off x="5083091" y="5469631"/>
              <a:ext cx="595883" cy="1177718"/>
              <a:chOff x="1690487" y="4495160"/>
              <a:chExt cx="721018" cy="1567543"/>
            </a:xfrm>
          </p:grpSpPr>
          <p:cxnSp>
            <p:nvCxnSpPr>
              <p:cNvPr id="69" name="Straight Connector 68"/>
              <p:cNvCxnSpPr/>
              <p:nvPr/>
            </p:nvCxnSpPr>
            <p:spPr>
              <a:xfrm flipH="1">
                <a:off x="2043953" y="4879362"/>
                <a:ext cx="11526" cy="639804"/>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1690487" y="4879362"/>
                <a:ext cx="353466" cy="290286"/>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2058039" y="4878082"/>
                <a:ext cx="353466" cy="290286"/>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1843066" y="5503798"/>
                <a:ext cx="193203" cy="558905"/>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056938" y="5502518"/>
                <a:ext cx="193203" cy="558905"/>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1913324" y="4495160"/>
                <a:ext cx="299678" cy="476410"/>
              </a:xfrm>
              <a:prstGeom prst="ellipse">
                <a:avLst/>
              </a:prstGeom>
              <a:solidFill>
                <a:schemeClr val="bg1"/>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Chord 92"/>
            <p:cNvSpPr/>
            <p:nvPr/>
          </p:nvSpPr>
          <p:spPr>
            <a:xfrm rot="6680975">
              <a:off x="5330542" y="5433024"/>
              <a:ext cx="129536" cy="197396"/>
            </a:xfrm>
            <a:custGeom>
              <a:avLst/>
              <a:gdLst>
                <a:gd name="connsiteX0" fmla="*/ 138524 w 163961"/>
                <a:gd name="connsiteY0" fmla="*/ 134635 h 156183"/>
                <a:gd name="connsiteX1" fmla="*/ 42474 w 163961"/>
                <a:gd name="connsiteY1" fmla="*/ 146517 h 156183"/>
                <a:gd name="connsiteX2" fmla="*/ 3062 w 163961"/>
                <a:gd name="connsiteY2" fmla="*/ 56944 h 156183"/>
                <a:gd name="connsiteX3" fmla="*/ 81980 w 163961"/>
                <a:gd name="connsiteY3" fmla="*/ -2 h 156183"/>
                <a:gd name="connsiteX4" fmla="*/ 138524 w 163961"/>
                <a:gd name="connsiteY4" fmla="*/ 134635 h 156183"/>
                <a:gd name="connsiteX0" fmla="*/ 138533 w 138533"/>
                <a:gd name="connsiteY0" fmla="*/ 158308 h 179857"/>
                <a:gd name="connsiteX1" fmla="*/ 42483 w 138533"/>
                <a:gd name="connsiteY1" fmla="*/ 170190 h 179857"/>
                <a:gd name="connsiteX2" fmla="*/ 3071 w 138533"/>
                <a:gd name="connsiteY2" fmla="*/ 80617 h 179857"/>
                <a:gd name="connsiteX3" fmla="*/ 80407 w 138533"/>
                <a:gd name="connsiteY3" fmla="*/ 0 h 179857"/>
                <a:gd name="connsiteX4" fmla="*/ 138533 w 138533"/>
                <a:gd name="connsiteY4" fmla="*/ 158308 h 179857"/>
                <a:gd name="connsiteX0" fmla="*/ 143929 w 143929"/>
                <a:gd name="connsiteY0" fmla="*/ 158308 h 179561"/>
                <a:gd name="connsiteX1" fmla="*/ 47879 w 143929"/>
                <a:gd name="connsiteY1" fmla="*/ 170190 h 179561"/>
                <a:gd name="connsiteX2" fmla="*/ 1964 w 143929"/>
                <a:gd name="connsiteY2" fmla="*/ 63983 h 179561"/>
                <a:gd name="connsiteX3" fmla="*/ 85803 w 143929"/>
                <a:gd name="connsiteY3" fmla="*/ 0 h 179561"/>
                <a:gd name="connsiteX4" fmla="*/ 143929 w 143929"/>
                <a:gd name="connsiteY4" fmla="*/ 158308 h 179561"/>
                <a:gd name="connsiteX0" fmla="*/ 143929 w 143929"/>
                <a:gd name="connsiteY0" fmla="*/ 175675 h 196928"/>
                <a:gd name="connsiteX1" fmla="*/ 47879 w 143929"/>
                <a:gd name="connsiteY1" fmla="*/ 187557 h 196928"/>
                <a:gd name="connsiteX2" fmla="*/ 1964 w 143929"/>
                <a:gd name="connsiteY2" fmla="*/ 81350 h 196928"/>
                <a:gd name="connsiteX3" fmla="*/ 51743 w 143929"/>
                <a:gd name="connsiteY3" fmla="*/ 0 h 196928"/>
                <a:gd name="connsiteX4" fmla="*/ 143929 w 143929"/>
                <a:gd name="connsiteY4" fmla="*/ 175675 h 196928"/>
                <a:gd name="connsiteX0" fmla="*/ 131881 w 131881"/>
                <a:gd name="connsiteY0" fmla="*/ 197396 h 209700"/>
                <a:gd name="connsiteX1" fmla="*/ 47795 w 131881"/>
                <a:gd name="connsiteY1" fmla="*/ 187557 h 209700"/>
                <a:gd name="connsiteX2" fmla="*/ 1880 w 131881"/>
                <a:gd name="connsiteY2" fmla="*/ 81350 h 209700"/>
                <a:gd name="connsiteX3" fmla="*/ 51659 w 131881"/>
                <a:gd name="connsiteY3" fmla="*/ 0 h 209700"/>
                <a:gd name="connsiteX4" fmla="*/ 131881 w 131881"/>
                <a:gd name="connsiteY4" fmla="*/ 197396 h 209700"/>
                <a:gd name="connsiteX0" fmla="*/ 129217 w 129217"/>
                <a:gd name="connsiteY0" fmla="*/ 197396 h 210361"/>
                <a:gd name="connsiteX1" fmla="*/ 45131 w 129217"/>
                <a:gd name="connsiteY1" fmla="*/ 187557 h 210361"/>
                <a:gd name="connsiteX2" fmla="*/ 1985 w 129217"/>
                <a:gd name="connsiteY2" fmla="*/ 66632 h 210361"/>
                <a:gd name="connsiteX3" fmla="*/ 48995 w 129217"/>
                <a:gd name="connsiteY3" fmla="*/ 0 h 210361"/>
                <a:gd name="connsiteX4" fmla="*/ 129217 w 129217"/>
                <a:gd name="connsiteY4" fmla="*/ 197396 h 210361"/>
                <a:gd name="connsiteX0" fmla="*/ 129393 w 129393"/>
                <a:gd name="connsiteY0" fmla="*/ 197396 h 206126"/>
                <a:gd name="connsiteX1" fmla="*/ 41907 w 129393"/>
                <a:gd name="connsiteY1" fmla="*/ 170137 h 206126"/>
                <a:gd name="connsiteX2" fmla="*/ 2161 w 129393"/>
                <a:gd name="connsiteY2" fmla="*/ 66632 h 206126"/>
                <a:gd name="connsiteX3" fmla="*/ 49171 w 129393"/>
                <a:gd name="connsiteY3" fmla="*/ 0 h 206126"/>
                <a:gd name="connsiteX4" fmla="*/ 129393 w 129393"/>
                <a:gd name="connsiteY4" fmla="*/ 197396 h 206126"/>
                <a:gd name="connsiteX0" fmla="*/ 129393 w 129393"/>
                <a:gd name="connsiteY0" fmla="*/ 197396 h 206126"/>
                <a:gd name="connsiteX1" fmla="*/ 41907 w 129393"/>
                <a:gd name="connsiteY1" fmla="*/ 170137 h 206126"/>
                <a:gd name="connsiteX2" fmla="*/ 2161 w 129393"/>
                <a:gd name="connsiteY2" fmla="*/ 66632 h 206126"/>
                <a:gd name="connsiteX3" fmla="*/ 49171 w 129393"/>
                <a:gd name="connsiteY3" fmla="*/ 0 h 206126"/>
                <a:gd name="connsiteX4" fmla="*/ 129393 w 129393"/>
                <a:gd name="connsiteY4" fmla="*/ 197396 h 206126"/>
                <a:gd name="connsiteX0" fmla="*/ 121752 w 121752"/>
                <a:gd name="connsiteY0" fmla="*/ 197396 h 206619"/>
                <a:gd name="connsiteX1" fmla="*/ 34266 w 121752"/>
                <a:gd name="connsiteY1" fmla="*/ 170137 h 206619"/>
                <a:gd name="connsiteX2" fmla="*/ 2626 w 121752"/>
                <a:gd name="connsiteY2" fmla="*/ 48123 h 206619"/>
                <a:gd name="connsiteX3" fmla="*/ 41530 w 121752"/>
                <a:gd name="connsiteY3" fmla="*/ 0 h 206619"/>
                <a:gd name="connsiteX4" fmla="*/ 121752 w 121752"/>
                <a:gd name="connsiteY4" fmla="*/ 197396 h 206619"/>
                <a:gd name="connsiteX0" fmla="*/ 128884 w 128884"/>
                <a:gd name="connsiteY0" fmla="*/ 197396 h 206433"/>
                <a:gd name="connsiteX1" fmla="*/ 41398 w 128884"/>
                <a:gd name="connsiteY1" fmla="*/ 170137 h 206433"/>
                <a:gd name="connsiteX2" fmla="*/ 2187 w 128884"/>
                <a:gd name="connsiteY2" fmla="*/ 54918 h 206433"/>
                <a:gd name="connsiteX3" fmla="*/ 48662 w 128884"/>
                <a:gd name="connsiteY3" fmla="*/ 0 h 206433"/>
                <a:gd name="connsiteX4" fmla="*/ 128884 w 128884"/>
                <a:gd name="connsiteY4" fmla="*/ 197396 h 206433"/>
                <a:gd name="connsiteX0" fmla="*/ 128884 w 128884"/>
                <a:gd name="connsiteY0" fmla="*/ 197396 h 197396"/>
                <a:gd name="connsiteX1" fmla="*/ 41398 w 128884"/>
                <a:gd name="connsiteY1" fmla="*/ 170137 h 197396"/>
                <a:gd name="connsiteX2" fmla="*/ 2187 w 128884"/>
                <a:gd name="connsiteY2" fmla="*/ 54918 h 197396"/>
                <a:gd name="connsiteX3" fmla="*/ 48662 w 128884"/>
                <a:gd name="connsiteY3" fmla="*/ 0 h 197396"/>
                <a:gd name="connsiteX4" fmla="*/ 128884 w 128884"/>
                <a:gd name="connsiteY4" fmla="*/ 197396 h 197396"/>
                <a:gd name="connsiteX0" fmla="*/ 128979 w 128979"/>
                <a:gd name="connsiteY0" fmla="*/ 197396 h 197396"/>
                <a:gd name="connsiteX1" fmla="*/ 39901 w 128979"/>
                <a:gd name="connsiteY1" fmla="*/ 175873 h 197396"/>
                <a:gd name="connsiteX2" fmla="*/ 2282 w 128979"/>
                <a:gd name="connsiteY2" fmla="*/ 54918 h 197396"/>
                <a:gd name="connsiteX3" fmla="*/ 48757 w 128979"/>
                <a:gd name="connsiteY3" fmla="*/ 0 h 197396"/>
                <a:gd name="connsiteX4" fmla="*/ 128979 w 128979"/>
                <a:gd name="connsiteY4" fmla="*/ 197396 h 197396"/>
                <a:gd name="connsiteX0" fmla="*/ 129640 w 129640"/>
                <a:gd name="connsiteY0" fmla="*/ 197396 h 197396"/>
                <a:gd name="connsiteX1" fmla="*/ 40562 w 129640"/>
                <a:gd name="connsiteY1" fmla="*/ 175873 h 197396"/>
                <a:gd name="connsiteX2" fmla="*/ 2943 w 129640"/>
                <a:gd name="connsiteY2" fmla="*/ 54918 h 197396"/>
                <a:gd name="connsiteX3" fmla="*/ 49418 w 129640"/>
                <a:gd name="connsiteY3" fmla="*/ 0 h 197396"/>
                <a:gd name="connsiteX4" fmla="*/ 129640 w 129640"/>
                <a:gd name="connsiteY4" fmla="*/ 197396 h 197396"/>
                <a:gd name="connsiteX0" fmla="*/ 129536 w 129536"/>
                <a:gd name="connsiteY0" fmla="*/ 197396 h 197396"/>
                <a:gd name="connsiteX1" fmla="*/ 40458 w 129536"/>
                <a:gd name="connsiteY1" fmla="*/ 175873 h 197396"/>
                <a:gd name="connsiteX2" fmla="*/ 2839 w 129536"/>
                <a:gd name="connsiteY2" fmla="*/ 54918 h 197396"/>
                <a:gd name="connsiteX3" fmla="*/ 49314 w 129536"/>
                <a:gd name="connsiteY3" fmla="*/ 0 h 197396"/>
                <a:gd name="connsiteX4" fmla="*/ 129536 w 129536"/>
                <a:gd name="connsiteY4" fmla="*/ 197396 h 197396"/>
                <a:gd name="connsiteX0" fmla="*/ 129536 w 129536"/>
                <a:gd name="connsiteY0" fmla="*/ 197396 h 197396"/>
                <a:gd name="connsiteX1" fmla="*/ 40458 w 129536"/>
                <a:gd name="connsiteY1" fmla="*/ 175873 h 197396"/>
                <a:gd name="connsiteX2" fmla="*/ 2839 w 129536"/>
                <a:gd name="connsiteY2" fmla="*/ 54918 h 197396"/>
                <a:gd name="connsiteX3" fmla="*/ 49314 w 129536"/>
                <a:gd name="connsiteY3" fmla="*/ 0 h 197396"/>
                <a:gd name="connsiteX4" fmla="*/ 129536 w 129536"/>
                <a:gd name="connsiteY4" fmla="*/ 197396 h 19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36" h="197396">
                  <a:moveTo>
                    <a:pt x="129536" y="197396"/>
                  </a:moveTo>
                  <a:cubicBezTo>
                    <a:pt x="99843" y="190222"/>
                    <a:pt x="73185" y="190810"/>
                    <a:pt x="40458" y="175873"/>
                  </a:cubicBezTo>
                  <a:cubicBezTo>
                    <a:pt x="11550" y="162679"/>
                    <a:pt x="-7483" y="89873"/>
                    <a:pt x="2839" y="54918"/>
                  </a:cubicBezTo>
                  <a:lnTo>
                    <a:pt x="49314" y="0"/>
                  </a:lnTo>
                  <a:cubicBezTo>
                    <a:pt x="68162" y="44879"/>
                    <a:pt x="110688" y="152517"/>
                    <a:pt x="129536" y="1973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6-Point Star 128"/>
            <p:cNvSpPr/>
            <p:nvPr/>
          </p:nvSpPr>
          <p:spPr>
            <a:xfrm>
              <a:off x="5348395" y="5471257"/>
              <a:ext cx="66937" cy="73631"/>
            </a:xfrm>
            <a:prstGeom prst="star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6516783" y="4243715"/>
            <a:ext cx="595883" cy="1177718"/>
            <a:chOff x="1690487" y="4495160"/>
            <a:chExt cx="721018" cy="1567543"/>
          </a:xfrm>
        </p:grpSpPr>
        <p:cxnSp>
          <p:nvCxnSpPr>
            <p:cNvPr id="76" name="Straight Connector 75"/>
            <p:cNvCxnSpPr/>
            <p:nvPr/>
          </p:nvCxnSpPr>
          <p:spPr>
            <a:xfrm flipH="1">
              <a:off x="2043953" y="4879362"/>
              <a:ext cx="11526" cy="639804"/>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1690487" y="4879362"/>
              <a:ext cx="353466" cy="290286"/>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2058039" y="4878082"/>
              <a:ext cx="353466" cy="290286"/>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1843066" y="5503798"/>
              <a:ext cx="193203" cy="558905"/>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056938" y="5502518"/>
              <a:ext cx="193203" cy="558905"/>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1913324" y="4495160"/>
              <a:ext cx="299678" cy="476410"/>
            </a:xfrm>
            <a:prstGeom prst="ellipse">
              <a:avLst/>
            </a:prstGeom>
            <a:solidFill>
              <a:schemeClr val="bg1"/>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5619453" y="3360413"/>
            <a:ext cx="595883" cy="1177718"/>
            <a:chOff x="1690487" y="4495160"/>
            <a:chExt cx="721018" cy="1567543"/>
          </a:xfrm>
        </p:grpSpPr>
        <p:cxnSp>
          <p:nvCxnSpPr>
            <p:cNvPr id="83" name="Straight Connector 82"/>
            <p:cNvCxnSpPr/>
            <p:nvPr/>
          </p:nvCxnSpPr>
          <p:spPr>
            <a:xfrm flipH="1">
              <a:off x="2043953" y="4879362"/>
              <a:ext cx="11526" cy="639804"/>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flipV="1">
              <a:off x="1690487" y="4879362"/>
              <a:ext cx="353466" cy="290286"/>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2058039" y="4878082"/>
              <a:ext cx="353466" cy="290286"/>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1843066" y="5503798"/>
              <a:ext cx="193203" cy="558905"/>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056938" y="5502518"/>
              <a:ext cx="193203" cy="558905"/>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1913324" y="4495160"/>
              <a:ext cx="299678" cy="476410"/>
            </a:xfrm>
            <a:prstGeom prst="ellipse">
              <a:avLst/>
            </a:prstGeom>
            <a:solidFill>
              <a:schemeClr val="bg1"/>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3291946" y="3134497"/>
            <a:ext cx="595883" cy="1268547"/>
            <a:chOff x="3927383" y="5558523"/>
            <a:chExt cx="595883" cy="1268547"/>
          </a:xfrm>
        </p:grpSpPr>
        <p:grpSp>
          <p:nvGrpSpPr>
            <p:cNvPr id="90" name="Group 89"/>
            <p:cNvGrpSpPr/>
            <p:nvPr/>
          </p:nvGrpSpPr>
          <p:grpSpPr>
            <a:xfrm>
              <a:off x="3927383" y="5649352"/>
              <a:ext cx="595883" cy="1177718"/>
              <a:chOff x="1690487" y="4495160"/>
              <a:chExt cx="721018" cy="1567543"/>
            </a:xfrm>
          </p:grpSpPr>
          <p:cxnSp>
            <p:nvCxnSpPr>
              <p:cNvPr id="92" name="Straight Connector 91"/>
              <p:cNvCxnSpPr/>
              <p:nvPr/>
            </p:nvCxnSpPr>
            <p:spPr>
              <a:xfrm flipH="1">
                <a:off x="2043953" y="4879362"/>
                <a:ext cx="11526" cy="639804"/>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1690487" y="4879363"/>
                <a:ext cx="353466" cy="290286"/>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2058039" y="4878082"/>
                <a:ext cx="353466" cy="290286"/>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1843066" y="5503798"/>
                <a:ext cx="193203" cy="558905"/>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056938" y="5502518"/>
                <a:ext cx="193203" cy="558905"/>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1913324" y="4495160"/>
                <a:ext cx="299678" cy="476410"/>
              </a:xfrm>
              <a:prstGeom prst="ellipse">
                <a:avLst/>
              </a:prstGeom>
              <a:solidFill>
                <a:schemeClr val="bg1"/>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Oval 90"/>
            <p:cNvSpPr/>
            <p:nvPr/>
          </p:nvSpPr>
          <p:spPr>
            <a:xfrm>
              <a:off x="4092906" y="5558523"/>
              <a:ext cx="280760" cy="66970"/>
            </a:xfrm>
            <a:prstGeom prst="ellipse">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4552895" y="4898338"/>
            <a:ext cx="595883" cy="1180395"/>
            <a:chOff x="5083091" y="5466954"/>
            <a:chExt cx="595883" cy="1180395"/>
          </a:xfrm>
        </p:grpSpPr>
        <p:grpSp>
          <p:nvGrpSpPr>
            <p:cNvPr id="99" name="Group 98"/>
            <p:cNvGrpSpPr/>
            <p:nvPr/>
          </p:nvGrpSpPr>
          <p:grpSpPr>
            <a:xfrm>
              <a:off x="5083091" y="5469631"/>
              <a:ext cx="595883" cy="1177718"/>
              <a:chOff x="1690487" y="4495160"/>
              <a:chExt cx="721018" cy="1567543"/>
            </a:xfrm>
          </p:grpSpPr>
          <p:cxnSp>
            <p:nvCxnSpPr>
              <p:cNvPr id="102" name="Straight Connector 101"/>
              <p:cNvCxnSpPr/>
              <p:nvPr/>
            </p:nvCxnSpPr>
            <p:spPr>
              <a:xfrm flipH="1">
                <a:off x="2043953" y="4879362"/>
                <a:ext cx="11526" cy="639804"/>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1690487" y="4879362"/>
                <a:ext cx="353466" cy="290286"/>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2058039" y="4878082"/>
                <a:ext cx="353466" cy="290286"/>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1843066" y="5503798"/>
                <a:ext cx="193203" cy="558905"/>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056938" y="5502518"/>
                <a:ext cx="193203" cy="558905"/>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07" name="Oval 106"/>
              <p:cNvSpPr/>
              <p:nvPr/>
            </p:nvSpPr>
            <p:spPr>
              <a:xfrm>
                <a:off x="1913324" y="4495160"/>
                <a:ext cx="299678" cy="476410"/>
              </a:xfrm>
              <a:prstGeom prst="ellipse">
                <a:avLst/>
              </a:prstGeom>
              <a:solidFill>
                <a:schemeClr val="bg1"/>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Chord 92"/>
            <p:cNvSpPr/>
            <p:nvPr/>
          </p:nvSpPr>
          <p:spPr>
            <a:xfrm rot="6680975">
              <a:off x="5330542" y="5433024"/>
              <a:ext cx="129536" cy="197396"/>
            </a:xfrm>
            <a:custGeom>
              <a:avLst/>
              <a:gdLst>
                <a:gd name="connsiteX0" fmla="*/ 138524 w 163961"/>
                <a:gd name="connsiteY0" fmla="*/ 134635 h 156183"/>
                <a:gd name="connsiteX1" fmla="*/ 42474 w 163961"/>
                <a:gd name="connsiteY1" fmla="*/ 146517 h 156183"/>
                <a:gd name="connsiteX2" fmla="*/ 3062 w 163961"/>
                <a:gd name="connsiteY2" fmla="*/ 56944 h 156183"/>
                <a:gd name="connsiteX3" fmla="*/ 81980 w 163961"/>
                <a:gd name="connsiteY3" fmla="*/ -2 h 156183"/>
                <a:gd name="connsiteX4" fmla="*/ 138524 w 163961"/>
                <a:gd name="connsiteY4" fmla="*/ 134635 h 156183"/>
                <a:gd name="connsiteX0" fmla="*/ 138533 w 138533"/>
                <a:gd name="connsiteY0" fmla="*/ 158308 h 179857"/>
                <a:gd name="connsiteX1" fmla="*/ 42483 w 138533"/>
                <a:gd name="connsiteY1" fmla="*/ 170190 h 179857"/>
                <a:gd name="connsiteX2" fmla="*/ 3071 w 138533"/>
                <a:gd name="connsiteY2" fmla="*/ 80617 h 179857"/>
                <a:gd name="connsiteX3" fmla="*/ 80407 w 138533"/>
                <a:gd name="connsiteY3" fmla="*/ 0 h 179857"/>
                <a:gd name="connsiteX4" fmla="*/ 138533 w 138533"/>
                <a:gd name="connsiteY4" fmla="*/ 158308 h 179857"/>
                <a:gd name="connsiteX0" fmla="*/ 143929 w 143929"/>
                <a:gd name="connsiteY0" fmla="*/ 158308 h 179561"/>
                <a:gd name="connsiteX1" fmla="*/ 47879 w 143929"/>
                <a:gd name="connsiteY1" fmla="*/ 170190 h 179561"/>
                <a:gd name="connsiteX2" fmla="*/ 1964 w 143929"/>
                <a:gd name="connsiteY2" fmla="*/ 63983 h 179561"/>
                <a:gd name="connsiteX3" fmla="*/ 85803 w 143929"/>
                <a:gd name="connsiteY3" fmla="*/ 0 h 179561"/>
                <a:gd name="connsiteX4" fmla="*/ 143929 w 143929"/>
                <a:gd name="connsiteY4" fmla="*/ 158308 h 179561"/>
                <a:gd name="connsiteX0" fmla="*/ 143929 w 143929"/>
                <a:gd name="connsiteY0" fmla="*/ 175675 h 196928"/>
                <a:gd name="connsiteX1" fmla="*/ 47879 w 143929"/>
                <a:gd name="connsiteY1" fmla="*/ 187557 h 196928"/>
                <a:gd name="connsiteX2" fmla="*/ 1964 w 143929"/>
                <a:gd name="connsiteY2" fmla="*/ 81350 h 196928"/>
                <a:gd name="connsiteX3" fmla="*/ 51743 w 143929"/>
                <a:gd name="connsiteY3" fmla="*/ 0 h 196928"/>
                <a:gd name="connsiteX4" fmla="*/ 143929 w 143929"/>
                <a:gd name="connsiteY4" fmla="*/ 175675 h 196928"/>
                <a:gd name="connsiteX0" fmla="*/ 131881 w 131881"/>
                <a:gd name="connsiteY0" fmla="*/ 197396 h 209700"/>
                <a:gd name="connsiteX1" fmla="*/ 47795 w 131881"/>
                <a:gd name="connsiteY1" fmla="*/ 187557 h 209700"/>
                <a:gd name="connsiteX2" fmla="*/ 1880 w 131881"/>
                <a:gd name="connsiteY2" fmla="*/ 81350 h 209700"/>
                <a:gd name="connsiteX3" fmla="*/ 51659 w 131881"/>
                <a:gd name="connsiteY3" fmla="*/ 0 h 209700"/>
                <a:gd name="connsiteX4" fmla="*/ 131881 w 131881"/>
                <a:gd name="connsiteY4" fmla="*/ 197396 h 209700"/>
                <a:gd name="connsiteX0" fmla="*/ 129217 w 129217"/>
                <a:gd name="connsiteY0" fmla="*/ 197396 h 210361"/>
                <a:gd name="connsiteX1" fmla="*/ 45131 w 129217"/>
                <a:gd name="connsiteY1" fmla="*/ 187557 h 210361"/>
                <a:gd name="connsiteX2" fmla="*/ 1985 w 129217"/>
                <a:gd name="connsiteY2" fmla="*/ 66632 h 210361"/>
                <a:gd name="connsiteX3" fmla="*/ 48995 w 129217"/>
                <a:gd name="connsiteY3" fmla="*/ 0 h 210361"/>
                <a:gd name="connsiteX4" fmla="*/ 129217 w 129217"/>
                <a:gd name="connsiteY4" fmla="*/ 197396 h 210361"/>
                <a:gd name="connsiteX0" fmla="*/ 129393 w 129393"/>
                <a:gd name="connsiteY0" fmla="*/ 197396 h 206126"/>
                <a:gd name="connsiteX1" fmla="*/ 41907 w 129393"/>
                <a:gd name="connsiteY1" fmla="*/ 170137 h 206126"/>
                <a:gd name="connsiteX2" fmla="*/ 2161 w 129393"/>
                <a:gd name="connsiteY2" fmla="*/ 66632 h 206126"/>
                <a:gd name="connsiteX3" fmla="*/ 49171 w 129393"/>
                <a:gd name="connsiteY3" fmla="*/ 0 h 206126"/>
                <a:gd name="connsiteX4" fmla="*/ 129393 w 129393"/>
                <a:gd name="connsiteY4" fmla="*/ 197396 h 206126"/>
                <a:gd name="connsiteX0" fmla="*/ 129393 w 129393"/>
                <a:gd name="connsiteY0" fmla="*/ 197396 h 206126"/>
                <a:gd name="connsiteX1" fmla="*/ 41907 w 129393"/>
                <a:gd name="connsiteY1" fmla="*/ 170137 h 206126"/>
                <a:gd name="connsiteX2" fmla="*/ 2161 w 129393"/>
                <a:gd name="connsiteY2" fmla="*/ 66632 h 206126"/>
                <a:gd name="connsiteX3" fmla="*/ 49171 w 129393"/>
                <a:gd name="connsiteY3" fmla="*/ 0 h 206126"/>
                <a:gd name="connsiteX4" fmla="*/ 129393 w 129393"/>
                <a:gd name="connsiteY4" fmla="*/ 197396 h 206126"/>
                <a:gd name="connsiteX0" fmla="*/ 121752 w 121752"/>
                <a:gd name="connsiteY0" fmla="*/ 197396 h 206619"/>
                <a:gd name="connsiteX1" fmla="*/ 34266 w 121752"/>
                <a:gd name="connsiteY1" fmla="*/ 170137 h 206619"/>
                <a:gd name="connsiteX2" fmla="*/ 2626 w 121752"/>
                <a:gd name="connsiteY2" fmla="*/ 48123 h 206619"/>
                <a:gd name="connsiteX3" fmla="*/ 41530 w 121752"/>
                <a:gd name="connsiteY3" fmla="*/ 0 h 206619"/>
                <a:gd name="connsiteX4" fmla="*/ 121752 w 121752"/>
                <a:gd name="connsiteY4" fmla="*/ 197396 h 206619"/>
                <a:gd name="connsiteX0" fmla="*/ 128884 w 128884"/>
                <a:gd name="connsiteY0" fmla="*/ 197396 h 206433"/>
                <a:gd name="connsiteX1" fmla="*/ 41398 w 128884"/>
                <a:gd name="connsiteY1" fmla="*/ 170137 h 206433"/>
                <a:gd name="connsiteX2" fmla="*/ 2187 w 128884"/>
                <a:gd name="connsiteY2" fmla="*/ 54918 h 206433"/>
                <a:gd name="connsiteX3" fmla="*/ 48662 w 128884"/>
                <a:gd name="connsiteY3" fmla="*/ 0 h 206433"/>
                <a:gd name="connsiteX4" fmla="*/ 128884 w 128884"/>
                <a:gd name="connsiteY4" fmla="*/ 197396 h 206433"/>
                <a:gd name="connsiteX0" fmla="*/ 128884 w 128884"/>
                <a:gd name="connsiteY0" fmla="*/ 197396 h 197396"/>
                <a:gd name="connsiteX1" fmla="*/ 41398 w 128884"/>
                <a:gd name="connsiteY1" fmla="*/ 170137 h 197396"/>
                <a:gd name="connsiteX2" fmla="*/ 2187 w 128884"/>
                <a:gd name="connsiteY2" fmla="*/ 54918 h 197396"/>
                <a:gd name="connsiteX3" fmla="*/ 48662 w 128884"/>
                <a:gd name="connsiteY3" fmla="*/ 0 h 197396"/>
                <a:gd name="connsiteX4" fmla="*/ 128884 w 128884"/>
                <a:gd name="connsiteY4" fmla="*/ 197396 h 197396"/>
                <a:gd name="connsiteX0" fmla="*/ 128979 w 128979"/>
                <a:gd name="connsiteY0" fmla="*/ 197396 h 197396"/>
                <a:gd name="connsiteX1" fmla="*/ 39901 w 128979"/>
                <a:gd name="connsiteY1" fmla="*/ 175873 h 197396"/>
                <a:gd name="connsiteX2" fmla="*/ 2282 w 128979"/>
                <a:gd name="connsiteY2" fmla="*/ 54918 h 197396"/>
                <a:gd name="connsiteX3" fmla="*/ 48757 w 128979"/>
                <a:gd name="connsiteY3" fmla="*/ 0 h 197396"/>
                <a:gd name="connsiteX4" fmla="*/ 128979 w 128979"/>
                <a:gd name="connsiteY4" fmla="*/ 197396 h 197396"/>
                <a:gd name="connsiteX0" fmla="*/ 129640 w 129640"/>
                <a:gd name="connsiteY0" fmla="*/ 197396 h 197396"/>
                <a:gd name="connsiteX1" fmla="*/ 40562 w 129640"/>
                <a:gd name="connsiteY1" fmla="*/ 175873 h 197396"/>
                <a:gd name="connsiteX2" fmla="*/ 2943 w 129640"/>
                <a:gd name="connsiteY2" fmla="*/ 54918 h 197396"/>
                <a:gd name="connsiteX3" fmla="*/ 49418 w 129640"/>
                <a:gd name="connsiteY3" fmla="*/ 0 h 197396"/>
                <a:gd name="connsiteX4" fmla="*/ 129640 w 129640"/>
                <a:gd name="connsiteY4" fmla="*/ 197396 h 197396"/>
                <a:gd name="connsiteX0" fmla="*/ 129536 w 129536"/>
                <a:gd name="connsiteY0" fmla="*/ 197396 h 197396"/>
                <a:gd name="connsiteX1" fmla="*/ 40458 w 129536"/>
                <a:gd name="connsiteY1" fmla="*/ 175873 h 197396"/>
                <a:gd name="connsiteX2" fmla="*/ 2839 w 129536"/>
                <a:gd name="connsiteY2" fmla="*/ 54918 h 197396"/>
                <a:gd name="connsiteX3" fmla="*/ 49314 w 129536"/>
                <a:gd name="connsiteY3" fmla="*/ 0 h 197396"/>
                <a:gd name="connsiteX4" fmla="*/ 129536 w 129536"/>
                <a:gd name="connsiteY4" fmla="*/ 197396 h 197396"/>
                <a:gd name="connsiteX0" fmla="*/ 129536 w 129536"/>
                <a:gd name="connsiteY0" fmla="*/ 197396 h 197396"/>
                <a:gd name="connsiteX1" fmla="*/ 40458 w 129536"/>
                <a:gd name="connsiteY1" fmla="*/ 175873 h 197396"/>
                <a:gd name="connsiteX2" fmla="*/ 2839 w 129536"/>
                <a:gd name="connsiteY2" fmla="*/ 54918 h 197396"/>
                <a:gd name="connsiteX3" fmla="*/ 49314 w 129536"/>
                <a:gd name="connsiteY3" fmla="*/ 0 h 197396"/>
                <a:gd name="connsiteX4" fmla="*/ 129536 w 129536"/>
                <a:gd name="connsiteY4" fmla="*/ 197396 h 19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36" h="197396">
                  <a:moveTo>
                    <a:pt x="129536" y="197396"/>
                  </a:moveTo>
                  <a:cubicBezTo>
                    <a:pt x="99843" y="190222"/>
                    <a:pt x="73185" y="190810"/>
                    <a:pt x="40458" y="175873"/>
                  </a:cubicBezTo>
                  <a:cubicBezTo>
                    <a:pt x="11550" y="162679"/>
                    <a:pt x="-7483" y="89873"/>
                    <a:pt x="2839" y="54918"/>
                  </a:cubicBezTo>
                  <a:lnTo>
                    <a:pt x="49314" y="0"/>
                  </a:lnTo>
                  <a:cubicBezTo>
                    <a:pt x="68162" y="44879"/>
                    <a:pt x="110688" y="152517"/>
                    <a:pt x="129536" y="1973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6-Point Star 93"/>
            <p:cNvSpPr/>
            <p:nvPr/>
          </p:nvSpPr>
          <p:spPr>
            <a:xfrm>
              <a:off x="5348395" y="5471257"/>
              <a:ext cx="66937" cy="73631"/>
            </a:xfrm>
            <a:prstGeom prst="star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4057139" y="4705544"/>
            <a:ext cx="595883" cy="1180395"/>
            <a:chOff x="5083091" y="5466954"/>
            <a:chExt cx="595883" cy="1180395"/>
          </a:xfrm>
        </p:grpSpPr>
        <p:grpSp>
          <p:nvGrpSpPr>
            <p:cNvPr id="109" name="Group 108"/>
            <p:cNvGrpSpPr/>
            <p:nvPr/>
          </p:nvGrpSpPr>
          <p:grpSpPr>
            <a:xfrm>
              <a:off x="5083091" y="5469631"/>
              <a:ext cx="595883" cy="1177718"/>
              <a:chOff x="1690487" y="4495160"/>
              <a:chExt cx="721018" cy="1567543"/>
            </a:xfrm>
          </p:grpSpPr>
          <p:cxnSp>
            <p:nvCxnSpPr>
              <p:cNvPr id="112" name="Straight Connector 111"/>
              <p:cNvCxnSpPr/>
              <p:nvPr/>
            </p:nvCxnSpPr>
            <p:spPr>
              <a:xfrm flipH="1">
                <a:off x="2043953" y="4879362"/>
                <a:ext cx="11526" cy="639804"/>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flipV="1">
                <a:off x="1690487" y="4879362"/>
                <a:ext cx="353466" cy="290286"/>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2058039" y="4878082"/>
                <a:ext cx="353466" cy="290286"/>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1843066" y="5503798"/>
                <a:ext cx="193203" cy="558905"/>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2056938" y="5502518"/>
                <a:ext cx="193203" cy="558905"/>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1913324" y="4495160"/>
                <a:ext cx="299678" cy="476410"/>
              </a:xfrm>
              <a:prstGeom prst="ellipse">
                <a:avLst/>
              </a:prstGeom>
              <a:solidFill>
                <a:schemeClr val="bg1"/>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Chord 92"/>
            <p:cNvSpPr/>
            <p:nvPr/>
          </p:nvSpPr>
          <p:spPr>
            <a:xfrm rot="6680975">
              <a:off x="5330542" y="5433024"/>
              <a:ext cx="129536" cy="197396"/>
            </a:xfrm>
            <a:custGeom>
              <a:avLst/>
              <a:gdLst>
                <a:gd name="connsiteX0" fmla="*/ 138524 w 163961"/>
                <a:gd name="connsiteY0" fmla="*/ 134635 h 156183"/>
                <a:gd name="connsiteX1" fmla="*/ 42474 w 163961"/>
                <a:gd name="connsiteY1" fmla="*/ 146517 h 156183"/>
                <a:gd name="connsiteX2" fmla="*/ 3062 w 163961"/>
                <a:gd name="connsiteY2" fmla="*/ 56944 h 156183"/>
                <a:gd name="connsiteX3" fmla="*/ 81980 w 163961"/>
                <a:gd name="connsiteY3" fmla="*/ -2 h 156183"/>
                <a:gd name="connsiteX4" fmla="*/ 138524 w 163961"/>
                <a:gd name="connsiteY4" fmla="*/ 134635 h 156183"/>
                <a:gd name="connsiteX0" fmla="*/ 138533 w 138533"/>
                <a:gd name="connsiteY0" fmla="*/ 158308 h 179857"/>
                <a:gd name="connsiteX1" fmla="*/ 42483 w 138533"/>
                <a:gd name="connsiteY1" fmla="*/ 170190 h 179857"/>
                <a:gd name="connsiteX2" fmla="*/ 3071 w 138533"/>
                <a:gd name="connsiteY2" fmla="*/ 80617 h 179857"/>
                <a:gd name="connsiteX3" fmla="*/ 80407 w 138533"/>
                <a:gd name="connsiteY3" fmla="*/ 0 h 179857"/>
                <a:gd name="connsiteX4" fmla="*/ 138533 w 138533"/>
                <a:gd name="connsiteY4" fmla="*/ 158308 h 179857"/>
                <a:gd name="connsiteX0" fmla="*/ 143929 w 143929"/>
                <a:gd name="connsiteY0" fmla="*/ 158308 h 179561"/>
                <a:gd name="connsiteX1" fmla="*/ 47879 w 143929"/>
                <a:gd name="connsiteY1" fmla="*/ 170190 h 179561"/>
                <a:gd name="connsiteX2" fmla="*/ 1964 w 143929"/>
                <a:gd name="connsiteY2" fmla="*/ 63983 h 179561"/>
                <a:gd name="connsiteX3" fmla="*/ 85803 w 143929"/>
                <a:gd name="connsiteY3" fmla="*/ 0 h 179561"/>
                <a:gd name="connsiteX4" fmla="*/ 143929 w 143929"/>
                <a:gd name="connsiteY4" fmla="*/ 158308 h 179561"/>
                <a:gd name="connsiteX0" fmla="*/ 143929 w 143929"/>
                <a:gd name="connsiteY0" fmla="*/ 175675 h 196928"/>
                <a:gd name="connsiteX1" fmla="*/ 47879 w 143929"/>
                <a:gd name="connsiteY1" fmla="*/ 187557 h 196928"/>
                <a:gd name="connsiteX2" fmla="*/ 1964 w 143929"/>
                <a:gd name="connsiteY2" fmla="*/ 81350 h 196928"/>
                <a:gd name="connsiteX3" fmla="*/ 51743 w 143929"/>
                <a:gd name="connsiteY3" fmla="*/ 0 h 196928"/>
                <a:gd name="connsiteX4" fmla="*/ 143929 w 143929"/>
                <a:gd name="connsiteY4" fmla="*/ 175675 h 196928"/>
                <a:gd name="connsiteX0" fmla="*/ 131881 w 131881"/>
                <a:gd name="connsiteY0" fmla="*/ 197396 h 209700"/>
                <a:gd name="connsiteX1" fmla="*/ 47795 w 131881"/>
                <a:gd name="connsiteY1" fmla="*/ 187557 h 209700"/>
                <a:gd name="connsiteX2" fmla="*/ 1880 w 131881"/>
                <a:gd name="connsiteY2" fmla="*/ 81350 h 209700"/>
                <a:gd name="connsiteX3" fmla="*/ 51659 w 131881"/>
                <a:gd name="connsiteY3" fmla="*/ 0 h 209700"/>
                <a:gd name="connsiteX4" fmla="*/ 131881 w 131881"/>
                <a:gd name="connsiteY4" fmla="*/ 197396 h 209700"/>
                <a:gd name="connsiteX0" fmla="*/ 129217 w 129217"/>
                <a:gd name="connsiteY0" fmla="*/ 197396 h 210361"/>
                <a:gd name="connsiteX1" fmla="*/ 45131 w 129217"/>
                <a:gd name="connsiteY1" fmla="*/ 187557 h 210361"/>
                <a:gd name="connsiteX2" fmla="*/ 1985 w 129217"/>
                <a:gd name="connsiteY2" fmla="*/ 66632 h 210361"/>
                <a:gd name="connsiteX3" fmla="*/ 48995 w 129217"/>
                <a:gd name="connsiteY3" fmla="*/ 0 h 210361"/>
                <a:gd name="connsiteX4" fmla="*/ 129217 w 129217"/>
                <a:gd name="connsiteY4" fmla="*/ 197396 h 210361"/>
                <a:gd name="connsiteX0" fmla="*/ 129393 w 129393"/>
                <a:gd name="connsiteY0" fmla="*/ 197396 h 206126"/>
                <a:gd name="connsiteX1" fmla="*/ 41907 w 129393"/>
                <a:gd name="connsiteY1" fmla="*/ 170137 h 206126"/>
                <a:gd name="connsiteX2" fmla="*/ 2161 w 129393"/>
                <a:gd name="connsiteY2" fmla="*/ 66632 h 206126"/>
                <a:gd name="connsiteX3" fmla="*/ 49171 w 129393"/>
                <a:gd name="connsiteY3" fmla="*/ 0 h 206126"/>
                <a:gd name="connsiteX4" fmla="*/ 129393 w 129393"/>
                <a:gd name="connsiteY4" fmla="*/ 197396 h 206126"/>
                <a:gd name="connsiteX0" fmla="*/ 129393 w 129393"/>
                <a:gd name="connsiteY0" fmla="*/ 197396 h 206126"/>
                <a:gd name="connsiteX1" fmla="*/ 41907 w 129393"/>
                <a:gd name="connsiteY1" fmla="*/ 170137 h 206126"/>
                <a:gd name="connsiteX2" fmla="*/ 2161 w 129393"/>
                <a:gd name="connsiteY2" fmla="*/ 66632 h 206126"/>
                <a:gd name="connsiteX3" fmla="*/ 49171 w 129393"/>
                <a:gd name="connsiteY3" fmla="*/ 0 h 206126"/>
                <a:gd name="connsiteX4" fmla="*/ 129393 w 129393"/>
                <a:gd name="connsiteY4" fmla="*/ 197396 h 206126"/>
                <a:gd name="connsiteX0" fmla="*/ 121752 w 121752"/>
                <a:gd name="connsiteY0" fmla="*/ 197396 h 206619"/>
                <a:gd name="connsiteX1" fmla="*/ 34266 w 121752"/>
                <a:gd name="connsiteY1" fmla="*/ 170137 h 206619"/>
                <a:gd name="connsiteX2" fmla="*/ 2626 w 121752"/>
                <a:gd name="connsiteY2" fmla="*/ 48123 h 206619"/>
                <a:gd name="connsiteX3" fmla="*/ 41530 w 121752"/>
                <a:gd name="connsiteY3" fmla="*/ 0 h 206619"/>
                <a:gd name="connsiteX4" fmla="*/ 121752 w 121752"/>
                <a:gd name="connsiteY4" fmla="*/ 197396 h 206619"/>
                <a:gd name="connsiteX0" fmla="*/ 128884 w 128884"/>
                <a:gd name="connsiteY0" fmla="*/ 197396 h 206433"/>
                <a:gd name="connsiteX1" fmla="*/ 41398 w 128884"/>
                <a:gd name="connsiteY1" fmla="*/ 170137 h 206433"/>
                <a:gd name="connsiteX2" fmla="*/ 2187 w 128884"/>
                <a:gd name="connsiteY2" fmla="*/ 54918 h 206433"/>
                <a:gd name="connsiteX3" fmla="*/ 48662 w 128884"/>
                <a:gd name="connsiteY3" fmla="*/ 0 h 206433"/>
                <a:gd name="connsiteX4" fmla="*/ 128884 w 128884"/>
                <a:gd name="connsiteY4" fmla="*/ 197396 h 206433"/>
                <a:gd name="connsiteX0" fmla="*/ 128884 w 128884"/>
                <a:gd name="connsiteY0" fmla="*/ 197396 h 197396"/>
                <a:gd name="connsiteX1" fmla="*/ 41398 w 128884"/>
                <a:gd name="connsiteY1" fmla="*/ 170137 h 197396"/>
                <a:gd name="connsiteX2" fmla="*/ 2187 w 128884"/>
                <a:gd name="connsiteY2" fmla="*/ 54918 h 197396"/>
                <a:gd name="connsiteX3" fmla="*/ 48662 w 128884"/>
                <a:gd name="connsiteY3" fmla="*/ 0 h 197396"/>
                <a:gd name="connsiteX4" fmla="*/ 128884 w 128884"/>
                <a:gd name="connsiteY4" fmla="*/ 197396 h 197396"/>
                <a:gd name="connsiteX0" fmla="*/ 128979 w 128979"/>
                <a:gd name="connsiteY0" fmla="*/ 197396 h 197396"/>
                <a:gd name="connsiteX1" fmla="*/ 39901 w 128979"/>
                <a:gd name="connsiteY1" fmla="*/ 175873 h 197396"/>
                <a:gd name="connsiteX2" fmla="*/ 2282 w 128979"/>
                <a:gd name="connsiteY2" fmla="*/ 54918 h 197396"/>
                <a:gd name="connsiteX3" fmla="*/ 48757 w 128979"/>
                <a:gd name="connsiteY3" fmla="*/ 0 h 197396"/>
                <a:gd name="connsiteX4" fmla="*/ 128979 w 128979"/>
                <a:gd name="connsiteY4" fmla="*/ 197396 h 197396"/>
                <a:gd name="connsiteX0" fmla="*/ 129640 w 129640"/>
                <a:gd name="connsiteY0" fmla="*/ 197396 h 197396"/>
                <a:gd name="connsiteX1" fmla="*/ 40562 w 129640"/>
                <a:gd name="connsiteY1" fmla="*/ 175873 h 197396"/>
                <a:gd name="connsiteX2" fmla="*/ 2943 w 129640"/>
                <a:gd name="connsiteY2" fmla="*/ 54918 h 197396"/>
                <a:gd name="connsiteX3" fmla="*/ 49418 w 129640"/>
                <a:gd name="connsiteY3" fmla="*/ 0 h 197396"/>
                <a:gd name="connsiteX4" fmla="*/ 129640 w 129640"/>
                <a:gd name="connsiteY4" fmla="*/ 197396 h 197396"/>
                <a:gd name="connsiteX0" fmla="*/ 129536 w 129536"/>
                <a:gd name="connsiteY0" fmla="*/ 197396 h 197396"/>
                <a:gd name="connsiteX1" fmla="*/ 40458 w 129536"/>
                <a:gd name="connsiteY1" fmla="*/ 175873 h 197396"/>
                <a:gd name="connsiteX2" fmla="*/ 2839 w 129536"/>
                <a:gd name="connsiteY2" fmla="*/ 54918 h 197396"/>
                <a:gd name="connsiteX3" fmla="*/ 49314 w 129536"/>
                <a:gd name="connsiteY3" fmla="*/ 0 h 197396"/>
                <a:gd name="connsiteX4" fmla="*/ 129536 w 129536"/>
                <a:gd name="connsiteY4" fmla="*/ 197396 h 197396"/>
                <a:gd name="connsiteX0" fmla="*/ 129536 w 129536"/>
                <a:gd name="connsiteY0" fmla="*/ 197396 h 197396"/>
                <a:gd name="connsiteX1" fmla="*/ 40458 w 129536"/>
                <a:gd name="connsiteY1" fmla="*/ 175873 h 197396"/>
                <a:gd name="connsiteX2" fmla="*/ 2839 w 129536"/>
                <a:gd name="connsiteY2" fmla="*/ 54918 h 197396"/>
                <a:gd name="connsiteX3" fmla="*/ 49314 w 129536"/>
                <a:gd name="connsiteY3" fmla="*/ 0 h 197396"/>
                <a:gd name="connsiteX4" fmla="*/ 129536 w 129536"/>
                <a:gd name="connsiteY4" fmla="*/ 197396 h 19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36" h="197396">
                  <a:moveTo>
                    <a:pt x="129536" y="197396"/>
                  </a:moveTo>
                  <a:cubicBezTo>
                    <a:pt x="99843" y="190222"/>
                    <a:pt x="73185" y="190810"/>
                    <a:pt x="40458" y="175873"/>
                  </a:cubicBezTo>
                  <a:cubicBezTo>
                    <a:pt x="11550" y="162679"/>
                    <a:pt x="-7483" y="89873"/>
                    <a:pt x="2839" y="54918"/>
                  </a:cubicBezTo>
                  <a:lnTo>
                    <a:pt x="49314" y="0"/>
                  </a:lnTo>
                  <a:cubicBezTo>
                    <a:pt x="68162" y="44879"/>
                    <a:pt x="110688" y="152517"/>
                    <a:pt x="129536" y="1973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6-Point Star 118"/>
            <p:cNvSpPr/>
            <p:nvPr/>
          </p:nvSpPr>
          <p:spPr>
            <a:xfrm>
              <a:off x="5348395" y="5471257"/>
              <a:ext cx="66937" cy="73631"/>
            </a:xfrm>
            <a:prstGeom prst="star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a:off x="5136456" y="5077098"/>
            <a:ext cx="595883" cy="1180395"/>
            <a:chOff x="5083091" y="5466954"/>
            <a:chExt cx="595883" cy="1180395"/>
          </a:xfrm>
        </p:grpSpPr>
        <p:grpSp>
          <p:nvGrpSpPr>
            <p:cNvPr id="119" name="Group 118"/>
            <p:cNvGrpSpPr/>
            <p:nvPr/>
          </p:nvGrpSpPr>
          <p:grpSpPr>
            <a:xfrm>
              <a:off x="5083091" y="5469631"/>
              <a:ext cx="595883" cy="1177718"/>
              <a:chOff x="1690487" y="4495160"/>
              <a:chExt cx="721018" cy="1567543"/>
            </a:xfrm>
          </p:grpSpPr>
          <p:cxnSp>
            <p:nvCxnSpPr>
              <p:cNvPr id="122" name="Straight Connector 121"/>
              <p:cNvCxnSpPr/>
              <p:nvPr/>
            </p:nvCxnSpPr>
            <p:spPr>
              <a:xfrm flipH="1">
                <a:off x="2043953" y="4879362"/>
                <a:ext cx="11526" cy="639804"/>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flipV="1">
                <a:off x="1690487" y="4879362"/>
                <a:ext cx="353466" cy="290286"/>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2058039" y="4878082"/>
                <a:ext cx="353466" cy="290286"/>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1843066" y="5503798"/>
                <a:ext cx="193203" cy="558905"/>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2056938" y="5502518"/>
                <a:ext cx="193203" cy="558905"/>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Oval 126"/>
              <p:cNvSpPr/>
              <p:nvPr/>
            </p:nvSpPr>
            <p:spPr>
              <a:xfrm>
                <a:off x="1913324" y="4495160"/>
                <a:ext cx="299678" cy="476410"/>
              </a:xfrm>
              <a:prstGeom prst="ellipse">
                <a:avLst/>
              </a:prstGeom>
              <a:solidFill>
                <a:schemeClr val="bg1"/>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Chord 92"/>
            <p:cNvSpPr/>
            <p:nvPr/>
          </p:nvSpPr>
          <p:spPr>
            <a:xfrm rot="6680975">
              <a:off x="5330542" y="5433024"/>
              <a:ext cx="129536" cy="197396"/>
            </a:xfrm>
            <a:custGeom>
              <a:avLst/>
              <a:gdLst>
                <a:gd name="connsiteX0" fmla="*/ 138524 w 163961"/>
                <a:gd name="connsiteY0" fmla="*/ 134635 h 156183"/>
                <a:gd name="connsiteX1" fmla="*/ 42474 w 163961"/>
                <a:gd name="connsiteY1" fmla="*/ 146517 h 156183"/>
                <a:gd name="connsiteX2" fmla="*/ 3062 w 163961"/>
                <a:gd name="connsiteY2" fmla="*/ 56944 h 156183"/>
                <a:gd name="connsiteX3" fmla="*/ 81980 w 163961"/>
                <a:gd name="connsiteY3" fmla="*/ -2 h 156183"/>
                <a:gd name="connsiteX4" fmla="*/ 138524 w 163961"/>
                <a:gd name="connsiteY4" fmla="*/ 134635 h 156183"/>
                <a:gd name="connsiteX0" fmla="*/ 138533 w 138533"/>
                <a:gd name="connsiteY0" fmla="*/ 158308 h 179857"/>
                <a:gd name="connsiteX1" fmla="*/ 42483 w 138533"/>
                <a:gd name="connsiteY1" fmla="*/ 170190 h 179857"/>
                <a:gd name="connsiteX2" fmla="*/ 3071 w 138533"/>
                <a:gd name="connsiteY2" fmla="*/ 80617 h 179857"/>
                <a:gd name="connsiteX3" fmla="*/ 80407 w 138533"/>
                <a:gd name="connsiteY3" fmla="*/ 0 h 179857"/>
                <a:gd name="connsiteX4" fmla="*/ 138533 w 138533"/>
                <a:gd name="connsiteY4" fmla="*/ 158308 h 179857"/>
                <a:gd name="connsiteX0" fmla="*/ 143929 w 143929"/>
                <a:gd name="connsiteY0" fmla="*/ 158308 h 179561"/>
                <a:gd name="connsiteX1" fmla="*/ 47879 w 143929"/>
                <a:gd name="connsiteY1" fmla="*/ 170190 h 179561"/>
                <a:gd name="connsiteX2" fmla="*/ 1964 w 143929"/>
                <a:gd name="connsiteY2" fmla="*/ 63983 h 179561"/>
                <a:gd name="connsiteX3" fmla="*/ 85803 w 143929"/>
                <a:gd name="connsiteY3" fmla="*/ 0 h 179561"/>
                <a:gd name="connsiteX4" fmla="*/ 143929 w 143929"/>
                <a:gd name="connsiteY4" fmla="*/ 158308 h 179561"/>
                <a:gd name="connsiteX0" fmla="*/ 143929 w 143929"/>
                <a:gd name="connsiteY0" fmla="*/ 175675 h 196928"/>
                <a:gd name="connsiteX1" fmla="*/ 47879 w 143929"/>
                <a:gd name="connsiteY1" fmla="*/ 187557 h 196928"/>
                <a:gd name="connsiteX2" fmla="*/ 1964 w 143929"/>
                <a:gd name="connsiteY2" fmla="*/ 81350 h 196928"/>
                <a:gd name="connsiteX3" fmla="*/ 51743 w 143929"/>
                <a:gd name="connsiteY3" fmla="*/ 0 h 196928"/>
                <a:gd name="connsiteX4" fmla="*/ 143929 w 143929"/>
                <a:gd name="connsiteY4" fmla="*/ 175675 h 196928"/>
                <a:gd name="connsiteX0" fmla="*/ 131881 w 131881"/>
                <a:gd name="connsiteY0" fmla="*/ 197396 h 209700"/>
                <a:gd name="connsiteX1" fmla="*/ 47795 w 131881"/>
                <a:gd name="connsiteY1" fmla="*/ 187557 h 209700"/>
                <a:gd name="connsiteX2" fmla="*/ 1880 w 131881"/>
                <a:gd name="connsiteY2" fmla="*/ 81350 h 209700"/>
                <a:gd name="connsiteX3" fmla="*/ 51659 w 131881"/>
                <a:gd name="connsiteY3" fmla="*/ 0 h 209700"/>
                <a:gd name="connsiteX4" fmla="*/ 131881 w 131881"/>
                <a:gd name="connsiteY4" fmla="*/ 197396 h 209700"/>
                <a:gd name="connsiteX0" fmla="*/ 129217 w 129217"/>
                <a:gd name="connsiteY0" fmla="*/ 197396 h 210361"/>
                <a:gd name="connsiteX1" fmla="*/ 45131 w 129217"/>
                <a:gd name="connsiteY1" fmla="*/ 187557 h 210361"/>
                <a:gd name="connsiteX2" fmla="*/ 1985 w 129217"/>
                <a:gd name="connsiteY2" fmla="*/ 66632 h 210361"/>
                <a:gd name="connsiteX3" fmla="*/ 48995 w 129217"/>
                <a:gd name="connsiteY3" fmla="*/ 0 h 210361"/>
                <a:gd name="connsiteX4" fmla="*/ 129217 w 129217"/>
                <a:gd name="connsiteY4" fmla="*/ 197396 h 210361"/>
                <a:gd name="connsiteX0" fmla="*/ 129393 w 129393"/>
                <a:gd name="connsiteY0" fmla="*/ 197396 h 206126"/>
                <a:gd name="connsiteX1" fmla="*/ 41907 w 129393"/>
                <a:gd name="connsiteY1" fmla="*/ 170137 h 206126"/>
                <a:gd name="connsiteX2" fmla="*/ 2161 w 129393"/>
                <a:gd name="connsiteY2" fmla="*/ 66632 h 206126"/>
                <a:gd name="connsiteX3" fmla="*/ 49171 w 129393"/>
                <a:gd name="connsiteY3" fmla="*/ 0 h 206126"/>
                <a:gd name="connsiteX4" fmla="*/ 129393 w 129393"/>
                <a:gd name="connsiteY4" fmla="*/ 197396 h 206126"/>
                <a:gd name="connsiteX0" fmla="*/ 129393 w 129393"/>
                <a:gd name="connsiteY0" fmla="*/ 197396 h 206126"/>
                <a:gd name="connsiteX1" fmla="*/ 41907 w 129393"/>
                <a:gd name="connsiteY1" fmla="*/ 170137 h 206126"/>
                <a:gd name="connsiteX2" fmla="*/ 2161 w 129393"/>
                <a:gd name="connsiteY2" fmla="*/ 66632 h 206126"/>
                <a:gd name="connsiteX3" fmla="*/ 49171 w 129393"/>
                <a:gd name="connsiteY3" fmla="*/ 0 h 206126"/>
                <a:gd name="connsiteX4" fmla="*/ 129393 w 129393"/>
                <a:gd name="connsiteY4" fmla="*/ 197396 h 206126"/>
                <a:gd name="connsiteX0" fmla="*/ 121752 w 121752"/>
                <a:gd name="connsiteY0" fmla="*/ 197396 h 206619"/>
                <a:gd name="connsiteX1" fmla="*/ 34266 w 121752"/>
                <a:gd name="connsiteY1" fmla="*/ 170137 h 206619"/>
                <a:gd name="connsiteX2" fmla="*/ 2626 w 121752"/>
                <a:gd name="connsiteY2" fmla="*/ 48123 h 206619"/>
                <a:gd name="connsiteX3" fmla="*/ 41530 w 121752"/>
                <a:gd name="connsiteY3" fmla="*/ 0 h 206619"/>
                <a:gd name="connsiteX4" fmla="*/ 121752 w 121752"/>
                <a:gd name="connsiteY4" fmla="*/ 197396 h 206619"/>
                <a:gd name="connsiteX0" fmla="*/ 128884 w 128884"/>
                <a:gd name="connsiteY0" fmla="*/ 197396 h 206433"/>
                <a:gd name="connsiteX1" fmla="*/ 41398 w 128884"/>
                <a:gd name="connsiteY1" fmla="*/ 170137 h 206433"/>
                <a:gd name="connsiteX2" fmla="*/ 2187 w 128884"/>
                <a:gd name="connsiteY2" fmla="*/ 54918 h 206433"/>
                <a:gd name="connsiteX3" fmla="*/ 48662 w 128884"/>
                <a:gd name="connsiteY3" fmla="*/ 0 h 206433"/>
                <a:gd name="connsiteX4" fmla="*/ 128884 w 128884"/>
                <a:gd name="connsiteY4" fmla="*/ 197396 h 206433"/>
                <a:gd name="connsiteX0" fmla="*/ 128884 w 128884"/>
                <a:gd name="connsiteY0" fmla="*/ 197396 h 197396"/>
                <a:gd name="connsiteX1" fmla="*/ 41398 w 128884"/>
                <a:gd name="connsiteY1" fmla="*/ 170137 h 197396"/>
                <a:gd name="connsiteX2" fmla="*/ 2187 w 128884"/>
                <a:gd name="connsiteY2" fmla="*/ 54918 h 197396"/>
                <a:gd name="connsiteX3" fmla="*/ 48662 w 128884"/>
                <a:gd name="connsiteY3" fmla="*/ 0 h 197396"/>
                <a:gd name="connsiteX4" fmla="*/ 128884 w 128884"/>
                <a:gd name="connsiteY4" fmla="*/ 197396 h 197396"/>
                <a:gd name="connsiteX0" fmla="*/ 128979 w 128979"/>
                <a:gd name="connsiteY0" fmla="*/ 197396 h 197396"/>
                <a:gd name="connsiteX1" fmla="*/ 39901 w 128979"/>
                <a:gd name="connsiteY1" fmla="*/ 175873 h 197396"/>
                <a:gd name="connsiteX2" fmla="*/ 2282 w 128979"/>
                <a:gd name="connsiteY2" fmla="*/ 54918 h 197396"/>
                <a:gd name="connsiteX3" fmla="*/ 48757 w 128979"/>
                <a:gd name="connsiteY3" fmla="*/ 0 h 197396"/>
                <a:gd name="connsiteX4" fmla="*/ 128979 w 128979"/>
                <a:gd name="connsiteY4" fmla="*/ 197396 h 197396"/>
                <a:gd name="connsiteX0" fmla="*/ 129640 w 129640"/>
                <a:gd name="connsiteY0" fmla="*/ 197396 h 197396"/>
                <a:gd name="connsiteX1" fmla="*/ 40562 w 129640"/>
                <a:gd name="connsiteY1" fmla="*/ 175873 h 197396"/>
                <a:gd name="connsiteX2" fmla="*/ 2943 w 129640"/>
                <a:gd name="connsiteY2" fmla="*/ 54918 h 197396"/>
                <a:gd name="connsiteX3" fmla="*/ 49418 w 129640"/>
                <a:gd name="connsiteY3" fmla="*/ 0 h 197396"/>
                <a:gd name="connsiteX4" fmla="*/ 129640 w 129640"/>
                <a:gd name="connsiteY4" fmla="*/ 197396 h 197396"/>
                <a:gd name="connsiteX0" fmla="*/ 129536 w 129536"/>
                <a:gd name="connsiteY0" fmla="*/ 197396 h 197396"/>
                <a:gd name="connsiteX1" fmla="*/ 40458 w 129536"/>
                <a:gd name="connsiteY1" fmla="*/ 175873 h 197396"/>
                <a:gd name="connsiteX2" fmla="*/ 2839 w 129536"/>
                <a:gd name="connsiteY2" fmla="*/ 54918 h 197396"/>
                <a:gd name="connsiteX3" fmla="*/ 49314 w 129536"/>
                <a:gd name="connsiteY3" fmla="*/ 0 h 197396"/>
                <a:gd name="connsiteX4" fmla="*/ 129536 w 129536"/>
                <a:gd name="connsiteY4" fmla="*/ 197396 h 197396"/>
                <a:gd name="connsiteX0" fmla="*/ 129536 w 129536"/>
                <a:gd name="connsiteY0" fmla="*/ 197396 h 197396"/>
                <a:gd name="connsiteX1" fmla="*/ 40458 w 129536"/>
                <a:gd name="connsiteY1" fmla="*/ 175873 h 197396"/>
                <a:gd name="connsiteX2" fmla="*/ 2839 w 129536"/>
                <a:gd name="connsiteY2" fmla="*/ 54918 h 197396"/>
                <a:gd name="connsiteX3" fmla="*/ 49314 w 129536"/>
                <a:gd name="connsiteY3" fmla="*/ 0 h 197396"/>
                <a:gd name="connsiteX4" fmla="*/ 129536 w 129536"/>
                <a:gd name="connsiteY4" fmla="*/ 197396 h 19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36" h="197396">
                  <a:moveTo>
                    <a:pt x="129536" y="197396"/>
                  </a:moveTo>
                  <a:cubicBezTo>
                    <a:pt x="99843" y="190222"/>
                    <a:pt x="73185" y="190810"/>
                    <a:pt x="40458" y="175873"/>
                  </a:cubicBezTo>
                  <a:cubicBezTo>
                    <a:pt x="11550" y="162679"/>
                    <a:pt x="-7483" y="89873"/>
                    <a:pt x="2839" y="54918"/>
                  </a:cubicBezTo>
                  <a:lnTo>
                    <a:pt x="49314" y="0"/>
                  </a:lnTo>
                  <a:cubicBezTo>
                    <a:pt x="68162" y="44879"/>
                    <a:pt x="110688" y="152517"/>
                    <a:pt x="129536" y="19739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6-Point Star 108"/>
            <p:cNvSpPr/>
            <p:nvPr/>
          </p:nvSpPr>
          <p:spPr>
            <a:xfrm>
              <a:off x="5348395" y="5471257"/>
              <a:ext cx="66937" cy="73631"/>
            </a:xfrm>
            <a:prstGeom prst="star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p:cNvGrpSpPr/>
          <p:nvPr/>
        </p:nvGrpSpPr>
        <p:grpSpPr>
          <a:xfrm>
            <a:off x="4003451" y="3262980"/>
            <a:ext cx="595883" cy="1177718"/>
            <a:chOff x="1690487" y="4495160"/>
            <a:chExt cx="721018" cy="1567543"/>
          </a:xfrm>
        </p:grpSpPr>
        <p:cxnSp>
          <p:nvCxnSpPr>
            <p:cNvPr id="129" name="Straight Connector 128"/>
            <p:cNvCxnSpPr/>
            <p:nvPr/>
          </p:nvCxnSpPr>
          <p:spPr>
            <a:xfrm flipH="1">
              <a:off x="2043953" y="4879362"/>
              <a:ext cx="11526" cy="639804"/>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flipV="1">
              <a:off x="1690487" y="4879362"/>
              <a:ext cx="353466" cy="290286"/>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2058039" y="4878082"/>
              <a:ext cx="353466" cy="290286"/>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1843066" y="5503798"/>
              <a:ext cx="193203" cy="558905"/>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2056938" y="5502518"/>
              <a:ext cx="193203" cy="558905"/>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1913324" y="4495160"/>
              <a:ext cx="299678" cy="476410"/>
            </a:xfrm>
            <a:prstGeom prst="ellipse">
              <a:avLst/>
            </a:prstGeom>
            <a:solidFill>
              <a:schemeClr val="bg1"/>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p:cNvGrpSpPr/>
          <p:nvPr/>
        </p:nvGrpSpPr>
        <p:grpSpPr>
          <a:xfrm>
            <a:off x="5046580" y="3042925"/>
            <a:ext cx="595883" cy="1268547"/>
            <a:chOff x="3927383" y="5558523"/>
            <a:chExt cx="595883" cy="1268547"/>
          </a:xfrm>
        </p:grpSpPr>
        <p:grpSp>
          <p:nvGrpSpPr>
            <p:cNvPr id="136" name="Group 135"/>
            <p:cNvGrpSpPr/>
            <p:nvPr/>
          </p:nvGrpSpPr>
          <p:grpSpPr>
            <a:xfrm>
              <a:off x="3927383" y="5649352"/>
              <a:ext cx="595883" cy="1177718"/>
              <a:chOff x="1690487" y="4495160"/>
              <a:chExt cx="721018" cy="1567543"/>
            </a:xfrm>
          </p:grpSpPr>
          <p:cxnSp>
            <p:nvCxnSpPr>
              <p:cNvPr id="138" name="Straight Connector 137"/>
              <p:cNvCxnSpPr/>
              <p:nvPr/>
            </p:nvCxnSpPr>
            <p:spPr>
              <a:xfrm flipH="1">
                <a:off x="2043953" y="4879362"/>
                <a:ext cx="11526" cy="639804"/>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flipV="1">
                <a:off x="1690487" y="4879362"/>
                <a:ext cx="353466" cy="290286"/>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2058039" y="4878082"/>
                <a:ext cx="353466" cy="290286"/>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a:off x="1843066" y="5503798"/>
                <a:ext cx="193203" cy="558905"/>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2056938" y="5502518"/>
                <a:ext cx="193203" cy="558905"/>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Oval 142"/>
              <p:cNvSpPr/>
              <p:nvPr/>
            </p:nvSpPr>
            <p:spPr>
              <a:xfrm>
                <a:off x="1913324" y="4495160"/>
                <a:ext cx="299678" cy="476410"/>
              </a:xfrm>
              <a:prstGeom prst="ellipse">
                <a:avLst/>
              </a:prstGeom>
              <a:solidFill>
                <a:schemeClr val="bg1"/>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 name="Oval 136"/>
            <p:cNvSpPr/>
            <p:nvPr/>
          </p:nvSpPr>
          <p:spPr>
            <a:xfrm>
              <a:off x="4092906" y="5558523"/>
              <a:ext cx="280760" cy="66970"/>
            </a:xfrm>
            <a:prstGeom prst="ellipse">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TextBox 143"/>
          <p:cNvSpPr txBox="1"/>
          <p:nvPr/>
        </p:nvSpPr>
        <p:spPr>
          <a:xfrm>
            <a:off x="685799" y="1237936"/>
            <a:ext cx="5557059" cy="582552"/>
          </a:xfrm>
          <a:prstGeom prst="rect">
            <a:avLst/>
          </a:prstGeom>
          <a:noFill/>
        </p:spPr>
        <p:txBody>
          <a:bodyPr wrap="square" rtlCol="0">
            <a:spAutoFit/>
          </a:bodyPr>
          <a:lstStyle/>
          <a:p>
            <a:pPr marL="228600" indent="-228600">
              <a:buFont typeface="Arial" panose="020B0604020202020204" pitchFamily="34" charset="0"/>
              <a:buChar char="•"/>
            </a:pPr>
            <a:r>
              <a:rPr lang="en-US" sz="3100" dirty="0">
                <a:effectLst>
                  <a:outerShdw blurRad="38100" dist="38100" dir="2700000" algn="tl">
                    <a:srgbClr val="000000">
                      <a:alpha val="43137"/>
                    </a:srgbClr>
                  </a:outerShdw>
                </a:effectLst>
              </a:rPr>
              <a:t> </a:t>
            </a:r>
            <a:r>
              <a:rPr lang="en-US" sz="3100" dirty="0">
                <a:solidFill>
                  <a:srgbClr val="FFFF00"/>
                </a:solidFill>
                <a:effectLst>
                  <a:outerShdw blurRad="38100" dist="38100" dir="2700000" algn="tl">
                    <a:srgbClr val="000000">
                      <a:alpha val="43137"/>
                    </a:srgbClr>
                  </a:outerShdw>
                </a:effectLst>
              </a:rPr>
              <a:t>My Brethren</a:t>
            </a:r>
            <a:r>
              <a:rPr lang="en-US" sz="3100" dirty="0">
                <a:effectLst>
                  <a:outerShdw blurRad="38100" dist="38100" dir="2700000" algn="tl">
                    <a:srgbClr val="000000">
                      <a:alpha val="43137"/>
                    </a:srgbClr>
                  </a:outerShdw>
                </a:effectLst>
              </a:rPr>
              <a:t> (vv.40, 45)</a:t>
            </a:r>
          </a:p>
        </p:txBody>
      </p:sp>
      <p:sp>
        <p:nvSpPr>
          <p:cNvPr id="145" name="TextBox 144"/>
          <p:cNvSpPr txBox="1"/>
          <p:nvPr/>
        </p:nvSpPr>
        <p:spPr>
          <a:xfrm>
            <a:off x="681186" y="1769944"/>
            <a:ext cx="4231636" cy="584775"/>
          </a:xfrm>
          <a:prstGeom prst="rect">
            <a:avLst/>
          </a:prstGeom>
          <a:noFill/>
        </p:spPr>
        <p:txBody>
          <a:bodyPr wrap="square" rtlCol="0">
            <a:spAutoFit/>
          </a:bodyPr>
          <a:lstStyle/>
          <a:p>
            <a:pPr marL="228600" indent="-228600">
              <a:buFont typeface="Arial" panose="020B0604020202020204" pitchFamily="34" charset="0"/>
              <a:buChar char="•"/>
            </a:pPr>
            <a:r>
              <a:rPr lang="en-US" sz="3100" dirty="0">
                <a:effectLst>
                  <a:outerShdw blurRad="38100" dist="38100" dir="2700000" algn="tl">
                    <a:srgbClr val="000000">
                      <a:alpha val="43137"/>
                    </a:srgbClr>
                  </a:outerShdw>
                </a:effectLst>
              </a:rPr>
              <a:t> </a:t>
            </a:r>
            <a:r>
              <a:rPr lang="en-US" sz="3100" dirty="0">
                <a:solidFill>
                  <a:srgbClr val="FFFF00"/>
                </a:solidFill>
                <a:effectLst>
                  <a:outerShdw blurRad="38100" dist="38100" dir="2700000" algn="tl">
                    <a:srgbClr val="000000">
                      <a:alpha val="43137"/>
                    </a:srgbClr>
                  </a:outerShdw>
                </a:effectLst>
              </a:rPr>
              <a:t>Sheep</a:t>
            </a:r>
            <a:r>
              <a:rPr lang="en-US" sz="3100" dirty="0">
                <a:effectLst>
                  <a:outerShdw blurRad="38100" dist="38100" dir="2700000" algn="tl">
                    <a:srgbClr val="000000">
                      <a:alpha val="43137"/>
                    </a:srgbClr>
                  </a:outerShdw>
                </a:effectLst>
              </a:rPr>
              <a:t> (vv. 32, 33)</a:t>
            </a:r>
          </a:p>
        </p:txBody>
      </p:sp>
      <p:sp>
        <p:nvSpPr>
          <p:cNvPr id="146" name="TextBox 145"/>
          <p:cNvSpPr txBox="1"/>
          <p:nvPr/>
        </p:nvSpPr>
        <p:spPr>
          <a:xfrm>
            <a:off x="7408851" y="4358887"/>
            <a:ext cx="1413441"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latin typeface="+mj-lt"/>
              </a:rPr>
              <a:t>Sheep</a:t>
            </a:r>
          </a:p>
        </p:txBody>
      </p:sp>
      <p:sp>
        <p:nvSpPr>
          <p:cNvPr id="147" name="TextBox 146"/>
          <p:cNvSpPr txBox="1"/>
          <p:nvPr/>
        </p:nvSpPr>
        <p:spPr>
          <a:xfrm>
            <a:off x="717800" y="4358890"/>
            <a:ext cx="1413441"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latin typeface="+mj-lt"/>
              </a:rPr>
              <a:t>Goats</a:t>
            </a:r>
          </a:p>
        </p:txBody>
      </p:sp>
      <p:sp>
        <p:nvSpPr>
          <p:cNvPr id="148" name="TextBox 147"/>
          <p:cNvSpPr txBox="1"/>
          <p:nvPr/>
        </p:nvSpPr>
        <p:spPr>
          <a:xfrm>
            <a:off x="5331266" y="1241804"/>
            <a:ext cx="3103776" cy="584775"/>
          </a:xfrm>
          <a:prstGeom prst="rect">
            <a:avLst/>
          </a:prstGeom>
          <a:noFill/>
        </p:spPr>
        <p:txBody>
          <a:bodyPr wrap="square" rtlCol="0">
            <a:spAutoFit/>
          </a:bodyPr>
          <a:lstStyle/>
          <a:p>
            <a:r>
              <a:rPr lang="en-US" sz="3100" dirty="0">
                <a:effectLst>
                  <a:outerShdw blurRad="38100" dist="38100" dir="2700000" algn="tl">
                    <a:srgbClr val="000000">
                      <a:alpha val="43137"/>
                    </a:srgbClr>
                  </a:outerShdw>
                </a:effectLst>
              </a:rPr>
              <a:t>– Tribulation Jews</a:t>
            </a:r>
            <a:endParaRPr lang="en-US" sz="3100" dirty="0">
              <a:solidFill>
                <a:schemeClr val="bg1"/>
              </a:solidFill>
              <a:effectLst>
                <a:outerShdw blurRad="38100" dist="38100" dir="2700000" algn="tl">
                  <a:srgbClr val="000000">
                    <a:alpha val="43137"/>
                  </a:srgbClr>
                </a:outerShdw>
              </a:effectLst>
              <a:latin typeface="Argonaut" panose="00000400000000000000" pitchFamily="2" charset="0"/>
            </a:endParaRPr>
          </a:p>
        </p:txBody>
      </p:sp>
      <p:sp>
        <p:nvSpPr>
          <p:cNvPr id="149" name="TextBox 148"/>
          <p:cNvSpPr txBox="1"/>
          <p:nvPr/>
        </p:nvSpPr>
        <p:spPr>
          <a:xfrm>
            <a:off x="4110748" y="1777775"/>
            <a:ext cx="4370222" cy="584775"/>
          </a:xfrm>
          <a:prstGeom prst="rect">
            <a:avLst/>
          </a:prstGeom>
          <a:noFill/>
        </p:spPr>
        <p:txBody>
          <a:bodyPr wrap="square" rtlCol="0">
            <a:spAutoFit/>
          </a:bodyPr>
          <a:lstStyle/>
          <a:p>
            <a:r>
              <a:rPr lang="en-US" sz="3100" dirty="0">
                <a:effectLst>
                  <a:outerShdw blurRad="38100" dist="38100" dir="2700000" algn="tl">
                    <a:srgbClr val="000000">
                      <a:alpha val="43137"/>
                    </a:srgbClr>
                  </a:outerShdw>
                </a:effectLst>
              </a:rPr>
              <a:t>– Tribulation saints</a:t>
            </a:r>
            <a:endParaRPr lang="en-US" sz="3100" dirty="0">
              <a:solidFill>
                <a:schemeClr val="bg1"/>
              </a:solidFill>
              <a:effectLst>
                <a:outerShdw blurRad="38100" dist="38100" dir="2700000" algn="tl">
                  <a:srgbClr val="000000">
                    <a:alpha val="43137"/>
                  </a:srgbClr>
                </a:outerShdw>
              </a:effectLst>
              <a:latin typeface="Argonaut" panose="00000400000000000000" pitchFamily="2" charset="0"/>
            </a:endParaRPr>
          </a:p>
        </p:txBody>
      </p:sp>
      <p:sp>
        <p:nvSpPr>
          <p:cNvPr id="150" name="TextBox 149"/>
          <p:cNvSpPr txBox="1"/>
          <p:nvPr/>
        </p:nvSpPr>
        <p:spPr>
          <a:xfrm>
            <a:off x="4203320" y="2293444"/>
            <a:ext cx="3611754" cy="584775"/>
          </a:xfrm>
          <a:prstGeom prst="rect">
            <a:avLst/>
          </a:prstGeom>
          <a:noFill/>
        </p:spPr>
        <p:txBody>
          <a:bodyPr wrap="square" rtlCol="0">
            <a:spAutoFit/>
          </a:bodyPr>
          <a:lstStyle/>
          <a:p>
            <a:r>
              <a:rPr lang="en-US" sz="3100" dirty="0">
                <a:effectLst>
                  <a:outerShdw blurRad="38100" dist="38100" dir="2700000" algn="tl">
                    <a:srgbClr val="000000">
                      <a:alpha val="43137"/>
                    </a:srgbClr>
                  </a:outerShdw>
                </a:effectLst>
              </a:rPr>
              <a:t>– Tribulation sinners</a:t>
            </a:r>
            <a:endParaRPr lang="en-US" sz="3100" dirty="0">
              <a:solidFill>
                <a:schemeClr val="bg1"/>
              </a:solidFill>
              <a:effectLst>
                <a:outerShdw blurRad="38100" dist="38100" dir="2700000" algn="tl">
                  <a:srgbClr val="000000">
                    <a:alpha val="43137"/>
                  </a:srgbClr>
                </a:outerShdw>
              </a:effectLst>
              <a:latin typeface="Argonaut" panose="00000400000000000000" pitchFamily="2" charset="0"/>
            </a:endParaRPr>
          </a:p>
        </p:txBody>
      </p:sp>
      <p:sp>
        <p:nvSpPr>
          <p:cNvPr id="151" name="Left Brace 150"/>
          <p:cNvSpPr/>
          <p:nvPr/>
        </p:nvSpPr>
        <p:spPr>
          <a:xfrm rot="3000000">
            <a:off x="6014339" y="1329864"/>
            <a:ext cx="366203" cy="2586180"/>
          </a:xfrm>
          <a:prstGeom prst="leftBrace">
            <a:avLst>
              <a:gd name="adj1" fmla="val 61534"/>
              <a:gd name="adj2" fmla="val 50000"/>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TextBox 151"/>
          <p:cNvSpPr txBox="1"/>
          <p:nvPr/>
        </p:nvSpPr>
        <p:spPr>
          <a:xfrm>
            <a:off x="6205454" y="4912339"/>
            <a:ext cx="2440082"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latin typeface="+mj-lt"/>
              </a:rPr>
              <a:t>My Brethren</a:t>
            </a:r>
          </a:p>
        </p:txBody>
      </p:sp>
      <p:sp>
        <p:nvSpPr>
          <p:cNvPr id="153" name="TextBox 152"/>
          <p:cNvSpPr txBox="1"/>
          <p:nvPr/>
        </p:nvSpPr>
        <p:spPr>
          <a:xfrm rot="19380000">
            <a:off x="4071968" y="1439562"/>
            <a:ext cx="3213110" cy="1077218"/>
          </a:xfrm>
          <a:prstGeom prst="rect">
            <a:avLst/>
          </a:prstGeom>
          <a:noFill/>
        </p:spPr>
        <p:txBody>
          <a:bodyPr wrap="square" rtlCol="0">
            <a:spAutoFit/>
          </a:bodyPr>
          <a:lstStyle/>
          <a:p>
            <a:pPr algn="ctr"/>
            <a:r>
              <a:rPr lang="en-US" sz="3200" dirty="0">
                <a:solidFill>
                  <a:srgbClr val="FFFF00"/>
                </a:solidFill>
                <a:effectLst>
                  <a:outerShdw blurRad="38100" dist="38100" dir="2700000" algn="tl">
                    <a:srgbClr val="000000">
                      <a:alpha val="43137"/>
                    </a:srgbClr>
                  </a:outerShdw>
                </a:effectLst>
                <a:latin typeface="+mj-lt"/>
              </a:rPr>
              <a:t>Repopulate earth during Millennium</a:t>
            </a:r>
          </a:p>
        </p:txBody>
      </p:sp>
      <p:pic>
        <p:nvPicPr>
          <p:cNvPr id="154" name="Picture 2" descr="http://rs1104.pbsrc.com/albums/h329/zorq1/Realistic-fire-animated-transparent-gif.gif~c20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5273" y="110600"/>
            <a:ext cx="2535555" cy="459559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17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500"/>
                                        <p:tgtEl>
                                          <p:spTgt spid="14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5"/>
                                        </p:tgtEl>
                                        <p:attrNameLst>
                                          <p:attrName>style.visibility</p:attrName>
                                        </p:attrNameLst>
                                      </p:cBhvr>
                                      <p:to>
                                        <p:strVal val="visible"/>
                                      </p:to>
                                    </p:set>
                                    <p:animEffect transition="in" filter="fade">
                                      <p:cBhvr>
                                        <p:cTn id="11" dur="500"/>
                                        <p:tgtEl>
                                          <p:spTgt spid="14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8"/>
                                        </p:tgtEl>
                                        <p:attrNameLst>
                                          <p:attrName>style.visibility</p:attrName>
                                        </p:attrNameLst>
                                      </p:cBhvr>
                                      <p:to>
                                        <p:strVal val="visible"/>
                                      </p:to>
                                    </p:set>
                                    <p:animEffect transition="in" filter="fade">
                                      <p:cBhvr>
                                        <p:cTn id="20" dur="500"/>
                                        <p:tgtEl>
                                          <p:spTgt spid="148"/>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18"/>
                                        </p:tgtEl>
                                        <p:attrNameLst>
                                          <p:attrName>style.visibility</p:attrName>
                                        </p:attrNameLst>
                                      </p:cBhvr>
                                      <p:to>
                                        <p:strVal val="visible"/>
                                      </p:to>
                                    </p:set>
                                    <p:animEffect transition="in" filter="fade">
                                      <p:cBhvr>
                                        <p:cTn id="24" dur="500"/>
                                        <p:tgtEl>
                                          <p:spTgt spid="118"/>
                                        </p:tgtEl>
                                      </p:cBhvr>
                                    </p:animEffect>
                                  </p:childTnLst>
                                </p:cTn>
                              </p:par>
                              <p:par>
                                <p:cTn id="25" presetID="10" presetClass="entr" presetSubtype="0" fill="hold" nodeType="withEffect">
                                  <p:stCondLst>
                                    <p:cond delay="30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500"/>
                                        <p:tgtEl>
                                          <p:spTgt spid="65"/>
                                        </p:tgtEl>
                                      </p:cBhvr>
                                    </p:animEffect>
                                  </p:childTnLst>
                                </p:cTn>
                              </p:par>
                              <p:par>
                                <p:cTn id="28" presetID="10" presetClass="entr" presetSubtype="0" fill="hold" nodeType="withEffect">
                                  <p:stCondLst>
                                    <p:cond delay="600"/>
                                  </p:stCondLst>
                                  <p:childTnLst>
                                    <p:set>
                                      <p:cBhvr>
                                        <p:cTn id="29" dur="1" fill="hold">
                                          <p:stCondLst>
                                            <p:cond delay="0"/>
                                          </p:stCondLst>
                                        </p:cTn>
                                        <p:tgtEl>
                                          <p:spTgt spid="108"/>
                                        </p:tgtEl>
                                        <p:attrNameLst>
                                          <p:attrName>style.visibility</p:attrName>
                                        </p:attrNameLst>
                                      </p:cBhvr>
                                      <p:to>
                                        <p:strVal val="visible"/>
                                      </p:to>
                                    </p:set>
                                    <p:animEffect transition="in" filter="fade">
                                      <p:cBhvr>
                                        <p:cTn id="30" dur="500"/>
                                        <p:tgtEl>
                                          <p:spTgt spid="108"/>
                                        </p:tgtEl>
                                      </p:cBhvr>
                                    </p:animEffect>
                                  </p:childTnLst>
                                </p:cTn>
                              </p:par>
                              <p:par>
                                <p:cTn id="31" presetID="10" presetClass="entr" presetSubtype="0" fill="hold" nodeType="withEffect">
                                  <p:stCondLst>
                                    <p:cond delay="90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500"/>
                                        <p:tgtEl>
                                          <p:spTgt spid="55"/>
                                        </p:tgtEl>
                                      </p:cBhvr>
                                    </p:animEffect>
                                  </p:childTnLst>
                                </p:cTn>
                              </p:par>
                              <p:par>
                                <p:cTn id="34" presetID="10" presetClass="entr" presetSubtype="0" fill="hold" nodeType="withEffect">
                                  <p:stCondLst>
                                    <p:cond delay="1200"/>
                                  </p:stCondLst>
                                  <p:childTnLst>
                                    <p:set>
                                      <p:cBhvr>
                                        <p:cTn id="35" dur="1" fill="hold">
                                          <p:stCondLst>
                                            <p:cond delay="0"/>
                                          </p:stCondLst>
                                        </p:cTn>
                                        <p:tgtEl>
                                          <p:spTgt spid="98"/>
                                        </p:tgtEl>
                                        <p:attrNameLst>
                                          <p:attrName>style.visibility</p:attrName>
                                        </p:attrNameLst>
                                      </p:cBhvr>
                                      <p:to>
                                        <p:strVal val="visible"/>
                                      </p:to>
                                    </p:set>
                                    <p:animEffect transition="in" filter="fade">
                                      <p:cBhvr>
                                        <p:cTn id="36" dur="500"/>
                                        <p:tgtEl>
                                          <p:spTgt spid="9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9"/>
                                        </p:tgtEl>
                                        <p:attrNameLst>
                                          <p:attrName>style.visibility</p:attrName>
                                        </p:attrNameLst>
                                      </p:cBhvr>
                                      <p:to>
                                        <p:strVal val="visible"/>
                                      </p:to>
                                    </p:set>
                                    <p:animEffect transition="in" filter="fade">
                                      <p:cBhvr>
                                        <p:cTn id="41" dur="500"/>
                                        <p:tgtEl>
                                          <p:spTgt spid="149"/>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89"/>
                                        </p:tgtEl>
                                        <p:attrNameLst>
                                          <p:attrName>style.visibility</p:attrName>
                                        </p:attrNameLst>
                                      </p:cBhvr>
                                      <p:to>
                                        <p:strVal val="visible"/>
                                      </p:to>
                                    </p:set>
                                    <p:animEffect transition="in" filter="fade">
                                      <p:cBhvr>
                                        <p:cTn id="45" dur="500"/>
                                        <p:tgtEl>
                                          <p:spTgt spid="89"/>
                                        </p:tgtEl>
                                      </p:cBhvr>
                                    </p:animEffect>
                                  </p:childTnLst>
                                </p:cTn>
                              </p:par>
                              <p:par>
                                <p:cTn id="46" presetID="10" presetClass="entr" presetSubtype="0" fill="hold" nodeType="withEffect">
                                  <p:stCondLst>
                                    <p:cond delay="30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par>
                                <p:cTn id="49" presetID="10" presetClass="entr" presetSubtype="0" fill="hold" nodeType="withEffect">
                                  <p:stCondLst>
                                    <p:cond delay="60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par>
                                <p:cTn id="52" presetID="10" presetClass="entr" presetSubtype="0" fill="hold" nodeType="withEffect">
                                  <p:stCondLst>
                                    <p:cond delay="900"/>
                                  </p:stCondLst>
                                  <p:childTnLst>
                                    <p:set>
                                      <p:cBhvr>
                                        <p:cTn id="53" dur="1" fill="hold">
                                          <p:stCondLst>
                                            <p:cond delay="0"/>
                                          </p:stCondLst>
                                        </p:cTn>
                                        <p:tgtEl>
                                          <p:spTgt spid="135"/>
                                        </p:tgtEl>
                                        <p:attrNameLst>
                                          <p:attrName>style.visibility</p:attrName>
                                        </p:attrNameLst>
                                      </p:cBhvr>
                                      <p:to>
                                        <p:strVal val="visible"/>
                                      </p:to>
                                    </p:set>
                                    <p:animEffect transition="in" filter="fade">
                                      <p:cBhvr>
                                        <p:cTn id="54" dur="500"/>
                                        <p:tgtEl>
                                          <p:spTgt spid="135"/>
                                        </p:tgtEl>
                                      </p:cBhvr>
                                    </p:animEffect>
                                  </p:childTnLst>
                                </p:cTn>
                              </p:par>
                              <p:par>
                                <p:cTn id="55" presetID="10" presetClass="entr" presetSubtype="0" fill="hold" nodeType="withEffect">
                                  <p:stCondLst>
                                    <p:cond delay="120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par>
                                <p:cTn id="58" presetID="3" presetClass="emph" presetSubtype="2" fill="hold" grpId="1" nodeType="withEffect">
                                  <p:stCondLst>
                                    <p:cond delay="0"/>
                                  </p:stCondLst>
                                  <p:childTnLst>
                                    <p:animClr clrSpc="rgb" dir="cw">
                                      <p:cBhvr override="childStyle">
                                        <p:cTn id="59" dur="2000" fill="hold"/>
                                        <p:tgtEl>
                                          <p:spTgt spid="144"/>
                                        </p:tgtEl>
                                        <p:attrNameLst>
                                          <p:attrName>style.color</p:attrName>
                                        </p:attrNameLst>
                                      </p:cBhvr>
                                      <p:to>
                                        <a:schemeClr val="accent2"/>
                                      </p:to>
                                    </p:animClr>
                                  </p:childTnLst>
                                </p:cTn>
                              </p:par>
                              <p:par>
                                <p:cTn id="60" presetID="3" presetClass="emph" presetSubtype="2" fill="hold" grpId="1" nodeType="withEffect">
                                  <p:stCondLst>
                                    <p:cond delay="0"/>
                                  </p:stCondLst>
                                  <p:childTnLst>
                                    <p:animClr clrSpc="rgb" dir="cw">
                                      <p:cBhvr override="childStyle">
                                        <p:cTn id="61" dur="2000" fill="hold"/>
                                        <p:tgtEl>
                                          <p:spTgt spid="148"/>
                                        </p:tgtEl>
                                        <p:attrNameLst>
                                          <p:attrName>style.color</p:attrName>
                                        </p:attrNameLst>
                                      </p:cBhvr>
                                      <p:to>
                                        <a:schemeClr val="accent2"/>
                                      </p:to>
                                    </p:animClr>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50"/>
                                        </p:tgtEl>
                                        <p:attrNameLst>
                                          <p:attrName>style.visibility</p:attrName>
                                        </p:attrNameLst>
                                      </p:cBhvr>
                                      <p:to>
                                        <p:strVal val="visible"/>
                                      </p:to>
                                    </p:set>
                                    <p:animEffect transition="in" filter="fade">
                                      <p:cBhvr>
                                        <p:cTn id="66" dur="500"/>
                                        <p:tgtEl>
                                          <p:spTgt spid="150"/>
                                        </p:tgtEl>
                                      </p:cBhvr>
                                    </p:animEffec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par>
                                <p:cTn id="71" presetID="10" presetClass="entr" presetSubtype="0" fill="hold" nodeType="withEffect">
                                  <p:stCondLst>
                                    <p:cond delay="300"/>
                                  </p:stCondLst>
                                  <p:childTnLst>
                                    <p:set>
                                      <p:cBhvr>
                                        <p:cTn id="72" dur="1" fill="hold">
                                          <p:stCondLst>
                                            <p:cond delay="0"/>
                                          </p:stCondLst>
                                        </p:cTn>
                                        <p:tgtEl>
                                          <p:spTgt spid="128"/>
                                        </p:tgtEl>
                                        <p:attrNameLst>
                                          <p:attrName>style.visibility</p:attrName>
                                        </p:attrNameLst>
                                      </p:cBhvr>
                                      <p:to>
                                        <p:strVal val="visible"/>
                                      </p:to>
                                    </p:set>
                                    <p:animEffect transition="in" filter="fade">
                                      <p:cBhvr>
                                        <p:cTn id="73" dur="500"/>
                                        <p:tgtEl>
                                          <p:spTgt spid="128"/>
                                        </p:tgtEl>
                                      </p:cBhvr>
                                    </p:animEffect>
                                  </p:childTnLst>
                                </p:cTn>
                              </p:par>
                              <p:par>
                                <p:cTn id="74" presetID="10" presetClass="entr" presetSubtype="0" fill="hold" nodeType="withEffect">
                                  <p:stCondLst>
                                    <p:cond delay="600"/>
                                  </p:stCondLst>
                                  <p:childTnLst>
                                    <p:set>
                                      <p:cBhvr>
                                        <p:cTn id="75" dur="1" fill="hold">
                                          <p:stCondLst>
                                            <p:cond delay="0"/>
                                          </p:stCondLst>
                                        </p:cTn>
                                        <p:tgtEl>
                                          <p:spTgt spid="82"/>
                                        </p:tgtEl>
                                        <p:attrNameLst>
                                          <p:attrName>style.visibility</p:attrName>
                                        </p:attrNameLst>
                                      </p:cBhvr>
                                      <p:to>
                                        <p:strVal val="visible"/>
                                      </p:to>
                                    </p:set>
                                    <p:animEffect transition="in" filter="fade">
                                      <p:cBhvr>
                                        <p:cTn id="76" dur="500"/>
                                        <p:tgtEl>
                                          <p:spTgt spid="82"/>
                                        </p:tgtEl>
                                      </p:cBhvr>
                                    </p:animEffect>
                                  </p:childTnLst>
                                </p:cTn>
                              </p:par>
                              <p:par>
                                <p:cTn id="77" presetID="10" presetClass="entr" presetSubtype="0" fill="hold" nodeType="withEffect">
                                  <p:stCondLst>
                                    <p:cond delay="90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par>
                                <p:cTn id="80" presetID="10" presetClass="entr" presetSubtype="0" fill="hold" nodeType="withEffect">
                                  <p:stCondLst>
                                    <p:cond delay="1200"/>
                                  </p:stCondLst>
                                  <p:childTnLst>
                                    <p:set>
                                      <p:cBhvr>
                                        <p:cTn id="81" dur="1" fill="hold">
                                          <p:stCondLst>
                                            <p:cond delay="0"/>
                                          </p:stCondLst>
                                        </p:cTn>
                                        <p:tgtEl>
                                          <p:spTgt spid="75"/>
                                        </p:tgtEl>
                                        <p:attrNameLst>
                                          <p:attrName>style.visibility</p:attrName>
                                        </p:attrNameLst>
                                      </p:cBhvr>
                                      <p:to>
                                        <p:strVal val="visible"/>
                                      </p:to>
                                    </p:set>
                                    <p:animEffect transition="in" filter="fade">
                                      <p:cBhvr>
                                        <p:cTn id="82" dur="500"/>
                                        <p:tgtEl>
                                          <p:spTgt spid="75"/>
                                        </p:tgtEl>
                                      </p:cBhvr>
                                    </p:animEffect>
                                  </p:childTnLst>
                                </p:cTn>
                              </p:par>
                              <p:par>
                                <p:cTn id="83" presetID="3" presetClass="emph" presetSubtype="2" fill="hold" grpId="1" nodeType="withEffect">
                                  <p:stCondLst>
                                    <p:cond delay="0"/>
                                  </p:stCondLst>
                                  <p:childTnLst>
                                    <p:animClr clrSpc="rgb" dir="cw">
                                      <p:cBhvr override="childStyle">
                                        <p:cTn id="84" dur="2000" fill="hold"/>
                                        <p:tgtEl>
                                          <p:spTgt spid="145"/>
                                        </p:tgtEl>
                                        <p:attrNameLst>
                                          <p:attrName>style.color</p:attrName>
                                        </p:attrNameLst>
                                      </p:cBhvr>
                                      <p:to>
                                        <a:schemeClr val="accent2"/>
                                      </p:to>
                                    </p:animClr>
                                  </p:childTnLst>
                                </p:cTn>
                              </p:par>
                              <p:par>
                                <p:cTn id="85" presetID="3" presetClass="emph" presetSubtype="2" fill="hold" grpId="1" nodeType="withEffect">
                                  <p:stCondLst>
                                    <p:cond delay="0"/>
                                  </p:stCondLst>
                                  <p:childTnLst>
                                    <p:animClr clrSpc="rgb" dir="cw">
                                      <p:cBhvr override="childStyle">
                                        <p:cTn id="86" dur="2000" fill="hold"/>
                                        <p:tgtEl>
                                          <p:spTgt spid="149"/>
                                        </p:tgtEl>
                                        <p:attrNameLst>
                                          <p:attrName>style.color</p:attrName>
                                        </p:attrNameLst>
                                      </p:cBhvr>
                                      <p:to>
                                        <a:schemeClr val="accent2"/>
                                      </p:to>
                                    </p:animClr>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2" nodeType="clickEffect">
                                  <p:stCondLst>
                                    <p:cond delay="0"/>
                                  </p:stCondLst>
                                  <p:childTnLst>
                                    <p:animEffect transition="out" filter="fade">
                                      <p:cBhvr>
                                        <p:cTn id="90" dur="500"/>
                                        <p:tgtEl>
                                          <p:spTgt spid="144"/>
                                        </p:tgtEl>
                                      </p:cBhvr>
                                    </p:animEffect>
                                    <p:set>
                                      <p:cBhvr>
                                        <p:cTn id="91" dur="1" fill="hold">
                                          <p:stCondLst>
                                            <p:cond delay="499"/>
                                          </p:stCondLst>
                                        </p:cTn>
                                        <p:tgtEl>
                                          <p:spTgt spid="144"/>
                                        </p:tgtEl>
                                        <p:attrNameLst>
                                          <p:attrName>style.visibility</p:attrName>
                                        </p:attrNameLst>
                                      </p:cBhvr>
                                      <p:to>
                                        <p:strVal val="hidden"/>
                                      </p:to>
                                    </p:set>
                                  </p:childTnLst>
                                </p:cTn>
                              </p:par>
                              <p:par>
                                <p:cTn id="92" presetID="10" presetClass="exit" presetSubtype="0" fill="hold" grpId="2" nodeType="withEffect">
                                  <p:stCondLst>
                                    <p:cond delay="0"/>
                                  </p:stCondLst>
                                  <p:childTnLst>
                                    <p:animEffect transition="out" filter="fade">
                                      <p:cBhvr>
                                        <p:cTn id="93" dur="500"/>
                                        <p:tgtEl>
                                          <p:spTgt spid="148"/>
                                        </p:tgtEl>
                                      </p:cBhvr>
                                    </p:animEffect>
                                    <p:set>
                                      <p:cBhvr>
                                        <p:cTn id="94" dur="1" fill="hold">
                                          <p:stCondLst>
                                            <p:cond delay="499"/>
                                          </p:stCondLst>
                                        </p:cTn>
                                        <p:tgtEl>
                                          <p:spTgt spid="148"/>
                                        </p:tgtEl>
                                        <p:attrNameLst>
                                          <p:attrName>style.visibility</p:attrName>
                                        </p:attrNameLst>
                                      </p:cBhvr>
                                      <p:to>
                                        <p:strVal val="hidden"/>
                                      </p:to>
                                    </p:set>
                                  </p:childTnLst>
                                </p:cTn>
                              </p:par>
                              <p:par>
                                <p:cTn id="95" presetID="10" presetClass="exit" presetSubtype="0" fill="hold" grpId="2" nodeType="withEffect">
                                  <p:stCondLst>
                                    <p:cond delay="0"/>
                                  </p:stCondLst>
                                  <p:childTnLst>
                                    <p:animEffect transition="out" filter="fade">
                                      <p:cBhvr>
                                        <p:cTn id="96" dur="500"/>
                                        <p:tgtEl>
                                          <p:spTgt spid="145"/>
                                        </p:tgtEl>
                                      </p:cBhvr>
                                    </p:animEffect>
                                    <p:set>
                                      <p:cBhvr>
                                        <p:cTn id="97" dur="1" fill="hold">
                                          <p:stCondLst>
                                            <p:cond delay="499"/>
                                          </p:stCondLst>
                                        </p:cTn>
                                        <p:tgtEl>
                                          <p:spTgt spid="145"/>
                                        </p:tgtEl>
                                        <p:attrNameLst>
                                          <p:attrName>style.visibility</p:attrName>
                                        </p:attrNameLst>
                                      </p:cBhvr>
                                      <p:to>
                                        <p:strVal val="hidden"/>
                                      </p:to>
                                    </p:set>
                                  </p:childTnLst>
                                </p:cTn>
                              </p:par>
                              <p:par>
                                <p:cTn id="98" presetID="10" presetClass="exit" presetSubtype="0" fill="hold" grpId="2" nodeType="withEffect">
                                  <p:stCondLst>
                                    <p:cond delay="0"/>
                                  </p:stCondLst>
                                  <p:childTnLst>
                                    <p:animEffect transition="out" filter="fade">
                                      <p:cBhvr>
                                        <p:cTn id="99" dur="500"/>
                                        <p:tgtEl>
                                          <p:spTgt spid="149"/>
                                        </p:tgtEl>
                                      </p:cBhvr>
                                    </p:animEffect>
                                    <p:set>
                                      <p:cBhvr>
                                        <p:cTn id="100" dur="1" fill="hold">
                                          <p:stCondLst>
                                            <p:cond delay="499"/>
                                          </p:stCondLst>
                                        </p:cTn>
                                        <p:tgtEl>
                                          <p:spTgt spid="149"/>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9"/>
                                        </p:tgtEl>
                                      </p:cBhvr>
                                    </p:animEffect>
                                    <p:set>
                                      <p:cBhvr>
                                        <p:cTn id="103" dur="1" fill="hold">
                                          <p:stCondLst>
                                            <p:cond delay="499"/>
                                          </p:stCondLst>
                                        </p:cTn>
                                        <p:tgtEl>
                                          <p:spTgt spid="9"/>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150"/>
                                        </p:tgtEl>
                                      </p:cBhvr>
                                    </p:animEffect>
                                    <p:set>
                                      <p:cBhvr>
                                        <p:cTn id="106" dur="1" fill="hold">
                                          <p:stCondLst>
                                            <p:cond delay="499"/>
                                          </p:stCondLst>
                                        </p:cTn>
                                        <p:tgtEl>
                                          <p:spTgt spid="150"/>
                                        </p:tgtEl>
                                        <p:attrNameLst>
                                          <p:attrName>style.visibility</p:attrName>
                                        </p:attrNameLst>
                                      </p:cBhvr>
                                      <p:to>
                                        <p:strVal val="hidden"/>
                                      </p:to>
                                    </p:set>
                                  </p:childTnLst>
                                </p:cTn>
                              </p:par>
                            </p:childTnLst>
                          </p:cTn>
                        </p:par>
                        <p:par>
                          <p:cTn id="107" fill="hold">
                            <p:stCondLst>
                              <p:cond delay="500"/>
                            </p:stCondLst>
                            <p:childTnLst>
                              <p:par>
                                <p:cTn id="108" presetID="63" presetClass="path" presetSubtype="0" accel="50000" decel="50000" fill="hold" nodeType="afterEffect">
                                  <p:stCondLst>
                                    <p:cond delay="0"/>
                                  </p:stCondLst>
                                  <p:childTnLst>
                                    <p:animMotion origin="layout" path="M 5E-6 -1.11111E-6 L 0.21476 -0.13426 " pathEditMode="relative" rAng="0" ptsTypes="AA">
                                      <p:cBhvr>
                                        <p:cTn id="109" dur="2000" fill="hold"/>
                                        <p:tgtEl>
                                          <p:spTgt spid="135"/>
                                        </p:tgtEl>
                                        <p:attrNameLst>
                                          <p:attrName>ppt_x</p:attrName>
                                          <p:attrName>ppt_y</p:attrName>
                                        </p:attrNameLst>
                                      </p:cBhvr>
                                      <p:rCtr x="10729" y="-6713"/>
                                    </p:animMotion>
                                  </p:childTnLst>
                                </p:cTn>
                              </p:par>
                              <p:par>
                                <p:cTn id="110" presetID="35" presetClass="path" presetSubtype="0" fill="hold" nodeType="withEffect">
                                  <p:stCondLst>
                                    <p:cond delay="200"/>
                                  </p:stCondLst>
                                  <p:childTnLst>
                                    <p:animMotion origin="layout" path="M -4.72222E-6 3.33333E-6 L 0.15834 -0.15857 " pathEditMode="relative" rAng="0" ptsTypes="AA">
                                      <p:cBhvr>
                                        <p:cTn id="111" dur="1000" fill="hold"/>
                                        <p:tgtEl>
                                          <p:spTgt spid="28"/>
                                        </p:tgtEl>
                                        <p:attrNameLst>
                                          <p:attrName>ppt_x</p:attrName>
                                          <p:attrName>ppt_y</p:attrName>
                                        </p:attrNameLst>
                                      </p:cBhvr>
                                      <p:rCtr x="7917" y="-7940"/>
                                    </p:animMotion>
                                  </p:childTnLst>
                                </p:cTn>
                              </p:par>
                              <p:par>
                                <p:cTn id="112" presetID="35" presetClass="path" presetSubtype="0" fill="hold" nodeType="withEffect">
                                  <p:stCondLst>
                                    <p:cond delay="400"/>
                                  </p:stCondLst>
                                  <p:childTnLst>
                                    <p:animMotion origin="layout" path="M -4.72222E-6 -1.48148E-6 L 0.58803 -0.375 " pathEditMode="relative" rAng="0" ptsTypes="AA">
                                      <p:cBhvr>
                                        <p:cTn id="113" dur="1000" fill="hold"/>
                                        <p:tgtEl>
                                          <p:spTgt spid="46"/>
                                        </p:tgtEl>
                                        <p:attrNameLst>
                                          <p:attrName>ppt_x</p:attrName>
                                          <p:attrName>ppt_y</p:attrName>
                                        </p:attrNameLst>
                                      </p:cBhvr>
                                      <p:rCtr x="29392" y="-18750"/>
                                    </p:animMotion>
                                  </p:childTnLst>
                                </p:cTn>
                              </p:par>
                              <p:par>
                                <p:cTn id="114" presetID="35" presetClass="path" presetSubtype="0" fill="hold" nodeType="withEffect">
                                  <p:stCondLst>
                                    <p:cond delay="600"/>
                                  </p:stCondLst>
                                  <p:childTnLst>
                                    <p:animMotion origin="layout" path="M 2.77778E-6 -4.81481E-6 L 0.30104 -0.12407 " pathEditMode="relative" rAng="0" ptsTypes="AA">
                                      <p:cBhvr>
                                        <p:cTn id="115" dur="1000" fill="hold"/>
                                        <p:tgtEl>
                                          <p:spTgt spid="37"/>
                                        </p:tgtEl>
                                        <p:attrNameLst>
                                          <p:attrName>ppt_x</p:attrName>
                                          <p:attrName>ppt_y</p:attrName>
                                        </p:attrNameLst>
                                      </p:cBhvr>
                                      <p:rCtr x="15052" y="-6204"/>
                                    </p:animMotion>
                                  </p:childTnLst>
                                </p:cTn>
                              </p:par>
                              <p:par>
                                <p:cTn id="116" presetID="35" presetClass="path" presetSubtype="0" fill="hold" nodeType="withEffect">
                                  <p:stCondLst>
                                    <p:cond delay="800"/>
                                  </p:stCondLst>
                                  <p:childTnLst>
                                    <p:animMotion origin="layout" path="M -4.72222E-6 2.96296E-6 L 0.52622 -0.0132 " pathEditMode="relative" rAng="0" ptsTypes="AA">
                                      <p:cBhvr>
                                        <p:cTn id="117" dur="1000" fill="hold"/>
                                        <p:tgtEl>
                                          <p:spTgt spid="89"/>
                                        </p:tgtEl>
                                        <p:attrNameLst>
                                          <p:attrName>ppt_x</p:attrName>
                                          <p:attrName>ppt_y</p:attrName>
                                        </p:attrNameLst>
                                      </p:cBhvr>
                                      <p:rCtr x="26302" y="-671"/>
                                    </p:animMotion>
                                  </p:childTnLst>
                                </p:cTn>
                              </p:par>
                            </p:childTnLst>
                          </p:cTn>
                        </p:par>
                        <p:par>
                          <p:cTn id="118" fill="hold">
                            <p:stCondLst>
                              <p:cond delay="2500"/>
                            </p:stCondLst>
                            <p:childTnLst>
                              <p:par>
                                <p:cTn id="119" presetID="10" presetClass="entr" presetSubtype="0" fill="hold" grpId="0" nodeType="afterEffect">
                                  <p:stCondLst>
                                    <p:cond delay="0"/>
                                  </p:stCondLst>
                                  <p:childTnLst>
                                    <p:set>
                                      <p:cBhvr>
                                        <p:cTn id="120" dur="1" fill="hold">
                                          <p:stCondLst>
                                            <p:cond delay="0"/>
                                          </p:stCondLst>
                                        </p:cTn>
                                        <p:tgtEl>
                                          <p:spTgt spid="146"/>
                                        </p:tgtEl>
                                        <p:attrNameLst>
                                          <p:attrName>style.visibility</p:attrName>
                                        </p:attrNameLst>
                                      </p:cBhvr>
                                      <p:to>
                                        <p:strVal val="visible"/>
                                      </p:to>
                                    </p:set>
                                    <p:animEffect transition="in" filter="fade">
                                      <p:cBhvr>
                                        <p:cTn id="121" dur="500"/>
                                        <p:tgtEl>
                                          <p:spTgt spid="146"/>
                                        </p:tgtEl>
                                      </p:cBhvr>
                                    </p:animEffect>
                                  </p:childTnLst>
                                </p:cTn>
                              </p:par>
                            </p:childTnLst>
                          </p:cTn>
                        </p:par>
                      </p:childTnLst>
                    </p:cTn>
                  </p:par>
                  <p:par>
                    <p:cTn id="122" fill="hold">
                      <p:stCondLst>
                        <p:cond delay="indefinite"/>
                      </p:stCondLst>
                      <p:childTnLst>
                        <p:par>
                          <p:cTn id="123" fill="hold">
                            <p:stCondLst>
                              <p:cond delay="0"/>
                            </p:stCondLst>
                            <p:childTnLst>
                              <p:par>
                                <p:cTn id="124" presetID="63" presetClass="path" presetSubtype="0" accel="50000" decel="50000" fill="hold" nodeType="clickEffect">
                                  <p:stCondLst>
                                    <p:cond delay="0"/>
                                  </p:stCondLst>
                                  <p:childTnLst>
                                    <p:animMotion origin="layout" path="M -2.77778E-7 -3.33333E-6 L -0.09948 -0.2324 " pathEditMode="relative" rAng="0" ptsTypes="AA">
                                      <p:cBhvr>
                                        <p:cTn id="125" dur="1000" fill="hold"/>
                                        <p:tgtEl>
                                          <p:spTgt spid="11"/>
                                        </p:tgtEl>
                                        <p:attrNameLst>
                                          <p:attrName>ppt_x</p:attrName>
                                          <p:attrName>ppt_y</p:attrName>
                                        </p:attrNameLst>
                                      </p:cBhvr>
                                      <p:rCtr x="-4983" y="-11620"/>
                                    </p:animMotion>
                                  </p:childTnLst>
                                </p:cTn>
                              </p:par>
                              <p:par>
                                <p:cTn id="126" presetID="63" presetClass="path" presetSubtype="0" fill="hold" nodeType="withEffect">
                                  <p:stCondLst>
                                    <p:cond delay="200"/>
                                  </p:stCondLst>
                                  <p:childTnLst>
                                    <p:animMotion origin="layout" path="M 3.88889E-6 7.40741E-7 L -0.51841 -0.37315 " pathEditMode="relative" rAng="0" ptsTypes="AA">
                                      <p:cBhvr>
                                        <p:cTn id="127" dur="1000" fill="hold"/>
                                        <p:tgtEl>
                                          <p:spTgt spid="21"/>
                                        </p:tgtEl>
                                        <p:attrNameLst>
                                          <p:attrName>ppt_x</p:attrName>
                                          <p:attrName>ppt_y</p:attrName>
                                        </p:attrNameLst>
                                      </p:cBhvr>
                                      <p:rCtr x="-25920" y="-18657"/>
                                    </p:animMotion>
                                  </p:childTnLst>
                                </p:cTn>
                              </p:par>
                              <p:par>
                                <p:cTn id="128" presetID="63" presetClass="path" presetSubtype="0" fill="hold" nodeType="withEffect">
                                  <p:stCondLst>
                                    <p:cond delay="400"/>
                                  </p:stCondLst>
                                  <p:childTnLst>
                                    <p:animMotion origin="layout" path="M 1.11111E-6 3.7037E-7 L -0.65695 -0.30093 " pathEditMode="relative" rAng="0" ptsTypes="AA">
                                      <p:cBhvr>
                                        <p:cTn id="129" dur="1000" fill="hold"/>
                                        <p:tgtEl>
                                          <p:spTgt spid="75"/>
                                        </p:tgtEl>
                                        <p:attrNameLst>
                                          <p:attrName>ppt_x</p:attrName>
                                          <p:attrName>ppt_y</p:attrName>
                                        </p:attrNameLst>
                                      </p:cBhvr>
                                      <p:rCtr x="-32847" y="-15046"/>
                                    </p:animMotion>
                                  </p:childTnLst>
                                </p:cTn>
                              </p:par>
                              <p:par>
                                <p:cTn id="130" presetID="63" presetClass="path" presetSubtype="0" fill="hold" nodeType="withEffect">
                                  <p:stCondLst>
                                    <p:cond delay="600"/>
                                  </p:stCondLst>
                                  <p:childTnLst>
                                    <p:animMotion origin="layout" path="M 1.38889E-6 4.07407E-6 L -0.44358 -0.0463 " pathEditMode="relative" rAng="0" ptsTypes="AA">
                                      <p:cBhvr>
                                        <p:cTn id="131" dur="1000" fill="hold"/>
                                        <p:tgtEl>
                                          <p:spTgt spid="82"/>
                                        </p:tgtEl>
                                        <p:attrNameLst>
                                          <p:attrName>ppt_x</p:attrName>
                                          <p:attrName>ppt_y</p:attrName>
                                        </p:attrNameLst>
                                      </p:cBhvr>
                                      <p:rCtr x="-22187" y="-2315"/>
                                    </p:animMotion>
                                  </p:childTnLst>
                                </p:cTn>
                              </p:par>
                              <p:par>
                                <p:cTn id="132" presetID="63" presetClass="path" presetSubtype="0" fill="hold" nodeType="withEffect">
                                  <p:stCondLst>
                                    <p:cond delay="800"/>
                                  </p:stCondLst>
                                  <p:childTnLst>
                                    <p:animMotion origin="layout" path="M -2.5E-6 -4.07407E-6 L -0.33559 -0.0287 " pathEditMode="relative" rAng="0" ptsTypes="AA">
                                      <p:cBhvr>
                                        <p:cTn id="133" dur="1000" fill="hold"/>
                                        <p:tgtEl>
                                          <p:spTgt spid="128"/>
                                        </p:tgtEl>
                                        <p:attrNameLst>
                                          <p:attrName>ppt_x</p:attrName>
                                          <p:attrName>ppt_y</p:attrName>
                                        </p:attrNameLst>
                                      </p:cBhvr>
                                      <p:rCtr x="-16788" y="-1435"/>
                                    </p:animMotion>
                                  </p:childTnLst>
                                </p:cTn>
                              </p:par>
                            </p:childTnLst>
                          </p:cTn>
                        </p:par>
                        <p:par>
                          <p:cTn id="134" fill="hold">
                            <p:stCondLst>
                              <p:cond delay="1800"/>
                            </p:stCondLst>
                            <p:childTnLst>
                              <p:par>
                                <p:cTn id="135" presetID="10" presetClass="entr" presetSubtype="0" fill="hold" grpId="0" nodeType="afterEffect">
                                  <p:stCondLst>
                                    <p:cond delay="0"/>
                                  </p:stCondLst>
                                  <p:childTnLst>
                                    <p:set>
                                      <p:cBhvr>
                                        <p:cTn id="136" dur="1" fill="hold">
                                          <p:stCondLst>
                                            <p:cond delay="0"/>
                                          </p:stCondLst>
                                        </p:cTn>
                                        <p:tgtEl>
                                          <p:spTgt spid="147"/>
                                        </p:tgtEl>
                                        <p:attrNameLst>
                                          <p:attrName>style.visibility</p:attrName>
                                        </p:attrNameLst>
                                      </p:cBhvr>
                                      <p:to>
                                        <p:strVal val="visible"/>
                                      </p:to>
                                    </p:set>
                                    <p:animEffect transition="in" filter="fade">
                                      <p:cBhvr>
                                        <p:cTn id="137" dur="500"/>
                                        <p:tgtEl>
                                          <p:spTgt spid="147"/>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nodeType="clickEffect">
                                  <p:stCondLst>
                                    <p:cond delay="0"/>
                                  </p:stCondLst>
                                  <p:childTnLst>
                                    <p:set>
                                      <p:cBhvr>
                                        <p:cTn id="141" dur="1" fill="hold">
                                          <p:stCondLst>
                                            <p:cond delay="0"/>
                                          </p:stCondLst>
                                        </p:cTn>
                                        <p:tgtEl>
                                          <p:spTgt spid="154"/>
                                        </p:tgtEl>
                                        <p:attrNameLst>
                                          <p:attrName>style.visibility</p:attrName>
                                        </p:attrNameLst>
                                      </p:cBhvr>
                                      <p:to>
                                        <p:strVal val="visible"/>
                                      </p:to>
                                    </p:set>
                                    <p:animEffect transition="in" filter="wipe(down)">
                                      <p:cBhvr>
                                        <p:cTn id="142" dur="2000"/>
                                        <p:tgtEl>
                                          <p:spTgt spid="154"/>
                                        </p:tgtEl>
                                      </p:cBhvr>
                                    </p:animEffect>
                                  </p:childTnLst>
                                </p:cTn>
                              </p:par>
                            </p:childTnLst>
                          </p:cTn>
                        </p:par>
                      </p:childTnLst>
                    </p:cTn>
                  </p:par>
                  <p:par>
                    <p:cTn id="143" fill="hold">
                      <p:stCondLst>
                        <p:cond delay="indefinite"/>
                      </p:stCondLst>
                      <p:childTnLst>
                        <p:par>
                          <p:cTn id="144" fill="hold">
                            <p:stCondLst>
                              <p:cond delay="0"/>
                            </p:stCondLst>
                            <p:childTnLst>
                              <p:par>
                                <p:cTn id="145" presetID="64" presetClass="path" presetSubtype="0" accel="50000" decel="50000" fill="hold" nodeType="clickEffect">
                                  <p:stCondLst>
                                    <p:cond delay="0"/>
                                  </p:stCondLst>
                                  <p:childTnLst>
                                    <p:animMotion origin="layout" path="M -1.66667E-6 7.40741E-7 L 0.12205 -0.12361 " pathEditMode="relative" rAng="0" ptsTypes="AA">
                                      <p:cBhvr>
                                        <p:cTn id="146" dur="1000" fill="hold"/>
                                        <p:tgtEl>
                                          <p:spTgt spid="55"/>
                                        </p:tgtEl>
                                        <p:attrNameLst>
                                          <p:attrName>ppt_x</p:attrName>
                                          <p:attrName>ppt_y</p:attrName>
                                        </p:attrNameLst>
                                      </p:cBhvr>
                                      <p:rCtr x="6094" y="-6181"/>
                                    </p:animMotion>
                                  </p:childTnLst>
                                </p:cTn>
                              </p:par>
                              <p:par>
                                <p:cTn id="147" presetID="64" presetClass="path" presetSubtype="0" accel="50000" decel="50000" fill="hold" nodeType="withEffect">
                                  <p:stCondLst>
                                    <p:cond delay="200"/>
                                  </p:stCondLst>
                                  <p:childTnLst>
                                    <p:animMotion origin="layout" path="M 4.72222E-6 -2.22222E-6 L 0.16197 -0.05949 " pathEditMode="relative" rAng="0" ptsTypes="AA">
                                      <p:cBhvr>
                                        <p:cTn id="148" dur="1000" fill="hold"/>
                                        <p:tgtEl>
                                          <p:spTgt spid="108"/>
                                        </p:tgtEl>
                                        <p:attrNameLst>
                                          <p:attrName>ppt_x</p:attrName>
                                          <p:attrName>ppt_y</p:attrName>
                                        </p:attrNameLst>
                                      </p:cBhvr>
                                      <p:rCtr x="8090" y="-2986"/>
                                    </p:animMotion>
                                  </p:childTnLst>
                                </p:cTn>
                              </p:par>
                              <p:par>
                                <p:cTn id="149" presetID="64" presetClass="path" presetSubtype="0" accel="50000" decel="50000" fill="hold" nodeType="withEffect">
                                  <p:stCondLst>
                                    <p:cond delay="400"/>
                                  </p:stCondLst>
                                  <p:childTnLst>
                                    <p:animMotion origin="layout" path="M 2.5E-6 1.48148E-6 L 0.2816 -0.20186 " pathEditMode="relative" rAng="0" ptsTypes="AA">
                                      <p:cBhvr>
                                        <p:cTn id="150" dur="1000" fill="hold"/>
                                        <p:tgtEl>
                                          <p:spTgt spid="65"/>
                                        </p:tgtEl>
                                        <p:attrNameLst>
                                          <p:attrName>ppt_x</p:attrName>
                                          <p:attrName>ppt_y</p:attrName>
                                        </p:attrNameLst>
                                      </p:cBhvr>
                                      <p:rCtr x="12257" y="-8565"/>
                                    </p:animMotion>
                                  </p:childTnLst>
                                </p:cTn>
                              </p:par>
                              <p:par>
                                <p:cTn id="151" presetID="64" presetClass="path" presetSubtype="0" accel="50000" decel="50000" fill="hold" nodeType="withEffect">
                                  <p:stCondLst>
                                    <p:cond delay="600"/>
                                  </p:stCondLst>
                                  <p:childTnLst>
                                    <p:animMotion origin="layout" path="M -8.33333E-7 1.11111E-6 L 0.17483 -0.20787 " pathEditMode="relative" rAng="0" ptsTypes="AA">
                                      <p:cBhvr>
                                        <p:cTn id="152" dur="1000" fill="hold"/>
                                        <p:tgtEl>
                                          <p:spTgt spid="118"/>
                                        </p:tgtEl>
                                        <p:attrNameLst>
                                          <p:attrName>ppt_x</p:attrName>
                                          <p:attrName>ppt_y</p:attrName>
                                        </p:attrNameLst>
                                      </p:cBhvr>
                                      <p:rCtr x="8733" y="-10394"/>
                                    </p:animMotion>
                                  </p:childTnLst>
                                </p:cTn>
                              </p:par>
                              <p:par>
                                <p:cTn id="153" presetID="64" presetClass="path" presetSubtype="0" accel="50000" decel="50000" fill="hold" nodeType="withEffect">
                                  <p:stCondLst>
                                    <p:cond delay="800"/>
                                  </p:stCondLst>
                                  <p:childTnLst>
                                    <p:animMotion origin="layout" path="M -1.94444E-6 -1.48148E-6 L 0.09514 -0.20324 " pathEditMode="relative" rAng="0" ptsTypes="AA">
                                      <p:cBhvr>
                                        <p:cTn id="154" dur="1000" fill="hold"/>
                                        <p:tgtEl>
                                          <p:spTgt spid="98"/>
                                        </p:tgtEl>
                                        <p:attrNameLst>
                                          <p:attrName>ppt_x</p:attrName>
                                          <p:attrName>ppt_y</p:attrName>
                                        </p:attrNameLst>
                                      </p:cBhvr>
                                      <p:rCtr x="4757" y="-10162"/>
                                    </p:animMotion>
                                  </p:childTnLst>
                                </p:cTn>
                              </p:par>
                            </p:childTnLst>
                          </p:cTn>
                        </p:par>
                        <p:par>
                          <p:cTn id="155" fill="hold">
                            <p:stCondLst>
                              <p:cond delay="1800"/>
                            </p:stCondLst>
                            <p:childTnLst>
                              <p:par>
                                <p:cTn id="156" presetID="10" presetClass="entr" presetSubtype="0" fill="hold" grpId="0" nodeType="afterEffect">
                                  <p:stCondLst>
                                    <p:cond delay="0"/>
                                  </p:stCondLst>
                                  <p:childTnLst>
                                    <p:set>
                                      <p:cBhvr>
                                        <p:cTn id="157" dur="1" fill="hold">
                                          <p:stCondLst>
                                            <p:cond delay="0"/>
                                          </p:stCondLst>
                                        </p:cTn>
                                        <p:tgtEl>
                                          <p:spTgt spid="152"/>
                                        </p:tgtEl>
                                        <p:attrNameLst>
                                          <p:attrName>style.visibility</p:attrName>
                                        </p:attrNameLst>
                                      </p:cBhvr>
                                      <p:to>
                                        <p:strVal val="visible"/>
                                      </p:to>
                                    </p:set>
                                    <p:animEffect transition="in" filter="fade">
                                      <p:cBhvr>
                                        <p:cTn id="158" dur="500"/>
                                        <p:tgtEl>
                                          <p:spTgt spid="152"/>
                                        </p:tgtEl>
                                      </p:cBhvr>
                                    </p:animEffect>
                                  </p:childTnLst>
                                </p:cTn>
                              </p:par>
                            </p:childTnLst>
                          </p:cTn>
                        </p:par>
                        <p:par>
                          <p:cTn id="159" fill="hold">
                            <p:stCondLst>
                              <p:cond delay="2300"/>
                            </p:stCondLst>
                            <p:childTnLst>
                              <p:par>
                                <p:cTn id="160" presetID="16" presetClass="entr" presetSubtype="37" fill="hold" grpId="0" nodeType="after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barn(outVertical)">
                                      <p:cBhvr>
                                        <p:cTn id="162" dur="500"/>
                                        <p:tgtEl>
                                          <p:spTgt spid="151"/>
                                        </p:tgtEl>
                                      </p:cBhvr>
                                    </p:animEffect>
                                  </p:childTnLst>
                                </p:cTn>
                              </p:par>
                            </p:childTnLst>
                          </p:cTn>
                        </p:par>
                        <p:par>
                          <p:cTn id="163" fill="hold">
                            <p:stCondLst>
                              <p:cond delay="2800"/>
                            </p:stCondLst>
                            <p:childTnLst>
                              <p:par>
                                <p:cTn id="164" presetID="10" presetClass="entr" presetSubtype="0" fill="hold" grpId="0" nodeType="afterEffect">
                                  <p:stCondLst>
                                    <p:cond delay="0"/>
                                  </p:stCondLst>
                                  <p:childTnLst>
                                    <p:set>
                                      <p:cBhvr>
                                        <p:cTn id="165" dur="1" fill="hold">
                                          <p:stCondLst>
                                            <p:cond delay="0"/>
                                          </p:stCondLst>
                                        </p:cTn>
                                        <p:tgtEl>
                                          <p:spTgt spid="153"/>
                                        </p:tgtEl>
                                        <p:attrNameLst>
                                          <p:attrName>style.visibility</p:attrName>
                                        </p:attrNameLst>
                                      </p:cBhvr>
                                      <p:to>
                                        <p:strVal val="visible"/>
                                      </p:to>
                                    </p:set>
                                    <p:animEffect transition="in" filter="fade">
                                      <p:cBhvr>
                                        <p:cTn id="16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44" grpId="0"/>
      <p:bldP spid="144" grpId="1"/>
      <p:bldP spid="144" grpId="2"/>
      <p:bldP spid="145" grpId="0"/>
      <p:bldP spid="145" grpId="1"/>
      <p:bldP spid="145" grpId="2"/>
      <p:bldP spid="146" grpId="0"/>
      <p:bldP spid="147" grpId="0"/>
      <p:bldP spid="148" grpId="0"/>
      <p:bldP spid="148" grpId="1"/>
      <p:bldP spid="148" grpId="2"/>
      <p:bldP spid="149" grpId="0"/>
      <p:bldP spid="149" grpId="1"/>
      <p:bldP spid="149" grpId="2"/>
      <p:bldP spid="150" grpId="0"/>
      <p:bldP spid="150" grpId="1"/>
      <p:bldP spid="151" grpId="0" animBg="1"/>
      <p:bldP spid="152" grpId="0"/>
      <p:bldP spid="1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25:31-46</a:t>
            </a:r>
          </a:p>
        </p:txBody>
      </p:sp>
      <p:sp>
        <p:nvSpPr>
          <p:cNvPr id="10" name="TextBox 9"/>
          <p:cNvSpPr txBox="1"/>
          <p:nvPr/>
        </p:nvSpPr>
        <p:spPr>
          <a:xfrm>
            <a:off x="901704" y="4702636"/>
            <a:ext cx="1612896" cy="830997"/>
          </a:xfrm>
          <a:prstGeom prst="rect">
            <a:avLst/>
          </a:prstGeom>
          <a:noFill/>
          <a:ln w="28575">
            <a:solidFill>
              <a:schemeClr val="bg1"/>
            </a:solidFill>
          </a:ln>
          <a:effectLst>
            <a:outerShdw blurRad="50800" dist="38100" dir="8100000" algn="tr" rotWithShape="0">
              <a:prstClr val="black">
                <a:alpha val="40000"/>
              </a:prstClr>
            </a:outerShdw>
          </a:effectLst>
        </p:spPr>
        <p:txBody>
          <a:bodyPr wrap="square" rtlCol="0">
            <a:spAutoFit/>
          </a:bodyPr>
          <a:lstStyle/>
          <a:p>
            <a:pPr algn="ctr"/>
            <a:r>
              <a:rPr lang="en-US" sz="2400" dirty="0"/>
              <a:t>Sheep and Goats</a:t>
            </a:r>
          </a:p>
        </p:txBody>
      </p:sp>
      <p:sp>
        <p:nvSpPr>
          <p:cNvPr id="12" name="Rectangle 5"/>
          <p:cNvSpPr/>
          <p:nvPr/>
        </p:nvSpPr>
        <p:spPr>
          <a:xfrm>
            <a:off x="457200" y="2750456"/>
            <a:ext cx="8236857" cy="838200"/>
          </a:xfrm>
          <a:custGeom>
            <a:avLst/>
            <a:gdLst>
              <a:gd name="connsiteX0" fmla="*/ 0 w 8300884"/>
              <a:gd name="connsiteY0" fmla="*/ 0 h 838200"/>
              <a:gd name="connsiteX1" fmla="*/ 8300884 w 8300884"/>
              <a:gd name="connsiteY1" fmla="*/ 0 h 838200"/>
              <a:gd name="connsiteX2" fmla="*/ 8300884 w 8300884"/>
              <a:gd name="connsiteY2" fmla="*/ 838200 h 838200"/>
              <a:gd name="connsiteX3" fmla="*/ 0 w 8300884"/>
              <a:gd name="connsiteY3" fmla="*/ 838200 h 838200"/>
              <a:gd name="connsiteX4" fmla="*/ 0 w 8300884"/>
              <a:gd name="connsiteY4" fmla="*/ 0 h 838200"/>
              <a:gd name="connsiteX0" fmla="*/ 0 w 8302176"/>
              <a:gd name="connsiteY0" fmla="*/ 0 h 838200"/>
              <a:gd name="connsiteX1" fmla="*/ 8300884 w 8302176"/>
              <a:gd name="connsiteY1" fmla="*/ 0 h 838200"/>
              <a:gd name="connsiteX2" fmla="*/ 8302176 w 8302176"/>
              <a:gd name="connsiteY2" fmla="*/ 215685 h 838200"/>
              <a:gd name="connsiteX3" fmla="*/ 8300884 w 8302176"/>
              <a:gd name="connsiteY3" fmla="*/ 838200 h 838200"/>
              <a:gd name="connsiteX4" fmla="*/ 0 w 8302176"/>
              <a:gd name="connsiteY4" fmla="*/ 838200 h 838200"/>
              <a:gd name="connsiteX5" fmla="*/ 0 w 8302176"/>
              <a:gd name="connsiteY5" fmla="*/ 0 h 838200"/>
              <a:gd name="connsiteX0" fmla="*/ 0 w 8302176"/>
              <a:gd name="connsiteY0" fmla="*/ 0 h 838200"/>
              <a:gd name="connsiteX1" fmla="*/ 8300884 w 8302176"/>
              <a:gd name="connsiteY1" fmla="*/ 0 h 838200"/>
              <a:gd name="connsiteX2" fmla="*/ 8302176 w 8302176"/>
              <a:gd name="connsiteY2" fmla="*/ 215685 h 838200"/>
              <a:gd name="connsiteX3" fmla="*/ 8300884 w 8302176"/>
              <a:gd name="connsiteY3" fmla="*/ 838200 h 838200"/>
              <a:gd name="connsiteX4" fmla="*/ 8298301 w 8302176"/>
              <a:gd name="connsiteY4" fmla="*/ 417163 h 838200"/>
              <a:gd name="connsiteX5" fmla="*/ 0 w 8302176"/>
              <a:gd name="connsiteY5" fmla="*/ 838200 h 838200"/>
              <a:gd name="connsiteX6" fmla="*/ 0 w 8302176"/>
              <a:gd name="connsiteY6" fmla="*/ 0 h 838200"/>
              <a:gd name="connsiteX0" fmla="*/ 0 w 8302176"/>
              <a:gd name="connsiteY0" fmla="*/ 0 h 838200"/>
              <a:gd name="connsiteX1" fmla="*/ 8300884 w 8302176"/>
              <a:gd name="connsiteY1" fmla="*/ 0 h 838200"/>
              <a:gd name="connsiteX2" fmla="*/ 8302176 w 8302176"/>
              <a:gd name="connsiteY2" fmla="*/ 215685 h 838200"/>
              <a:gd name="connsiteX3" fmla="*/ 8300884 w 8302176"/>
              <a:gd name="connsiteY3" fmla="*/ 838200 h 838200"/>
              <a:gd name="connsiteX4" fmla="*/ 8302176 w 8302176"/>
              <a:gd name="connsiteY4" fmla="*/ 614766 h 838200"/>
              <a:gd name="connsiteX5" fmla="*/ 8298301 w 8302176"/>
              <a:gd name="connsiteY5" fmla="*/ 417163 h 838200"/>
              <a:gd name="connsiteX6" fmla="*/ 0 w 8302176"/>
              <a:gd name="connsiteY6" fmla="*/ 838200 h 838200"/>
              <a:gd name="connsiteX7" fmla="*/ 0 w 8302176"/>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838200 h 838200"/>
              <a:gd name="connsiteX4" fmla="*/ 8302176 w 8302548"/>
              <a:gd name="connsiteY4" fmla="*/ 614766 h 838200"/>
              <a:gd name="connsiteX5" fmla="*/ 8302176 w 8302548"/>
              <a:gd name="connsiteY5" fmla="*/ 827868 h 838200"/>
              <a:gd name="connsiteX6" fmla="*/ 0 w 8302548"/>
              <a:gd name="connsiteY6" fmla="*/ 838200 h 838200"/>
              <a:gd name="connsiteX7" fmla="*/ 0 w 8302548"/>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838200 h 838200"/>
              <a:gd name="connsiteX4" fmla="*/ 8302176 w 8302548"/>
              <a:gd name="connsiteY4" fmla="*/ 614766 h 838200"/>
              <a:gd name="connsiteX5" fmla="*/ 8302176 w 8302548"/>
              <a:gd name="connsiteY5" fmla="*/ 723255 h 838200"/>
              <a:gd name="connsiteX6" fmla="*/ 0 w 8302548"/>
              <a:gd name="connsiteY6" fmla="*/ 838200 h 838200"/>
              <a:gd name="connsiteX7" fmla="*/ 0 w 8302548"/>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729712 h 838200"/>
              <a:gd name="connsiteX4" fmla="*/ 8302176 w 8302548"/>
              <a:gd name="connsiteY4" fmla="*/ 614766 h 838200"/>
              <a:gd name="connsiteX5" fmla="*/ 8302176 w 8302548"/>
              <a:gd name="connsiteY5" fmla="*/ 723255 h 838200"/>
              <a:gd name="connsiteX6" fmla="*/ 0 w 8302548"/>
              <a:gd name="connsiteY6" fmla="*/ 838200 h 838200"/>
              <a:gd name="connsiteX7" fmla="*/ 0 w 8302548"/>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729712 h 838200"/>
              <a:gd name="connsiteX4" fmla="*/ 8302176 w 8302548"/>
              <a:gd name="connsiteY4" fmla="*/ 614766 h 838200"/>
              <a:gd name="connsiteX5" fmla="*/ 8302176 w 8302548"/>
              <a:gd name="connsiteY5" fmla="*/ 820120 h 838200"/>
              <a:gd name="connsiteX6" fmla="*/ 0 w 8302548"/>
              <a:gd name="connsiteY6" fmla="*/ 838200 h 838200"/>
              <a:gd name="connsiteX7" fmla="*/ 0 w 8302548"/>
              <a:gd name="connsiteY7" fmla="*/ 0 h 838200"/>
              <a:gd name="connsiteX0" fmla="*/ 0 w 8302347"/>
              <a:gd name="connsiteY0" fmla="*/ 0 h 838200"/>
              <a:gd name="connsiteX1" fmla="*/ 8300884 w 8302347"/>
              <a:gd name="connsiteY1" fmla="*/ 0 h 838200"/>
              <a:gd name="connsiteX2" fmla="*/ 8302176 w 8302347"/>
              <a:gd name="connsiteY2" fmla="*/ 215685 h 838200"/>
              <a:gd name="connsiteX3" fmla="*/ 8300884 w 8302347"/>
              <a:gd name="connsiteY3" fmla="*/ 729712 h 838200"/>
              <a:gd name="connsiteX4" fmla="*/ 8298301 w 8302347"/>
              <a:gd name="connsiteY4" fmla="*/ 490779 h 838200"/>
              <a:gd name="connsiteX5" fmla="*/ 8302176 w 8302347"/>
              <a:gd name="connsiteY5" fmla="*/ 820120 h 838200"/>
              <a:gd name="connsiteX6" fmla="*/ 0 w 8302347"/>
              <a:gd name="connsiteY6" fmla="*/ 838200 h 838200"/>
              <a:gd name="connsiteX7" fmla="*/ 0 w 8302347"/>
              <a:gd name="connsiteY7" fmla="*/ 0 h 838200"/>
              <a:gd name="connsiteX0" fmla="*/ 0 w 8302347"/>
              <a:gd name="connsiteY0" fmla="*/ 0 h 838200"/>
              <a:gd name="connsiteX1" fmla="*/ 8300884 w 8302347"/>
              <a:gd name="connsiteY1" fmla="*/ 0 h 838200"/>
              <a:gd name="connsiteX2" fmla="*/ 8302176 w 8302347"/>
              <a:gd name="connsiteY2" fmla="*/ 215685 h 838200"/>
              <a:gd name="connsiteX3" fmla="*/ 8300884 w 8302347"/>
              <a:gd name="connsiteY3" fmla="*/ 656095 h 838200"/>
              <a:gd name="connsiteX4" fmla="*/ 8298301 w 8302347"/>
              <a:gd name="connsiteY4" fmla="*/ 490779 h 838200"/>
              <a:gd name="connsiteX5" fmla="*/ 8302176 w 8302347"/>
              <a:gd name="connsiteY5" fmla="*/ 820120 h 838200"/>
              <a:gd name="connsiteX6" fmla="*/ 0 w 8302347"/>
              <a:gd name="connsiteY6" fmla="*/ 838200 h 838200"/>
              <a:gd name="connsiteX7" fmla="*/ 0 w 8302347"/>
              <a:gd name="connsiteY7" fmla="*/ 0 h 838200"/>
              <a:gd name="connsiteX0" fmla="*/ 0 w 8302347"/>
              <a:gd name="connsiteY0" fmla="*/ 0 h 838200"/>
              <a:gd name="connsiteX1" fmla="*/ 8300884 w 8302347"/>
              <a:gd name="connsiteY1" fmla="*/ 0 h 838200"/>
              <a:gd name="connsiteX2" fmla="*/ 8193688 w 8302347"/>
              <a:gd name="connsiteY2" fmla="*/ 215685 h 838200"/>
              <a:gd name="connsiteX3" fmla="*/ 8300884 w 8302347"/>
              <a:gd name="connsiteY3" fmla="*/ 656095 h 838200"/>
              <a:gd name="connsiteX4" fmla="*/ 8298301 w 8302347"/>
              <a:gd name="connsiteY4" fmla="*/ 490779 h 838200"/>
              <a:gd name="connsiteX5" fmla="*/ 8302176 w 8302347"/>
              <a:gd name="connsiteY5" fmla="*/ 820120 h 838200"/>
              <a:gd name="connsiteX6" fmla="*/ 0 w 8302347"/>
              <a:gd name="connsiteY6" fmla="*/ 838200 h 838200"/>
              <a:gd name="connsiteX7" fmla="*/ 0 w 8302347"/>
              <a:gd name="connsiteY7" fmla="*/ 0 h 838200"/>
              <a:gd name="connsiteX0" fmla="*/ 0 w 8360294"/>
              <a:gd name="connsiteY0" fmla="*/ 0 h 838200"/>
              <a:gd name="connsiteX1" fmla="*/ 8300884 w 8360294"/>
              <a:gd name="connsiteY1" fmla="*/ 0 h 838200"/>
              <a:gd name="connsiteX2" fmla="*/ 8193688 w 8360294"/>
              <a:gd name="connsiteY2" fmla="*/ 215685 h 838200"/>
              <a:gd name="connsiteX3" fmla="*/ 8300884 w 8360294"/>
              <a:gd name="connsiteY3" fmla="*/ 656095 h 838200"/>
              <a:gd name="connsiteX4" fmla="*/ 8360294 w 8360294"/>
              <a:gd name="connsiteY4" fmla="*/ 455908 h 838200"/>
              <a:gd name="connsiteX5" fmla="*/ 8302176 w 8360294"/>
              <a:gd name="connsiteY5" fmla="*/ 820120 h 838200"/>
              <a:gd name="connsiteX6" fmla="*/ 0 w 8360294"/>
              <a:gd name="connsiteY6" fmla="*/ 838200 h 838200"/>
              <a:gd name="connsiteX7" fmla="*/ 0 w 8360294"/>
              <a:gd name="connsiteY7" fmla="*/ 0 h 838200"/>
              <a:gd name="connsiteX0" fmla="*/ 0 w 8360294"/>
              <a:gd name="connsiteY0" fmla="*/ 0 h 838200"/>
              <a:gd name="connsiteX1" fmla="*/ 8300884 w 8360294"/>
              <a:gd name="connsiteY1" fmla="*/ 0 h 838200"/>
              <a:gd name="connsiteX2" fmla="*/ 8193688 w 8360294"/>
              <a:gd name="connsiteY2" fmla="*/ 215685 h 838200"/>
              <a:gd name="connsiteX3" fmla="*/ 8223392 w 8360294"/>
              <a:gd name="connsiteY3" fmla="*/ 648346 h 838200"/>
              <a:gd name="connsiteX4" fmla="*/ 8360294 w 8360294"/>
              <a:gd name="connsiteY4" fmla="*/ 455908 h 838200"/>
              <a:gd name="connsiteX5" fmla="*/ 8302176 w 8360294"/>
              <a:gd name="connsiteY5" fmla="*/ 820120 h 838200"/>
              <a:gd name="connsiteX6" fmla="*/ 0 w 8360294"/>
              <a:gd name="connsiteY6" fmla="*/ 838200 h 838200"/>
              <a:gd name="connsiteX7" fmla="*/ 0 w 8360294"/>
              <a:gd name="connsiteY7" fmla="*/ 0 h 838200"/>
              <a:gd name="connsiteX0" fmla="*/ 0 w 8366769"/>
              <a:gd name="connsiteY0" fmla="*/ 0 h 838200"/>
              <a:gd name="connsiteX1" fmla="*/ 8300884 w 8366769"/>
              <a:gd name="connsiteY1" fmla="*/ 0 h 838200"/>
              <a:gd name="connsiteX2" fmla="*/ 8193688 w 8366769"/>
              <a:gd name="connsiteY2" fmla="*/ 215685 h 838200"/>
              <a:gd name="connsiteX3" fmla="*/ 8366751 w 8366769"/>
              <a:gd name="connsiteY3" fmla="*/ 450743 h 838200"/>
              <a:gd name="connsiteX4" fmla="*/ 8360294 w 8366769"/>
              <a:gd name="connsiteY4" fmla="*/ 455908 h 838200"/>
              <a:gd name="connsiteX5" fmla="*/ 8302176 w 8366769"/>
              <a:gd name="connsiteY5" fmla="*/ 820120 h 838200"/>
              <a:gd name="connsiteX6" fmla="*/ 0 w 8366769"/>
              <a:gd name="connsiteY6" fmla="*/ 838200 h 838200"/>
              <a:gd name="connsiteX7" fmla="*/ 0 w 8366769"/>
              <a:gd name="connsiteY7" fmla="*/ 0 h 838200"/>
              <a:gd name="connsiteX0" fmla="*/ 0 w 8366751"/>
              <a:gd name="connsiteY0" fmla="*/ 0 h 838200"/>
              <a:gd name="connsiteX1" fmla="*/ 8300884 w 8366751"/>
              <a:gd name="connsiteY1" fmla="*/ 0 h 838200"/>
              <a:gd name="connsiteX2" fmla="*/ 8193688 w 8366751"/>
              <a:gd name="connsiteY2" fmla="*/ 215685 h 838200"/>
              <a:gd name="connsiteX3" fmla="*/ 8366751 w 8366751"/>
              <a:gd name="connsiteY3" fmla="*/ 450743 h 838200"/>
              <a:gd name="connsiteX4" fmla="*/ 8166565 w 8366751"/>
              <a:gd name="connsiteY4" fmla="*/ 548898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15685 h 838200"/>
              <a:gd name="connsiteX3" fmla="*/ 8366751 w 8366751"/>
              <a:gd name="connsiteY3" fmla="*/ 450743 h 838200"/>
              <a:gd name="connsiteX4" fmla="*/ 8166565 w 8366751"/>
              <a:gd name="connsiteY4" fmla="*/ 548898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15685 h 838200"/>
              <a:gd name="connsiteX3" fmla="*/ 8366751 w 8366751"/>
              <a:gd name="connsiteY3" fmla="*/ 450743 h 838200"/>
              <a:gd name="connsiteX4" fmla="*/ 8185938 w 8366751"/>
              <a:gd name="connsiteY4" fmla="*/ 599267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62180 h 838200"/>
              <a:gd name="connsiteX3" fmla="*/ 8366751 w 8366751"/>
              <a:gd name="connsiteY3" fmla="*/ 450743 h 838200"/>
              <a:gd name="connsiteX4" fmla="*/ 8185938 w 8366751"/>
              <a:gd name="connsiteY4" fmla="*/ 599267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62180 h 838200"/>
              <a:gd name="connsiteX3" fmla="*/ 8366751 w 8366751"/>
              <a:gd name="connsiteY3" fmla="*/ 450743 h 838200"/>
              <a:gd name="connsiteX4" fmla="*/ 8185938 w 8366751"/>
              <a:gd name="connsiteY4" fmla="*/ 626389 h 838200"/>
              <a:gd name="connsiteX5" fmla="*/ 8302176 w 8366751"/>
              <a:gd name="connsiteY5" fmla="*/ 820120 h 838200"/>
              <a:gd name="connsiteX6" fmla="*/ 0 w 8366751"/>
              <a:gd name="connsiteY6" fmla="*/ 838200 h 838200"/>
              <a:gd name="connsiteX7" fmla="*/ 0 w 8366751"/>
              <a:gd name="connsiteY7" fmla="*/ 0 h 838200"/>
              <a:gd name="connsiteX0" fmla="*/ 0 w 8942681"/>
              <a:gd name="connsiteY0" fmla="*/ 0 h 838200"/>
              <a:gd name="connsiteX1" fmla="*/ 8300884 w 8942681"/>
              <a:gd name="connsiteY1" fmla="*/ 0 h 838200"/>
              <a:gd name="connsiteX2" fmla="*/ 8366751 w 8942681"/>
              <a:gd name="connsiteY2" fmla="*/ 450743 h 838200"/>
              <a:gd name="connsiteX3" fmla="*/ 8185938 w 8942681"/>
              <a:gd name="connsiteY3" fmla="*/ 626389 h 838200"/>
              <a:gd name="connsiteX4" fmla="*/ 8302176 w 8942681"/>
              <a:gd name="connsiteY4" fmla="*/ 820120 h 838200"/>
              <a:gd name="connsiteX5" fmla="*/ 0 w 8942681"/>
              <a:gd name="connsiteY5" fmla="*/ 838200 h 838200"/>
              <a:gd name="connsiteX6" fmla="*/ 0 w 8942681"/>
              <a:gd name="connsiteY6" fmla="*/ 0 h 838200"/>
              <a:gd name="connsiteX0" fmla="*/ 0 w 8878775"/>
              <a:gd name="connsiteY0" fmla="*/ 0 h 838200"/>
              <a:gd name="connsiteX1" fmla="*/ 8300884 w 8878775"/>
              <a:gd name="connsiteY1" fmla="*/ 0 h 838200"/>
              <a:gd name="connsiteX2" fmla="*/ 8185938 w 8878775"/>
              <a:gd name="connsiteY2" fmla="*/ 626389 h 838200"/>
              <a:gd name="connsiteX3" fmla="*/ 8302176 w 8878775"/>
              <a:gd name="connsiteY3" fmla="*/ 820120 h 838200"/>
              <a:gd name="connsiteX4" fmla="*/ 0 w 8878775"/>
              <a:gd name="connsiteY4" fmla="*/ 838200 h 838200"/>
              <a:gd name="connsiteX5" fmla="*/ 0 w 8878775"/>
              <a:gd name="connsiteY5" fmla="*/ 0 h 838200"/>
              <a:gd name="connsiteX0" fmla="*/ 0 w 9339221"/>
              <a:gd name="connsiteY0" fmla="*/ 0 h 838200"/>
              <a:gd name="connsiteX1" fmla="*/ 8300884 w 9339221"/>
              <a:gd name="connsiteY1" fmla="*/ 0 h 838200"/>
              <a:gd name="connsiteX2" fmla="*/ 8302176 w 9339221"/>
              <a:gd name="connsiteY2" fmla="*/ 820120 h 838200"/>
              <a:gd name="connsiteX3" fmla="*/ 0 w 9339221"/>
              <a:gd name="connsiteY3" fmla="*/ 838200 h 838200"/>
              <a:gd name="connsiteX4" fmla="*/ 0 w 9339221"/>
              <a:gd name="connsiteY4" fmla="*/ 0 h 838200"/>
              <a:gd name="connsiteX0" fmla="*/ 0 w 8302176"/>
              <a:gd name="connsiteY0" fmla="*/ 0 h 838200"/>
              <a:gd name="connsiteX1" fmla="*/ 8300884 w 8302176"/>
              <a:gd name="connsiteY1" fmla="*/ 0 h 838200"/>
              <a:gd name="connsiteX2" fmla="*/ 8302176 w 8302176"/>
              <a:gd name="connsiteY2" fmla="*/ 820120 h 838200"/>
              <a:gd name="connsiteX3" fmla="*/ 0 w 8302176"/>
              <a:gd name="connsiteY3" fmla="*/ 838200 h 838200"/>
              <a:gd name="connsiteX4" fmla="*/ 0 w 8302176"/>
              <a:gd name="connsiteY4" fmla="*/ 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2176" h="838200">
                <a:moveTo>
                  <a:pt x="0" y="0"/>
                </a:moveTo>
                <a:lnTo>
                  <a:pt x="8300884" y="0"/>
                </a:lnTo>
                <a:cubicBezTo>
                  <a:pt x="8301315" y="273373"/>
                  <a:pt x="8301745" y="546747"/>
                  <a:pt x="8302176" y="820120"/>
                </a:cubicBezTo>
                <a:lnTo>
                  <a:pt x="0" y="838200"/>
                </a:lnTo>
                <a:lnTo>
                  <a:pt x="0" y="0"/>
                </a:lnTo>
                <a:close/>
              </a:path>
            </a:pathLst>
          </a:custGeom>
          <a:ln w="28575">
            <a:solidFill>
              <a:schemeClr val="bg1"/>
            </a:solidFill>
          </a:ln>
          <a:scene3d>
            <a:camera prst="orthographicFront"/>
            <a:lightRig rig="threePt" dir="t"/>
          </a:scene3d>
          <a:sp3d>
            <a:bevelT w="254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1186021" y="2737825"/>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952338" y="2734210"/>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677054" y="2740505"/>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443371" y="2736890"/>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176793" y="2743185"/>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943110" y="2739570"/>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76532" y="2745865"/>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442849" y="2742250"/>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898929" y="2748545"/>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163644" y="2756767"/>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167348" y="2721919"/>
            <a:ext cx="7519452" cy="838200"/>
          </a:xfrm>
          <a:prstGeom prst="rect">
            <a:avLst/>
          </a:prstGeom>
          <a:solidFill>
            <a:srgbClr val="7030A0">
              <a:alpha val="60000"/>
            </a:srgb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067476" y="2727960"/>
            <a:ext cx="137307" cy="838200"/>
          </a:xfrm>
          <a:prstGeom prst="rect">
            <a:avLst/>
          </a:prstGeom>
          <a:solidFill>
            <a:srgbClr val="FF0000">
              <a:alpha val="50196"/>
            </a:srgb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0" y="2743200"/>
            <a:ext cx="6934200" cy="830997"/>
          </a:xfrm>
          <a:prstGeom prst="rect">
            <a:avLst/>
          </a:prstGeom>
          <a:noFill/>
        </p:spPr>
        <p:txBody>
          <a:bodyPr wrap="square" rtlCol="0">
            <a:spAutoFit/>
          </a:bodyPr>
          <a:lstStyle/>
          <a:p>
            <a:pPr algn="ctr"/>
            <a:r>
              <a:rPr lang="en-US" sz="4800" dirty="0">
                <a:effectLst>
                  <a:outerShdw blurRad="38100" dist="38100" dir="2700000" algn="tl">
                    <a:srgbClr val="000000">
                      <a:alpha val="43137"/>
                    </a:srgbClr>
                  </a:outerShdw>
                </a:effectLst>
              </a:rPr>
              <a:t>Millennial Kingdom</a:t>
            </a:r>
          </a:p>
        </p:txBody>
      </p:sp>
      <p:sp>
        <p:nvSpPr>
          <p:cNvPr id="27" name="TextBox 26"/>
          <p:cNvSpPr txBox="1"/>
          <p:nvPr/>
        </p:nvSpPr>
        <p:spPr>
          <a:xfrm>
            <a:off x="446362" y="1270000"/>
            <a:ext cx="1024875" cy="461665"/>
          </a:xfrm>
          <a:prstGeom prst="rect">
            <a:avLst/>
          </a:prstGeom>
          <a:noFill/>
          <a:ln w="28575">
            <a:solidFill>
              <a:schemeClr val="bg1"/>
            </a:solidFill>
          </a:ln>
          <a:effectLst>
            <a:outerShdw blurRad="50800" dist="38100" dir="8100000" algn="tr" rotWithShape="0">
              <a:prstClr val="black">
                <a:alpha val="40000"/>
              </a:prstClr>
            </a:outerShdw>
          </a:effectLst>
        </p:spPr>
        <p:txBody>
          <a:bodyPr wrap="square" rtlCol="0">
            <a:spAutoFit/>
          </a:bodyPr>
          <a:lstStyle/>
          <a:p>
            <a:pPr algn="ctr"/>
            <a:r>
              <a:rPr lang="en-US" sz="2400" b="1" i="1" dirty="0">
                <a:solidFill>
                  <a:srgbClr val="FFFF00"/>
                </a:solidFill>
                <a:latin typeface="Times New Roman" panose="02020603050405020304" pitchFamily="18" charset="0"/>
                <a:cs typeface="Times New Roman" panose="02020603050405020304" pitchFamily="18" charset="0"/>
              </a:rPr>
              <a:t>Bēma</a:t>
            </a:r>
          </a:p>
        </p:txBody>
      </p:sp>
      <p:cxnSp>
        <p:nvCxnSpPr>
          <p:cNvPr id="40" name="Straight Arrow Connector 39"/>
          <p:cNvCxnSpPr>
            <a:stCxn id="27" idx="2"/>
          </p:cNvCxnSpPr>
          <p:nvPr/>
        </p:nvCxnSpPr>
        <p:spPr>
          <a:xfrm>
            <a:off x="958800" y="1731665"/>
            <a:ext cx="108000" cy="91719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0" idx="0"/>
          </p:cNvCxnSpPr>
          <p:nvPr/>
        </p:nvCxnSpPr>
        <p:spPr>
          <a:xfrm flipH="1" flipV="1">
            <a:off x="1197430" y="3643086"/>
            <a:ext cx="510722" cy="105955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588329" y="3918857"/>
            <a:ext cx="3439886" cy="1754326"/>
          </a:xfrm>
          <a:prstGeom prst="rect">
            <a:avLst/>
          </a:prstGeom>
          <a:noFill/>
        </p:spPr>
        <p:txBody>
          <a:bodyPr wrap="square" rtlCol="0">
            <a:spAutoFit/>
            <a:scene3d>
              <a:camera prst="orthographicFront"/>
              <a:lightRig rig="threePt" dir="t"/>
            </a:scene3d>
            <a:sp3d extrusionH="57150">
              <a:bevelT w="133350" h="44450"/>
            </a:sp3d>
          </a:bodyPr>
          <a:lstStyle/>
          <a:p>
            <a:pPr algn="ctr"/>
            <a:r>
              <a:rPr lang="en-US" sz="5400" b="1" dirty="0">
                <a:blipFill dpi="0" rotWithShape="1">
                  <a:blip r:embed="rId3">
                    <a:extLst>
                      <a:ext uri="{28A0092B-C50C-407E-A947-70E740481C1C}">
                        <a14:useLocalDpi xmlns:a14="http://schemas.microsoft.com/office/drawing/2010/main" val="0"/>
                      </a:ext>
                    </a:extLst>
                  </a:blip>
                  <a:srcRect/>
                  <a:stretch>
                    <a:fillRect/>
                  </a:stretch>
                </a:blipFill>
              </a:rPr>
              <a:t>The Four Judgments</a:t>
            </a:r>
          </a:p>
        </p:txBody>
      </p:sp>
      <p:sp>
        <p:nvSpPr>
          <p:cNvPr id="28" name="TextBox 27"/>
          <p:cNvSpPr txBox="1"/>
          <p:nvPr/>
        </p:nvSpPr>
        <p:spPr>
          <a:xfrm>
            <a:off x="485634" y="2946400"/>
            <a:ext cx="1307485" cy="400110"/>
          </a:xfrm>
          <a:prstGeom prst="rect">
            <a:avLst/>
          </a:prstGeom>
          <a:noFill/>
        </p:spPr>
        <p:txBody>
          <a:bodyPr wrap="square" rtlCol="0">
            <a:spAutoFit/>
          </a:bodyPr>
          <a:lstStyle/>
          <a:p>
            <a:r>
              <a:rPr lang="en-US" sz="2000" dirty="0">
                <a:effectLst>
                  <a:outerShdw blurRad="38100" dist="38100" dir="2700000" algn="tl">
                    <a:srgbClr val="000000">
                      <a:alpha val="43137"/>
                    </a:srgbClr>
                  </a:outerShdw>
                </a:effectLst>
              </a:rPr>
              <a:t>Tribulation</a:t>
            </a:r>
          </a:p>
        </p:txBody>
      </p:sp>
    </p:spTree>
    <p:extLst>
      <p:ext uri="{BB962C8B-B14F-4D97-AF65-F5344CB8AC3E}">
        <p14:creationId xmlns:p14="http://schemas.microsoft.com/office/powerpoint/2010/main" val="166079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par>
                          <p:cTn id="46" fill="hold">
                            <p:stCondLst>
                              <p:cond delay="1500"/>
                            </p:stCondLst>
                            <p:childTnLst>
                              <p:par>
                                <p:cTn id="47" presetID="22" presetClass="entr" presetSubtype="1"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up)">
                                      <p:cBhvr>
                                        <p:cTn id="49" dur="500"/>
                                        <p:tgtEl>
                                          <p:spTgt spid="40"/>
                                        </p:tgtEl>
                                      </p:cBhvr>
                                    </p:animEffect>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par>
                                <p:cTn id="63" presetID="22" presetClass="entr" presetSubtype="4"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wipe(down)">
                                      <p:cBhvr>
                                        <p:cTn id="65" dur="500"/>
                                        <p:tgtEl>
                                          <p:spTgt spid="44"/>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left)">
                                      <p:cBhvr>
                                        <p:cTn id="69" dur="500"/>
                                        <p:tgtEl>
                                          <p:spTgt spid="23"/>
                                        </p:tgtEl>
                                      </p:cBhvr>
                                    </p:animEffect>
                                  </p:childTnLst>
                                </p:cTn>
                              </p:par>
                              <p:par>
                                <p:cTn id="70" presetID="10" presetClass="entr" presetSubtype="0" fill="hold" grpId="0" nodeType="withEffect">
                                  <p:stCondLst>
                                    <p:cond delay="0"/>
                                  </p:stCondLst>
                                  <p:iterate type="lt">
                                    <p:tmPct val="0"/>
                                  </p:iterate>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23" grpId="0" animBg="1"/>
      <p:bldP spid="24" grpId="0" animBg="1"/>
      <p:bldP spid="26" grpId="0"/>
      <p:bldP spid="27" grpId="0" animBg="1"/>
      <p:bldP spid="48"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25:31-46</a:t>
            </a:r>
          </a:p>
        </p:txBody>
      </p:sp>
    </p:spTree>
    <p:extLst>
      <p:ext uri="{BB962C8B-B14F-4D97-AF65-F5344CB8AC3E}">
        <p14:creationId xmlns:p14="http://schemas.microsoft.com/office/powerpoint/2010/main" val="41990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Penoir" panose="020B0500000000000000" pitchFamily="34" charset="0"/>
              </a:rPr>
              <a:t>The Israelites Judgment </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25:31-46</a:t>
            </a:r>
          </a:p>
        </p:txBody>
      </p:sp>
      <p:sp>
        <p:nvSpPr>
          <p:cNvPr id="8" name="TextBox 7"/>
          <p:cNvSpPr txBox="1"/>
          <p:nvPr/>
        </p:nvSpPr>
        <p:spPr>
          <a:xfrm>
            <a:off x="690880" y="1240976"/>
            <a:ext cx="7971339" cy="4524315"/>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dirty="0">
                <a:effectLst>
                  <a:outerShdw blurRad="38100" dist="38100" dir="2700000" algn="tl">
                    <a:srgbClr val="000000">
                      <a:alpha val="43137"/>
                    </a:srgbClr>
                  </a:outerShdw>
                </a:effectLst>
                <a:latin typeface="+mj-lt"/>
              </a:rPr>
              <a:t>Dan. 12:1-3 ~ </a:t>
            </a:r>
            <a:r>
              <a:rPr lang="en-US" sz="3200" baseline="30000" dirty="0">
                <a:effectLst>
                  <a:outerShdw blurRad="38100" dist="38100" dir="2700000" algn="tl">
                    <a:srgbClr val="000000">
                      <a:alpha val="43137"/>
                    </a:srgbClr>
                  </a:outerShdw>
                </a:effectLst>
                <a:latin typeface="+mj-lt"/>
              </a:rPr>
              <a:t>1</a:t>
            </a:r>
            <a:r>
              <a:rPr lang="en-US" sz="3200" dirty="0">
                <a:effectLst>
                  <a:outerShdw blurRad="38100" dist="38100" dir="2700000" algn="tl">
                    <a:srgbClr val="000000">
                      <a:alpha val="43137"/>
                    </a:srgbClr>
                  </a:outerShdw>
                </a:effectLst>
                <a:latin typeface="+mj-lt"/>
              </a:rPr>
              <a:t> </a:t>
            </a:r>
            <a:r>
              <a:rPr lang="en-US" sz="3200" dirty="0">
                <a:solidFill>
                  <a:srgbClr val="FFFF00"/>
                </a:solidFill>
                <a:effectLst>
                  <a:outerShdw blurRad="38100" dist="38100" dir="2700000" algn="tl">
                    <a:srgbClr val="000000">
                      <a:alpha val="43137"/>
                    </a:srgbClr>
                  </a:outerShdw>
                </a:effectLst>
                <a:latin typeface="+mj-lt"/>
              </a:rPr>
              <a:t>At that time Michael shall stand up,</a:t>
            </a:r>
          </a:p>
          <a:p>
            <a:r>
              <a:rPr lang="en-US" sz="3200" dirty="0">
                <a:solidFill>
                  <a:srgbClr val="FFFF00"/>
                </a:solidFill>
                <a:effectLst>
                  <a:outerShdw blurRad="38100" dist="38100" dir="2700000" algn="tl">
                    <a:srgbClr val="000000">
                      <a:alpha val="43137"/>
                    </a:srgbClr>
                  </a:outerShdw>
                </a:effectLst>
                <a:latin typeface="+mj-lt"/>
              </a:rPr>
              <a:t>The great prince who stands </a:t>
            </a:r>
            <a:r>
              <a:rPr lang="en-US" sz="3200" i="1" dirty="0">
                <a:solidFill>
                  <a:srgbClr val="FFFF00"/>
                </a:solidFill>
                <a:effectLst>
                  <a:outerShdw blurRad="38100" dist="38100" dir="2700000" algn="tl">
                    <a:srgbClr val="000000">
                      <a:alpha val="43137"/>
                    </a:srgbClr>
                  </a:outerShdw>
                </a:effectLst>
                <a:latin typeface="+mj-lt"/>
              </a:rPr>
              <a:t>watch</a:t>
            </a:r>
            <a:r>
              <a:rPr lang="en-US" sz="3200" dirty="0">
                <a:solidFill>
                  <a:srgbClr val="FFFF00"/>
                </a:solidFill>
                <a:effectLst>
                  <a:outerShdw blurRad="38100" dist="38100" dir="2700000" algn="tl">
                    <a:srgbClr val="000000">
                      <a:alpha val="43137"/>
                    </a:srgbClr>
                  </a:outerShdw>
                </a:effectLst>
                <a:latin typeface="+mj-lt"/>
              </a:rPr>
              <a:t> over the sons of your people;</a:t>
            </a:r>
          </a:p>
          <a:p>
            <a:r>
              <a:rPr lang="en-US" sz="3200" dirty="0">
                <a:solidFill>
                  <a:srgbClr val="FFFF00"/>
                </a:solidFill>
                <a:effectLst>
                  <a:outerShdw blurRad="38100" dist="38100" dir="2700000" algn="tl">
                    <a:srgbClr val="000000">
                      <a:alpha val="43137"/>
                    </a:srgbClr>
                  </a:outerShdw>
                </a:effectLst>
                <a:latin typeface="+mj-lt"/>
              </a:rPr>
              <a:t>And there shall be a time of trouble,</a:t>
            </a:r>
          </a:p>
          <a:p>
            <a:r>
              <a:rPr lang="en-US" sz="3200" dirty="0">
                <a:solidFill>
                  <a:srgbClr val="FFFF00"/>
                </a:solidFill>
                <a:effectLst>
                  <a:outerShdw blurRad="38100" dist="38100" dir="2700000" algn="tl">
                    <a:srgbClr val="000000">
                      <a:alpha val="43137"/>
                    </a:srgbClr>
                  </a:outerShdw>
                </a:effectLst>
                <a:latin typeface="+mj-lt"/>
              </a:rPr>
              <a:t>Such as never was since there was a nation,</a:t>
            </a:r>
          </a:p>
          <a:p>
            <a:r>
              <a:rPr lang="en-US" sz="3200" i="1" dirty="0">
                <a:solidFill>
                  <a:srgbClr val="FFFF00"/>
                </a:solidFill>
                <a:effectLst>
                  <a:outerShdw blurRad="38100" dist="38100" dir="2700000" algn="tl">
                    <a:srgbClr val="000000">
                      <a:alpha val="43137"/>
                    </a:srgbClr>
                  </a:outerShdw>
                </a:effectLst>
                <a:latin typeface="+mj-lt"/>
              </a:rPr>
              <a:t>Even</a:t>
            </a:r>
            <a:r>
              <a:rPr lang="en-US" sz="3200" dirty="0">
                <a:solidFill>
                  <a:srgbClr val="FFFF00"/>
                </a:solidFill>
                <a:effectLst>
                  <a:outerShdw blurRad="38100" dist="38100" dir="2700000" algn="tl">
                    <a:srgbClr val="000000">
                      <a:alpha val="43137"/>
                    </a:srgbClr>
                  </a:outerShdw>
                </a:effectLst>
                <a:latin typeface="+mj-lt"/>
              </a:rPr>
              <a:t> to that time.</a:t>
            </a:r>
          </a:p>
          <a:p>
            <a:r>
              <a:rPr lang="en-US" sz="3200" dirty="0">
                <a:solidFill>
                  <a:srgbClr val="FFFF00"/>
                </a:solidFill>
                <a:effectLst>
                  <a:outerShdw blurRad="38100" dist="38100" dir="2700000" algn="tl">
                    <a:srgbClr val="000000">
                      <a:alpha val="43137"/>
                    </a:srgbClr>
                  </a:outerShdw>
                </a:effectLst>
                <a:latin typeface="+mj-lt"/>
              </a:rPr>
              <a:t>And at that time your people shall be delivered,</a:t>
            </a:r>
          </a:p>
          <a:p>
            <a:r>
              <a:rPr lang="en-US" sz="3200" dirty="0">
                <a:solidFill>
                  <a:srgbClr val="FFFF00"/>
                </a:solidFill>
                <a:effectLst>
                  <a:outerShdw blurRad="38100" dist="38100" dir="2700000" algn="tl">
                    <a:srgbClr val="000000">
                      <a:alpha val="43137"/>
                    </a:srgbClr>
                  </a:outerShdw>
                </a:effectLst>
                <a:latin typeface="+mj-lt"/>
              </a:rPr>
              <a:t>Every one who is found written in the book.</a:t>
            </a:r>
          </a:p>
        </p:txBody>
      </p:sp>
    </p:spTree>
    <p:extLst>
      <p:ext uri="{BB962C8B-B14F-4D97-AF65-F5344CB8AC3E}">
        <p14:creationId xmlns:p14="http://schemas.microsoft.com/office/powerpoint/2010/main" val="242688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Penoir" panose="020B0500000000000000" pitchFamily="34" charset="0"/>
              </a:rPr>
              <a:t>The Israelites Judgment </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25:31-46</a:t>
            </a:r>
          </a:p>
        </p:txBody>
      </p:sp>
      <p:sp>
        <p:nvSpPr>
          <p:cNvPr id="5" name="Rectangle 4"/>
          <p:cNvSpPr/>
          <p:nvPr/>
        </p:nvSpPr>
        <p:spPr>
          <a:xfrm>
            <a:off x="682171" y="2228543"/>
            <a:ext cx="4089927"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82174" y="2692997"/>
            <a:ext cx="6872511"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90880" y="1240976"/>
            <a:ext cx="7971339" cy="4031873"/>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dirty="0">
                <a:effectLst>
                  <a:outerShdw blurRad="38100" dist="38100" dir="2700000" algn="tl">
                    <a:srgbClr val="000000">
                      <a:alpha val="43137"/>
                    </a:srgbClr>
                  </a:outerShdw>
                </a:effectLst>
                <a:latin typeface="+mj-lt"/>
              </a:rPr>
              <a:t>Dan. 12:1-3 ~ </a:t>
            </a:r>
            <a:r>
              <a:rPr lang="en-US" sz="3200" baseline="30000" dirty="0">
                <a:effectLst>
                  <a:outerShdw blurRad="38100" dist="38100" dir="2700000" algn="tl">
                    <a:srgbClr val="000000">
                      <a:alpha val="43137"/>
                    </a:srgbClr>
                  </a:outerShdw>
                </a:effectLst>
              </a:rPr>
              <a:t>2 </a:t>
            </a:r>
            <a:r>
              <a:rPr lang="en-US" sz="3200" dirty="0">
                <a:solidFill>
                  <a:srgbClr val="FFFF00"/>
                </a:solidFill>
                <a:effectLst>
                  <a:outerShdw blurRad="38100" dist="38100" dir="2700000" algn="tl">
                    <a:srgbClr val="000000">
                      <a:alpha val="43137"/>
                    </a:srgbClr>
                  </a:outerShdw>
                </a:effectLst>
              </a:rPr>
              <a:t>And many of those who sleep in the dust of the earth shall awake,</a:t>
            </a:r>
          </a:p>
          <a:p>
            <a:r>
              <a:rPr lang="en-US" sz="3200" dirty="0">
                <a:solidFill>
                  <a:srgbClr val="FFFF00"/>
                </a:solidFill>
                <a:effectLst>
                  <a:outerShdw blurRad="38100" dist="38100" dir="2700000" algn="tl">
                    <a:srgbClr val="000000">
                      <a:alpha val="43137"/>
                    </a:srgbClr>
                  </a:outerShdw>
                </a:effectLst>
              </a:rPr>
              <a:t>Some to everlasting life,</a:t>
            </a:r>
          </a:p>
          <a:p>
            <a:r>
              <a:rPr lang="en-US" sz="3200" dirty="0">
                <a:solidFill>
                  <a:srgbClr val="FFFF00"/>
                </a:solidFill>
                <a:effectLst>
                  <a:outerShdw blurRad="38100" dist="38100" dir="2700000" algn="tl">
                    <a:srgbClr val="000000">
                      <a:alpha val="43137"/>
                    </a:srgbClr>
                  </a:outerShdw>
                </a:effectLst>
              </a:rPr>
              <a:t>Some to shame </a:t>
            </a:r>
            <a:r>
              <a:rPr lang="en-US" sz="3200" i="1" dirty="0">
                <a:solidFill>
                  <a:srgbClr val="FFFF00"/>
                </a:solidFill>
                <a:effectLst>
                  <a:outerShdw blurRad="38100" dist="38100" dir="2700000" algn="tl">
                    <a:srgbClr val="000000">
                      <a:alpha val="43137"/>
                    </a:srgbClr>
                  </a:outerShdw>
                </a:effectLst>
              </a:rPr>
              <a:t>and</a:t>
            </a:r>
            <a:r>
              <a:rPr lang="en-US" sz="3200" dirty="0">
                <a:solidFill>
                  <a:srgbClr val="FFFF00"/>
                </a:solidFill>
                <a:effectLst>
                  <a:outerShdw blurRad="38100" dist="38100" dir="2700000" algn="tl">
                    <a:srgbClr val="000000">
                      <a:alpha val="43137"/>
                    </a:srgbClr>
                  </a:outerShdw>
                </a:effectLst>
              </a:rPr>
              <a:t> everlasting contempt.</a:t>
            </a:r>
          </a:p>
          <a:p>
            <a:r>
              <a:rPr lang="en-US" sz="3200" baseline="30000" dirty="0">
                <a:effectLst>
                  <a:outerShdw blurRad="38100" dist="38100" dir="2700000" algn="tl">
                    <a:srgbClr val="000000">
                      <a:alpha val="43137"/>
                    </a:srgbClr>
                  </a:outerShdw>
                </a:effectLst>
              </a:rPr>
              <a:t>3</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Those who are wise shall shine</a:t>
            </a:r>
          </a:p>
          <a:p>
            <a:r>
              <a:rPr lang="en-US" sz="3200" dirty="0">
                <a:solidFill>
                  <a:srgbClr val="FFFF00"/>
                </a:solidFill>
                <a:effectLst>
                  <a:outerShdw blurRad="38100" dist="38100" dir="2700000" algn="tl">
                    <a:srgbClr val="000000">
                      <a:alpha val="43137"/>
                    </a:srgbClr>
                  </a:outerShdw>
                </a:effectLst>
              </a:rPr>
              <a:t>Like the brightness of the firmament,</a:t>
            </a:r>
          </a:p>
          <a:p>
            <a:r>
              <a:rPr lang="en-US" sz="3200" dirty="0">
                <a:solidFill>
                  <a:srgbClr val="FFFF00"/>
                </a:solidFill>
                <a:effectLst>
                  <a:outerShdw blurRad="38100" dist="38100" dir="2700000" algn="tl">
                    <a:srgbClr val="000000">
                      <a:alpha val="43137"/>
                    </a:srgbClr>
                  </a:outerShdw>
                </a:effectLst>
              </a:rPr>
              <a:t>And those who turn many to righteousness</a:t>
            </a:r>
          </a:p>
          <a:p>
            <a:r>
              <a:rPr lang="en-US" sz="3200" dirty="0">
                <a:solidFill>
                  <a:srgbClr val="FFFF00"/>
                </a:solidFill>
                <a:effectLst>
                  <a:outerShdw blurRad="38100" dist="38100" dir="2700000" algn="tl">
                    <a:srgbClr val="000000">
                      <a:alpha val="43137"/>
                    </a:srgbClr>
                  </a:outerShdw>
                </a:effectLst>
              </a:rPr>
              <a:t>Like the stars forever and ever.</a:t>
            </a:r>
            <a:endParaRPr lang="en-US" sz="3200"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1150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25:31-46</a:t>
            </a:r>
          </a:p>
        </p:txBody>
      </p:sp>
      <p:pic>
        <p:nvPicPr>
          <p:cNvPr id="5" name="Picture 6" descr="C:\Users\Ken\AppData\Local\Microsoft\Windows\Temporary Internet Files\Content.IE5\ICQQ1PB7\MP9003847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1053">
            <a:off x="2194879" y="917207"/>
            <a:ext cx="4810628" cy="4918364"/>
          </a:xfrm>
          <a:prstGeom prst="rect">
            <a:avLst/>
          </a:prstGeom>
          <a:noFill/>
          <a:effectLst>
            <a:outerShdw blurRad="127000" dist="254000" dir="2700000" algn="tl" rotWithShape="0">
              <a:schemeClr val="bg1">
                <a:alpha val="35000"/>
              </a:scheme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4194627" y="1242273"/>
            <a:ext cx="2445224" cy="3297072"/>
          </a:xfrm>
          <a:prstGeom prst="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49403" y="1245493"/>
            <a:ext cx="2445224" cy="3297072"/>
          </a:xfrm>
          <a:prstGeom prst="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239491" y="1873731"/>
            <a:ext cx="2360814" cy="1538883"/>
          </a:xfrm>
          <a:prstGeom prst="rect">
            <a:avLst/>
          </a:prstGeom>
          <a:noFill/>
        </p:spPr>
        <p:txBody>
          <a:bodyPr wrap="square" rtlCol="0">
            <a:spAutoFit/>
          </a:bodyPr>
          <a:lstStyle/>
          <a:p>
            <a:pPr algn="ctr"/>
            <a:r>
              <a:rPr lang="en-US" sz="5400" b="1" dirty="0">
                <a:solidFill>
                  <a:srgbClr val="4F6228"/>
                </a:solidFill>
                <a:latin typeface="Vivaldi" pitchFamily="66" charset="0"/>
              </a:rPr>
              <a:t>Deepest</a:t>
            </a:r>
          </a:p>
          <a:p>
            <a:pPr algn="ctr"/>
            <a:r>
              <a:rPr lang="en-US" sz="4000" b="1" dirty="0">
                <a:solidFill>
                  <a:srgbClr val="4F6228"/>
                </a:solidFill>
                <a:latin typeface="Vivaldi" pitchFamily="66" charset="0"/>
              </a:rPr>
              <a:t>Sympathies</a:t>
            </a:r>
          </a:p>
        </p:txBody>
      </p:sp>
      <p:sp>
        <p:nvSpPr>
          <p:cNvPr id="9" name="TextBox 8"/>
          <p:cNvSpPr txBox="1"/>
          <p:nvPr/>
        </p:nvSpPr>
        <p:spPr>
          <a:xfrm>
            <a:off x="4161924" y="1935150"/>
            <a:ext cx="2521423" cy="2308324"/>
          </a:xfrm>
          <a:prstGeom prst="rect">
            <a:avLst/>
          </a:prstGeom>
          <a:noFill/>
        </p:spPr>
        <p:txBody>
          <a:bodyPr wrap="square" rtlCol="0">
            <a:spAutoFit/>
          </a:bodyPr>
          <a:lstStyle/>
          <a:p>
            <a:pPr algn="ctr"/>
            <a:r>
              <a:rPr lang="en-US" sz="2800" dirty="0">
                <a:solidFill>
                  <a:srgbClr val="4F6228"/>
                </a:solidFill>
                <a:latin typeface="Caligula" pitchFamily="2" charset="0"/>
              </a:rPr>
              <a:t>Congratulations on your</a:t>
            </a:r>
          </a:p>
          <a:p>
            <a:pPr algn="ctr"/>
            <a:r>
              <a:rPr lang="en-US" sz="2800" dirty="0">
                <a:solidFill>
                  <a:srgbClr val="4F6228"/>
                </a:solidFill>
                <a:latin typeface="Caligula" pitchFamily="2" charset="0"/>
              </a:rPr>
              <a:t> </a:t>
            </a:r>
            <a:r>
              <a:rPr lang="en-US" sz="4400" dirty="0">
                <a:solidFill>
                  <a:srgbClr val="4F6228"/>
                </a:solidFill>
                <a:latin typeface="Caligula" pitchFamily="2" charset="0"/>
              </a:rPr>
              <a:t>new location</a:t>
            </a:r>
          </a:p>
        </p:txBody>
      </p:sp>
      <p:pic>
        <p:nvPicPr>
          <p:cNvPr id="10" name="Picture 7" descr="C:\Users\Ken\AppData\Local\Microsoft\Windows\Temporary Internet Files\Content.IE5\OIP5WF12\MC90044032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9027" y="2481945"/>
            <a:ext cx="609600" cy="8290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Users\Ken\AppData\Local\Microsoft\Windows\Temporary Internet Files\Content.IE5\OIP5WF12\MC90044032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9137" y="1240973"/>
            <a:ext cx="2431143" cy="3306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5871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500" fill="hold"/>
                                        <p:tgtEl>
                                          <p:spTgt spid="10"/>
                                        </p:tgtEl>
                                      </p:cBhvr>
                                      <p:by x="400000" y="400000"/>
                                    </p:animScale>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500"/>
                            </p:stCondLst>
                            <p:childTnLst>
                              <p:par>
                                <p:cTn id="20" presetID="1" presetClass="exit" presetSubtype="0" fill="hold" nodeType="afterEffect">
                                  <p:stCondLst>
                                    <p:cond delay="0"/>
                                  </p:stCondLst>
                                  <p:childTnLst>
                                    <p:set>
                                      <p:cBhvr>
                                        <p:cTn id="21" dur="1" fill="hold">
                                          <p:stCondLst>
                                            <p:cond delay="0"/>
                                          </p:stCondLst>
                                        </p:cTn>
                                        <p:tgtEl>
                                          <p:spTgt spid="10"/>
                                        </p:tgtEl>
                                        <p:attrNameLst>
                                          <p:attrName>style.visibility</p:attrName>
                                        </p:attrNameLst>
                                      </p:cBhvr>
                                      <p:to>
                                        <p:strVal val="hidden"/>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7" presetClass="exit" presetSubtype="8" fill="hold" nodeType="clickEffect">
                                  <p:stCondLst>
                                    <p:cond delay="0"/>
                                  </p:stCondLst>
                                  <p:childTnLst>
                                    <p:anim calcmode="lin" valueType="num">
                                      <p:cBhvr>
                                        <p:cTn id="28" dur="500"/>
                                        <p:tgtEl>
                                          <p:spTgt spid="11"/>
                                        </p:tgtEl>
                                        <p:attrNameLst>
                                          <p:attrName>ppt_x</p:attrName>
                                        </p:attrNameLst>
                                      </p:cBhvr>
                                      <p:tavLst>
                                        <p:tav tm="0">
                                          <p:val>
                                            <p:strVal val="ppt_x"/>
                                          </p:val>
                                        </p:tav>
                                        <p:tav tm="100000">
                                          <p:val>
                                            <p:strVal val="ppt_x-ppt_w/2"/>
                                          </p:val>
                                        </p:tav>
                                      </p:tavLst>
                                    </p:anim>
                                    <p:anim calcmode="lin" valueType="num">
                                      <p:cBhvr>
                                        <p:cTn id="29" dur="500"/>
                                        <p:tgtEl>
                                          <p:spTgt spid="11"/>
                                        </p:tgtEl>
                                        <p:attrNameLst>
                                          <p:attrName>ppt_y</p:attrName>
                                        </p:attrNameLst>
                                      </p:cBhvr>
                                      <p:tavLst>
                                        <p:tav tm="0">
                                          <p:val>
                                            <p:strVal val="ppt_y"/>
                                          </p:val>
                                        </p:tav>
                                        <p:tav tm="100000">
                                          <p:val>
                                            <p:strVal val="ppt_y"/>
                                          </p:val>
                                        </p:tav>
                                      </p:tavLst>
                                    </p:anim>
                                    <p:anim calcmode="lin" valueType="num">
                                      <p:cBhvr>
                                        <p:cTn id="30" dur="500"/>
                                        <p:tgtEl>
                                          <p:spTgt spid="11"/>
                                        </p:tgtEl>
                                        <p:attrNameLst>
                                          <p:attrName>ppt_w</p:attrName>
                                        </p:attrNameLst>
                                      </p:cBhvr>
                                      <p:tavLst>
                                        <p:tav tm="0">
                                          <p:val>
                                            <p:strVal val="ppt_w"/>
                                          </p:val>
                                        </p:tav>
                                        <p:tav tm="100000">
                                          <p:val>
                                            <p:fltVal val="0"/>
                                          </p:val>
                                        </p:tav>
                                      </p:tavLst>
                                    </p:anim>
                                    <p:anim calcmode="lin" valueType="num">
                                      <p:cBhvr>
                                        <p:cTn id="31" dur="500"/>
                                        <p:tgtEl>
                                          <p:spTgt spid="11"/>
                                        </p:tgtEl>
                                        <p:attrNameLst>
                                          <p:attrName>ppt_h</p:attrName>
                                        </p:attrNameLst>
                                      </p:cBhvr>
                                      <p:tavLst>
                                        <p:tav tm="0">
                                          <p:val>
                                            <p:strVal val="ppt_h"/>
                                          </p:val>
                                        </p:tav>
                                        <p:tav tm="100000">
                                          <p:val>
                                            <p:strVal val="ppt_h"/>
                                          </p:val>
                                        </p:tav>
                                      </p:tavLst>
                                    </p:anim>
                                    <p:set>
                                      <p:cBhvr>
                                        <p:cTn id="32" dur="1" fill="hold">
                                          <p:stCondLst>
                                            <p:cond delay="499"/>
                                          </p:stCondLst>
                                        </p:cTn>
                                        <p:tgtEl>
                                          <p:spTgt spid="11"/>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par>
                          <p:cTn id="35" fill="hold">
                            <p:stCondLst>
                              <p:cond delay="500"/>
                            </p:stCondLst>
                            <p:childTnLst>
                              <p:par>
                                <p:cTn id="36" presetID="17" presetClass="entr" presetSubtype="2"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ppt_x</p:attrName>
                                        </p:attrNameLst>
                                      </p:cBhvr>
                                      <p:tavLst>
                                        <p:tav tm="0">
                                          <p:val>
                                            <p:strVal val="#ppt_x+#ppt_w/2"/>
                                          </p:val>
                                        </p:tav>
                                        <p:tav tm="100000">
                                          <p:val>
                                            <p:strVal val="#ppt_x"/>
                                          </p:val>
                                        </p:tav>
                                      </p:tavLst>
                                    </p:anim>
                                    <p:anim calcmode="lin" valueType="num">
                                      <p:cBhvr>
                                        <p:cTn id="39" dur="500" fill="hold"/>
                                        <p:tgtEl>
                                          <p:spTgt spid="7"/>
                                        </p:tgtEl>
                                        <p:attrNameLst>
                                          <p:attrName>ppt_y</p:attrName>
                                        </p:attrNameLst>
                                      </p:cBhvr>
                                      <p:tavLst>
                                        <p:tav tm="0">
                                          <p:val>
                                            <p:strVal val="#ppt_y"/>
                                          </p:val>
                                        </p:tav>
                                        <p:tav tm="100000">
                                          <p:val>
                                            <p:strVal val="#ppt_y"/>
                                          </p:val>
                                        </p:tav>
                                      </p:tavLst>
                                    </p:anim>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7" presetClass="exit" presetSubtype="2" fill="hold" grpId="1" nodeType="clickEffect">
                                  <p:stCondLst>
                                    <p:cond delay="0"/>
                                  </p:stCondLst>
                                  <p:childTnLst>
                                    <p:anim calcmode="lin" valueType="num">
                                      <p:cBhvr>
                                        <p:cTn id="45" dur="500"/>
                                        <p:tgtEl>
                                          <p:spTgt spid="7"/>
                                        </p:tgtEl>
                                        <p:attrNameLst>
                                          <p:attrName>ppt_x</p:attrName>
                                        </p:attrNameLst>
                                      </p:cBhvr>
                                      <p:tavLst>
                                        <p:tav tm="0">
                                          <p:val>
                                            <p:strVal val="ppt_x"/>
                                          </p:val>
                                        </p:tav>
                                        <p:tav tm="100000">
                                          <p:val>
                                            <p:strVal val="ppt_x+ppt_w/2"/>
                                          </p:val>
                                        </p:tav>
                                      </p:tavLst>
                                    </p:anim>
                                    <p:anim calcmode="lin" valueType="num">
                                      <p:cBhvr>
                                        <p:cTn id="46" dur="500"/>
                                        <p:tgtEl>
                                          <p:spTgt spid="7"/>
                                        </p:tgtEl>
                                        <p:attrNameLst>
                                          <p:attrName>ppt_y</p:attrName>
                                        </p:attrNameLst>
                                      </p:cBhvr>
                                      <p:tavLst>
                                        <p:tav tm="0">
                                          <p:val>
                                            <p:strVal val="ppt_y"/>
                                          </p:val>
                                        </p:tav>
                                        <p:tav tm="100000">
                                          <p:val>
                                            <p:strVal val="ppt_y"/>
                                          </p:val>
                                        </p:tav>
                                      </p:tavLst>
                                    </p:anim>
                                    <p:anim calcmode="lin" valueType="num">
                                      <p:cBhvr>
                                        <p:cTn id="47" dur="500"/>
                                        <p:tgtEl>
                                          <p:spTgt spid="7"/>
                                        </p:tgtEl>
                                        <p:attrNameLst>
                                          <p:attrName>ppt_w</p:attrName>
                                        </p:attrNameLst>
                                      </p:cBhvr>
                                      <p:tavLst>
                                        <p:tav tm="0">
                                          <p:val>
                                            <p:strVal val="ppt_w"/>
                                          </p:val>
                                        </p:tav>
                                        <p:tav tm="100000">
                                          <p:val>
                                            <p:fltVal val="0"/>
                                          </p:val>
                                        </p:tav>
                                      </p:tavLst>
                                    </p:anim>
                                    <p:anim calcmode="lin" valueType="num">
                                      <p:cBhvr>
                                        <p:cTn id="48" dur="500"/>
                                        <p:tgtEl>
                                          <p:spTgt spid="7"/>
                                        </p:tgtEl>
                                        <p:attrNameLst>
                                          <p:attrName>ppt_h</p:attrName>
                                        </p:attrNameLst>
                                      </p:cBhvr>
                                      <p:tavLst>
                                        <p:tav tm="0">
                                          <p:val>
                                            <p:strVal val="ppt_h"/>
                                          </p:val>
                                        </p:tav>
                                        <p:tav tm="100000">
                                          <p:val>
                                            <p:strVal val="ppt_h"/>
                                          </p:val>
                                        </p:tav>
                                      </p:tavLst>
                                    </p:anim>
                                    <p:set>
                                      <p:cBhvr>
                                        <p:cTn id="49" dur="1" fill="hold">
                                          <p:stCondLst>
                                            <p:cond delay="499"/>
                                          </p:stCondLst>
                                        </p:cTn>
                                        <p:tgtEl>
                                          <p:spTgt spid="7"/>
                                        </p:tgtEl>
                                        <p:attrNameLst>
                                          <p:attrName>style.visibility</p:attrName>
                                        </p:attrNameLst>
                                      </p:cBhvr>
                                      <p:to>
                                        <p:strVal val="hidden"/>
                                      </p:to>
                                    </p:set>
                                  </p:childTnLst>
                                </p:cTn>
                              </p:par>
                            </p:childTnLst>
                          </p:cTn>
                        </p:par>
                        <p:par>
                          <p:cTn id="50" fill="hold">
                            <p:stCondLst>
                              <p:cond delay="500"/>
                            </p:stCondLst>
                            <p:childTnLst>
                              <p:par>
                                <p:cTn id="51" presetID="17" presetClass="entr" presetSubtype="8"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ppt_x</p:attrName>
                                        </p:attrNameLst>
                                      </p:cBhvr>
                                      <p:tavLst>
                                        <p:tav tm="0">
                                          <p:val>
                                            <p:strVal val="#ppt_x-#ppt_w/2"/>
                                          </p:val>
                                        </p:tav>
                                        <p:tav tm="100000">
                                          <p:val>
                                            <p:strVal val="#ppt_x"/>
                                          </p:val>
                                        </p:tav>
                                      </p:tavLst>
                                    </p:anim>
                                    <p:anim calcmode="lin" valueType="num">
                                      <p:cBhvr>
                                        <p:cTn id="54" dur="500" fill="hold"/>
                                        <p:tgtEl>
                                          <p:spTgt spid="11"/>
                                        </p:tgtEl>
                                        <p:attrNameLst>
                                          <p:attrName>ppt_y</p:attrName>
                                        </p:attrNameLst>
                                      </p:cBhvr>
                                      <p:tavLst>
                                        <p:tav tm="0">
                                          <p:val>
                                            <p:strVal val="#ppt_y"/>
                                          </p:val>
                                        </p:tav>
                                        <p:tav tm="100000">
                                          <p:val>
                                            <p:strVal val="#ppt_y"/>
                                          </p:val>
                                        </p:tav>
                                      </p:tavLst>
                                    </p:anim>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8"/>
                                        </p:tgtEl>
                                      </p:cBhvr>
                                    </p:animEffect>
                                    <p:set>
                                      <p:cBhvr>
                                        <p:cTn id="61" dur="1" fill="hold">
                                          <p:stCondLst>
                                            <p:cond delay="499"/>
                                          </p:stCondLst>
                                        </p:cTn>
                                        <p:tgtEl>
                                          <p:spTgt spid="8"/>
                                        </p:tgtEl>
                                        <p:attrNameLst>
                                          <p:attrName>style.visibility</p:attrName>
                                        </p:attrNameLst>
                                      </p:cBhvr>
                                      <p:to>
                                        <p:strVal val="hidden"/>
                                      </p:to>
                                    </p:set>
                                  </p:childTnLst>
                                </p:cTn>
                              </p:par>
                            </p:childTnLst>
                          </p:cTn>
                        </p:par>
                        <p:par>
                          <p:cTn id="62" fill="hold">
                            <p:stCondLst>
                              <p:cond delay="500"/>
                            </p:stCondLst>
                            <p:childTnLst>
                              <p:par>
                                <p:cTn id="63" presetID="1" presetClass="entr" presetSubtype="0" fill="hold" nodeType="afterEffect">
                                  <p:stCondLst>
                                    <p:cond delay="0"/>
                                  </p:stCondLst>
                                  <p:childTnLst>
                                    <p:set>
                                      <p:cBhvr>
                                        <p:cTn id="64" dur="1" fill="hold">
                                          <p:stCondLst>
                                            <p:cond delay="0"/>
                                          </p:stCondLst>
                                        </p:cTn>
                                        <p:tgtEl>
                                          <p:spTgt spid="9">
                                            <p:txEl>
                                              <p:pRg st="0" end="0"/>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
                                            <p:txEl>
                                              <p:pRg st="1" end="1"/>
                                            </p:txEl>
                                          </p:spTgt>
                                        </p:tgtEl>
                                        <p:attrNameLst>
                                          <p:attrName>style.visibility</p:attrName>
                                        </p:attrNameLst>
                                      </p:cBhvr>
                                      <p:to>
                                        <p:strVal val="visible"/>
                                      </p:to>
                                    </p:set>
                                  </p:childTnLst>
                                </p:cTn>
                              </p:par>
                            </p:childTnLst>
                          </p:cTn>
                        </p:par>
                        <p:par>
                          <p:cTn id="67" fill="hold">
                            <p:stCondLst>
                              <p:cond delay="500"/>
                            </p:stCondLst>
                            <p:childTnLst>
                              <p:par>
                                <p:cTn id="68" presetID="17" presetClass="exit" presetSubtype="8" fill="hold" nodeType="afterEffect">
                                  <p:stCondLst>
                                    <p:cond delay="0"/>
                                  </p:stCondLst>
                                  <p:childTnLst>
                                    <p:anim calcmode="lin" valueType="num">
                                      <p:cBhvr>
                                        <p:cTn id="69" dur="500"/>
                                        <p:tgtEl>
                                          <p:spTgt spid="11"/>
                                        </p:tgtEl>
                                        <p:attrNameLst>
                                          <p:attrName>ppt_x</p:attrName>
                                        </p:attrNameLst>
                                      </p:cBhvr>
                                      <p:tavLst>
                                        <p:tav tm="0">
                                          <p:val>
                                            <p:strVal val="ppt_x"/>
                                          </p:val>
                                        </p:tav>
                                        <p:tav tm="100000">
                                          <p:val>
                                            <p:strVal val="ppt_x-ppt_w/2"/>
                                          </p:val>
                                        </p:tav>
                                      </p:tavLst>
                                    </p:anim>
                                    <p:anim calcmode="lin" valueType="num">
                                      <p:cBhvr>
                                        <p:cTn id="70" dur="500"/>
                                        <p:tgtEl>
                                          <p:spTgt spid="11"/>
                                        </p:tgtEl>
                                        <p:attrNameLst>
                                          <p:attrName>ppt_y</p:attrName>
                                        </p:attrNameLst>
                                      </p:cBhvr>
                                      <p:tavLst>
                                        <p:tav tm="0">
                                          <p:val>
                                            <p:strVal val="ppt_y"/>
                                          </p:val>
                                        </p:tav>
                                        <p:tav tm="100000">
                                          <p:val>
                                            <p:strVal val="ppt_y"/>
                                          </p:val>
                                        </p:tav>
                                      </p:tavLst>
                                    </p:anim>
                                    <p:anim calcmode="lin" valueType="num">
                                      <p:cBhvr>
                                        <p:cTn id="71" dur="500"/>
                                        <p:tgtEl>
                                          <p:spTgt spid="11"/>
                                        </p:tgtEl>
                                        <p:attrNameLst>
                                          <p:attrName>ppt_w</p:attrName>
                                        </p:attrNameLst>
                                      </p:cBhvr>
                                      <p:tavLst>
                                        <p:tav tm="0">
                                          <p:val>
                                            <p:strVal val="ppt_w"/>
                                          </p:val>
                                        </p:tav>
                                        <p:tav tm="100000">
                                          <p:val>
                                            <p:fltVal val="0"/>
                                          </p:val>
                                        </p:tav>
                                      </p:tavLst>
                                    </p:anim>
                                    <p:anim calcmode="lin" valueType="num">
                                      <p:cBhvr>
                                        <p:cTn id="72" dur="500"/>
                                        <p:tgtEl>
                                          <p:spTgt spid="11"/>
                                        </p:tgtEl>
                                        <p:attrNameLst>
                                          <p:attrName>ppt_h</p:attrName>
                                        </p:attrNameLst>
                                      </p:cBhvr>
                                      <p:tavLst>
                                        <p:tav tm="0">
                                          <p:val>
                                            <p:strVal val="ppt_h"/>
                                          </p:val>
                                        </p:tav>
                                        <p:tav tm="100000">
                                          <p:val>
                                            <p:strVal val="ppt_h"/>
                                          </p:val>
                                        </p:tav>
                                      </p:tavLst>
                                    </p:anim>
                                    <p:set>
                                      <p:cBhvr>
                                        <p:cTn id="73" dur="1" fill="hold">
                                          <p:stCondLst>
                                            <p:cond delay="499"/>
                                          </p:stCondLst>
                                        </p:cTn>
                                        <p:tgtEl>
                                          <p:spTgt spid="11"/>
                                        </p:tgtEl>
                                        <p:attrNameLst>
                                          <p:attrName>style.visibility</p:attrName>
                                        </p:attrNameLst>
                                      </p:cBhvr>
                                      <p:to>
                                        <p:strVal val="hidden"/>
                                      </p:to>
                                    </p:set>
                                  </p:childTnLst>
                                </p:cTn>
                              </p:par>
                            </p:childTnLst>
                          </p:cTn>
                        </p:par>
                        <p:par>
                          <p:cTn id="74" fill="hold">
                            <p:stCondLst>
                              <p:cond delay="1000"/>
                            </p:stCondLst>
                            <p:childTnLst>
                              <p:par>
                                <p:cTn id="75" presetID="17" presetClass="entr" presetSubtype="2" fill="hold" grpId="2"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p:cTn id="77" dur="500" fill="hold"/>
                                        <p:tgtEl>
                                          <p:spTgt spid="7"/>
                                        </p:tgtEl>
                                        <p:attrNameLst>
                                          <p:attrName>ppt_x</p:attrName>
                                        </p:attrNameLst>
                                      </p:cBhvr>
                                      <p:tavLst>
                                        <p:tav tm="0">
                                          <p:val>
                                            <p:strVal val="#ppt_x+#ppt_w/2"/>
                                          </p:val>
                                        </p:tav>
                                        <p:tav tm="100000">
                                          <p:val>
                                            <p:strVal val="#ppt_x"/>
                                          </p:val>
                                        </p:tav>
                                      </p:tavLst>
                                    </p:anim>
                                    <p:anim calcmode="lin" valueType="num">
                                      <p:cBhvr>
                                        <p:cTn id="78" dur="500" fill="hold"/>
                                        <p:tgtEl>
                                          <p:spTgt spid="7"/>
                                        </p:tgtEl>
                                        <p:attrNameLst>
                                          <p:attrName>ppt_y</p:attrName>
                                        </p:attrNameLst>
                                      </p:cBhvr>
                                      <p:tavLst>
                                        <p:tav tm="0">
                                          <p:val>
                                            <p:strVal val="#ppt_y"/>
                                          </p:val>
                                        </p:tav>
                                        <p:tav tm="100000">
                                          <p:val>
                                            <p:strVal val="#ppt_y"/>
                                          </p:val>
                                        </p:tav>
                                      </p:tavLst>
                                    </p:anim>
                                    <p:anim calcmode="lin" valueType="num">
                                      <p:cBhvr>
                                        <p:cTn id="79" dur="500" fill="hold"/>
                                        <p:tgtEl>
                                          <p:spTgt spid="7"/>
                                        </p:tgtEl>
                                        <p:attrNameLst>
                                          <p:attrName>ppt_w</p:attrName>
                                        </p:attrNameLst>
                                      </p:cBhvr>
                                      <p:tavLst>
                                        <p:tav tm="0">
                                          <p:val>
                                            <p:fltVal val="0"/>
                                          </p:val>
                                        </p:tav>
                                        <p:tav tm="100000">
                                          <p:val>
                                            <p:strVal val="#ppt_w"/>
                                          </p:val>
                                        </p:tav>
                                      </p:tavLst>
                                    </p:anim>
                                    <p:anim calcmode="lin" valueType="num">
                                      <p:cBhvr>
                                        <p:cTn id="80"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7" grpId="2" animBg="1"/>
      <p:bldP spid="8" grpId="0"/>
      <p:bldP spid="8"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Penoir" panose="020B0500000000000000" pitchFamily="34" charset="0"/>
              </a:rPr>
              <a:t>The Israelites Judgment </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25:31-46</a:t>
            </a:r>
          </a:p>
        </p:txBody>
      </p:sp>
      <p:sp>
        <p:nvSpPr>
          <p:cNvPr id="144" name="TextBox 143"/>
          <p:cNvSpPr txBox="1"/>
          <p:nvPr/>
        </p:nvSpPr>
        <p:spPr>
          <a:xfrm>
            <a:off x="685799" y="1254561"/>
            <a:ext cx="7990115" cy="1077218"/>
          </a:xfrm>
          <a:prstGeom prst="rect">
            <a:avLst/>
          </a:prstGeom>
          <a:noFill/>
        </p:spPr>
        <p:txBody>
          <a:bodyPr wrap="square" rtlCol="0">
            <a:spAutoFit/>
          </a:bodyPr>
          <a:lstStyle/>
          <a:p>
            <a:pPr marL="228600" indent="-228600">
              <a:buFont typeface="Arial" panose="020B0604020202020204" pitchFamily="34" charset="0"/>
              <a:buChar char="•"/>
            </a:pPr>
            <a:r>
              <a:rPr lang="en-US" sz="3200" dirty="0">
                <a:effectLst>
                  <a:outerShdw blurRad="38100" dist="38100" dir="2700000" algn="tl">
                    <a:srgbClr val="000000">
                      <a:alpha val="43137"/>
                    </a:srgbClr>
                  </a:outerShdw>
                </a:effectLst>
              </a:rPr>
              <a:t> Dallas Seminary: judgment of the Tribulation Jews</a:t>
            </a:r>
            <a:endParaRPr lang="en-US" sz="3200" dirty="0">
              <a:solidFill>
                <a:srgbClr val="FFFF00"/>
              </a:solidFill>
              <a:effectLst>
                <a:outerShdw blurRad="38100" dist="38100" dir="2700000" algn="tl">
                  <a:srgbClr val="000000">
                    <a:alpha val="43137"/>
                  </a:srgbClr>
                </a:outerShdw>
              </a:effectLst>
            </a:endParaRPr>
          </a:p>
        </p:txBody>
      </p:sp>
      <p:sp>
        <p:nvSpPr>
          <p:cNvPr id="145" name="TextBox 144"/>
          <p:cNvSpPr txBox="1"/>
          <p:nvPr/>
        </p:nvSpPr>
        <p:spPr>
          <a:xfrm>
            <a:off x="681186" y="3355158"/>
            <a:ext cx="8027385" cy="1077218"/>
          </a:xfrm>
          <a:prstGeom prst="rect">
            <a:avLst/>
          </a:prstGeom>
          <a:noFill/>
        </p:spPr>
        <p:txBody>
          <a:bodyPr wrap="square" rtlCol="0">
            <a:spAutoFit/>
          </a:bodyPr>
          <a:lstStyle/>
          <a:p>
            <a:pPr marL="228600" indent="-228600">
              <a:buFont typeface="Arial" panose="020B0604020202020204" pitchFamily="34" charset="0"/>
              <a:buChar char="•"/>
            </a:pPr>
            <a:r>
              <a:rPr lang="en-US" sz="3200" dirty="0">
                <a:effectLst>
                  <a:outerShdw blurRad="38100" dist="38100" dir="2700000" algn="tl">
                    <a:srgbClr val="000000">
                      <a:alpha val="43137"/>
                    </a:srgbClr>
                  </a:outerShdw>
                </a:effectLst>
              </a:rPr>
              <a:t> Those that lived by faith will be saved, those didn't aren't</a:t>
            </a:r>
          </a:p>
        </p:txBody>
      </p:sp>
      <p:sp>
        <p:nvSpPr>
          <p:cNvPr id="6" name="TextBox 5"/>
          <p:cNvSpPr txBox="1"/>
          <p:nvPr/>
        </p:nvSpPr>
        <p:spPr>
          <a:xfrm>
            <a:off x="722087" y="2314100"/>
            <a:ext cx="7990115" cy="1077218"/>
          </a:xfrm>
          <a:prstGeom prst="rect">
            <a:avLst/>
          </a:prstGeom>
          <a:noFill/>
        </p:spPr>
        <p:txBody>
          <a:bodyPr wrap="square" rtlCol="0">
            <a:spAutoFit/>
          </a:bodyPr>
          <a:lstStyle/>
          <a:p>
            <a:pPr marL="228600" indent="-228600">
              <a:buFont typeface="Arial" panose="020B0604020202020204" pitchFamily="34" charset="0"/>
              <a:buChar char="•"/>
            </a:pPr>
            <a:r>
              <a:rPr lang="en-US" sz="3200" dirty="0">
                <a:effectLst>
                  <a:outerShdw blurRad="38100" dist="38100" dir="2700000" algn="tl">
                    <a:srgbClr val="000000">
                      <a:alpha val="43137"/>
                    </a:srgbClr>
                  </a:outerShdw>
                </a:effectLst>
              </a:rPr>
              <a:t> Following the rise and fall of Antichrist (Dan. 11:21-45) </a:t>
            </a:r>
            <a:endParaRPr lang="en-US" sz="3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896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5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144"/>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5"/>
                                        </p:tgtEl>
                                        <p:attrNameLst>
                                          <p:attrName>style.visibility</p:attrName>
                                        </p:attrNameLst>
                                      </p:cBhvr>
                                      <p:to>
                                        <p:strVal val="visible"/>
                                      </p:to>
                                    </p:set>
                                    <p:animEffect transition="in" filter="fade">
                                      <p:cBhvr>
                                        <p:cTn id="19" dur="500"/>
                                        <p:tgtEl>
                                          <p:spTgt spid="145"/>
                                        </p:tgtEl>
                                      </p:cBhvr>
                                    </p:animEffect>
                                  </p:childTnLst>
                                </p:cTn>
                              </p:par>
                              <p:par>
                                <p:cTn id="20" presetID="3" presetClass="emph" presetSubtype="2" fill="hold" grpId="1" nodeType="withEffect">
                                  <p:stCondLst>
                                    <p:cond delay="0"/>
                                  </p:stCondLst>
                                  <p:childTnLst>
                                    <p:animClr clrSpc="rgb" dir="cw">
                                      <p:cBhvr override="childStyle">
                                        <p:cTn id="21" dur="20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44" grpId="1"/>
      <p:bldP spid="145" grpId="0"/>
      <p:bldP spid="6" grpId="0"/>
      <p:bldP spid="6"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25:31-46</a:t>
            </a:r>
          </a:p>
        </p:txBody>
      </p:sp>
      <p:sp>
        <p:nvSpPr>
          <p:cNvPr id="10" name="TextBox 9"/>
          <p:cNvSpPr txBox="1"/>
          <p:nvPr/>
        </p:nvSpPr>
        <p:spPr>
          <a:xfrm>
            <a:off x="901704" y="4702636"/>
            <a:ext cx="1612896" cy="830997"/>
          </a:xfrm>
          <a:prstGeom prst="rect">
            <a:avLst/>
          </a:prstGeom>
          <a:noFill/>
          <a:ln w="28575">
            <a:solidFill>
              <a:schemeClr val="bg1"/>
            </a:solidFill>
          </a:ln>
          <a:effectLst>
            <a:outerShdw blurRad="50800" dist="38100" dir="8100000" algn="tr" rotWithShape="0">
              <a:prstClr val="black">
                <a:alpha val="40000"/>
              </a:prstClr>
            </a:outerShdw>
          </a:effectLst>
        </p:spPr>
        <p:txBody>
          <a:bodyPr wrap="square" rtlCol="0">
            <a:spAutoFit/>
          </a:bodyPr>
          <a:lstStyle/>
          <a:p>
            <a:pPr algn="ctr"/>
            <a:r>
              <a:rPr lang="en-US" sz="2400" dirty="0"/>
              <a:t>Sheep and Goats</a:t>
            </a:r>
          </a:p>
        </p:txBody>
      </p:sp>
      <p:sp>
        <p:nvSpPr>
          <p:cNvPr id="11" name="TextBox 10"/>
          <p:cNvSpPr txBox="1"/>
          <p:nvPr/>
        </p:nvSpPr>
        <p:spPr>
          <a:xfrm>
            <a:off x="1562127" y="1269999"/>
            <a:ext cx="1329714" cy="461665"/>
          </a:xfrm>
          <a:prstGeom prst="rect">
            <a:avLst/>
          </a:prstGeom>
          <a:noFill/>
          <a:ln w="28575">
            <a:solidFill>
              <a:schemeClr val="bg1"/>
            </a:solidFill>
          </a:ln>
          <a:effectLst>
            <a:outerShdw blurRad="50800" dist="38100" dir="8100000" algn="tr" rotWithShape="0">
              <a:prstClr val="black">
                <a:alpha val="40000"/>
              </a:prstClr>
            </a:outerShdw>
          </a:effectLst>
        </p:spPr>
        <p:txBody>
          <a:bodyPr wrap="square" rtlCol="0">
            <a:spAutoFit/>
          </a:bodyPr>
          <a:lstStyle/>
          <a:p>
            <a:pPr algn="ctr"/>
            <a:r>
              <a:rPr lang="en-US" sz="2400" dirty="0"/>
              <a:t>Israelites</a:t>
            </a:r>
          </a:p>
        </p:txBody>
      </p:sp>
      <p:sp>
        <p:nvSpPr>
          <p:cNvPr id="12" name="Rectangle 5"/>
          <p:cNvSpPr/>
          <p:nvPr/>
        </p:nvSpPr>
        <p:spPr>
          <a:xfrm>
            <a:off x="457200" y="2750456"/>
            <a:ext cx="8236857" cy="838200"/>
          </a:xfrm>
          <a:custGeom>
            <a:avLst/>
            <a:gdLst>
              <a:gd name="connsiteX0" fmla="*/ 0 w 8300884"/>
              <a:gd name="connsiteY0" fmla="*/ 0 h 838200"/>
              <a:gd name="connsiteX1" fmla="*/ 8300884 w 8300884"/>
              <a:gd name="connsiteY1" fmla="*/ 0 h 838200"/>
              <a:gd name="connsiteX2" fmla="*/ 8300884 w 8300884"/>
              <a:gd name="connsiteY2" fmla="*/ 838200 h 838200"/>
              <a:gd name="connsiteX3" fmla="*/ 0 w 8300884"/>
              <a:gd name="connsiteY3" fmla="*/ 838200 h 838200"/>
              <a:gd name="connsiteX4" fmla="*/ 0 w 8300884"/>
              <a:gd name="connsiteY4" fmla="*/ 0 h 838200"/>
              <a:gd name="connsiteX0" fmla="*/ 0 w 8302176"/>
              <a:gd name="connsiteY0" fmla="*/ 0 h 838200"/>
              <a:gd name="connsiteX1" fmla="*/ 8300884 w 8302176"/>
              <a:gd name="connsiteY1" fmla="*/ 0 h 838200"/>
              <a:gd name="connsiteX2" fmla="*/ 8302176 w 8302176"/>
              <a:gd name="connsiteY2" fmla="*/ 215685 h 838200"/>
              <a:gd name="connsiteX3" fmla="*/ 8300884 w 8302176"/>
              <a:gd name="connsiteY3" fmla="*/ 838200 h 838200"/>
              <a:gd name="connsiteX4" fmla="*/ 0 w 8302176"/>
              <a:gd name="connsiteY4" fmla="*/ 838200 h 838200"/>
              <a:gd name="connsiteX5" fmla="*/ 0 w 8302176"/>
              <a:gd name="connsiteY5" fmla="*/ 0 h 838200"/>
              <a:gd name="connsiteX0" fmla="*/ 0 w 8302176"/>
              <a:gd name="connsiteY0" fmla="*/ 0 h 838200"/>
              <a:gd name="connsiteX1" fmla="*/ 8300884 w 8302176"/>
              <a:gd name="connsiteY1" fmla="*/ 0 h 838200"/>
              <a:gd name="connsiteX2" fmla="*/ 8302176 w 8302176"/>
              <a:gd name="connsiteY2" fmla="*/ 215685 h 838200"/>
              <a:gd name="connsiteX3" fmla="*/ 8300884 w 8302176"/>
              <a:gd name="connsiteY3" fmla="*/ 838200 h 838200"/>
              <a:gd name="connsiteX4" fmla="*/ 8298301 w 8302176"/>
              <a:gd name="connsiteY4" fmla="*/ 417163 h 838200"/>
              <a:gd name="connsiteX5" fmla="*/ 0 w 8302176"/>
              <a:gd name="connsiteY5" fmla="*/ 838200 h 838200"/>
              <a:gd name="connsiteX6" fmla="*/ 0 w 8302176"/>
              <a:gd name="connsiteY6" fmla="*/ 0 h 838200"/>
              <a:gd name="connsiteX0" fmla="*/ 0 w 8302176"/>
              <a:gd name="connsiteY0" fmla="*/ 0 h 838200"/>
              <a:gd name="connsiteX1" fmla="*/ 8300884 w 8302176"/>
              <a:gd name="connsiteY1" fmla="*/ 0 h 838200"/>
              <a:gd name="connsiteX2" fmla="*/ 8302176 w 8302176"/>
              <a:gd name="connsiteY2" fmla="*/ 215685 h 838200"/>
              <a:gd name="connsiteX3" fmla="*/ 8300884 w 8302176"/>
              <a:gd name="connsiteY3" fmla="*/ 838200 h 838200"/>
              <a:gd name="connsiteX4" fmla="*/ 8302176 w 8302176"/>
              <a:gd name="connsiteY4" fmla="*/ 614766 h 838200"/>
              <a:gd name="connsiteX5" fmla="*/ 8298301 w 8302176"/>
              <a:gd name="connsiteY5" fmla="*/ 417163 h 838200"/>
              <a:gd name="connsiteX6" fmla="*/ 0 w 8302176"/>
              <a:gd name="connsiteY6" fmla="*/ 838200 h 838200"/>
              <a:gd name="connsiteX7" fmla="*/ 0 w 8302176"/>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838200 h 838200"/>
              <a:gd name="connsiteX4" fmla="*/ 8302176 w 8302548"/>
              <a:gd name="connsiteY4" fmla="*/ 614766 h 838200"/>
              <a:gd name="connsiteX5" fmla="*/ 8302176 w 8302548"/>
              <a:gd name="connsiteY5" fmla="*/ 827868 h 838200"/>
              <a:gd name="connsiteX6" fmla="*/ 0 w 8302548"/>
              <a:gd name="connsiteY6" fmla="*/ 838200 h 838200"/>
              <a:gd name="connsiteX7" fmla="*/ 0 w 8302548"/>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838200 h 838200"/>
              <a:gd name="connsiteX4" fmla="*/ 8302176 w 8302548"/>
              <a:gd name="connsiteY4" fmla="*/ 614766 h 838200"/>
              <a:gd name="connsiteX5" fmla="*/ 8302176 w 8302548"/>
              <a:gd name="connsiteY5" fmla="*/ 723255 h 838200"/>
              <a:gd name="connsiteX6" fmla="*/ 0 w 8302548"/>
              <a:gd name="connsiteY6" fmla="*/ 838200 h 838200"/>
              <a:gd name="connsiteX7" fmla="*/ 0 w 8302548"/>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729712 h 838200"/>
              <a:gd name="connsiteX4" fmla="*/ 8302176 w 8302548"/>
              <a:gd name="connsiteY4" fmla="*/ 614766 h 838200"/>
              <a:gd name="connsiteX5" fmla="*/ 8302176 w 8302548"/>
              <a:gd name="connsiteY5" fmla="*/ 723255 h 838200"/>
              <a:gd name="connsiteX6" fmla="*/ 0 w 8302548"/>
              <a:gd name="connsiteY6" fmla="*/ 838200 h 838200"/>
              <a:gd name="connsiteX7" fmla="*/ 0 w 8302548"/>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729712 h 838200"/>
              <a:gd name="connsiteX4" fmla="*/ 8302176 w 8302548"/>
              <a:gd name="connsiteY4" fmla="*/ 614766 h 838200"/>
              <a:gd name="connsiteX5" fmla="*/ 8302176 w 8302548"/>
              <a:gd name="connsiteY5" fmla="*/ 820120 h 838200"/>
              <a:gd name="connsiteX6" fmla="*/ 0 w 8302548"/>
              <a:gd name="connsiteY6" fmla="*/ 838200 h 838200"/>
              <a:gd name="connsiteX7" fmla="*/ 0 w 8302548"/>
              <a:gd name="connsiteY7" fmla="*/ 0 h 838200"/>
              <a:gd name="connsiteX0" fmla="*/ 0 w 8302347"/>
              <a:gd name="connsiteY0" fmla="*/ 0 h 838200"/>
              <a:gd name="connsiteX1" fmla="*/ 8300884 w 8302347"/>
              <a:gd name="connsiteY1" fmla="*/ 0 h 838200"/>
              <a:gd name="connsiteX2" fmla="*/ 8302176 w 8302347"/>
              <a:gd name="connsiteY2" fmla="*/ 215685 h 838200"/>
              <a:gd name="connsiteX3" fmla="*/ 8300884 w 8302347"/>
              <a:gd name="connsiteY3" fmla="*/ 729712 h 838200"/>
              <a:gd name="connsiteX4" fmla="*/ 8298301 w 8302347"/>
              <a:gd name="connsiteY4" fmla="*/ 490779 h 838200"/>
              <a:gd name="connsiteX5" fmla="*/ 8302176 w 8302347"/>
              <a:gd name="connsiteY5" fmla="*/ 820120 h 838200"/>
              <a:gd name="connsiteX6" fmla="*/ 0 w 8302347"/>
              <a:gd name="connsiteY6" fmla="*/ 838200 h 838200"/>
              <a:gd name="connsiteX7" fmla="*/ 0 w 8302347"/>
              <a:gd name="connsiteY7" fmla="*/ 0 h 838200"/>
              <a:gd name="connsiteX0" fmla="*/ 0 w 8302347"/>
              <a:gd name="connsiteY0" fmla="*/ 0 h 838200"/>
              <a:gd name="connsiteX1" fmla="*/ 8300884 w 8302347"/>
              <a:gd name="connsiteY1" fmla="*/ 0 h 838200"/>
              <a:gd name="connsiteX2" fmla="*/ 8302176 w 8302347"/>
              <a:gd name="connsiteY2" fmla="*/ 215685 h 838200"/>
              <a:gd name="connsiteX3" fmla="*/ 8300884 w 8302347"/>
              <a:gd name="connsiteY3" fmla="*/ 656095 h 838200"/>
              <a:gd name="connsiteX4" fmla="*/ 8298301 w 8302347"/>
              <a:gd name="connsiteY4" fmla="*/ 490779 h 838200"/>
              <a:gd name="connsiteX5" fmla="*/ 8302176 w 8302347"/>
              <a:gd name="connsiteY5" fmla="*/ 820120 h 838200"/>
              <a:gd name="connsiteX6" fmla="*/ 0 w 8302347"/>
              <a:gd name="connsiteY6" fmla="*/ 838200 h 838200"/>
              <a:gd name="connsiteX7" fmla="*/ 0 w 8302347"/>
              <a:gd name="connsiteY7" fmla="*/ 0 h 838200"/>
              <a:gd name="connsiteX0" fmla="*/ 0 w 8302347"/>
              <a:gd name="connsiteY0" fmla="*/ 0 h 838200"/>
              <a:gd name="connsiteX1" fmla="*/ 8300884 w 8302347"/>
              <a:gd name="connsiteY1" fmla="*/ 0 h 838200"/>
              <a:gd name="connsiteX2" fmla="*/ 8193688 w 8302347"/>
              <a:gd name="connsiteY2" fmla="*/ 215685 h 838200"/>
              <a:gd name="connsiteX3" fmla="*/ 8300884 w 8302347"/>
              <a:gd name="connsiteY3" fmla="*/ 656095 h 838200"/>
              <a:gd name="connsiteX4" fmla="*/ 8298301 w 8302347"/>
              <a:gd name="connsiteY4" fmla="*/ 490779 h 838200"/>
              <a:gd name="connsiteX5" fmla="*/ 8302176 w 8302347"/>
              <a:gd name="connsiteY5" fmla="*/ 820120 h 838200"/>
              <a:gd name="connsiteX6" fmla="*/ 0 w 8302347"/>
              <a:gd name="connsiteY6" fmla="*/ 838200 h 838200"/>
              <a:gd name="connsiteX7" fmla="*/ 0 w 8302347"/>
              <a:gd name="connsiteY7" fmla="*/ 0 h 838200"/>
              <a:gd name="connsiteX0" fmla="*/ 0 w 8360294"/>
              <a:gd name="connsiteY0" fmla="*/ 0 h 838200"/>
              <a:gd name="connsiteX1" fmla="*/ 8300884 w 8360294"/>
              <a:gd name="connsiteY1" fmla="*/ 0 h 838200"/>
              <a:gd name="connsiteX2" fmla="*/ 8193688 w 8360294"/>
              <a:gd name="connsiteY2" fmla="*/ 215685 h 838200"/>
              <a:gd name="connsiteX3" fmla="*/ 8300884 w 8360294"/>
              <a:gd name="connsiteY3" fmla="*/ 656095 h 838200"/>
              <a:gd name="connsiteX4" fmla="*/ 8360294 w 8360294"/>
              <a:gd name="connsiteY4" fmla="*/ 455908 h 838200"/>
              <a:gd name="connsiteX5" fmla="*/ 8302176 w 8360294"/>
              <a:gd name="connsiteY5" fmla="*/ 820120 h 838200"/>
              <a:gd name="connsiteX6" fmla="*/ 0 w 8360294"/>
              <a:gd name="connsiteY6" fmla="*/ 838200 h 838200"/>
              <a:gd name="connsiteX7" fmla="*/ 0 w 8360294"/>
              <a:gd name="connsiteY7" fmla="*/ 0 h 838200"/>
              <a:gd name="connsiteX0" fmla="*/ 0 w 8360294"/>
              <a:gd name="connsiteY0" fmla="*/ 0 h 838200"/>
              <a:gd name="connsiteX1" fmla="*/ 8300884 w 8360294"/>
              <a:gd name="connsiteY1" fmla="*/ 0 h 838200"/>
              <a:gd name="connsiteX2" fmla="*/ 8193688 w 8360294"/>
              <a:gd name="connsiteY2" fmla="*/ 215685 h 838200"/>
              <a:gd name="connsiteX3" fmla="*/ 8223392 w 8360294"/>
              <a:gd name="connsiteY3" fmla="*/ 648346 h 838200"/>
              <a:gd name="connsiteX4" fmla="*/ 8360294 w 8360294"/>
              <a:gd name="connsiteY4" fmla="*/ 455908 h 838200"/>
              <a:gd name="connsiteX5" fmla="*/ 8302176 w 8360294"/>
              <a:gd name="connsiteY5" fmla="*/ 820120 h 838200"/>
              <a:gd name="connsiteX6" fmla="*/ 0 w 8360294"/>
              <a:gd name="connsiteY6" fmla="*/ 838200 h 838200"/>
              <a:gd name="connsiteX7" fmla="*/ 0 w 8360294"/>
              <a:gd name="connsiteY7" fmla="*/ 0 h 838200"/>
              <a:gd name="connsiteX0" fmla="*/ 0 w 8366769"/>
              <a:gd name="connsiteY0" fmla="*/ 0 h 838200"/>
              <a:gd name="connsiteX1" fmla="*/ 8300884 w 8366769"/>
              <a:gd name="connsiteY1" fmla="*/ 0 h 838200"/>
              <a:gd name="connsiteX2" fmla="*/ 8193688 w 8366769"/>
              <a:gd name="connsiteY2" fmla="*/ 215685 h 838200"/>
              <a:gd name="connsiteX3" fmla="*/ 8366751 w 8366769"/>
              <a:gd name="connsiteY3" fmla="*/ 450743 h 838200"/>
              <a:gd name="connsiteX4" fmla="*/ 8360294 w 8366769"/>
              <a:gd name="connsiteY4" fmla="*/ 455908 h 838200"/>
              <a:gd name="connsiteX5" fmla="*/ 8302176 w 8366769"/>
              <a:gd name="connsiteY5" fmla="*/ 820120 h 838200"/>
              <a:gd name="connsiteX6" fmla="*/ 0 w 8366769"/>
              <a:gd name="connsiteY6" fmla="*/ 838200 h 838200"/>
              <a:gd name="connsiteX7" fmla="*/ 0 w 8366769"/>
              <a:gd name="connsiteY7" fmla="*/ 0 h 838200"/>
              <a:gd name="connsiteX0" fmla="*/ 0 w 8366751"/>
              <a:gd name="connsiteY0" fmla="*/ 0 h 838200"/>
              <a:gd name="connsiteX1" fmla="*/ 8300884 w 8366751"/>
              <a:gd name="connsiteY1" fmla="*/ 0 h 838200"/>
              <a:gd name="connsiteX2" fmla="*/ 8193688 w 8366751"/>
              <a:gd name="connsiteY2" fmla="*/ 215685 h 838200"/>
              <a:gd name="connsiteX3" fmla="*/ 8366751 w 8366751"/>
              <a:gd name="connsiteY3" fmla="*/ 450743 h 838200"/>
              <a:gd name="connsiteX4" fmla="*/ 8166565 w 8366751"/>
              <a:gd name="connsiteY4" fmla="*/ 548898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15685 h 838200"/>
              <a:gd name="connsiteX3" fmla="*/ 8366751 w 8366751"/>
              <a:gd name="connsiteY3" fmla="*/ 450743 h 838200"/>
              <a:gd name="connsiteX4" fmla="*/ 8166565 w 8366751"/>
              <a:gd name="connsiteY4" fmla="*/ 548898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15685 h 838200"/>
              <a:gd name="connsiteX3" fmla="*/ 8366751 w 8366751"/>
              <a:gd name="connsiteY3" fmla="*/ 450743 h 838200"/>
              <a:gd name="connsiteX4" fmla="*/ 8185938 w 8366751"/>
              <a:gd name="connsiteY4" fmla="*/ 599267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62180 h 838200"/>
              <a:gd name="connsiteX3" fmla="*/ 8366751 w 8366751"/>
              <a:gd name="connsiteY3" fmla="*/ 450743 h 838200"/>
              <a:gd name="connsiteX4" fmla="*/ 8185938 w 8366751"/>
              <a:gd name="connsiteY4" fmla="*/ 599267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62180 h 838200"/>
              <a:gd name="connsiteX3" fmla="*/ 8366751 w 8366751"/>
              <a:gd name="connsiteY3" fmla="*/ 450743 h 838200"/>
              <a:gd name="connsiteX4" fmla="*/ 8185938 w 8366751"/>
              <a:gd name="connsiteY4" fmla="*/ 626389 h 838200"/>
              <a:gd name="connsiteX5" fmla="*/ 8302176 w 8366751"/>
              <a:gd name="connsiteY5" fmla="*/ 820120 h 838200"/>
              <a:gd name="connsiteX6" fmla="*/ 0 w 8366751"/>
              <a:gd name="connsiteY6" fmla="*/ 838200 h 838200"/>
              <a:gd name="connsiteX7" fmla="*/ 0 w 8366751"/>
              <a:gd name="connsiteY7" fmla="*/ 0 h 838200"/>
              <a:gd name="connsiteX0" fmla="*/ 0 w 8942681"/>
              <a:gd name="connsiteY0" fmla="*/ 0 h 838200"/>
              <a:gd name="connsiteX1" fmla="*/ 8300884 w 8942681"/>
              <a:gd name="connsiteY1" fmla="*/ 0 h 838200"/>
              <a:gd name="connsiteX2" fmla="*/ 8366751 w 8942681"/>
              <a:gd name="connsiteY2" fmla="*/ 450743 h 838200"/>
              <a:gd name="connsiteX3" fmla="*/ 8185938 w 8942681"/>
              <a:gd name="connsiteY3" fmla="*/ 626389 h 838200"/>
              <a:gd name="connsiteX4" fmla="*/ 8302176 w 8942681"/>
              <a:gd name="connsiteY4" fmla="*/ 820120 h 838200"/>
              <a:gd name="connsiteX5" fmla="*/ 0 w 8942681"/>
              <a:gd name="connsiteY5" fmla="*/ 838200 h 838200"/>
              <a:gd name="connsiteX6" fmla="*/ 0 w 8942681"/>
              <a:gd name="connsiteY6" fmla="*/ 0 h 838200"/>
              <a:gd name="connsiteX0" fmla="*/ 0 w 8878775"/>
              <a:gd name="connsiteY0" fmla="*/ 0 h 838200"/>
              <a:gd name="connsiteX1" fmla="*/ 8300884 w 8878775"/>
              <a:gd name="connsiteY1" fmla="*/ 0 h 838200"/>
              <a:gd name="connsiteX2" fmla="*/ 8185938 w 8878775"/>
              <a:gd name="connsiteY2" fmla="*/ 626389 h 838200"/>
              <a:gd name="connsiteX3" fmla="*/ 8302176 w 8878775"/>
              <a:gd name="connsiteY3" fmla="*/ 820120 h 838200"/>
              <a:gd name="connsiteX4" fmla="*/ 0 w 8878775"/>
              <a:gd name="connsiteY4" fmla="*/ 838200 h 838200"/>
              <a:gd name="connsiteX5" fmla="*/ 0 w 8878775"/>
              <a:gd name="connsiteY5" fmla="*/ 0 h 838200"/>
              <a:gd name="connsiteX0" fmla="*/ 0 w 9339221"/>
              <a:gd name="connsiteY0" fmla="*/ 0 h 838200"/>
              <a:gd name="connsiteX1" fmla="*/ 8300884 w 9339221"/>
              <a:gd name="connsiteY1" fmla="*/ 0 h 838200"/>
              <a:gd name="connsiteX2" fmla="*/ 8302176 w 9339221"/>
              <a:gd name="connsiteY2" fmla="*/ 820120 h 838200"/>
              <a:gd name="connsiteX3" fmla="*/ 0 w 9339221"/>
              <a:gd name="connsiteY3" fmla="*/ 838200 h 838200"/>
              <a:gd name="connsiteX4" fmla="*/ 0 w 9339221"/>
              <a:gd name="connsiteY4" fmla="*/ 0 h 838200"/>
              <a:gd name="connsiteX0" fmla="*/ 0 w 8302176"/>
              <a:gd name="connsiteY0" fmla="*/ 0 h 838200"/>
              <a:gd name="connsiteX1" fmla="*/ 8300884 w 8302176"/>
              <a:gd name="connsiteY1" fmla="*/ 0 h 838200"/>
              <a:gd name="connsiteX2" fmla="*/ 8302176 w 8302176"/>
              <a:gd name="connsiteY2" fmla="*/ 820120 h 838200"/>
              <a:gd name="connsiteX3" fmla="*/ 0 w 8302176"/>
              <a:gd name="connsiteY3" fmla="*/ 838200 h 838200"/>
              <a:gd name="connsiteX4" fmla="*/ 0 w 8302176"/>
              <a:gd name="connsiteY4" fmla="*/ 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2176" h="838200">
                <a:moveTo>
                  <a:pt x="0" y="0"/>
                </a:moveTo>
                <a:lnTo>
                  <a:pt x="8300884" y="0"/>
                </a:lnTo>
                <a:cubicBezTo>
                  <a:pt x="8301315" y="273373"/>
                  <a:pt x="8301745" y="546747"/>
                  <a:pt x="8302176" y="820120"/>
                </a:cubicBezTo>
                <a:lnTo>
                  <a:pt x="0" y="838200"/>
                </a:lnTo>
                <a:lnTo>
                  <a:pt x="0" y="0"/>
                </a:lnTo>
                <a:close/>
              </a:path>
            </a:pathLst>
          </a:custGeom>
          <a:ln w="28575">
            <a:solidFill>
              <a:schemeClr val="bg1"/>
            </a:solidFill>
          </a:ln>
          <a:scene3d>
            <a:camera prst="orthographicFront"/>
            <a:lightRig rig="threePt" dir="t"/>
          </a:scene3d>
          <a:sp3d>
            <a:bevelT w="254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1186021" y="2737825"/>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952338" y="2734210"/>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677054" y="2740505"/>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443371" y="2736890"/>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176793" y="2743185"/>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943110" y="2739570"/>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76532" y="2745865"/>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442849" y="2742250"/>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898929" y="2748545"/>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163644" y="2756767"/>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167348" y="2721919"/>
            <a:ext cx="7519452" cy="838200"/>
          </a:xfrm>
          <a:prstGeom prst="rect">
            <a:avLst/>
          </a:prstGeom>
          <a:solidFill>
            <a:srgbClr val="7030A0">
              <a:alpha val="60000"/>
            </a:srgb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067476" y="2727960"/>
            <a:ext cx="137307" cy="838200"/>
          </a:xfrm>
          <a:prstGeom prst="rect">
            <a:avLst/>
          </a:prstGeom>
          <a:solidFill>
            <a:srgbClr val="FF0000">
              <a:alpha val="50196"/>
            </a:srgb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0" y="2743200"/>
            <a:ext cx="6934200" cy="830997"/>
          </a:xfrm>
          <a:prstGeom prst="rect">
            <a:avLst/>
          </a:prstGeom>
          <a:noFill/>
        </p:spPr>
        <p:txBody>
          <a:bodyPr wrap="square" rtlCol="0">
            <a:spAutoFit/>
          </a:bodyPr>
          <a:lstStyle/>
          <a:p>
            <a:pPr algn="ctr"/>
            <a:r>
              <a:rPr lang="en-US" sz="4800" dirty="0">
                <a:effectLst>
                  <a:outerShdw blurRad="38100" dist="38100" dir="2700000" algn="tl">
                    <a:srgbClr val="000000">
                      <a:alpha val="43137"/>
                    </a:srgbClr>
                  </a:outerShdw>
                </a:effectLst>
              </a:rPr>
              <a:t>Millennial Kingdom</a:t>
            </a:r>
          </a:p>
        </p:txBody>
      </p:sp>
      <p:sp>
        <p:nvSpPr>
          <p:cNvPr id="27" name="TextBox 26"/>
          <p:cNvSpPr txBox="1"/>
          <p:nvPr/>
        </p:nvSpPr>
        <p:spPr>
          <a:xfrm>
            <a:off x="446362" y="1270000"/>
            <a:ext cx="1024875" cy="461665"/>
          </a:xfrm>
          <a:prstGeom prst="rect">
            <a:avLst/>
          </a:prstGeom>
          <a:noFill/>
          <a:ln w="28575">
            <a:solidFill>
              <a:schemeClr val="bg1"/>
            </a:solidFill>
          </a:ln>
          <a:effectLst>
            <a:outerShdw blurRad="50800" dist="38100" dir="8100000" algn="tr" rotWithShape="0">
              <a:prstClr val="black">
                <a:alpha val="40000"/>
              </a:prstClr>
            </a:outerShdw>
          </a:effectLst>
        </p:spPr>
        <p:txBody>
          <a:bodyPr wrap="square" rtlCol="0">
            <a:spAutoFit/>
          </a:bodyPr>
          <a:lstStyle/>
          <a:p>
            <a:pPr algn="ctr"/>
            <a:r>
              <a:rPr lang="en-US" sz="2400" b="1" i="1" dirty="0">
                <a:solidFill>
                  <a:srgbClr val="FFFF00"/>
                </a:solidFill>
                <a:latin typeface="Times New Roman" panose="02020603050405020304" pitchFamily="18" charset="0"/>
                <a:cs typeface="Times New Roman" panose="02020603050405020304" pitchFamily="18" charset="0"/>
              </a:rPr>
              <a:t>Bēma</a:t>
            </a:r>
          </a:p>
        </p:txBody>
      </p:sp>
      <p:cxnSp>
        <p:nvCxnSpPr>
          <p:cNvPr id="40" name="Straight Arrow Connector 39"/>
          <p:cNvCxnSpPr>
            <a:stCxn id="27" idx="2"/>
          </p:cNvCxnSpPr>
          <p:nvPr/>
        </p:nvCxnSpPr>
        <p:spPr>
          <a:xfrm>
            <a:off x="958800" y="1731665"/>
            <a:ext cx="108000" cy="91719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1" idx="2"/>
          </p:cNvCxnSpPr>
          <p:nvPr/>
        </p:nvCxnSpPr>
        <p:spPr>
          <a:xfrm flipH="1">
            <a:off x="1204686" y="1731664"/>
            <a:ext cx="1022298" cy="91719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0" idx="0"/>
          </p:cNvCxnSpPr>
          <p:nvPr/>
        </p:nvCxnSpPr>
        <p:spPr>
          <a:xfrm flipH="1" flipV="1">
            <a:off x="1197430" y="3643086"/>
            <a:ext cx="510722" cy="105955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588329" y="3918857"/>
            <a:ext cx="3439886" cy="1754326"/>
          </a:xfrm>
          <a:prstGeom prst="rect">
            <a:avLst/>
          </a:prstGeom>
          <a:noFill/>
        </p:spPr>
        <p:txBody>
          <a:bodyPr wrap="square" rtlCol="0">
            <a:spAutoFit/>
            <a:scene3d>
              <a:camera prst="orthographicFront"/>
              <a:lightRig rig="threePt" dir="t"/>
            </a:scene3d>
            <a:sp3d extrusionH="57150">
              <a:bevelT w="133350" h="44450"/>
            </a:sp3d>
          </a:bodyPr>
          <a:lstStyle/>
          <a:p>
            <a:pPr algn="ctr"/>
            <a:r>
              <a:rPr lang="en-US" sz="5400" b="1" dirty="0">
                <a:blipFill dpi="0" rotWithShape="1">
                  <a:blip r:embed="rId3">
                    <a:extLst>
                      <a:ext uri="{28A0092B-C50C-407E-A947-70E740481C1C}">
                        <a14:useLocalDpi xmlns:a14="http://schemas.microsoft.com/office/drawing/2010/main" val="0"/>
                      </a:ext>
                    </a:extLst>
                  </a:blip>
                  <a:srcRect/>
                  <a:stretch>
                    <a:fillRect/>
                  </a:stretch>
                </a:blipFill>
              </a:rPr>
              <a:t>The Four Judgments</a:t>
            </a:r>
          </a:p>
        </p:txBody>
      </p:sp>
      <p:sp>
        <p:nvSpPr>
          <p:cNvPr id="28" name="TextBox 27"/>
          <p:cNvSpPr txBox="1"/>
          <p:nvPr/>
        </p:nvSpPr>
        <p:spPr>
          <a:xfrm>
            <a:off x="485634" y="2946400"/>
            <a:ext cx="1307485" cy="400110"/>
          </a:xfrm>
          <a:prstGeom prst="rect">
            <a:avLst/>
          </a:prstGeom>
          <a:noFill/>
        </p:spPr>
        <p:txBody>
          <a:bodyPr wrap="square" rtlCol="0">
            <a:spAutoFit/>
          </a:bodyPr>
          <a:lstStyle/>
          <a:p>
            <a:r>
              <a:rPr lang="en-US" sz="2000" dirty="0">
                <a:effectLst>
                  <a:outerShdw blurRad="38100" dist="38100" dir="2700000" algn="tl">
                    <a:srgbClr val="000000">
                      <a:alpha val="43137"/>
                    </a:srgbClr>
                  </a:outerShdw>
                </a:effectLst>
              </a:rPr>
              <a:t>Tribulation</a:t>
            </a:r>
          </a:p>
        </p:txBody>
      </p:sp>
    </p:spTree>
    <p:extLst>
      <p:ext uri="{BB962C8B-B14F-4D97-AF65-F5344CB8AC3E}">
        <p14:creationId xmlns:p14="http://schemas.microsoft.com/office/powerpoint/2010/main" val="356049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par>
                          <p:cTn id="46" fill="hold">
                            <p:stCondLst>
                              <p:cond delay="1500"/>
                            </p:stCondLst>
                            <p:childTnLst>
                              <p:par>
                                <p:cTn id="47" presetID="22" presetClass="entr" presetSubtype="1"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up)">
                                      <p:cBhvr>
                                        <p:cTn id="49" dur="500"/>
                                        <p:tgtEl>
                                          <p:spTgt spid="40"/>
                                        </p:tgtEl>
                                      </p:cBhvr>
                                    </p:animEffect>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childTnLst>
                          </p:cTn>
                        </p:par>
                        <p:par>
                          <p:cTn id="61" fill="hold">
                            <p:stCondLst>
                              <p:cond delay="3000"/>
                            </p:stCondLst>
                            <p:childTnLst>
                              <p:par>
                                <p:cTn id="62" presetID="22" presetClass="entr" presetSubtype="4" fill="hold" nodeType="after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wipe(down)">
                                      <p:cBhvr>
                                        <p:cTn id="64" dur="500"/>
                                        <p:tgtEl>
                                          <p:spTgt spid="4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childTnLst>
                          </p:cTn>
                        </p:par>
                        <p:par>
                          <p:cTn id="70" fill="hold">
                            <p:stCondLst>
                              <p:cond delay="500"/>
                            </p:stCondLst>
                            <p:childTnLst>
                              <p:par>
                                <p:cTn id="71" presetID="22" presetClass="entr" presetSubtype="1"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up)">
                                      <p:cBhvr>
                                        <p:cTn id="73" dur="500"/>
                                        <p:tgtEl>
                                          <p:spTgt spid="42"/>
                                        </p:tgtEl>
                                      </p:cBhvr>
                                    </p:animEffect>
                                  </p:childTnLst>
                                </p:cTn>
                              </p:par>
                            </p:childTnLst>
                          </p:cTn>
                        </p:par>
                        <p:par>
                          <p:cTn id="74" fill="hold">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left)">
                                      <p:cBhvr>
                                        <p:cTn id="77" dur="500"/>
                                        <p:tgtEl>
                                          <p:spTgt spid="23"/>
                                        </p:tgtEl>
                                      </p:cBhvr>
                                    </p:animEffect>
                                  </p:childTnLst>
                                </p:cTn>
                              </p:par>
                              <p:par>
                                <p:cTn id="78" presetID="10" presetClass="entr" presetSubtype="0" fill="hold" grpId="0" nodeType="withEffect">
                                  <p:stCondLst>
                                    <p:cond delay="0"/>
                                  </p:stCondLst>
                                  <p:iterate type="lt">
                                    <p:tmPct val="0"/>
                                  </p:iterate>
                                  <p:childTnLst>
                                    <p:set>
                                      <p:cBhvr>
                                        <p:cTn id="79" dur="1" fill="hold">
                                          <p:stCondLst>
                                            <p:cond delay="0"/>
                                          </p:stCondLst>
                                        </p:cTn>
                                        <p:tgtEl>
                                          <p:spTgt spid="26"/>
                                        </p:tgtEl>
                                        <p:attrNameLst>
                                          <p:attrName>style.visibility</p:attrName>
                                        </p:attrNameLst>
                                      </p:cBhvr>
                                      <p:to>
                                        <p:strVal val="visible"/>
                                      </p:to>
                                    </p:set>
                                    <p:animEffect transition="in" filter="fade">
                                      <p:cBhvr>
                                        <p:cTn id="8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23" grpId="0" animBg="1"/>
      <p:bldP spid="24" grpId="0" animBg="1"/>
      <p:bldP spid="26" grpId="0"/>
      <p:bldP spid="27" grpId="0" animBg="1"/>
      <p:bldP spid="48"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Penoir" panose="020B0500000000000000" pitchFamily="34" charset="0"/>
              </a:rPr>
              <a:t>The Israelites Judgment (alternate view) </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25:31-46</a:t>
            </a:r>
          </a:p>
        </p:txBody>
      </p:sp>
      <p:sp>
        <p:nvSpPr>
          <p:cNvPr id="144" name="TextBox 143"/>
          <p:cNvSpPr txBox="1"/>
          <p:nvPr/>
        </p:nvSpPr>
        <p:spPr>
          <a:xfrm>
            <a:off x="685799" y="1254561"/>
            <a:ext cx="7990115" cy="584775"/>
          </a:xfrm>
          <a:prstGeom prst="rect">
            <a:avLst/>
          </a:prstGeom>
          <a:noFill/>
        </p:spPr>
        <p:txBody>
          <a:bodyPr wrap="square" rtlCol="0">
            <a:spAutoFit/>
          </a:bodyPr>
          <a:lstStyle/>
          <a:p>
            <a:pPr marL="228600" indent="-228600">
              <a:buFont typeface="Arial" panose="020B0604020202020204" pitchFamily="34" charset="0"/>
              <a:buChar char="•"/>
            </a:pP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In that day </a:t>
            </a:r>
            <a:r>
              <a:rPr lang="en-US" sz="3200" dirty="0">
                <a:effectLst>
                  <a:outerShdw blurRad="38100" dist="38100" dir="2700000" algn="tl">
                    <a:srgbClr val="000000">
                      <a:alpha val="43137"/>
                    </a:srgbClr>
                  </a:outerShdw>
                </a:effectLst>
              </a:rPr>
              <a:t>(Dan. 12:1) ~ literally, </a:t>
            </a:r>
            <a:r>
              <a:rPr lang="en-US" sz="3200" i="1" dirty="0">
                <a:effectLst>
                  <a:outerShdw blurRad="38100" dist="38100" dir="2700000" algn="tl">
                    <a:srgbClr val="000000">
                      <a:alpha val="43137"/>
                    </a:srgbClr>
                  </a:outerShdw>
                </a:effectLst>
              </a:rPr>
              <a:t>in that era</a:t>
            </a:r>
            <a:endParaRPr lang="en-US" sz="3200" i="1" dirty="0">
              <a:solidFill>
                <a:srgbClr val="FFFF00"/>
              </a:solidFill>
              <a:effectLst>
                <a:outerShdw blurRad="38100" dist="38100" dir="2700000" algn="tl">
                  <a:srgbClr val="000000">
                    <a:alpha val="43137"/>
                  </a:srgbClr>
                </a:outerShdw>
              </a:effectLst>
            </a:endParaRPr>
          </a:p>
        </p:txBody>
      </p:sp>
      <p:sp>
        <p:nvSpPr>
          <p:cNvPr id="145" name="TextBox 144"/>
          <p:cNvSpPr txBox="1"/>
          <p:nvPr/>
        </p:nvSpPr>
        <p:spPr>
          <a:xfrm>
            <a:off x="681186" y="2796358"/>
            <a:ext cx="8027385" cy="584775"/>
          </a:xfrm>
          <a:prstGeom prst="rect">
            <a:avLst/>
          </a:prstGeom>
          <a:noFill/>
        </p:spPr>
        <p:txBody>
          <a:bodyPr wrap="square" rtlCol="0">
            <a:spAutoFit/>
          </a:bodyPr>
          <a:lstStyle/>
          <a:p>
            <a:pPr marL="228600" indent="-228600">
              <a:buFont typeface="Arial" panose="020B0604020202020204" pitchFamily="34" charset="0"/>
              <a:buChar char="•"/>
            </a:pPr>
            <a:r>
              <a:rPr lang="en-US" sz="3200" dirty="0">
                <a:effectLst>
                  <a:outerShdw blurRad="38100" dist="38100" dir="2700000" algn="tl">
                    <a:srgbClr val="000000">
                      <a:alpha val="43137"/>
                    </a:srgbClr>
                  </a:outerShdw>
                </a:effectLst>
              </a:rPr>
              <a:t> From Daniel’s perspective, seen as singular</a:t>
            </a:r>
          </a:p>
        </p:txBody>
      </p:sp>
      <p:sp>
        <p:nvSpPr>
          <p:cNvPr id="6" name="TextBox 5"/>
          <p:cNvSpPr txBox="1"/>
          <p:nvPr/>
        </p:nvSpPr>
        <p:spPr>
          <a:xfrm>
            <a:off x="722087" y="1791585"/>
            <a:ext cx="7990115" cy="1077218"/>
          </a:xfrm>
          <a:prstGeom prst="rect">
            <a:avLst/>
          </a:prstGeom>
          <a:noFill/>
        </p:spPr>
        <p:txBody>
          <a:bodyPr wrap="square" rtlCol="0">
            <a:spAutoFit/>
          </a:bodyPr>
          <a:lstStyle/>
          <a:p>
            <a:pPr marL="228600" indent="-228600">
              <a:buFont typeface="Arial" panose="020B0604020202020204" pitchFamily="34" charset="0"/>
              <a:buChar char="•"/>
            </a:pPr>
            <a:r>
              <a:rPr lang="en-US" sz="3200" dirty="0">
                <a:effectLst>
                  <a:outerShdw blurRad="38100" dist="38100" dir="2700000" algn="tl">
                    <a:srgbClr val="000000">
                      <a:alpha val="43137"/>
                    </a:srgbClr>
                  </a:outerShdw>
                </a:effectLst>
              </a:rPr>
              <a:t> Daniel 11 ~ a panorama of Israel’s future from Alexander the Great to the Antichrist</a:t>
            </a:r>
            <a:endParaRPr lang="en-US" sz="3200"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681189" y="3340648"/>
            <a:ext cx="8027385" cy="1077218"/>
          </a:xfrm>
          <a:prstGeom prst="rect">
            <a:avLst/>
          </a:prstGeom>
          <a:noFill/>
        </p:spPr>
        <p:txBody>
          <a:bodyPr wrap="square" rtlCol="0">
            <a:spAutoFit/>
          </a:bodyPr>
          <a:lstStyle/>
          <a:p>
            <a:pPr marL="228600" indent="-228600">
              <a:buFont typeface="Arial" panose="020B0604020202020204" pitchFamily="34" charset="0"/>
              <a:buChar char="•"/>
            </a:pPr>
            <a:r>
              <a:rPr lang="en-US" sz="3200" dirty="0">
                <a:effectLst>
                  <a:outerShdw blurRad="38100" dist="38100" dir="2700000" algn="tl">
                    <a:srgbClr val="000000">
                      <a:alpha val="43137"/>
                    </a:srgbClr>
                  </a:outerShdw>
                </a:effectLst>
              </a:rPr>
              <a:t> 1 Cor. 15:20-23 ~ Jesus is the “</a:t>
            </a:r>
            <a:r>
              <a:rPr lang="en-US" sz="3200" dirty="0">
                <a:solidFill>
                  <a:srgbClr val="FFFF00"/>
                </a:solidFill>
                <a:effectLst>
                  <a:outerShdw blurRad="38100" dist="38100" dir="2700000" algn="tl">
                    <a:srgbClr val="000000">
                      <a:alpha val="43137"/>
                    </a:srgbClr>
                  </a:outerShdw>
                </a:effectLst>
              </a:rPr>
              <a:t>firstfruits of those who have fallen asleep</a:t>
            </a:r>
            <a:r>
              <a:rPr lang="en-US" sz="32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5223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Effect transition="in" filter="fade">
                                      <p:cBhvr>
                                        <p:cTn id="11" dur="500"/>
                                        <p:tgtEl>
                                          <p:spTgt spid="14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3" presetClass="emph" presetSubtype="2" fill="hold" grpId="1" nodeType="withEffect">
                                  <p:stCondLst>
                                    <p:cond delay="0"/>
                                  </p:stCondLst>
                                  <p:childTnLst>
                                    <p:animClr clrSpc="rgb" dir="cw">
                                      <p:cBhvr override="childStyle">
                                        <p:cTn id="18" dur="2000" fill="hold"/>
                                        <p:tgtEl>
                                          <p:spTgt spid="144"/>
                                        </p:tgtEl>
                                        <p:attrNameLst>
                                          <p:attrName>style.color</p:attrName>
                                        </p:attrNameLst>
                                      </p:cBhvr>
                                      <p:to>
                                        <a:schemeClr val="accent2"/>
                                      </p:to>
                                    </p:animClr>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5"/>
                                        </p:tgtEl>
                                        <p:attrNameLst>
                                          <p:attrName>style.visibility</p:attrName>
                                        </p:attrNameLst>
                                      </p:cBhvr>
                                      <p:to>
                                        <p:strVal val="visible"/>
                                      </p:to>
                                    </p:set>
                                    <p:animEffect transition="in" filter="fade">
                                      <p:cBhvr>
                                        <p:cTn id="23" dur="500"/>
                                        <p:tgtEl>
                                          <p:spTgt spid="145"/>
                                        </p:tgtEl>
                                      </p:cBhvr>
                                    </p:animEffect>
                                  </p:childTnLst>
                                </p:cTn>
                              </p:par>
                              <p:par>
                                <p:cTn id="24" presetID="3" presetClass="emph" presetSubtype="2" fill="hold" grpId="1" nodeType="withEffect">
                                  <p:stCondLst>
                                    <p:cond delay="0"/>
                                  </p:stCondLst>
                                  <p:childTnLst>
                                    <p:animClr clrSpc="rgb" dir="cw">
                                      <p:cBhvr override="childStyle">
                                        <p:cTn id="25" dur="2000" fill="hold"/>
                                        <p:tgtEl>
                                          <p:spTgt spid="6"/>
                                        </p:tgtEl>
                                        <p:attrNameLst>
                                          <p:attrName>style.color</p:attrName>
                                        </p:attrNameLst>
                                      </p:cBhvr>
                                      <p:to>
                                        <a:schemeClr val="accent2"/>
                                      </p:to>
                                    </p:animClr>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4" grpId="0"/>
      <p:bldP spid="144" grpId="1"/>
      <p:bldP spid="145" grpId="0"/>
      <p:bldP spid="6" grpId="0"/>
      <p:bldP spid="6" grpId="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688449" y="1257855"/>
            <a:ext cx="8027385" cy="3046988"/>
          </a:xfrm>
          <a:prstGeom prst="rect">
            <a:avLst/>
          </a:prstGeom>
          <a:noFill/>
        </p:spPr>
        <p:txBody>
          <a:bodyPr wrap="square" rtlCol="0">
            <a:spAutoFit/>
          </a:bodyPr>
          <a:lstStyle/>
          <a:p>
            <a:pPr marL="228600" indent="-228600">
              <a:buFont typeface="Arial" panose="020B0604020202020204" pitchFamily="34" charset="0"/>
              <a:buChar char="•"/>
            </a:pPr>
            <a:r>
              <a:rPr lang="en-US" sz="3200" dirty="0">
                <a:effectLst>
                  <a:outerShdw blurRad="38100" dist="38100" dir="2700000" algn="tl">
                    <a:srgbClr val="000000">
                      <a:alpha val="43137"/>
                    </a:srgbClr>
                  </a:outerShdw>
                </a:effectLst>
              </a:rPr>
              <a:t> Rev. 20:5-6a ~ </a:t>
            </a:r>
            <a:r>
              <a:rPr lang="en-US" sz="3200" baseline="30000" dirty="0">
                <a:effectLst>
                  <a:outerShdw blurRad="38100" dist="38100" dir="2700000" algn="tl">
                    <a:srgbClr val="000000">
                      <a:alpha val="43137"/>
                    </a:srgbClr>
                  </a:outerShdw>
                </a:effectLst>
              </a:rPr>
              <a:t>5</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But the rest of the dead did not live again until the thousand years were finished. This </a:t>
            </a:r>
            <a:r>
              <a:rPr lang="en-US" sz="3200" i="1" dirty="0">
                <a:solidFill>
                  <a:srgbClr val="FFFF00"/>
                </a:solidFill>
                <a:effectLst>
                  <a:outerShdw blurRad="38100" dist="38100" dir="2700000" algn="tl">
                    <a:srgbClr val="000000">
                      <a:alpha val="43137"/>
                    </a:srgbClr>
                  </a:outerShdw>
                </a:effectLst>
              </a:rPr>
              <a:t>is</a:t>
            </a:r>
            <a:r>
              <a:rPr lang="en-US" sz="3200" dirty="0">
                <a:solidFill>
                  <a:srgbClr val="FFFF00"/>
                </a:solidFill>
                <a:effectLst>
                  <a:outerShdw blurRad="38100" dist="38100" dir="2700000" algn="tl">
                    <a:srgbClr val="000000">
                      <a:alpha val="43137"/>
                    </a:srgbClr>
                  </a:outerShdw>
                </a:effectLst>
              </a:rPr>
              <a:t> the first resurrection. </a:t>
            </a:r>
            <a:r>
              <a:rPr lang="en-US" sz="3200" baseline="30000" dirty="0">
                <a:effectLst>
                  <a:outerShdw blurRad="38100" dist="38100" dir="2700000" algn="tl">
                    <a:srgbClr val="000000">
                      <a:alpha val="43137"/>
                    </a:srgbClr>
                  </a:outerShdw>
                </a:effectLst>
              </a:rPr>
              <a:t>6a</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Blessed and holy is he who has part in the first resurrection. Over such the second death has no power,</a:t>
            </a:r>
          </a:p>
        </p:txBody>
      </p:sp>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Penoir" panose="020B0500000000000000" pitchFamily="34" charset="0"/>
              </a:rPr>
              <a:t>The Israelites Judgment (alternate view) </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25:31-46</a:t>
            </a:r>
          </a:p>
        </p:txBody>
      </p:sp>
    </p:spTree>
    <p:extLst>
      <p:ext uri="{BB962C8B-B14F-4D97-AF65-F5344CB8AC3E}">
        <p14:creationId xmlns:p14="http://schemas.microsoft.com/office/powerpoint/2010/main" val="397550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p:cNvSpPr/>
          <p:nvPr/>
        </p:nvSpPr>
        <p:spPr>
          <a:xfrm>
            <a:off x="406400" y="3817257"/>
            <a:ext cx="3055257" cy="1632857"/>
          </a:xfrm>
          <a:prstGeom prst="roundRect">
            <a:avLst/>
          </a:prstGeom>
          <a:solidFill>
            <a:schemeClr val="accent1"/>
          </a:solidFill>
          <a:scene3d>
            <a:camera prst="orthographicFront"/>
            <a:lightRig rig="threePt" dir="t"/>
          </a:scene3d>
          <a:sp3d>
            <a:bevelT w="24765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5"/>
          <p:cNvSpPr/>
          <p:nvPr/>
        </p:nvSpPr>
        <p:spPr>
          <a:xfrm>
            <a:off x="457200" y="2750456"/>
            <a:ext cx="8251371" cy="838200"/>
          </a:xfrm>
          <a:custGeom>
            <a:avLst/>
            <a:gdLst>
              <a:gd name="connsiteX0" fmla="*/ 0 w 8300884"/>
              <a:gd name="connsiteY0" fmla="*/ 0 h 838200"/>
              <a:gd name="connsiteX1" fmla="*/ 8300884 w 8300884"/>
              <a:gd name="connsiteY1" fmla="*/ 0 h 838200"/>
              <a:gd name="connsiteX2" fmla="*/ 8300884 w 8300884"/>
              <a:gd name="connsiteY2" fmla="*/ 838200 h 838200"/>
              <a:gd name="connsiteX3" fmla="*/ 0 w 8300884"/>
              <a:gd name="connsiteY3" fmla="*/ 838200 h 838200"/>
              <a:gd name="connsiteX4" fmla="*/ 0 w 8300884"/>
              <a:gd name="connsiteY4" fmla="*/ 0 h 838200"/>
              <a:gd name="connsiteX0" fmla="*/ 0 w 8302176"/>
              <a:gd name="connsiteY0" fmla="*/ 0 h 838200"/>
              <a:gd name="connsiteX1" fmla="*/ 8300884 w 8302176"/>
              <a:gd name="connsiteY1" fmla="*/ 0 h 838200"/>
              <a:gd name="connsiteX2" fmla="*/ 8302176 w 8302176"/>
              <a:gd name="connsiteY2" fmla="*/ 215685 h 838200"/>
              <a:gd name="connsiteX3" fmla="*/ 8300884 w 8302176"/>
              <a:gd name="connsiteY3" fmla="*/ 838200 h 838200"/>
              <a:gd name="connsiteX4" fmla="*/ 0 w 8302176"/>
              <a:gd name="connsiteY4" fmla="*/ 838200 h 838200"/>
              <a:gd name="connsiteX5" fmla="*/ 0 w 8302176"/>
              <a:gd name="connsiteY5" fmla="*/ 0 h 838200"/>
              <a:gd name="connsiteX0" fmla="*/ 0 w 8302176"/>
              <a:gd name="connsiteY0" fmla="*/ 0 h 838200"/>
              <a:gd name="connsiteX1" fmla="*/ 8300884 w 8302176"/>
              <a:gd name="connsiteY1" fmla="*/ 0 h 838200"/>
              <a:gd name="connsiteX2" fmla="*/ 8302176 w 8302176"/>
              <a:gd name="connsiteY2" fmla="*/ 215685 h 838200"/>
              <a:gd name="connsiteX3" fmla="*/ 8300884 w 8302176"/>
              <a:gd name="connsiteY3" fmla="*/ 838200 h 838200"/>
              <a:gd name="connsiteX4" fmla="*/ 8298301 w 8302176"/>
              <a:gd name="connsiteY4" fmla="*/ 417163 h 838200"/>
              <a:gd name="connsiteX5" fmla="*/ 0 w 8302176"/>
              <a:gd name="connsiteY5" fmla="*/ 838200 h 838200"/>
              <a:gd name="connsiteX6" fmla="*/ 0 w 8302176"/>
              <a:gd name="connsiteY6" fmla="*/ 0 h 838200"/>
              <a:gd name="connsiteX0" fmla="*/ 0 w 8302176"/>
              <a:gd name="connsiteY0" fmla="*/ 0 h 838200"/>
              <a:gd name="connsiteX1" fmla="*/ 8300884 w 8302176"/>
              <a:gd name="connsiteY1" fmla="*/ 0 h 838200"/>
              <a:gd name="connsiteX2" fmla="*/ 8302176 w 8302176"/>
              <a:gd name="connsiteY2" fmla="*/ 215685 h 838200"/>
              <a:gd name="connsiteX3" fmla="*/ 8300884 w 8302176"/>
              <a:gd name="connsiteY3" fmla="*/ 838200 h 838200"/>
              <a:gd name="connsiteX4" fmla="*/ 8302176 w 8302176"/>
              <a:gd name="connsiteY4" fmla="*/ 614766 h 838200"/>
              <a:gd name="connsiteX5" fmla="*/ 8298301 w 8302176"/>
              <a:gd name="connsiteY5" fmla="*/ 417163 h 838200"/>
              <a:gd name="connsiteX6" fmla="*/ 0 w 8302176"/>
              <a:gd name="connsiteY6" fmla="*/ 838200 h 838200"/>
              <a:gd name="connsiteX7" fmla="*/ 0 w 8302176"/>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838200 h 838200"/>
              <a:gd name="connsiteX4" fmla="*/ 8302176 w 8302548"/>
              <a:gd name="connsiteY4" fmla="*/ 614766 h 838200"/>
              <a:gd name="connsiteX5" fmla="*/ 8302176 w 8302548"/>
              <a:gd name="connsiteY5" fmla="*/ 827868 h 838200"/>
              <a:gd name="connsiteX6" fmla="*/ 0 w 8302548"/>
              <a:gd name="connsiteY6" fmla="*/ 838200 h 838200"/>
              <a:gd name="connsiteX7" fmla="*/ 0 w 8302548"/>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838200 h 838200"/>
              <a:gd name="connsiteX4" fmla="*/ 8302176 w 8302548"/>
              <a:gd name="connsiteY4" fmla="*/ 614766 h 838200"/>
              <a:gd name="connsiteX5" fmla="*/ 8302176 w 8302548"/>
              <a:gd name="connsiteY5" fmla="*/ 723255 h 838200"/>
              <a:gd name="connsiteX6" fmla="*/ 0 w 8302548"/>
              <a:gd name="connsiteY6" fmla="*/ 838200 h 838200"/>
              <a:gd name="connsiteX7" fmla="*/ 0 w 8302548"/>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729712 h 838200"/>
              <a:gd name="connsiteX4" fmla="*/ 8302176 w 8302548"/>
              <a:gd name="connsiteY4" fmla="*/ 614766 h 838200"/>
              <a:gd name="connsiteX5" fmla="*/ 8302176 w 8302548"/>
              <a:gd name="connsiteY5" fmla="*/ 723255 h 838200"/>
              <a:gd name="connsiteX6" fmla="*/ 0 w 8302548"/>
              <a:gd name="connsiteY6" fmla="*/ 838200 h 838200"/>
              <a:gd name="connsiteX7" fmla="*/ 0 w 8302548"/>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729712 h 838200"/>
              <a:gd name="connsiteX4" fmla="*/ 8302176 w 8302548"/>
              <a:gd name="connsiteY4" fmla="*/ 614766 h 838200"/>
              <a:gd name="connsiteX5" fmla="*/ 8302176 w 8302548"/>
              <a:gd name="connsiteY5" fmla="*/ 820120 h 838200"/>
              <a:gd name="connsiteX6" fmla="*/ 0 w 8302548"/>
              <a:gd name="connsiteY6" fmla="*/ 838200 h 838200"/>
              <a:gd name="connsiteX7" fmla="*/ 0 w 8302548"/>
              <a:gd name="connsiteY7" fmla="*/ 0 h 838200"/>
              <a:gd name="connsiteX0" fmla="*/ 0 w 8302347"/>
              <a:gd name="connsiteY0" fmla="*/ 0 h 838200"/>
              <a:gd name="connsiteX1" fmla="*/ 8300884 w 8302347"/>
              <a:gd name="connsiteY1" fmla="*/ 0 h 838200"/>
              <a:gd name="connsiteX2" fmla="*/ 8302176 w 8302347"/>
              <a:gd name="connsiteY2" fmla="*/ 215685 h 838200"/>
              <a:gd name="connsiteX3" fmla="*/ 8300884 w 8302347"/>
              <a:gd name="connsiteY3" fmla="*/ 729712 h 838200"/>
              <a:gd name="connsiteX4" fmla="*/ 8298301 w 8302347"/>
              <a:gd name="connsiteY4" fmla="*/ 490779 h 838200"/>
              <a:gd name="connsiteX5" fmla="*/ 8302176 w 8302347"/>
              <a:gd name="connsiteY5" fmla="*/ 820120 h 838200"/>
              <a:gd name="connsiteX6" fmla="*/ 0 w 8302347"/>
              <a:gd name="connsiteY6" fmla="*/ 838200 h 838200"/>
              <a:gd name="connsiteX7" fmla="*/ 0 w 8302347"/>
              <a:gd name="connsiteY7" fmla="*/ 0 h 838200"/>
              <a:gd name="connsiteX0" fmla="*/ 0 w 8302347"/>
              <a:gd name="connsiteY0" fmla="*/ 0 h 838200"/>
              <a:gd name="connsiteX1" fmla="*/ 8300884 w 8302347"/>
              <a:gd name="connsiteY1" fmla="*/ 0 h 838200"/>
              <a:gd name="connsiteX2" fmla="*/ 8302176 w 8302347"/>
              <a:gd name="connsiteY2" fmla="*/ 215685 h 838200"/>
              <a:gd name="connsiteX3" fmla="*/ 8300884 w 8302347"/>
              <a:gd name="connsiteY3" fmla="*/ 656095 h 838200"/>
              <a:gd name="connsiteX4" fmla="*/ 8298301 w 8302347"/>
              <a:gd name="connsiteY4" fmla="*/ 490779 h 838200"/>
              <a:gd name="connsiteX5" fmla="*/ 8302176 w 8302347"/>
              <a:gd name="connsiteY5" fmla="*/ 820120 h 838200"/>
              <a:gd name="connsiteX6" fmla="*/ 0 w 8302347"/>
              <a:gd name="connsiteY6" fmla="*/ 838200 h 838200"/>
              <a:gd name="connsiteX7" fmla="*/ 0 w 8302347"/>
              <a:gd name="connsiteY7" fmla="*/ 0 h 838200"/>
              <a:gd name="connsiteX0" fmla="*/ 0 w 8302347"/>
              <a:gd name="connsiteY0" fmla="*/ 0 h 838200"/>
              <a:gd name="connsiteX1" fmla="*/ 8300884 w 8302347"/>
              <a:gd name="connsiteY1" fmla="*/ 0 h 838200"/>
              <a:gd name="connsiteX2" fmla="*/ 8193688 w 8302347"/>
              <a:gd name="connsiteY2" fmla="*/ 215685 h 838200"/>
              <a:gd name="connsiteX3" fmla="*/ 8300884 w 8302347"/>
              <a:gd name="connsiteY3" fmla="*/ 656095 h 838200"/>
              <a:gd name="connsiteX4" fmla="*/ 8298301 w 8302347"/>
              <a:gd name="connsiteY4" fmla="*/ 490779 h 838200"/>
              <a:gd name="connsiteX5" fmla="*/ 8302176 w 8302347"/>
              <a:gd name="connsiteY5" fmla="*/ 820120 h 838200"/>
              <a:gd name="connsiteX6" fmla="*/ 0 w 8302347"/>
              <a:gd name="connsiteY6" fmla="*/ 838200 h 838200"/>
              <a:gd name="connsiteX7" fmla="*/ 0 w 8302347"/>
              <a:gd name="connsiteY7" fmla="*/ 0 h 838200"/>
              <a:gd name="connsiteX0" fmla="*/ 0 w 8360294"/>
              <a:gd name="connsiteY0" fmla="*/ 0 h 838200"/>
              <a:gd name="connsiteX1" fmla="*/ 8300884 w 8360294"/>
              <a:gd name="connsiteY1" fmla="*/ 0 h 838200"/>
              <a:gd name="connsiteX2" fmla="*/ 8193688 w 8360294"/>
              <a:gd name="connsiteY2" fmla="*/ 215685 h 838200"/>
              <a:gd name="connsiteX3" fmla="*/ 8300884 w 8360294"/>
              <a:gd name="connsiteY3" fmla="*/ 656095 h 838200"/>
              <a:gd name="connsiteX4" fmla="*/ 8360294 w 8360294"/>
              <a:gd name="connsiteY4" fmla="*/ 455908 h 838200"/>
              <a:gd name="connsiteX5" fmla="*/ 8302176 w 8360294"/>
              <a:gd name="connsiteY5" fmla="*/ 820120 h 838200"/>
              <a:gd name="connsiteX6" fmla="*/ 0 w 8360294"/>
              <a:gd name="connsiteY6" fmla="*/ 838200 h 838200"/>
              <a:gd name="connsiteX7" fmla="*/ 0 w 8360294"/>
              <a:gd name="connsiteY7" fmla="*/ 0 h 838200"/>
              <a:gd name="connsiteX0" fmla="*/ 0 w 8360294"/>
              <a:gd name="connsiteY0" fmla="*/ 0 h 838200"/>
              <a:gd name="connsiteX1" fmla="*/ 8300884 w 8360294"/>
              <a:gd name="connsiteY1" fmla="*/ 0 h 838200"/>
              <a:gd name="connsiteX2" fmla="*/ 8193688 w 8360294"/>
              <a:gd name="connsiteY2" fmla="*/ 215685 h 838200"/>
              <a:gd name="connsiteX3" fmla="*/ 8223392 w 8360294"/>
              <a:gd name="connsiteY3" fmla="*/ 648346 h 838200"/>
              <a:gd name="connsiteX4" fmla="*/ 8360294 w 8360294"/>
              <a:gd name="connsiteY4" fmla="*/ 455908 h 838200"/>
              <a:gd name="connsiteX5" fmla="*/ 8302176 w 8360294"/>
              <a:gd name="connsiteY5" fmla="*/ 820120 h 838200"/>
              <a:gd name="connsiteX6" fmla="*/ 0 w 8360294"/>
              <a:gd name="connsiteY6" fmla="*/ 838200 h 838200"/>
              <a:gd name="connsiteX7" fmla="*/ 0 w 8360294"/>
              <a:gd name="connsiteY7" fmla="*/ 0 h 838200"/>
              <a:gd name="connsiteX0" fmla="*/ 0 w 8366769"/>
              <a:gd name="connsiteY0" fmla="*/ 0 h 838200"/>
              <a:gd name="connsiteX1" fmla="*/ 8300884 w 8366769"/>
              <a:gd name="connsiteY1" fmla="*/ 0 h 838200"/>
              <a:gd name="connsiteX2" fmla="*/ 8193688 w 8366769"/>
              <a:gd name="connsiteY2" fmla="*/ 215685 h 838200"/>
              <a:gd name="connsiteX3" fmla="*/ 8366751 w 8366769"/>
              <a:gd name="connsiteY3" fmla="*/ 450743 h 838200"/>
              <a:gd name="connsiteX4" fmla="*/ 8360294 w 8366769"/>
              <a:gd name="connsiteY4" fmla="*/ 455908 h 838200"/>
              <a:gd name="connsiteX5" fmla="*/ 8302176 w 8366769"/>
              <a:gd name="connsiteY5" fmla="*/ 820120 h 838200"/>
              <a:gd name="connsiteX6" fmla="*/ 0 w 8366769"/>
              <a:gd name="connsiteY6" fmla="*/ 838200 h 838200"/>
              <a:gd name="connsiteX7" fmla="*/ 0 w 8366769"/>
              <a:gd name="connsiteY7" fmla="*/ 0 h 838200"/>
              <a:gd name="connsiteX0" fmla="*/ 0 w 8366751"/>
              <a:gd name="connsiteY0" fmla="*/ 0 h 838200"/>
              <a:gd name="connsiteX1" fmla="*/ 8300884 w 8366751"/>
              <a:gd name="connsiteY1" fmla="*/ 0 h 838200"/>
              <a:gd name="connsiteX2" fmla="*/ 8193688 w 8366751"/>
              <a:gd name="connsiteY2" fmla="*/ 215685 h 838200"/>
              <a:gd name="connsiteX3" fmla="*/ 8366751 w 8366751"/>
              <a:gd name="connsiteY3" fmla="*/ 450743 h 838200"/>
              <a:gd name="connsiteX4" fmla="*/ 8166565 w 8366751"/>
              <a:gd name="connsiteY4" fmla="*/ 548898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15685 h 838200"/>
              <a:gd name="connsiteX3" fmla="*/ 8366751 w 8366751"/>
              <a:gd name="connsiteY3" fmla="*/ 450743 h 838200"/>
              <a:gd name="connsiteX4" fmla="*/ 8166565 w 8366751"/>
              <a:gd name="connsiteY4" fmla="*/ 548898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15685 h 838200"/>
              <a:gd name="connsiteX3" fmla="*/ 8366751 w 8366751"/>
              <a:gd name="connsiteY3" fmla="*/ 450743 h 838200"/>
              <a:gd name="connsiteX4" fmla="*/ 8185938 w 8366751"/>
              <a:gd name="connsiteY4" fmla="*/ 599267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62180 h 838200"/>
              <a:gd name="connsiteX3" fmla="*/ 8366751 w 8366751"/>
              <a:gd name="connsiteY3" fmla="*/ 450743 h 838200"/>
              <a:gd name="connsiteX4" fmla="*/ 8185938 w 8366751"/>
              <a:gd name="connsiteY4" fmla="*/ 599267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62180 h 838200"/>
              <a:gd name="connsiteX3" fmla="*/ 8366751 w 8366751"/>
              <a:gd name="connsiteY3" fmla="*/ 450743 h 838200"/>
              <a:gd name="connsiteX4" fmla="*/ 8185938 w 8366751"/>
              <a:gd name="connsiteY4" fmla="*/ 626389 h 838200"/>
              <a:gd name="connsiteX5" fmla="*/ 8302176 w 8366751"/>
              <a:gd name="connsiteY5" fmla="*/ 820120 h 838200"/>
              <a:gd name="connsiteX6" fmla="*/ 0 w 8366751"/>
              <a:gd name="connsiteY6" fmla="*/ 838200 h 838200"/>
              <a:gd name="connsiteX7" fmla="*/ 0 w 8366751"/>
              <a:gd name="connsiteY7" fmla="*/ 0 h 838200"/>
              <a:gd name="connsiteX0" fmla="*/ 0 w 8942681"/>
              <a:gd name="connsiteY0" fmla="*/ 0 h 838200"/>
              <a:gd name="connsiteX1" fmla="*/ 8300884 w 8942681"/>
              <a:gd name="connsiteY1" fmla="*/ 0 h 838200"/>
              <a:gd name="connsiteX2" fmla="*/ 8366751 w 8942681"/>
              <a:gd name="connsiteY2" fmla="*/ 450743 h 838200"/>
              <a:gd name="connsiteX3" fmla="*/ 8185938 w 8942681"/>
              <a:gd name="connsiteY3" fmla="*/ 626389 h 838200"/>
              <a:gd name="connsiteX4" fmla="*/ 8302176 w 8942681"/>
              <a:gd name="connsiteY4" fmla="*/ 820120 h 838200"/>
              <a:gd name="connsiteX5" fmla="*/ 0 w 8942681"/>
              <a:gd name="connsiteY5" fmla="*/ 838200 h 838200"/>
              <a:gd name="connsiteX6" fmla="*/ 0 w 8942681"/>
              <a:gd name="connsiteY6" fmla="*/ 0 h 838200"/>
              <a:gd name="connsiteX0" fmla="*/ 0 w 8878775"/>
              <a:gd name="connsiteY0" fmla="*/ 0 h 838200"/>
              <a:gd name="connsiteX1" fmla="*/ 8300884 w 8878775"/>
              <a:gd name="connsiteY1" fmla="*/ 0 h 838200"/>
              <a:gd name="connsiteX2" fmla="*/ 8185938 w 8878775"/>
              <a:gd name="connsiteY2" fmla="*/ 626389 h 838200"/>
              <a:gd name="connsiteX3" fmla="*/ 8302176 w 8878775"/>
              <a:gd name="connsiteY3" fmla="*/ 820120 h 838200"/>
              <a:gd name="connsiteX4" fmla="*/ 0 w 8878775"/>
              <a:gd name="connsiteY4" fmla="*/ 838200 h 838200"/>
              <a:gd name="connsiteX5" fmla="*/ 0 w 8878775"/>
              <a:gd name="connsiteY5" fmla="*/ 0 h 838200"/>
              <a:gd name="connsiteX0" fmla="*/ 0 w 9339221"/>
              <a:gd name="connsiteY0" fmla="*/ 0 h 838200"/>
              <a:gd name="connsiteX1" fmla="*/ 8300884 w 9339221"/>
              <a:gd name="connsiteY1" fmla="*/ 0 h 838200"/>
              <a:gd name="connsiteX2" fmla="*/ 8302176 w 9339221"/>
              <a:gd name="connsiteY2" fmla="*/ 820120 h 838200"/>
              <a:gd name="connsiteX3" fmla="*/ 0 w 9339221"/>
              <a:gd name="connsiteY3" fmla="*/ 838200 h 838200"/>
              <a:gd name="connsiteX4" fmla="*/ 0 w 9339221"/>
              <a:gd name="connsiteY4" fmla="*/ 0 h 838200"/>
              <a:gd name="connsiteX0" fmla="*/ 0 w 8302176"/>
              <a:gd name="connsiteY0" fmla="*/ 0 h 838200"/>
              <a:gd name="connsiteX1" fmla="*/ 8300884 w 8302176"/>
              <a:gd name="connsiteY1" fmla="*/ 0 h 838200"/>
              <a:gd name="connsiteX2" fmla="*/ 8302176 w 8302176"/>
              <a:gd name="connsiteY2" fmla="*/ 820120 h 838200"/>
              <a:gd name="connsiteX3" fmla="*/ 0 w 8302176"/>
              <a:gd name="connsiteY3" fmla="*/ 838200 h 838200"/>
              <a:gd name="connsiteX4" fmla="*/ 0 w 8302176"/>
              <a:gd name="connsiteY4" fmla="*/ 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2176" h="838200">
                <a:moveTo>
                  <a:pt x="0" y="0"/>
                </a:moveTo>
                <a:lnTo>
                  <a:pt x="8300884" y="0"/>
                </a:lnTo>
                <a:cubicBezTo>
                  <a:pt x="8301315" y="273373"/>
                  <a:pt x="8301745" y="546747"/>
                  <a:pt x="8302176" y="820120"/>
                </a:cubicBezTo>
                <a:lnTo>
                  <a:pt x="0" y="838200"/>
                </a:lnTo>
                <a:lnTo>
                  <a:pt x="0" y="0"/>
                </a:lnTo>
                <a:close/>
              </a:path>
            </a:pathLst>
          </a:custGeom>
          <a:ln w="28575">
            <a:solidFill>
              <a:schemeClr val="bg1"/>
            </a:solidFill>
          </a:ln>
          <a:scene3d>
            <a:camera prst="orthographicFront"/>
            <a:lightRig rig="threePt" dir="t"/>
          </a:scene3d>
          <a:sp3d>
            <a:bevelT w="254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25:31-46</a:t>
            </a:r>
          </a:p>
        </p:txBody>
      </p:sp>
      <p:sp>
        <p:nvSpPr>
          <p:cNvPr id="11" name="TextBox 10"/>
          <p:cNvSpPr txBox="1"/>
          <p:nvPr/>
        </p:nvSpPr>
        <p:spPr>
          <a:xfrm>
            <a:off x="2619316" y="825191"/>
            <a:ext cx="2523192" cy="830997"/>
          </a:xfrm>
          <a:prstGeom prst="rect">
            <a:avLst/>
          </a:prstGeom>
          <a:noFill/>
          <a:ln w="28575">
            <a:solidFill>
              <a:schemeClr val="bg1"/>
            </a:solidFill>
          </a:ln>
          <a:effectLst>
            <a:outerShdw blurRad="50800" dist="38100" dir="8100000" algn="tr" rotWithShape="0">
              <a:prstClr val="black">
                <a:alpha val="40000"/>
              </a:prstClr>
            </a:outerShdw>
          </a:effectLst>
        </p:spPr>
        <p:txBody>
          <a:bodyPr wrap="square" rtlCol="0">
            <a:spAutoFit/>
          </a:bodyPr>
          <a:lstStyle/>
          <a:p>
            <a:pPr algn="ctr"/>
            <a:r>
              <a:rPr lang="en-US" sz="2400" dirty="0"/>
              <a:t>1</a:t>
            </a:r>
            <a:r>
              <a:rPr lang="en-US" sz="2400" baseline="30000" dirty="0"/>
              <a:t>st</a:t>
            </a:r>
            <a:r>
              <a:rPr lang="en-US" sz="2400" dirty="0"/>
              <a:t> Resurrection (“Everlasting life”)</a:t>
            </a:r>
          </a:p>
        </p:txBody>
      </p:sp>
      <p:sp>
        <p:nvSpPr>
          <p:cNvPr id="23" name="Rectangle 22"/>
          <p:cNvSpPr/>
          <p:nvPr/>
        </p:nvSpPr>
        <p:spPr>
          <a:xfrm>
            <a:off x="6014954" y="2729170"/>
            <a:ext cx="2671845" cy="838200"/>
          </a:xfrm>
          <a:prstGeom prst="rect">
            <a:avLst/>
          </a:prstGeom>
          <a:solidFill>
            <a:srgbClr val="7030A0">
              <a:alpha val="60000"/>
            </a:srgb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915508" y="2740460"/>
            <a:ext cx="103161" cy="838200"/>
          </a:xfrm>
          <a:prstGeom prst="rect">
            <a:avLst/>
          </a:prstGeom>
          <a:solidFill>
            <a:srgbClr val="FF0000">
              <a:alpha val="50196"/>
            </a:srgb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588329" y="3918857"/>
            <a:ext cx="3439886" cy="1754326"/>
          </a:xfrm>
          <a:prstGeom prst="rect">
            <a:avLst/>
          </a:prstGeom>
          <a:noFill/>
        </p:spPr>
        <p:txBody>
          <a:bodyPr wrap="square" rtlCol="0">
            <a:spAutoFit/>
            <a:scene3d>
              <a:camera prst="orthographicFront"/>
              <a:lightRig rig="threePt" dir="t"/>
            </a:scene3d>
            <a:sp3d extrusionH="57150">
              <a:bevelT w="133350" h="44450"/>
            </a:sp3d>
          </a:bodyPr>
          <a:lstStyle/>
          <a:p>
            <a:pPr algn="ctr"/>
            <a:r>
              <a:rPr lang="en-US" sz="5400" b="1" dirty="0">
                <a:blipFill dpi="0" rotWithShape="1">
                  <a:blip r:embed="rId3">
                    <a:extLst>
                      <a:ext uri="{28A0092B-C50C-407E-A947-70E740481C1C}">
                        <a14:useLocalDpi xmlns:a14="http://schemas.microsoft.com/office/drawing/2010/main" val="0"/>
                      </a:ext>
                    </a:extLst>
                  </a:blip>
                  <a:srcRect/>
                  <a:stretch>
                    <a:fillRect/>
                  </a:stretch>
                </a:blipFill>
              </a:rPr>
              <a:t>The Four Judgments</a:t>
            </a:r>
          </a:p>
        </p:txBody>
      </p:sp>
      <p:cxnSp>
        <p:nvCxnSpPr>
          <p:cNvPr id="13" name="Straight Connector 12"/>
          <p:cNvCxnSpPr/>
          <p:nvPr/>
        </p:nvCxnSpPr>
        <p:spPr>
          <a:xfrm>
            <a:off x="1766487" y="2737825"/>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43135" y="2734210"/>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45048" y="2740505"/>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21695" y="2736890"/>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139248" y="2743185"/>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525714" y="2750445"/>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75783" y="2734285"/>
            <a:ext cx="5349318" cy="838200"/>
          </a:xfrm>
          <a:prstGeom prst="rect">
            <a:avLst/>
          </a:prstGeom>
          <a:solidFill>
            <a:schemeClr val="accent6">
              <a:lumMod val="75000"/>
              <a:alpha val="50196"/>
            </a:scheme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224020" y="2941784"/>
            <a:ext cx="1088973" cy="461665"/>
          </a:xfrm>
          <a:prstGeom prst="rect">
            <a:avLst/>
          </a:prstGeom>
          <a:solidFill>
            <a:schemeClr val="accent1"/>
          </a:solidFill>
          <a:scene3d>
            <a:camera prst="orthographicFront"/>
            <a:lightRig rig="threePt" dir="t"/>
          </a:scene3d>
          <a:sp3d>
            <a:bevelT w="190500" h="190500"/>
          </a:sp3d>
        </p:spPr>
        <p:txBody>
          <a:bodyPr wrap="square" rtlCol="0">
            <a:spAutoFit/>
          </a:bodyPr>
          <a:lstStyle/>
          <a:p>
            <a:pPr algn="ctr"/>
            <a:r>
              <a:rPr lang="en-US" sz="2300" dirty="0">
                <a:solidFill>
                  <a:schemeClr val="bg1"/>
                </a:solidFill>
                <a:effectLst>
                  <a:outerShdw blurRad="38100" dist="38100" dir="2700000" algn="tl">
                    <a:srgbClr val="000000">
                      <a:alpha val="43137"/>
                    </a:srgbClr>
                  </a:outerShdw>
                </a:effectLst>
                <a:latin typeface="Penoir" panose="020B0500000000000000" pitchFamily="34" charset="0"/>
              </a:rPr>
              <a:t>500</a:t>
            </a:r>
          </a:p>
        </p:txBody>
      </p:sp>
      <p:sp>
        <p:nvSpPr>
          <p:cNvPr id="30" name="TextBox 29"/>
          <p:cNvSpPr txBox="1"/>
          <p:nvPr/>
        </p:nvSpPr>
        <p:spPr>
          <a:xfrm>
            <a:off x="2621441" y="2925499"/>
            <a:ext cx="1071140" cy="461665"/>
          </a:xfrm>
          <a:prstGeom prst="rect">
            <a:avLst/>
          </a:prstGeom>
          <a:solidFill>
            <a:schemeClr val="accent1"/>
          </a:solidFill>
          <a:scene3d>
            <a:camera prst="orthographicFront"/>
            <a:lightRig rig="threePt" dir="t"/>
          </a:scene3d>
          <a:sp3d>
            <a:bevelT w="190500" h="190500"/>
          </a:sp3d>
        </p:spPr>
        <p:txBody>
          <a:bodyPr wrap="square" rtlCol="0">
            <a:spAutoFit/>
          </a:bodyPr>
          <a:lstStyle/>
          <a:p>
            <a:pPr algn="ctr"/>
            <a:r>
              <a:rPr lang="en-US" sz="2300" dirty="0">
                <a:solidFill>
                  <a:schemeClr val="bg1"/>
                </a:solidFill>
                <a:effectLst>
                  <a:outerShdw blurRad="38100" dist="38100" dir="2700000" algn="tl">
                    <a:srgbClr val="000000">
                      <a:alpha val="43137"/>
                    </a:srgbClr>
                  </a:outerShdw>
                </a:effectLst>
                <a:latin typeface="Penoir" panose="020B0500000000000000" pitchFamily="34" charset="0"/>
              </a:rPr>
              <a:t>1000</a:t>
            </a:r>
          </a:p>
        </p:txBody>
      </p:sp>
      <p:sp>
        <p:nvSpPr>
          <p:cNvPr id="31" name="TextBox 30"/>
          <p:cNvSpPr txBox="1"/>
          <p:nvPr/>
        </p:nvSpPr>
        <p:spPr>
          <a:xfrm>
            <a:off x="3915422" y="2921138"/>
            <a:ext cx="1071140" cy="461665"/>
          </a:xfrm>
          <a:prstGeom prst="rect">
            <a:avLst/>
          </a:prstGeom>
          <a:solidFill>
            <a:schemeClr val="accent1"/>
          </a:solidFill>
          <a:scene3d>
            <a:camera prst="orthographicFront"/>
            <a:lightRig rig="threePt" dir="t"/>
          </a:scene3d>
          <a:sp3d>
            <a:bevelT w="190500" h="190500"/>
          </a:sp3d>
        </p:spPr>
        <p:txBody>
          <a:bodyPr wrap="square" rtlCol="0">
            <a:spAutoFit/>
          </a:bodyPr>
          <a:lstStyle/>
          <a:p>
            <a:pPr algn="ctr"/>
            <a:r>
              <a:rPr lang="en-US" sz="2300" dirty="0">
                <a:solidFill>
                  <a:schemeClr val="bg1"/>
                </a:solidFill>
                <a:effectLst>
                  <a:outerShdw blurRad="38100" dist="38100" dir="2700000" algn="tl">
                    <a:srgbClr val="000000">
                      <a:alpha val="43137"/>
                    </a:srgbClr>
                  </a:outerShdw>
                </a:effectLst>
                <a:latin typeface="Penoir" panose="020B0500000000000000" pitchFamily="34" charset="0"/>
              </a:rPr>
              <a:t>1550</a:t>
            </a:r>
          </a:p>
        </p:txBody>
      </p:sp>
      <p:sp>
        <p:nvSpPr>
          <p:cNvPr id="32" name="TextBox 31"/>
          <p:cNvSpPr txBox="1"/>
          <p:nvPr/>
        </p:nvSpPr>
        <p:spPr>
          <a:xfrm>
            <a:off x="5269672" y="2921789"/>
            <a:ext cx="1087566" cy="461665"/>
          </a:xfrm>
          <a:prstGeom prst="rect">
            <a:avLst/>
          </a:prstGeom>
          <a:solidFill>
            <a:schemeClr val="accent1"/>
          </a:solidFill>
          <a:scene3d>
            <a:camera prst="orthographicFront"/>
            <a:lightRig rig="threePt" dir="t"/>
          </a:scene3d>
          <a:sp3d>
            <a:bevelT w="190500" h="190500"/>
          </a:sp3d>
        </p:spPr>
        <p:txBody>
          <a:bodyPr wrap="square" rtlCol="0">
            <a:spAutoFit/>
          </a:bodyPr>
          <a:lstStyle/>
          <a:p>
            <a:pPr algn="ctr"/>
            <a:r>
              <a:rPr lang="en-US" sz="2300" dirty="0">
                <a:solidFill>
                  <a:schemeClr val="bg1"/>
                </a:solidFill>
                <a:effectLst>
                  <a:outerShdw blurRad="38100" dist="38100" dir="2700000" algn="tl">
                    <a:srgbClr val="000000">
                      <a:alpha val="43137"/>
                    </a:srgbClr>
                  </a:outerShdw>
                </a:effectLst>
                <a:latin typeface="Penoir" panose="020B0500000000000000" pitchFamily="34" charset="0"/>
              </a:rPr>
              <a:t>2000</a:t>
            </a:r>
          </a:p>
        </p:txBody>
      </p:sp>
      <p:sp>
        <p:nvSpPr>
          <p:cNvPr id="35" name="Rectangle 34"/>
          <p:cNvSpPr/>
          <p:nvPr/>
        </p:nvSpPr>
        <p:spPr>
          <a:xfrm>
            <a:off x="535470" y="3981124"/>
            <a:ext cx="408034" cy="391026"/>
          </a:xfrm>
          <a:prstGeom prst="rect">
            <a:avLst/>
          </a:prstGeom>
          <a:solidFill>
            <a:schemeClr val="accent6">
              <a:lumMod val="75000"/>
              <a:alpha val="50196"/>
            </a:scheme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28216" y="4431066"/>
            <a:ext cx="408034" cy="391026"/>
          </a:xfrm>
          <a:prstGeom prst="rect">
            <a:avLst/>
          </a:prstGeom>
          <a:solidFill>
            <a:srgbClr val="FF0000">
              <a:alpha val="50196"/>
            </a:srgb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28218" y="4895517"/>
            <a:ext cx="408034" cy="391026"/>
          </a:xfrm>
          <a:prstGeom prst="rect">
            <a:avLst/>
          </a:prstGeom>
          <a:solidFill>
            <a:srgbClr val="7030A0">
              <a:alpha val="50196"/>
            </a:srgb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81314" y="3918857"/>
            <a:ext cx="2692400"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Church Age</a:t>
            </a:r>
          </a:p>
        </p:txBody>
      </p:sp>
      <p:sp>
        <p:nvSpPr>
          <p:cNvPr id="38" name="TextBox 37"/>
          <p:cNvSpPr txBox="1"/>
          <p:nvPr/>
        </p:nvSpPr>
        <p:spPr>
          <a:xfrm>
            <a:off x="1081317" y="4339769"/>
            <a:ext cx="2692400"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Tribulation</a:t>
            </a:r>
          </a:p>
        </p:txBody>
      </p:sp>
      <p:sp>
        <p:nvSpPr>
          <p:cNvPr id="39" name="TextBox 38"/>
          <p:cNvSpPr txBox="1"/>
          <p:nvPr/>
        </p:nvSpPr>
        <p:spPr>
          <a:xfrm>
            <a:off x="1081320" y="4760681"/>
            <a:ext cx="2692400"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Millennium</a:t>
            </a:r>
          </a:p>
        </p:txBody>
      </p:sp>
      <p:sp>
        <p:nvSpPr>
          <p:cNvPr id="41" name="TextBox 40"/>
          <p:cNvSpPr txBox="1"/>
          <p:nvPr/>
        </p:nvSpPr>
        <p:spPr>
          <a:xfrm>
            <a:off x="5373513" y="820069"/>
            <a:ext cx="3295476" cy="830997"/>
          </a:xfrm>
          <a:prstGeom prst="rect">
            <a:avLst/>
          </a:prstGeom>
          <a:noFill/>
          <a:ln w="28575">
            <a:solidFill>
              <a:schemeClr val="bg1"/>
            </a:solidFill>
          </a:ln>
          <a:effectLst>
            <a:outerShdw blurRad="50800" dist="38100" dir="8100000" algn="tr" rotWithShape="0">
              <a:prstClr val="black">
                <a:alpha val="40000"/>
              </a:prstClr>
            </a:outerShdw>
          </a:effectLst>
        </p:spPr>
        <p:txBody>
          <a:bodyPr wrap="square" rtlCol="0">
            <a:spAutoFit/>
          </a:bodyPr>
          <a:lstStyle/>
          <a:p>
            <a:pPr algn="ctr"/>
            <a:r>
              <a:rPr lang="en-US" sz="2400" dirty="0"/>
              <a:t>2</a:t>
            </a:r>
            <a:r>
              <a:rPr lang="en-US" sz="2400" baseline="30000" dirty="0"/>
              <a:t>nd</a:t>
            </a:r>
            <a:r>
              <a:rPr lang="en-US" sz="2400" dirty="0"/>
              <a:t> Resurrection (“Everlasting contempt”)</a:t>
            </a:r>
          </a:p>
        </p:txBody>
      </p:sp>
      <p:sp>
        <p:nvSpPr>
          <p:cNvPr id="7" name="Freeform: Shape 6"/>
          <p:cNvSpPr/>
          <p:nvPr/>
        </p:nvSpPr>
        <p:spPr>
          <a:xfrm>
            <a:off x="602343" y="1654629"/>
            <a:ext cx="8062686" cy="1016000"/>
          </a:xfrm>
          <a:custGeom>
            <a:avLst/>
            <a:gdLst>
              <a:gd name="connsiteX0" fmla="*/ 3294743 w 8062686"/>
              <a:gd name="connsiteY0" fmla="*/ 0 h 1016000"/>
              <a:gd name="connsiteX1" fmla="*/ 0 w 8062686"/>
              <a:gd name="connsiteY1" fmla="*/ 1016000 h 1016000"/>
              <a:gd name="connsiteX2" fmla="*/ 8062686 w 8062686"/>
              <a:gd name="connsiteY2" fmla="*/ 1008742 h 1016000"/>
              <a:gd name="connsiteX3" fmla="*/ 3294743 w 8062686"/>
              <a:gd name="connsiteY3" fmla="*/ 0 h 1016000"/>
            </a:gdLst>
            <a:ahLst/>
            <a:cxnLst>
              <a:cxn ang="0">
                <a:pos x="connsiteX0" y="connsiteY0"/>
              </a:cxn>
              <a:cxn ang="0">
                <a:pos x="connsiteX1" y="connsiteY1"/>
              </a:cxn>
              <a:cxn ang="0">
                <a:pos x="connsiteX2" y="connsiteY2"/>
              </a:cxn>
              <a:cxn ang="0">
                <a:pos x="connsiteX3" y="connsiteY3"/>
              </a:cxn>
            </a:cxnLst>
            <a:rect l="l" t="t" r="r" b="b"/>
            <a:pathLst>
              <a:path w="8062686" h="1016000">
                <a:moveTo>
                  <a:pt x="3294743" y="0"/>
                </a:moveTo>
                <a:lnTo>
                  <a:pt x="0" y="1016000"/>
                </a:lnTo>
                <a:lnTo>
                  <a:pt x="8062686" y="1008742"/>
                </a:lnTo>
                <a:lnTo>
                  <a:pt x="329474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41" idx="2"/>
            <a:endCxn id="7" idx="2"/>
          </p:cNvCxnSpPr>
          <p:nvPr/>
        </p:nvCxnSpPr>
        <p:spPr>
          <a:xfrm>
            <a:off x="7021251" y="1651066"/>
            <a:ext cx="1643778" cy="101230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131581" y="2125521"/>
            <a:ext cx="4208663" cy="523220"/>
          </a:xfrm>
          <a:prstGeom prst="rect">
            <a:avLst/>
          </a:prstGeom>
          <a:noFill/>
        </p:spPr>
        <p:txBody>
          <a:bodyPr wrap="square" rtlCol="0">
            <a:spAutoFit/>
          </a:bodyPr>
          <a:lstStyle/>
          <a:p>
            <a:pPr algn="ctr"/>
            <a:r>
              <a:rPr lang="en-US" sz="2800" dirty="0">
                <a:solidFill>
                  <a:schemeClr val="bg2">
                    <a:lumMod val="10000"/>
                  </a:schemeClr>
                </a:solidFill>
              </a:rPr>
              <a:t>Approximately 3000 yr.</a:t>
            </a:r>
          </a:p>
        </p:txBody>
      </p:sp>
    </p:spTree>
    <p:extLst>
      <p:ext uri="{BB962C8B-B14F-4D97-AF65-F5344CB8AC3E}">
        <p14:creationId xmlns:p14="http://schemas.microsoft.com/office/powerpoint/2010/main" val="278424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left)">
                                      <p:cBhvr>
                                        <p:cTn id="50" dur="500"/>
                                        <p:tgtEl>
                                          <p:spTgt spid="3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par>
                          <p:cTn id="54" fill="hold">
                            <p:stCondLst>
                              <p:cond delay="1000"/>
                            </p:stCondLst>
                            <p:childTnLst>
                              <p:par>
                                <p:cTn id="55" presetID="22" presetClass="entr" presetSubtype="8" fill="hold" grpId="1"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left)">
                                      <p:cBhvr>
                                        <p:cTn id="57" dur="500"/>
                                        <p:tgtEl>
                                          <p:spTgt spid="34"/>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left)">
                                      <p:cBhvr>
                                        <p:cTn id="61" dur="500"/>
                                        <p:tgtEl>
                                          <p:spTgt spid="3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500"/>
                                        <p:tgtEl>
                                          <p:spTgt spid="38"/>
                                        </p:tgtEl>
                                      </p:cBhvr>
                                    </p:animEffect>
                                  </p:childTnLst>
                                </p:cTn>
                              </p:par>
                            </p:childTnLst>
                          </p:cTn>
                        </p:par>
                        <p:par>
                          <p:cTn id="65" fill="hold">
                            <p:stCondLst>
                              <p:cond delay="2000"/>
                            </p:stCondLst>
                            <p:childTnLst>
                              <p:par>
                                <p:cTn id="66" presetID="22" presetClass="entr" presetSubtype="8"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childTnLst>
                          </p:cTn>
                        </p:par>
                        <p:par>
                          <p:cTn id="69" fill="hold">
                            <p:stCondLst>
                              <p:cond delay="2500"/>
                            </p:stCondLst>
                            <p:childTnLst>
                              <p:par>
                                <p:cTn id="70" presetID="22" presetClass="entr" presetSubtype="8"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childTnLst>
                          </p:cTn>
                        </p:par>
                        <p:par>
                          <p:cTn id="76" fill="hold">
                            <p:stCondLst>
                              <p:cond delay="3000"/>
                            </p:stCondLst>
                            <p:childTnLst>
                              <p:par>
                                <p:cTn id="77" presetID="22" presetClass="entr" presetSubtype="8"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ipe(left)">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500"/>
                                        <p:tgtEl>
                                          <p:spTgt spid="11"/>
                                        </p:tgtEl>
                                      </p:cBhvr>
                                    </p:animEffect>
                                  </p:childTnLst>
                                </p:cTn>
                              </p:par>
                            </p:childTnLst>
                          </p:cTn>
                        </p:par>
                        <p:par>
                          <p:cTn id="85" fill="hold">
                            <p:stCondLst>
                              <p:cond delay="500"/>
                            </p:stCondLst>
                            <p:childTnLst>
                              <p:par>
                                <p:cTn id="86" presetID="22" presetClass="entr" presetSubtype="1" fill="hold" grpId="0" nodeType="after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wipe(up)">
                                      <p:cBhvr>
                                        <p:cTn id="88" dur="500"/>
                                        <p:tgtEl>
                                          <p:spTgt spid="7"/>
                                        </p:tgtEl>
                                      </p:cBhvr>
                                    </p:animEffect>
                                  </p:childTnLst>
                                </p:cTn>
                              </p:par>
                            </p:childTnLst>
                          </p:cTn>
                        </p:par>
                        <p:par>
                          <p:cTn id="89" fill="hold">
                            <p:stCondLst>
                              <p:cond delay="1000"/>
                            </p:stCondLst>
                            <p:childTnLst>
                              <p:par>
                                <p:cTn id="90" presetID="10" presetClass="entr" presetSubtype="0" fill="hold" grpId="0" nodeType="after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childTnLst>
                          </p:cTn>
                        </p:par>
                        <p:par>
                          <p:cTn id="98" fill="hold">
                            <p:stCondLst>
                              <p:cond delay="500"/>
                            </p:stCondLst>
                            <p:childTnLst>
                              <p:par>
                                <p:cTn id="99" presetID="22" presetClass="entr" presetSubtype="1" fill="hold" nodeType="after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wipe(up)">
                                      <p:cBhvr>
                                        <p:cTn id="10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1" grpId="0" animBg="1"/>
      <p:bldP spid="23" grpId="0" animBg="1"/>
      <p:bldP spid="24" grpId="0" animBg="1"/>
      <p:bldP spid="48" grpId="0"/>
      <p:bldP spid="34" grpId="1" animBg="1"/>
      <p:bldP spid="29" grpId="0" animBg="1"/>
      <p:bldP spid="30" grpId="0" animBg="1"/>
      <p:bldP spid="31" grpId="0" animBg="1"/>
      <p:bldP spid="32" grpId="0" animBg="1"/>
      <p:bldP spid="35" grpId="0" animBg="1"/>
      <p:bldP spid="36" grpId="0" animBg="1"/>
      <p:bldP spid="37" grpId="0" animBg="1"/>
      <p:bldP spid="5" grpId="0"/>
      <p:bldP spid="38" grpId="0"/>
      <p:bldP spid="39" grpId="0"/>
      <p:bldP spid="41" grpId="0" animBg="1"/>
      <p:bldP spid="7" grpId="0" animBg="1"/>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25:31-46</a:t>
            </a:r>
          </a:p>
        </p:txBody>
      </p:sp>
    </p:spTree>
    <p:extLst>
      <p:ext uri="{BB962C8B-B14F-4D97-AF65-F5344CB8AC3E}">
        <p14:creationId xmlns:p14="http://schemas.microsoft.com/office/powerpoint/2010/main" val="107596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Penoir" panose="020B0500000000000000" pitchFamily="34" charset="0"/>
              </a:rPr>
              <a:t>The Great, White Throne Judgment </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25:31-46</a:t>
            </a:r>
          </a:p>
        </p:txBody>
      </p:sp>
      <p:sp>
        <p:nvSpPr>
          <p:cNvPr id="144" name="TextBox 143"/>
          <p:cNvSpPr txBox="1"/>
          <p:nvPr/>
        </p:nvSpPr>
        <p:spPr>
          <a:xfrm>
            <a:off x="685799" y="1254561"/>
            <a:ext cx="7990115" cy="584775"/>
          </a:xfrm>
          <a:prstGeom prst="rect">
            <a:avLst/>
          </a:prstGeom>
          <a:noFill/>
        </p:spPr>
        <p:txBody>
          <a:bodyPr wrap="square" rtlCol="0">
            <a:spAutoFit/>
          </a:bodyPr>
          <a:lstStyle/>
          <a:p>
            <a:pPr marL="228600" indent="-228600">
              <a:buFont typeface="Arial" panose="020B0604020202020204" pitchFamily="34" charset="0"/>
              <a:buChar char="•"/>
            </a:pPr>
            <a:r>
              <a:rPr lang="en-US" sz="3200" dirty="0">
                <a:effectLst>
                  <a:outerShdw blurRad="38100" dist="38100" dir="2700000" algn="tl">
                    <a:srgbClr val="000000">
                      <a:alpha val="43137"/>
                    </a:srgbClr>
                  </a:outerShdw>
                </a:effectLst>
              </a:rPr>
              <a:t> Following the Millennium</a:t>
            </a:r>
            <a:endParaRPr lang="en-US" sz="3200" dirty="0">
              <a:solidFill>
                <a:srgbClr val="FFFF00"/>
              </a:solidFill>
              <a:effectLst>
                <a:outerShdw blurRad="38100" dist="38100" dir="2700000" algn="tl">
                  <a:srgbClr val="000000">
                    <a:alpha val="43137"/>
                  </a:srgbClr>
                </a:outerShdw>
              </a:effectLst>
            </a:endParaRPr>
          </a:p>
        </p:txBody>
      </p:sp>
      <p:sp>
        <p:nvSpPr>
          <p:cNvPr id="145" name="TextBox 144"/>
          <p:cNvSpPr txBox="1"/>
          <p:nvPr/>
        </p:nvSpPr>
        <p:spPr>
          <a:xfrm>
            <a:off x="681186" y="1809394"/>
            <a:ext cx="8027385" cy="1077218"/>
          </a:xfrm>
          <a:prstGeom prst="rect">
            <a:avLst/>
          </a:prstGeom>
          <a:noFill/>
        </p:spPr>
        <p:txBody>
          <a:bodyPr wrap="square" rtlCol="0">
            <a:spAutoFit/>
          </a:bodyPr>
          <a:lstStyle/>
          <a:p>
            <a:pPr marL="228600" indent="-228600">
              <a:buFont typeface="Arial" panose="020B0604020202020204" pitchFamily="34" charset="0"/>
              <a:buChar char="•"/>
            </a:pPr>
            <a:r>
              <a:rPr lang="en-US" sz="3200" dirty="0">
                <a:effectLst>
                  <a:outerShdw blurRad="38100" dist="38100" dir="2700000" algn="tl">
                    <a:srgbClr val="000000">
                      <a:alpha val="43137"/>
                    </a:srgbClr>
                  </a:outerShdw>
                </a:effectLst>
              </a:rPr>
              <a:t> Satan will be released from the Bottomless Pit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abussō</a:t>
            </a:r>
            <a:r>
              <a:rPr lang="en-US" sz="3200" dirty="0">
                <a:effectLst>
                  <a:outerShdw blurRad="38100" dist="38100" dir="2700000" algn="tl">
                    <a:srgbClr val="000000">
                      <a:alpha val="43137"/>
                    </a:srgbClr>
                  </a:outerShdw>
                </a:effectLst>
              </a:rPr>
              <a:t>)</a:t>
            </a:r>
          </a:p>
        </p:txBody>
      </p:sp>
      <p:sp>
        <p:nvSpPr>
          <p:cNvPr id="6" name="TextBox 5"/>
          <p:cNvSpPr txBox="1"/>
          <p:nvPr/>
        </p:nvSpPr>
        <p:spPr>
          <a:xfrm>
            <a:off x="681189" y="2839909"/>
            <a:ext cx="8027385" cy="584775"/>
          </a:xfrm>
          <a:prstGeom prst="rect">
            <a:avLst/>
          </a:prstGeom>
          <a:noFill/>
        </p:spPr>
        <p:txBody>
          <a:bodyPr wrap="square" rtlCol="0">
            <a:spAutoFit/>
          </a:bodyPr>
          <a:lstStyle/>
          <a:p>
            <a:pPr marL="228600" indent="-228600">
              <a:buFont typeface="Arial" panose="020B0604020202020204" pitchFamily="34" charset="0"/>
              <a:buChar char="•"/>
            </a:pPr>
            <a:r>
              <a:rPr lang="en-US" sz="3200" dirty="0">
                <a:effectLst>
                  <a:outerShdw blurRad="38100" dist="38100" dir="2700000" algn="tl">
                    <a:srgbClr val="000000">
                      <a:alpha val="43137"/>
                    </a:srgbClr>
                  </a:outerShdw>
                </a:effectLst>
              </a:rPr>
              <a:t> He will rally the nations of the earth</a:t>
            </a:r>
          </a:p>
        </p:txBody>
      </p:sp>
      <p:sp>
        <p:nvSpPr>
          <p:cNvPr id="7" name="TextBox 6"/>
          <p:cNvSpPr txBox="1"/>
          <p:nvPr/>
        </p:nvSpPr>
        <p:spPr>
          <a:xfrm>
            <a:off x="681192" y="3384196"/>
            <a:ext cx="8027385" cy="1077218"/>
          </a:xfrm>
          <a:prstGeom prst="rect">
            <a:avLst/>
          </a:prstGeom>
          <a:noFill/>
        </p:spPr>
        <p:txBody>
          <a:bodyPr wrap="square" rtlCol="0">
            <a:spAutoFit/>
          </a:bodyPr>
          <a:lstStyle/>
          <a:p>
            <a:pPr marL="228600" indent="-228600">
              <a:buFont typeface="Arial" panose="020B0604020202020204" pitchFamily="34" charset="0"/>
              <a:buChar char="•"/>
            </a:pPr>
            <a:r>
              <a:rPr lang="en-US" sz="3200" dirty="0">
                <a:effectLst>
                  <a:outerShdw blurRad="38100" dist="38100" dir="2700000" algn="tl">
                    <a:srgbClr val="000000">
                      <a:alpha val="43137"/>
                    </a:srgbClr>
                  </a:outerShdw>
                </a:effectLst>
              </a:rPr>
              <a:t> He will be destroyed by fire and cast into the Lake of Fire</a:t>
            </a:r>
          </a:p>
        </p:txBody>
      </p:sp>
      <p:sp>
        <p:nvSpPr>
          <p:cNvPr id="8" name="TextBox 7"/>
          <p:cNvSpPr txBox="1"/>
          <p:nvPr/>
        </p:nvSpPr>
        <p:spPr>
          <a:xfrm>
            <a:off x="688452" y="4407453"/>
            <a:ext cx="8027385" cy="1077218"/>
          </a:xfrm>
          <a:prstGeom prst="rect">
            <a:avLst/>
          </a:prstGeom>
          <a:noFill/>
        </p:spPr>
        <p:txBody>
          <a:bodyPr wrap="square" rtlCol="0">
            <a:spAutoFit/>
          </a:bodyPr>
          <a:lstStyle/>
          <a:p>
            <a:pPr marL="228600" indent="-228600">
              <a:buFont typeface="Arial" panose="020B0604020202020204" pitchFamily="34" charset="0"/>
              <a:buChar char="•"/>
            </a:pPr>
            <a:r>
              <a:rPr lang="en-US" sz="3200" dirty="0"/>
              <a:t> Rev. 20:11 ~ </a:t>
            </a:r>
            <a:r>
              <a:rPr lang="en-US" sz="3200" dirty="0">
                <a:solidFill>
                  <a:srgbClr val="FFFF00"/>
                </a:solidFill>
              </a:rPr>
              <a:t>And they will be tormented day and night forever and ever.</a:t>
            </a:r>
          </a:p>
        </p:txBody>
      </p:sp>
    </p:spTree>
    <p:extLst>
      <p:ext uri="{BB962C8B-B14F-4D97-AF65-F5344CB8AC3E}">
        <p14:creationId xmlns:p14="http://schemas.microsoft.com/office/powerpoint/2010/main" val="244069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4"/>
                                        </p:tgtEl>
                                        <p:attrNameLst>
                                          <p:attrName>style.visibility</p:attrName>
                                        </p:attrNameLst>
                                      </p:cBhvr>
                                      <p:to>
                                        <p:strVal val="visible"/>
                                      </p:to>
                                    </p:set>
                                    <p:animEffect transition="in" filter="fade">
                                      <p:cBhvr>
                                        <p:cTn id="12" dur="500"/>
                                        <p:tgtEl>
                                          <p:spTgt spid="1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5"/>
                                        </p:tgtEl>
                                        <p:attrNameLst>
                                          <p:attrName>style.visibility</p:attrName>
                                        </p:attrNameLst>
                                      </p:cBhvr>
                                      <p:to>
                                        <p:strVal val="visible"/>
                                      </p:to>
                                    </p:set>
                                    <p:animEffect transition="in" filter="fade">
                                      <p:cBhvr>
                                        <p:cTn id="17" dur="500"/>
                                        <p:tgtEl>
                                          <p:spTgt spid="145"/>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144"/>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3" presetClass="emph" presetSubtype="2" fill="hold" grpId="1" nodeType="withEffect">
                                  <p:stCondLst>
                                    <p:cond delay="0"/>
                                  </p:stCondLst>
                                  <p:childTnLst>
                                    <p:animClr clrSpc="rgb" dir="cw">
                                      <p:cBhvr override="childStyle">
                                        <p:cTn id="31" dur="2000" fill="hold"/>
                                        <p:tgtEl>
                                          <p:spTgt spid="6"/>
                                        </p:tgtEl>
                                        <p:attrNameLst>
                                          <p:attrName>style.color</p:attrName>
                                        </p:attrNameLst>
                                      </p:cBhvr>
                                      <p:to>
                                        <a:schemeClr val="accent2"/>
                                      </p:to>
                                    </p:animClr>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3" presetClass="emph" presetSubtype="2" fill="hold" grpId="1" nodeType="withEffect">
                                  <p:stCondLst>
                                    <p:cond delay="0"/>
                                  </p:stCondLst>
                                  <p:childTnLst>
                                    <p:animClr clrSpc="rgb" dir="cw">
                                      <p:cBhvr override="childStyle">
                                        <p:cTn id="38" dur="20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4" grpId="0"/>
      <p:bldP spid="144" grpId="1"/>
      <p:bldP spid="145" grpId="0"/>
      <p:bldP spid="6" grpId="0"/>
      <p:bldP spid="6" grpId="1"/>
      <p:bldP spid="7" grpId="0"/>
      <p:bldP spid="7" grpId="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Penoir" panose="020B0500000000000000" pitchFamily="34" charset="0"/>
              </a:rPr>
              <a:t>The Great, White Throne Judgment </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25:31-46</a:t>
            </a:r>
          </a:p>
        </p:txBody>
      </p:sp>
      <p:sp>
        <p:nvSpPr>
          <p:cNvPr id="8" name="TextBox 7"/>
          <p:cNvSpPr txBox="1"/>
          <p:nvPr/>
        </p:nvSpPr>
        <p:spPr>
          <a:xfrm>
            <a:off x="690880" y="1240976"/>
            <a:ext cx="7971339" cy="5016758"/>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dirty="0">
                <a:effectLst>
                  <a:outerShdw blurRad="38100" dist="38100" dir="2700000" algn="tl">
                    <a:srgbClr val="000000">
                      <a:alpha val="43137"/>
                    </a:srgbClr>
                  </a:outerShdw>
                </a:effectLst>
                <a:latin typeface="+mj-lt"/>
              </a:rPr>
              <a:t>Rev. 20:11-15 ~ </a:t>
            </a:r>
            <a:r>
              <a:rPr lang="en-US" sz="3200" baseline="30000" dirty="0">
                <a:effectLst>
                  <a:outerShdw blurRad="38100" dist="38100" dir="2700000" algn="tl">
                    <a:srgbClr val="000000">
                      <a:alpha val="43137"/>
                    </a:srgbClr>
                  </a:outerShdw>
                </a:effectLst>
                <a:latin typeface="+mj-lt"/>
              </a:rPr>
              <a:t>11</a:t>
            </a:r>
            <a:r>
              <a:rPr lang="en-US" sz="3200" dirty="0">
                <a:effectLst>
                  <a:outerShdw blurRad="38100" dist="38100" dir="2700000" algn="tl">
                    <a:srgbClr val="000000">
                      <a:alpha val="43137"/>
                    </a:srgbClr>
                  </a:outerShdw>
                </a:effectLst>
                <a:latin typeface="+mj-lt"/>
              </a:rPr>
              <a:t> </a:t>
            </a:r>
            <a:r>
              <a:rPr lang="en-US" sz="3200" dirty="0">
                <a:solidFill>
                  <a:srgbClr val="FFFF00"/>
                </a:solidFill>
                <a:effectLst>
                  <a:outerShdw blurRad="38100" dist="38100" dir="2700000" algn="tl">
                    <a:srgbClr val="000000">
                      <a:alpha val="43137"/>
                    </a:srgbClr>
                  </a:outerShdw>
                </a:effectLst>
                <a:latin typeface="+mj-lt"/>
              </a:rPr>
              <a:t>Then I saw a great white throne and Him who sat on it, from whose face the earth and the heaven fled away. And there was found no place for them. </a:t>
            </a:r>
            <a:r>
              <a:rPr lang="en-US" sz="3200" baseline="30000" dirty="0">
                <a:effectLst>
                  <a:outerShdw blurRad="38100" dist="38100" dir="2700000" algn="tl">
                    <a:srgbClr val="000000">
                      <a:alpha val="43137"/>
                    </a:srgbClr>
                  </a:outerShdw>
                </a:effectLst>
                <a:latin typeface="+mj-lt"/>
              </a:rPr>
              <a:t>12</a:t>
            </a:r>
            <a:r>
              <a:rPr lang="en-US" sz="3200" dirty="0">
                <a:effectLst>
                  <a:outerShdw blurRad="38100" dist="38100" dir="2700000" algn="tl">
                    <a:srgbClr val="000000">
                      <a:alpha val="43137"/>
                    </a:srgbClr>
                  </a:outerShdw>
                </a:effectLst>
                <a:latin typeface="+mj-lt"/>
              </a:rPr>
              <a:t> </a:t>
            </a:r>
            <a:r>
              <a:rPr lang="en-US" sz="3200" dirty="0">
                <a:solidFill>
                  <a:srgbClr val="FFFF00"/>
                </a:solidFill>
                <a:effectLst>
                  <a:outerShdw blurRad="38100" dist="38100" dir="2700000" algn="tl">
                    <a:srgbClr val="000000">
                      <a:alpha val="43137"/>
                    </a:srgbClr>
                  </a:outerShdw>
                </a:effectLst>
                <a:latin typeface="+mj-lt"/>
              </a:rPr>
              <a:t>And I saw the dead, small and great, standing before God, and books were opened. And another book was opened, which is </a:t>
            </a:r>
            <a:r>
              <a:rPr lang="en-US" sz="3200" i="1" dirty="0">
                <a:solidFill>
                  <a:srgbClr val="FFFF00"/>
                </a:solidFill>
                <a:effectLst>
                  <a:outerShdw blurRad="38100" dist="38100" dir="2700000" algn="tl">
                    <a:srgbClr val="000000">
                      <a:alpha val="43137"/>
                    </a:srgbClr>
                  </a:outerShdw>
                </a:effectLst>
                <a:latin typeface="+mj-lt"/>
              </a:rPr>
              <a:t>the</a:t>
            </a:r>
            <a:r>
              <a:rPr lang="en-US" sz="3200" dirty="0">
                <a:solidFill>
                  <a:srgbClr val="FFFF00"/>
                </a:solidFill>
                <a:effectLst>
                  <a:outerShdw blurRad="38100" dist="38100" dir="2700000" algn="tl">
                    <a:srgbClr val="000000">
                      <a:alpha val="43137"/>
                    </a:srgbClr>
                  </a:outerShdw>
                </a:effectLst>
                <a:latin typeface="+mj-lt"/>
              </a:rPr>
              <a:t> Book of Life. And the dead were judged according to their works, by the things which were written in the books.</a:t>
            </a:r>
            <a:r>
              <a:rPr lang="en-US" sz="3200" dirty="0">
                <a:effectLst>
                  <a:outerShdw blurRad="38100" dist="38100" dir="2700000" algn="tl">
                    <a:srgbClr val="000000">
                      <a:alpha val="43137"/>
                    </a:srgbClr>
                  </a:outerShdw>
                </a:effectLst>
                <a:latin typeface="+mj-lt"/>
              </a:rPr>
              <a:t> </a:t>
            </a:r>
            <a:endParaRPr lang="en-US" sz="3200"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80988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690880" y="1240976"/>
            <a:ext cx="7971339" cy="4031873"/>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dirty="0">
                <a:effectLst>
                  <a:outerShdw blurRad="38100" dist="38100" dir="2700000" algn="tl">
                    <a:srgbClr val="000000">
                      <a:alpha val="43137"/>
                    </a:srgbClr>
                  </a:outerShdw>
                </a:effectLst>
                <a:latin typeface="+mj-lt"/>
              </a:rPr>
              <a:t>Rev. 20:11-15 ~ </a:t>
            </a:r>
            <a:r>
              <a:rPr lang="en-US" sz="3200" baseline="30000" dirty="0">
                <a:effectLst>
                  <a:outerShdw blurRad="38100" dist="38100" dir="2700000" algn="tl">
                    <a:srgbClr val="000000">
                      <a:alpha val="43137"/>
                    </a:srgbClr>
                  </a:outerShdw>
                </a:effectLst>
              </a:rPr>
              <a:t>13</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The sea gave up the dead who were in it, and Death and Hades delivered up the dead who were in them. And they were judged, each one according to his works.</a:t>
            </a:r>
            <a:r>
              <a:rPr lang="en-US" sz="3200" dirty="0">
                <a:effectLst>
                  <a:outerShdw blurRad="38100" dist="38100" dir="2700000" algn="tl">
                    <a:srgbClr val="000000">
                      <a:alpha val="43137"/>
                    </a:srgbClr>
                  </a:outerShdw>
                </a:effectLst>
              </a:rPr>
              <a:t> </a:t>
            </a:r>
            <a:r>
              <a:rPr lang="en-US" sz="3200" baseline="30000" dirty="0">
                <a:effectLst>
                  <a:outerShdw blurRad="38100" dist="38100" dir="2700000" algn="tl">
                    <a:srgbClr val="000000">
                      <a:alpha val="43137"/>
                    </a:srgbClr>
                  </a:outerShdw>
                </a:effectLst>
              </a:rPr>
              <a:t>14</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Then Death and Hades were cast into the lake of fire. This is the second death. </a:t>
            </a:r>
            <a:r>
              <a:rPr lang="en-US" sz="3200" baseline="30000" dirty="0">
                <a:effectLst>
                  <a:outerShdw blurRad="38100" dist="38100" dir="2700000" algn="tl">
                    <a:srgbClr val="000000">
                      <a:alpha val="43137"/>
                    </a:srgbClr>
                  </a:outerShdw>
                </a:effectLst>
              </a:rPr>
              <a:t>15</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And anyone not found written in the Book of Life was cast into the lake of fire.</a:t>
            </a:r>
            <a:endParaRPr lang="en-US" sz="3200" dirty="0">
              <a:solidFill>
                <a:srgbClr val="FFFF00"/>
              </a:solidFill>
              <a:effectLst>
                <a:outerShdw blurRad="38100" dist="38100" dir="2700000" algn="tl">
                  <a:srgbClr val="000000">
                    <a:alpha val="43137"/>
                  </a:srgbClr>
                </a:outerShdw>
              </a:effectLst>
              <a:latin typeface="+mj-lt"/>
            </a:endParaRPr>
          </a:p>
        </p:txBody>
      </p:sp>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Penoir" panose="020B0500000000000000" pitchFamily="34" charset="0"/>
              </a:rPr>
              <a:t>The Great, White Throne Judgment </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25:31-46</a:t>
            </a:r>
          </a:p>
        </p:txBody>
      </p:sp>
      <p:sp>
        <p:nvSpPr>
          <p:cNvPr id="7" name="TextBox 6"/>
          <p:cNvSpPr txBox="1"/>
          <p:nvPr/>
        </p:nvSpPr>
        <p:spPr>
          <a:xfrm>
            <a:off x="681186" y="5176691"/>
            <a:ext cx="8027385" cy="1077218"/>
          </a:xfrm>
          <a:prstGeom prst="rect">
            <a:avLst/>
          </a:prstGeom>
          <a:noFill/>
        </p:spPr>
        <p:txBody>
          <a:bodyPr wrap="square" rtlCol="0">
            <a:spAutoFit/>
          </a:bodyPr>
          <a:lstStyle/>
          <a:p>
            <a:pPr marL="228600" indent="-228600">
              <a:buFont typeface="Arial" panose="020B0604020202020204" pitchFamily="34" charset="0"/>
              <a:buChar char="•"/>
            </a:pPr>
            <a:r>
              <a:rPr lang="en-US" sz="3200" dirty="0"/>
              <a:t> No appeals, reprieves, acquittals, paroles or probations</a:t>
            </a:r>
          </a:p>
        </p:txBody>
      </p:sp>
    </p:spTree>
    <p:extLst>
      <p:ext uri="{BB962C8B-B14F-4D97-AF65-F5344CB8AC3E}">
        <p14:creationId xmlns:p14="http://schemas.microsoft.com/office/powerpoint/2010/main" val="396660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 presetClass="emph" presetSubtype="2" fill="hold" grpId="0" nodeType="withEffect">
                                  <p:stCondLst>
                                    <p:cond delay="0"/>
                                  </p:stCondLst>
                                  <p:childTnLst>
                                    <p:animClr clrSpc="rgb" dir="cw">
                                      <p:cBhvr override="childStyle">
                                        <p:cTn id="9" dur="2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25:31-46</a:t>
            </a:r>
          </a:p>
        </p:txBody>
      </p:sp>
      <p:sp>
        <p:nvSpPr>
          <p:cNvPr id="10" name="TextBox 9"/>
          <p:cNvSpPr txBox="1"/>
          <p:nvPr/>
        </p:nvSpPr>
        <p:spPr>
          <a:xfrm>
            <a:off x="901704" y="4702636"/>
            <a:ext cx="1612896" cy="830997"/>
          </a:xfrm>
          <a:prstGeom prst="rect">
            <a:avLst/>
          </a:prstGeom>
          <a:noFill/>
          <a:ln w="28575">
            <a:solidFill>
              <a:schemeClr val="bg1"/>
            </a:solidFill>
          </a:ln>
          <a:effectLst>
            <a:outerShdw blurRad="50800" dist="38100" dir="8100000" algn="tr" rotWithShape="0">
              <a:prstClr val="black">
                <a:alpha val="40000"/>
              </a:prstClr>
            </a:outerShdw>
          </a:effectLst>
        </p:spPr>
        <p:txBody>
          <a:bodyPr wrap="square" rtlCol="0">
            <a:spAutoFit/>
          </a:bodyPr>
          <a:lstStyle/>
          <a:p>
            <a:pPr algn="ctr"/>
            <a:r>
              <a:rPr lang="en-US" sz="2400" dirty="0"/>
              <a:t>Sheep and Goats</a:t>
            </a:r>
          </a:p>
        </p:txBody>
      </p:sp>
      <p:sp>
        <p:nvSpPr>
          <p:cNvPr id="12" name="Rectangle 5"/>
          <p:cNvSpPr/>
          <p:nvPr/>
        </p:nvSpPr>
        <p:spPr>
          <a:xfrm>
            <a:off x="457200" y="2750456"/>
            <a:ext cx="8236857" cy="838200"/>
          </a:xfrm>
          <a:custGeom>
            <a:avLst/>
            <a:gdLst>
              <a:gd name="connsiteX0" fmla="*/ 0 w 8300884"/>
              <a:gd name="connsiteY0" fmla="*/ 0 h 838200"/>
              <a:gd name="connsiteX1" fmla="*/ 8300884 w 8300884"/>
              <a:gd name="connsiteY1" fmla="*/ 0 h 838200"/>
              <a:gd name="connsiteX2" fmla="*/ 8300884 w 8300884"/>
              <a:gd name="connsiteY2" fmla="*/ 838200 h 838200"/>
              <a:gd name="connsiteX3" fmla="*/ 0 w 8300884"/>
              <a:gd name="connsiteY3" fmla="*/ 838200 h 838200"/>
              <a:gd name="connsiteX4" fmla="*/ 0 w 8300884"/>
              <a:gd name="connsiteY4" fmla="*/ 0 h 838200"/>
              <a:gd name="connsiteX0" fmla="*/ 0 w 8302176"/>
              <a:gd name="connsiteY0" fmla="*/ 0 h 838200"/>
              <a:gd name="connsiteX1" fmla="*/ 8300884 w 8302176"/>
              <a:gd name="connsiteY1" fmla="*/ 0 h 838200"/>
              <a:gd name="connsiteX2" fmla="*/ 8302176 w 8302176"/>
              <a:gd name="connsiteY2" fmla="*/ 215685 h 838200"/>
              <a:gd name="connsiteX3" fmla="*/ 8300884 w 8302176"/>
              <a:gd name="connsiteY3" fmla="*/ 838200 h 838200"/>
              <a:gd name="connsiteX4" fmla="*/ 0 w 8302176"/>
              <a:gd name="connsiteY4" fmla="*/ 838200 h 838200"/>
              <a:gd name="connsiteX5" fmla="*/ 0 w 8302176"/>
              <a:gd name="connsiteY5" fmla="*/ 0 h 838200"/>
              <a:gd name="connsiteX0" fmla="*/ 0 w 8302176"/>
              <a:gd name="connsiteY0" fmla="*/ 0 h 838200"/>
              <a:gd name="connsiteX1" fmla="*/ 8300884 w 8302176"/>
              <a:gd name="connsiteY1" fmla="*/ 0 h 838200"/>
              <a:gd name="connsiteX2" fmla="*/ 8302176 w 8302176"/>
              <a:gd name="connsiteY2" fmla="*/ 215685 h 838200"/>
              <a:gd name="connsiteX3" fmla="*/ 8300884 w 8302176"/>
              <a:gd name="connsiteY3" fmla="*/ 838200 h 838200"/>
              <a:gd name="connsiteX4" fmla="*/ 8298301 w 8302176"/>
              <a:gd name="connsiteY4" fmla="*/ 417163 h 838200"/>
              <a:gd name="connsiteX5" fmla="*/ 0 w 8302176"/>
              <a:gd name="connsiteY5" fmla="*/ 838200 h 838200"/>
              <a:gd name="connsiteX6" fmla="*/ 0 w 8302176"/>
              <a:gd name="connsiteY6" fmla="*/ 0 h 838200"/>
              <a:gd name="connsiteX0" fmla="*/ 0 w 8302176"/>
              <a:gd name="connsiteY0" fmla="*/ 0 h 838200"/>
              <a:gd name="connsiteX1" fmla="*/ 8300884 w 8302176"/>
              <a:gd name="connsiteY1" fmla="*/ 0 h 838200"/>
              <a:gd name="connsiteX2" fmla="*/ 8302176 w 8302176"/>
              <a:gd name="connsiteY2" fmla="*/ 215685 h 838200"/>
              <a:gd name="connsiteX3" fmla="*/ 8300884 w 8302176"/>
              <a:gd name="connsiteY3" fmla="*/ 838200 h 838200"/>
              <a:gd name="connsiteX4" fmla="*/ 8302176 w 8302176"/>
              <a:gd name="connsiteY4" fmla="*/ 614766 h 838200"/>
              <a:gd name="connsiteX5" fmla="*/ 8298301 w 8302176"/>
              <a:gd name="connsiteY5" fmla="*/ 417163 h 838200"/>
              <a:gd name="connsiteX6" fmla="*/ 0 w 8302176"/>
              <a:gd name="connsiteY6" fmla="*/ 838200 h 838200"/>
              <a:gd name="connsiteX7" fmla="*/ 0 w 8302176"/>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838200 h 838200"/>
              <a:gd name="connsiteX4" fmla="*/ 8302176 w 8302548"/>
              <a:gd name="connsiteY4" fmla="*/ 614766 h 838200"/>
              <a:gd name="connsiteX5" fmla="*/ 8302176 w 8302548"/>
              <a:gd name="connsiteY5" fmla="*/ 827868 h 838200"/>
              <a:gd name="connsiteX6" fmla="*/ 0 w 8302548"/>
              <a:gd name="connsiteY6" fmla="*/ 838200 h 838200"/>
              <a:gd name="connsiteX7" fmla="*/ 0 w 8302548"/>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838200 h 838200"/>
              <a:gd name="connsiteX4" fmla="*/ 8302176 w 8302548"/>
              <a:gd name="connsiteY4" fmla="*/ 614766 h 838200"/>
              <a:gd name="connsiteX5" fmla="*/ 8302176 w 8302548"/>
              <a:gd name="connsiteY5" fmla="*/ 723255 h 838200"/>
              <a:gd name="connsiteX6" fmla="*/ 0 w 8302548"/>
              <a:gd name="connsiteY6" fmla="*/ 838200 h 838200"/>
              <a:gd name="connsiteX7" fmla="*/ 0 w 8302548"/>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729712 h 838200"/>
              <a:gd name="connsiteX4" fmla="*/ 8302176 w 8302548"/>
              <a:gd name="connsiteY4" fmla="*/ 614766 h 838200"/>
              <a:gd name="connsiteX5" fmla="*/ 8302176 w 8302548"/>
              <a:gd name="connsiteY5" fmla="*/ 723255 h 838200"/>
              <a:gd name="connsiteX6" fmla="*/ 0 w 8302548"/>
              <a:gd name="connsiteY6" fmla="*/ 838200 h 838200"/>
              <a:gd name="connsiteX7" fmla="*/ 0 w 8302548"/>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729712 h 838200"/>
              <a:gd name="connsiteX4" fmla="*/ 8302176 w 8302548"/>
              <a:gd name="connsiteY4" fmla="*/ 614766 h 838200"/>
              <a:gd name="connsiteX5" fmla="*/ 8302176 w 8302548"/>
              <a:gd name="connsiteY5" fmla="*/ 820120 h 838200"/>
              <a:gd name="connsiteX6" fmla="*/ 0 w 8302548"/>
              <a:gd name="connsiteY6" fmla="*/ 838200 h 838200"/>
              <a:gd name="connsiteX7" fmla="*/ 0 w 8302548"/>
              <a:gd name="connsiteY7" fmla="*/ 0 h 838200"/>
              <a:gd name="connsiteX0" fmla="*/ 0 w 8302347"/>
              <a:gd name="connsiteY0" fmla="*/ 0 h 838200"/>
              <a:gd name="connsiteX1" fmla="*/ 8300884 w 8302347"/>
              <a:gd name="connsiteY1" fmla="*/ 0 h 838200"/>
              <a:gd name="connsiteX2" fmla="*/ 8302176 w 8302347"/>
              <a:gd name="connsiteY2" fmla="*/ 215685 h 838200"/>
              <a:gd name="connsiteX3" fmla="*/ 8300884 w 8302347"/>
              <a:gd name="connsiteY3" fmla="*/ 729712 h 838200"/>
              <a:gd name="connsiteX4" fmla="*/ 8298301 w 8302347"/>
              <a:gd name="connsiteY4" fmla="*/ 490779 h 838200"/>
              <a:gd name="connsiteX5" fmla="*/ 8302176 w 8302347"/>
              <a:gd name="connsiteY5" fmla="*/ 820120 h 838200"/>
              <a:gd name="connsiteX6" fmla="*/ 0 w 8302347"/>
              <a:gd name="connsiteY6" fmla="*/ 838200 h 838200"/>
              <a:gd name="connsiteX7" fmla="*/ 0 w 8302347"/>
              <a:gd name="connsiteY7" fmla="*/ 0 h 838200"/>
              <a:gd name="connsiteX0" fmla="*/ 0 w 8302347"/>
              <a:gd name="connsiteY0" fmla="*/ 0 h 838200"/>
              <a:gd name="connsiteX1" fmla="*/ 8300884 w 8302347"/>
              <a:gd name="connsiteY1" fmla="*/ 0 h 838200"/>
              <a:gd name="connsiteX2" fmla="*/ 8302176 w 8302347"/>
              <a:gd name="connsiteY2" fmla="*/ 215685 h 838200"/>
              <a:gd name="connsiteX3" fmla="*/ 8300884 w 8302347"/>
              <a:gd name="connsiteY3" fmla="*/ 656095 h 838200"/>
              <a:gd name="connsiteX4" fmla="*/ 8298301 w 8302347"/>
              <a:gd name="connsiteY4" fmla="*/ 490779 h 838200"/>
              <a:gd name="connsiteX5" fmla="*/ 8302176 w 8302347"/>
              <a:gd name="connsiteY5" fmla="*/ 820120 h 838200"/>
              <a:gd name="connsiteX6" fmla="*/ 0 w 8302347"/>
              <a:gd name="connsiteY6" fmla="*/ 838200 h 838200"/>
              <a:gd name="connsiteX7" fmla="*/ 0 w 8302347"/>
              <a:gd name="connsiteY7" fmla="*/ 0 h 838200"/>
              <a:gd name="connsiteX0" fmla="*/ 0 w 8302347"/>
              <a:gd name="connsiteY0" fmla="*/ 0 h 838200"/>
              <a:gd name="connsiteX1" fmla="*/ 8300884 w 8302347"/>
              <a:gd name="connsiteY1" fmla="*/ 0 h 838200"/>
              <a:gd name="connsiteX2" fmla="*/ 8193688 w 8302347"/>
              <a:gd name="connsiteY2" fmla="*/ 215685 h 838200"/>
              <a:gd name="connsiteX3" fmla="*/ 8300884 w 8302347"/>
              <a:gd name="connsiteY3" fmla="*/ 656095 h 838200"/>
              <a:gd name="connsiteX4" fmla="*/ 8298301 w 8302347"/>
              <a:gd name="connsiteY4" fmla="*/ 490779 h 838200"/>
              <a:gd name="connsiteX5" fmla="*/ 8302176 w 8302347"/>
              <a:gd name="connsiteY5" fmla="*/ 820120 h 838200"/>
              <a:gd name="connsiteX6" fmla="*/ 0 w 8302347"/>
              <a:gd name="connsiteY6" fmla="*/ 838200 h 838200"/>
              <a:gd name="connsiteX7" fmla="*/ 0 w 8302347"/>
              <a:gd name="connsiteY7" fmla="*/ 0 h 838200"/>
              <a:gd name="connsiteX0" fmla="*/ 0 w 8360294"/>
              <a:gd name="connsiteY0" fmla="*/ 0 h 838200"/>
              <a:gd name="connsiteX1" fmla="*/ 8300884 w 8360294"/>
              <a:gd name="connsiteY1" fmla="*/ 0 h 838200"/>
              <a:gd name="connsiteX2" fmla="*/ 8193688 w 8360294"/>
              <a:gd name="connsiteY2" fmla="*/ 215685 h 838200"/>
              <a:gd name="connsiteX3" fmla="*/ 8300884 w 8360294"/>
              <a:gd name="connsiteY3" fmla="*/ 656095 h 838200"/>
              <a:gd name="connsiteX4" fmla="*/ 8360294 w 8360294"/>
              <a:gd name="connsiteY4" fmla="*/ 455908 h 838200"/>
              <a:gd name="connsiteX5" fmla="*/ 8302176 w 8360294"/>
              <a:gd name="connsiteY5" fmla="*/ 820120 h 838200"/>
              <a:gd name="connsiteX6" fmla="*/ 0 w 8360294"/>
              <a:gd name="connsiteY6" fmla="*/ 838200 h 838200"/>
              <a:gd name="connsiteX7" fmla="*/ 0 w 8360294"/>
              <a:gd name="connsiteY7" fmla="*/ 0 h 838200"/>
              <a:gd name="connsiteX0" fmla="*/ 0 w 8360294"/>
              <a:gd name="connsiteY0" fmla="*/ 0 h 838200"/>
              <a:gd name="connsiteX1" fmla="*/ 8300884 w 8360294"/>
              <a:gd name="connsiteY1" fmla="*/ 0 h 838200"/>
              <a:gd name="connsiteX2" fmla="*/ 8193688 w 8360294"/>
              <a:gd name="connsiteY2" fmla="*/ 215685 h 838200"/>
              <a:gd name="connsiteX3" fmla="*/ 8223392 w 8360294"/>
              <a:gd name="connsiteY3" fmla="*/ 648346 h 838200"/>
              <a:gd name="connsiteX4" fmla="*/ 8360294 w 8360294"/>
              <a:gd name="connsiteY4" fmla="*/ 455908 h 838200"/>
              <a:gd name="connsiteX5" fmla="*/ 8302176 w 8360294"/>
              <a:gd name="connsiteY5" fmla="*/ 820120 h 838200"/>
              <a:gd name="connsiteX6" fmla="*/ 0 w 8360294"/>
              <a:gd name="connsiteY6" fmla="*/ 838200 h 838200"/>
              <a:gd name="connsiteX7" fmla="*/ 0 w 8360294"/>
              <a:gd name="connsiteY7" fmla="*/ 0 h 838200"/>
              <a:gd name="connsiteX0" fmla="*/ 0 w 8366769"/>
              <a:gd name="connsiteY0" fmla="*/ 0 h 838200"/>
              <a:gd name="connsiteX1" fmla="*/ 8300884 w 8366769"/>
              <a:gd name="connsiteY1" fmla="*/ 0 h 838200"/>
              <a:gd name="connsiteX2" fmla="*/ 8193688 w 8366769"/>
              <a:gd name="connsiteY2" fmla="*/ 215685 h 838200"/>
              <a:gd name="connsiteX3" fmla="*/ 8366751 w 8366769"/>
              <a:gd name="connsiteY3" fmla="*/ 450743 h 838200"/>
              <a:gd name="connsiteX4" fmla="*/ 8360294 w 8366769"/>
              <a:gd name="connsiteY4" fmla="*/ 455908 h 838200"/>
              <a:gd name="connsiteX5" fmla="*/ 8302176 w 8366769"/>
              <a:gd name="connsiteY5" fmla="*/ 820120 h 838200"/>
              <a:gd name="connsiteX6" fmla="*/ 0 w 8366769"/>
              <a:gd name="connsiteY6" fmla="*/ 838200 h 838200"/>
              <a:gd name="connsiteX7" fmla="*/ 0 w 8366769"/>
              <a:gd name="connsiteY7" fmla="*/ 0 h 838200"/>
              <a:gd name="connsiteX0" fmla="*/ 0 w 8366751"/>
              <a:gd name="connsiteY0" fmla="*/ 0 h 838200"/>
              <a:gd name="connsiteX1" fmla="*/ 8300884 w 8366751"/>
              <a:gd name="connsiteY1" fmla="*/ 0 h 838200"/>
              <a:gd name="connsiteX2" fmla="*/ 8193688 w 8366751"/>
              <a:gd name="connsiteY2" fmla="*/ 215685 h 838200"/>
              <a:gd name="connsiteX3" fmla="*/ 8366751 w 8366751"/>
              <a:gd name="connsiteY3" fmla="*/ 450743 h 838200"/>
              <a:gd name="connsiteX4" fmla="*/ 8166565 w 8366751"/>
              <a:gd name="connsiteY4" fmla="*/ 548898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15685 h 838200"/>
              <a:gd name="connsiteX3" fmla="*/ 8366751 w 8366751"/>
              <a:gd name="connsiteY3" fmla="*/ 450743 h 838200"/>
              <a:gd name="connsiteX4" fmla="*/ 8166565 w 8366751"/>
              <a:gd name="connsiteY4" fmla="*/ 548898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15685 h 838200"/>
              <a:gd name="connsiteX3" fmla="*/ 8366751 w 8366751"/>
              <a:gd name="connsiteY3" fmla="*/ 450743 h 838200"/>
              <a:gd name="connsiteX4" fmla="*/ 8185938 w 8366751"/>
              <a:gd name="connsiteY4" fmla="*/ 599267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62180 h 838200"/>
              <a:gd name="connsiteX3" fmla="*/ 8366751 w 8366751"/>
              <a:gd name="connsiteY3" fmla="*/ 450743 h 838200"/>
              <a:gd name="connsiteX4" fmla="*/ 8185938 w 8366751"/>
              <a:gd name="connsiteY4" fmla="*/ 599267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62180 h 838200"/>
              <a:gd name="connsiteX3" fmla="*/ 8366751 w 8366751"/>
              <a:gd name="connsiteY3" fmla="*/ 450743 h 838200"/>
              <a:gd name="connsiteX4" fmla="*/ 8185938 w 8366751"/>
              <a:gd name="connsiteY4" fmla="*/ 626389 h 838200"/>
              <a:gd name="connsiteX5" fmla="*/ 8302176 w 8366751"/>
              <a:gd name="connsiteY5" fmla="*/ 820120 h 838200"/>
              <a:gd name="connsiteX6" fmla="*/ 0 w 8366751"/>
              <a:gd name="connsiteY6" fmla="*/ 838200 h 838200"/>
              <a:gd name="connsiteX7" fmla="*/ 0 w 8366751"/>
              <a:gd name="connsiteY7" fmla="*/ 0 h 838200"/>
              <a:gd name="connsiteX0" fmla="*/ 0 w 8942681"/>
              <a:gd name="connsiteY0" fmla="*/ 0 h 838200"/>
              <a:gd name="connsiteX1" fmla="*/ 8300884 w 8942681"/>
              <a:gd name="connsiteY1" fmla="*/ 0 h 838200"/>
              <a:gd name="connsiteX2" fmla="*/ 8366751 w 8942681"/>
              <a:gd name="connsiteY2" fmla="*/ 450743 h 838200"/>
              <a:gd name="connsiteX3" fmla="*/ 8185938 w 8942681"/>
              <a:gd name="connsiteY3" fmla="*/ 626389 h 838200"/>
              <a:gd name="connsiteX4" fmla="*/ 8302176 w 8942681"/>
              <a:gd name="connsiteY4" fmla="*/ 820120 h 838200"/>
              <a:gd name="connsiteX5" fmla="*/ 0 w 8942681"/>
              <a:gd name="connsiteY5" fmla="*/ 838200 h 838200"/>
              <a:gd name="connsiteX6" fmla="*/ 0 w 8942681"/>
              <a:gd name="connsiteY6" fmla="*/ 0 h 838200"/>
              <a:gd name="connsiteX0" fmla="*/ 0 w 8878775"/>
              <a:gd name="connsiteY0" fmla="*/ 0 h 838200"/>
              <a:gd name="connsiteX1" fmla="*/ 8300884 w 8878775"/>
              <a:gd name="connsiteY1" fmla="*/ 0 h 838200"/>
              <a:gd name="connsiteX2" fmla="*/ 8185938 w 8878775"/>
              <a:gd name="connsiteY2" fmla="*/ 626389 h 838200"/>
              <a:gd name="connsiteX3" fmla="*/ 8302176 w 8878775"/>
              <a:gd name="connsiteY3" fmla="*/ 820120 h 838200"/>
              <a:gd name="connsiteX4" fmla="*/ 0 w 8878775"/>
              <a:gd name="connsiteY4" fmla="*/ 838200 h 838200"/>
              <a:gd name="connsiteX5" fmla="*/ 0 w 8878775"/>
              <a:gd name="connsiteY5" fmla="*/ 0 h 838200"/>
              <a:gd name="connsiteX0" fmla="*/ 0 w 9339221"/>
              <a:gd name="connsiteY0" fmla="*/ 0 h 838200"/>
              <a:gd name="connsiteX1" fmla="*/ 8300884 w 9339221"/>
              <a:gd name="connsiteY1" fmla="*/ 0 h 838200"/>
              <a:gd name="connsiteX2" fmla="*/ 8302176 w 9339221"/>
              <a:gd name="connsiteY2" fmla="*/ 820120 h 838200"/>
              <a:gd name="connsiteX3" fmla="*/ 0 w 9339221"/>
              <a:gd name="connsiteY3" fmla="*/ 838200 h 838200"/>
              <a:gd name="connsiteX4" fmla="*/ 0 w 9339221"/>
              <a:gd name="connsiteY4" fmla="*/ 0 h 838200"/>
              <a:gd name="connsiteX0" fmla="*/ 0 w 8302176"/>
              <a:gd name="connsiteY0" fmla="*/ 0 h 838200"/>
              <a:gd name="connsiteX1" fmla="*/ 8300884 w 8302176"/>
              <a:gd name="connsiteY1" fmla="*/ 0 h 838200"/>
              <a:gd name="connsiteX2" fmla="*/ 8302176 w 8302176"/>
              <a:gd name="connsiteY2" fmla="*/ 820120 h 838200"/>
              <a:gd name="connsiteX3" fmla="*/ 0 w 8302176"/>
              <a:gd name="connsiteY3" fmla="*/ 838200 h 838200"/>
              <a:gd name="connsiteX4" fmla="*/ 0 w 8302176"/>
              <a:gd name="connsiteY4" fmla="*/ 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2176" h="838200">
                <a:moveTo>
                  <a:pt x="0" y="0"/>
                </a:moveTo>
                <a:lnTo>
                  <a:pt x="8300884" y="0"/>
                </a:lnTo>
                <a:cubicBezTo>
                  <a:pt x="8301315" y="273373"/>
                  <a:pt x="8301745" y="546747"/>
                  <a:pt x="8302176" y="820120"/>
                </a:cubicBezTo>
                <a:lnTo>
                  <a:pt x="0" y="838200"/>
                </a:lnTo>
                <a:lnTo>
                  <a:pt x="0" y="0"/>
                </a:lnTo>
                <a:close/>
              </a:path>
            </a:pathLst>
          </a:custGeom>
          <a:ln w="28575">
            <a:solidFill>
              <a:schemeClr val="bg1"/>
            </a:solidFill>
          </a:ln>
          <a:scene3d>
            <a:camera prst="orthographicFront"/>
            <a:lightRig rig="threePt" dir="t"/>
          </a:scene3d>
          <a:sp3d>
            <a:bevelT w="254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1186021" y="2737825"/>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952338" y="2734210"/>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677054" y="2740505"/>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443371" y="2736890"/>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176793" y="2743185"/>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943110" y="2739570"/>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76532" y="2745865"/>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442849" y="2742250"/>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898929" y="2748545"/>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163644" y="2756767"/>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167348" y="2721919"/>
            <a:ext cx="7519452" cy="838200"/>
          </a:xfrm>
          <a:prstGeom prst="rect">
            <a:avLst/>
          </a:prstGeom>
          <a:solidFill>
            <a:srgbClr val="7030A0">
              <a:alpha val="60000"/>
            </a:srgb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067476" y="2727960"/>
            <a:ext cx="137307" cy="838200"/>
          </a:xfrm>
          <a:prstGeom prst="rect">
            <a:avLst/>
          </a:prstGeom>
          <a:solidFill>
            <a:srgbClr val="FF0000">
              <a:alpha val="50196"/>
            </a:srgb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0" y="2743200"/>
            <a:ext cx="6934200" cy="830997"/>
          </a:xfrm>
          <a:prstGeom prst="rect">
            <a:avLst/>
          </a:prstGeom>
          <a:noFill/>
        </p:spPr>
        <p:txBody>
          <a:bodyPr wrap="square" rtlCol="0">
            <a:spAutoFit/>
          </a:bodyPr>
          <a:lstStyle/>
          <a:p>
            <a:pPr algn="ctr"/>
            <a:r>
              <a:rPr lang="en-US" sz="4800" dirty="0">
                <a:effectLst>
                  <a:outerShdw blurRad="38100" dist="38100" dir="2700000" algn="tl">
                    <a:srgbClr val="000000">
                      <a:alpha val="43137"/>
                    </a:srgbClr>
                  </a:outerShdw>
                </a:effectLst>
              </a:rPr>
              <a:t>Millennial Kingdom</a:t>
            </a:r>
          </a:p>
        </p:txBody>
      </p:sp>
      <p:sp>
        <p:nvSpPr>
          <p:cNvPr id="27" name="TextBox 26"/>
          <p:cNvSpPr txBox="1"/>
          <p:nvPr/>
        </p:nvSpPr>
        <p:spPr>
          <a:xfrm>
            <a:off x="446362" y="1270000"/>
            <a:ext cx="1024875" cy="461665"/>
          </a:xfrm>
          <a:prstGeom prst="rect">
            <a:avLst/>
          </a:prstGeom>
          <a:noFill/>
          <a:ln w="28575">
            <a:solidFill>
              <a:schemeClr val="bg1"/>
            </a:solidFill>
          </a:ln>
          <a:effectLst>
            <a:outerShdw blurRad="50800" dist="38100" dir="8100000" algn="tr" rotWithShape="0">
              <a:prstClr val="black">
                <a:alpha val="40000"/>
              </a:prstClr>
            </a:outerShdw>
          </a:effectLst>
        </p:spPr>
        <p:txBody>
          <a:bodyPr wrap="square" rtlCol="0">
            <a:spAutoFit/>
          </a:bodyPr>
          <a:lstStyle/>
          <a:p>
            <a:pPr algn="ctr"/>
            <a:r>
              <a:rPr lang="en-US" sz="2400" b="1" i="1" dirty="0">
                <a:solidFill>
                  <a:srgbClr val="FFFF00"/>
                </a:solidFill>
                <a:latin typeface="Times New Roman" panose="02020603050405020304" pitchFamily="18" charset="0"/>
                <a:cs typeface="Times New Roman" panose="02020603050405020304" pitchFamily="18" charset="0"/>
              </a:rPr>
              <a:t>Bēma</a:t>
            </a:r>
          </a:p>
        </p:txBody>
      </p:sp>
      <p:sp>
        <p:nvSpPr>
          <p:cNvPr id="29" name="TextBox 28"/>
          <p:cNvSpPr txBox="1"/>
          <p:nvPr/>
        </p:nvSpPr>
        <p:spPr>
          <a:xfrm>
            <a:off x="6779584" y="929502"/>
            <a:ext cx="1834637" cy="830997"/>
          </a:xfrm>
          <a:prstGeom prst="rect">
            <a:avLst/>
          </a:prstGeom>
          <a:noFill/>
          <a:ln w="28575">
            <a:solidFill>
              <a:schemeClr val="bg1"/>
            </a:solidFill>
          </a:ln>
          <a:effectLst>
            <a:outerShdw blurRad="50800" dist="38100" dir="8100000" algn="tr" rotWithShape="0">
              <a:prstClr val="black">
                <a:alpha val="40000"/>
              </a:prstClr>
            </a:outerShdw>
          </a:effectLst>
        </p:spPr>
        <p:txBody>
          <a:bodyPr wrap="square" rtlCol="0">
            <a:spAutoFit/>
          </a:bodyPr>
          <a:lstStyle/>
          <a:p>
            <a:pPr algn="ctr"/>
            <a:r>
              <a:rPr lang="en-US" sz="2400" dirty="0">
                <a:effectLst>
                  <a:outerShdw blurRad="38100" dist="38100" dir="2700000" algn="tl">
                    <a:srgbClr val="000000">
                      <a:alpha val="43137"/>
                    </a:srgbClr>
                  </a:outerShdw>
                </a:effectLst>
              </a:rPr>
              <a:t>Great, White Throne</a:t>
            </a:r>
          </a:p>
        </p:txBody>
      </p:sp>
      <p:cxnSp>
        <p:nvCxnSpPr>
          <p:cNvPr id="40" name="Straight Arrow Connector 39"/>
          <p:cNvCxnSpPr>
            <a:stCxn id="27" idx="2"/>
          </p:cNvCxnSpPr>
          <p:nvPr/>
        </p:nvCxnSpPr>
        <p:spPr>
          <a:xfrm>
            <a:off x="958800" y="1731665"/>
            <a:ext cx="108000" cy="91719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0" idx="0"/>
          </p:cNvCxnSpPr>
          <p:nvPr/>
        </p:nvCxnSpPr>
        <p:spPr>
          <a:xfrm flipH="1" flipV="1">
            <a:off x="1197430" y="3643086"/>
            <a:ext cx="510722" cy="105955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9" idx="2"/>
          </p:cNvCxnSpPr>
          <p:nvPr/>
        </p:nvCxnSpPr>
        <p:spPr>
          <a:xfrm>
            <a:off x="7696903" y="1760499"/>
            <a:ext cx="960868" cy="91738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588329" y="3918857"/>
            <a:ext cx="3439886" cy="1754326"/>
          </a:xfrm>
          <a:prstGeom prst="rect">
            <a:avLst/>
          </a:prstGeom>
          <a:noFill/>
        </p:spPr>
        <p:txBody>
          <a:bodyPr wrap="square" rtlCol="0">
            <a:spAutoFit/>
            <a:scene3d>
              <a:camera prst="orthographicFront"/>
              <a:lightRig rig="threePt" dir="t"/>
            </a:scene3d>
            <a:sp3d extrusionH="57150">
              <a:bevelT w="133350" h="44450"/>
            </a:sp3d>
          </a:bodyPr>
          <a:lstStyle/>
          <a:p>
            <a:pPr algn="ctr"/>
            <a:r>
              <a:rPr lang="en-US" sz="5400" b="1" dirty="0">
                <a:blipFill dpi="0" rotWithShape="1">
                  <a:blip r:embed="rId3">
                    <a:extLst>
                      <a:ext uri="{28A0092B-C50C-407E-A947-70E740481C1C}">
                        <a14:useLocalDpi xmlns:a14="http://schemas.microsoft.com/office/drawing/2010/main" val="0"/>
                      </a:ext>
                    </a:extLst>
                  </a:blip>
                  <a:srcRect/>
                  <a:stretch>
                    <a:fillRect/>
                  </a:stretch>
                </a:blipFill>
              </a:rPr>
              <a:t>The Four Judgments</a:t>
            </a:r>
          </a:p>
        </p:txBody>
      </p:sp>
      <p:sp>
        <p:nvSpPr>
          <p:cNvPr id="28" name="TextBox 27"/>
          <p:cNvSpPr txBox="1"/>
          <p:nvPr/>
        </p:nvSpPr>
        <p:spPr>
          <a:xfrm>
            <a:off x="485634" y="2946400"/>
            <a:ext cx="1307485" cy="400110"/>
          </a:xfrm>
          <a:prstGeom prst="rect">
            <a:avLst/>
          </a:prstGeom>
          <a:noFill/>
        </p:spPr>
        <p:txBody>
          <a:bodyPr wrap="square" rtlCol="0">
            <a:spAutoFit/>
          </a:bodyPr>
          <a:lstStyle/>
          <a:p>
            <a:r>
              <a:rPr lang="en-US" sz="2000" dirty="0">
                <a:effectLst>
                  <a:outerShdw blurRad="38100" dist="38100" dir="2700000" algn="tl">
                    <a:srgbClr val="000000">
                      <a:alpha val="43137"/>
                    </a:srgbClr>
                  </a:outerShdw>
                </a:effectLst>
              </a:rPr>
              <a:t>Tribulation</a:t>
            </a:r>
          </a:p>
        </p:txBody>
      </p:sp>
      <p:sp>
        <p:nvSpPr>
          <p:cNvPr id="30" name="TextBox 29"/>
          <p:cNvSpPr txBox="1"/>
          <p:nvPr/>
        </p:nvSpPr>
        <p:spPr>
          <a:xfrm>
            <a:off x="3463492" y="1269999"/>
            <a:ext cx="1329714" cy="461665"/>
          </a:xfrm>
          <a:prstGeom prst="rect">
            <a:avLst/>
          </a:prstGeom>
          <a:noFill/>
          <a:ln w="28575">
            <a:solidFill>
              <a:schemeClr val="bg1"/>
            </a:solidFill>
          </a:ln>
          <a:effectLst>
            <a:outerShdw blurRad="50800" dist="38100" dir="8100000" algn="tr" rotWithShape="0">
              <a:prstClr val="black">
                <a:alpha val="40000"/>
              </a:prstClr>
            </a:outerShdw>
          </a:effectLst>
        </p:spPr>
        <p:txBody>
          <a:bodyPr wrap="square" rtlCol="0">
            <a:spAutoFit/>
          </a:bodyPr>
          <a:lstStyle/>
          <a:p>
            <a:pPr algn="ctr"/>
            <a:r>
              <a:rPr lang="en-US" sz="2400" dirty="0"/>
              <a:t>Israelites</a:t>
            </a:r>
          </a:p>
        </p:txBody>
      </p:sp>
      <p:cxnSp>
        <p:nvCxnSpPr>
          <p:cNvPr id="31" name="Straight Arrow Connector 30"/>
          <p:cNvCxnSpPr>
            <a:stCxn id="30" idx="2"/>
          </p:cNvCxnSpPr>
          <p:nvPr/>
        </p:nvCxnSpPr>
        <p:spPr>
          <a:xfrm flipH="1">
            <a:off x="1124857" y="1731664"/>
            <a:ext cx="3003492" cy="90267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30" idx="2"/>
          </p:cNvCxnSpPr>
          <p:nvPr/>
        </p:nvCxnSpPr>
        <p:spPr>
          <a:xfrm>
            <a:off x="4128349" y="1731664"/>
            <a:ext cx="4493137" cy="938965"/>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20552661">
            <a:off x="1748972" y="1807025"/>
            <a:ext cx="1487715" cy="369332"/>
          </a:xfrm>
          <a:prstGeom prst="rect">
            <a:avLst/>
          </a:prstGeom>
          <a:noFill/>
        </p:spPr>
        <p:txBody>
          <a:bodyPr wrap="square" rtlCol="0">
            <a:spAutoFit/>
          </a:bodyPr>
          <a:lstStyle/>
          <a:p>
            <a:pPr algn="ctr"/>
            <a:r>
              <a:rPr lang="en-US" dirty="0"/>
              <a:t>Saved</a:t>
            </a:r>
          </a:p>
        </p:txBody>
      </p:sp>
      <p:sp>
        <p:nvSpPr>
          <p:cNvPr id="33" name="TextBox 32"/>
          <p:cNvSpPr txBox="1"/>
          <p:nvPr/>
        </p:nvSpPr>
        <p:spPr>
          <a:xfrm rot="683981">
            <a:off x="5624271" y="1814285"/>
            <a:ext cx="1487715" cy="369332"/>
          </a:xfrm>
          <a:prstGeom prst="rect">
            <a:avLst/>
          </a:prstGeom>
          <a:noFill/>
        </p:spPr>
        <p:txBody>
          <a:bodyPr wrap="square" rtlCol="0">
            <a:spAutoFit/>
          </a:bodyPr>
          <a:lstStyle/>
          <a:p>
            <a:pPr algn="ctr"/>
            <a:r>
              <a:rPr lang="en-US" dirty="0"/>
              <a:t>Unsaved</a:t>
            </a:r>
          </a:p>
        </p:txBody>
      </p:sp>
    </p:spTree>
    <p:extLst>
      <p:ext uri="{BB962C8B-B14F-4D97-AF65-F5344CB8AC3E}">
        <p14:creationId xmlns:p14="http://schemas.microsoft.com/office/powerpoint/2010/main" val="232812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par>
                          <p:cTn id="46" fill="hold">
                            <p:stCondLst>
                              <p:cond delay="1500"/>
                            </p:stCondLst>
                            <p:childTnLst>
                              <p:par>
                                <p:cTn id="47" presetID="22" presetClass="entr" presetSubtype="1"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up)">
                                      <p:cBhvr>
                                        <p:cTn id="49" dur="500"/>
                                        <p:tgtEl>
                                          <p:spTgt spid="40"/>
                                        </p:tgtEl>
                                      </p:cBhvr>
                                    </p:animEffect>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par>
                          <p:cTn id="61" fill="hold">
                            <p:stCondLst>
                              <p:cond delay="3000"/>
                            </p:stCondLst>
                            <p:childTnLst>
                              <p:par>
                                <p:cTn id="62" presetID="22" presetClass="entr" presetSubtype="1" fill="hold"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up)">
                                      <p:cBhvr>
                                        <p:cTn id="64" dur="500"/>
                                        <p:tgtEl>
                                          <p:spTgt spid="31"/>
                                        </p:tgtEl>
                                      </p:cBhvr>
                                    </p:animEffect>
                                  </p:childTnLst>
                                </p:cTn>
                              </p:par>
                              <p:par>
                                <p:cTn id="65" presetID="22" presetClass="entr" presetSubtype="8"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left)">
                                      <p:cBhvr>
                                        <p:cTn id="67" dur="500"/>
                                        <p:tgtEl>
                                          <p:spTgt spid="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500"/>
                                        <p:tgtEl>
                                          <p:spTgt spid="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childTnLst>
                          </p:cTn>
                        </p:par>
                        <p:par>
                          <p:cTn id="74" fill="hold">
                            <p:stCondLst>
                              <p:cond delay="3500"/>
                            </p:stCondLst>
                            <p:childTnLst>
                              <p:par>
                                <p:cTn id="75" presetID="10" presetClass="entr" presetSubtype="0"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500"/>
                                        <p:tgtEl>
                                          <p:spTgt spid="10"/>
                                        </p:tgtEl>
                                      </p:cBhvr>
                                    </p:animEffect>
                                  </p:childTnLst>
                                </p:cTn>
                              </p:par>
                            </p:childTnLst>
                          </p:cTn>
                        </p:par>
                        <p:par>
                          <p:cTn id="78" fill="hold">
                            <p:stCondLst>
                              <p:cond delay="4000"/>
                            </p:stCondLst>
                            <p:childTnLst>
                              <p:par>
                                <p:cTn id="79" presetID="22" presetClass="entr" presetSubtype="4"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wipe(down)">
                                      <p:cBhvr>
                                        <p:cTn id="81" dur="500"/>
                                        <p:tgtEl>
                                          <p:spTgt spid="44"/>
                                        </p:tgtEl>
                                      </p:cBhvr>
                                    </p:animEffect>
                                  </p:childTnLst>
                                </p:cTn>
                              </p:par>
                            </p:childTnLst>
                          </p:cTn>
                        </p:par>
                        <p:par>
                          <p:cTn id="82" fill="hold">
                            <p:stCondLst>
                              <p:cond delay="4500"/>
                            </p:stCondLst>
                            <p:childTnLst>
                              <p:par>
                                <p:cTn id="83" presetID="22" presetClass="entr" presetSubtype="8"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left)">
                                      <p:cBhvr>
                                        <p:cTn id="85" dur="500"/>
                                        <p:tgtEl>
                                          <p:spTgt spid="23"/>
                                        </p:tgtEl>
                                      </p:cBhvr>
                                    </p:animEffect>
                                  </p:childTnLst>
                                </p:cTn>
                              </p:par>
                              <p:par>
                                <p:cTn id="86" presetID="10" presetClass="entr" presetSubtype="0" fill="hold" grpId="0" nodeType="withEffect">
                                  <p:stCondLst>
                                    <p:cond delay="0"/>
                                  </p:stCondLst>
                                  <p:iterate type="lt">
                                    <p:tmPct val="0"/>
                                  </p:iterate>
                                  <p:childTnLst>
                                    <p:set>
                                      <p:cBhvr>
                                        <p:cTn id="87" dur="1" fill="hold">
                                          <p:stCondLst>
                                            <p:cond delay="0"/>
                                          </p:stCondLst>
                                        </p:cTn>
                                        <p:tgtEl>
                                          <p:spTgt spid="26"/>
                                        </p:tgtEl>
                                        <p:attrNameLst>
                                          <p:attrName>style.visibility</p:attrName>
                                        </p:attrNameLst>
                                      </p:cBhvr>
                                      <p:to>
                                        <p:strVal val="visible"/>
                                      </p:to>
                                    </p:set>
                                    <p:animEffect transition="in" filter="fade">
                                      <p:cBhvr>
                                        <p:cTn id="88" dur="500"/>
                                        <p:tgtEl>
                                          <p:spTgt spid="26"/>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500"/>
                                        <p:tgtEl>
                                          <p:spTgt spid="29"/>
                                        </p:tgtEl>
                                      </p:cBhvr>
                                    </p:animEffect>
                                  </p:childTnLst>
                                </p:cTn>
                              </p:par>
                            </p:childTnLst>
                          </p:cTn>
                        </p:par>
                        <p:par>
                          <p:cTn id="94" fill="hold">
                            <p:stCondLst>
                              <p:cond delay="500"/>
                            </p:stCondLst>
                            <p:childTnLst>
                              <p:par>
                                <p:cTn id="95" presetID="22" presetClass="entr" presetSubtype="1" fill="hold" nodeType="after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up)">
                                      <p:cBhvr>
                                        <p:cTn id="9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23" grpId="0" animBg="1"/>
      <p:bldP spid="24" grpId="0" animBg="1"/>
      <p:bldP spid="26" grpId="0"/>
      <p:bldP spid="27" grpId="0" animBg="1"/>
      <p:bldP spid="29" grpId="0" animBg="1"/>
      <p:bldP spid="48" grpId="0"/>
      <p:bldP spid="28" grpId="0"/>
      <p:bldP spid="30" grpId="0" animBg="1"/>
      <p:bldP spid="6"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25:31-46</a:t>
            </a:r>
          </a:p>
        </p:txBody>
      </p:sp>
    </p:spTree>
    <p:extLst>
      <p:ext uri="{BB962C8B-B14F-4D97-AF65-F5344CB8AC3E}">
        <p14:creationId xmlns:p14="http://schemas.microsoft.com/office/powerpoint/2010/main" val="408234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25:31-46</a:t>
            </a:r>
          </a:p>
        </p:txBody>
      </p:sp>
    </p:spTree>
    <p:extLst>
      <p:ext uri="{BB962C8B-B14F-4D97-AF65-F5344CB8AC3E}">
        <p14:creationId xmlns:p14="http://schemas.microsoft.com/office/powerpoint/2010/main" val="321647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293757"/>
          </a:xfrm>
          <a:prstGeom prst="rect">
            <a:avLst/>
          </a:prstGeom>
          <a:noFill/>
        </p:spPr>
        <p:txBody>
          <a:bodyPr wrap="square" rtlCol="0">
            <a:spAutoFit/>
          </a:bodyPr>
          <a:lstStyle/>
          <a:p>
            <a:r>
              <a:rPr lang="en-US" sz="2600" dirty="0">
                <a:effectLst>
                  <a:outerShdw blurRad="38100" dist="38100" dir="2700000" algn="tl">
                    <a:srgbClr val="000000">
                      <a:alpha val="43137"/>
                    </a:srgbClr>
                  </a:outerShdw>
                </a:effectLst>
              </a:rPr>
              <a:t>“We have been the recipients of the choicest bounties of heaven; we have been preserved these many years in peace and prosperity; we have grown in numbers, wealth, and power as no other nation has ever grown. But we have forgotten God. We have forgotten the gracious hand which preserved us in peace and multiplied and enriched and strengthened us, and we have vainly imagined, in the deceitfulness of our hearts, that all these blessings were produced by some superior wisdom and virtue of our own. Intoxicated with unbroken success, we have become too self-sufficient to feel the necessity of redeeming and preserving grace, too proud to pray to the God that made us.”</a:t>
            </a:r>
            <a:endParaRPr lang="en-US" sz="26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25:31-46</a:t>
            </a:r>
          </a:p>
        </p:txBody>
      </p:sp>
      <p:sp>
        <p:nvSpPr>
          <p:cNvPr id="4" name="TextBox 3"/>
          <p:cNvSpPr txBox="1"/>
          <p:nvPr/>
        </p:nvSpPr>
        <p:spPr>
          <a:xfrm>
            <a:off x="1123801" y="5460854"/>
            <a:ext cx="3924728" cy="492443"/>
          </a:xfrm>
          <a:prstGeom prst="rect">
            <a:avLst/>
          </a:prstGeom>
          <a:noFill/>
        </p:spPr>
        <p:txBody>
          <a:bodyPr wrap="square" rtlCol="0">
            <a:spAutoFit/>
          </a:bodyPr>
          <a:lstStyle/>
          <a:p>
            <a:r>
              <a:rPr lang="en-US" sz="2600" dirty="0">
                <a:solidFill>
                  <a:srgbClr val="FFFF00"/>
                </a:solidFill>
                <a:effectLst>
                  <a:outerShdw blurRad="38100" dist="38100" dir="2700000" algn="tl">
                    <a:srgbClr val="000000">
                      <a:alpha val="43137"/>
                    </a:srgbClr>
                  </a:outerShdw>
                </a:effectLst>
              </a:rPr>
              <a:t>~ Abraham Lincoln, 1863</a:t>
            </a:r>
          </a:p>
        </p:txBody>
      </p:sp>
    </p:spTree>
    <p:extLst>
      <p:ext uri="{BB962C8B-B14F-4D97-AF65-F5344CB8AC3E}">
        <p14:creationId xmlns:p14="http://schemas.microsoft.com/office/powerpoint/2010/main" val="111468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3046988"/>
          </a:xfrm>
          <a:prstGeom prst="rect">
            <a:avLst/>
          </a:prstGeom>
          <a:noFill/>
        </p:spPr>
        <p:txBody>
          <a:bodyPr wrap="square" rtlCol="0">
            <a:spAutoFit/>
          </a:bodyPr>
          <a:lstStyle/>
          <a:p>
            <a:r>
              <a:rPr lang="en-US" sz="3200" dirty="0"/>
              <a:t>“Rom. 11:25-26 ~ </a:t>
            </a:r>
            <a:r>
              <a:rPr lang="en-US" sz="3200" baseline="30000" dirty="0"/>
              <a:t>25</a:t>
            </a:r>
            <a:r>
              <a:rPr lang="en-US" sz="3200" dirty="0"/>
              <a:t> </a:t>
            </a:r>
            <a:r>
              <a:rPr lang="en-US" sz="3200" dirty="0">
                <a:solidFill>
                  <a:srgbClr val="FFFF00"/>
                </a:solidFill>
              </a:rPr>
              <a:t>For I do not desire, brethren, that you should be ignorant of this mystery, lest you should be wise in your own opinion, that blindness in part has happened to Israel until the fullness of the Gentiles has come in. </a:t>
            </a:r>
            <a:r>
              <a:rPr lang="en-US" sz="3200" baseline="30000" dirty="0"/>
              <a:t>26</a:t>
            </a:r>
            <a:r>
              <a:rPr lang="en-US" sz="3200" dirty="0"/>
              <a:t> </a:t>
            </a:r>
            <a:r>
              <a:rPr lang="en-US" sz="3200" dirty="0">
                <a:solidFill>
                  <a:srgbClr val="FFFF00"/>
                </a:solidFill>
              </a:rPr>
              <a:t>And so all Israel will be saved,</a:t>
            </a:r>
            <a:endParaRPr lang="en-US" sz="3200" dirty="0">
              <a:solidFill>
                <a:srgbClr val="FFFF00"/>
              </a:solidFill>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25:31-46</a:t>
            </a:r>
          </a:p>
        </p:txBody>
      </p:sp>
    </p:spTree>
    <p:extLst>
      <p:ext uri="{BB962C8B-B14F-4D97-AF65-F5344CB8AC3E}">
        <p14:creationId xmlns:p14="http://schemas.microsoft.com/office/powerpoint/2010/main" val="87052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25:31-46</a:t>
            </a:r>
          </a:p>
        </p:txBody>
      </p:sp>
    </p:spTree>
    <p:extLst>
      <p:ext uri="{BB962C8B-B14F-4D97-AF65-F5344CB8AC3E}">
        <p14:creationId xmlns:p14="http://schemas.microsoft.com/office/powerpoint/2010/main" val="257429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07721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Comes in His glory</a:t>
            </a:r>
            <a:r>
              <a:rPr lang="en-US" sz="3200" dirty="0">
                <a:effectLst>
                  <a:outerShdw blurRad="38100" dist="38100" dir="2700000" algn="tl">
                    <a:srgbClr val="000000">
                      <a:alpha val="43137"/>
                    </a:srgbClr>
                  </a:outerShdw>
                </a:effectLst>
              </a:rPr>
              <a:t> ~ establishing His throne in Jerusalem</a:t>
            </a:r>
            <a:endParaRPr lang="en-US" sz="48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25:31-46</a:t>
            </a:r>
          </a:p>
        </p:txBody>
      </p:sp>
      <p:sp>
        <p:nvSpPr>
          <p:cNvPr id="4" name="TextBox 3"/>
          <p:cNvSpPr txBox="1"/>
          <p:nvPr/>
        </p:nvSpPr>
        <p:spPr>
          <a:xfrm>
            <a:off x="690880" y="1719944"/>
            <a:ext cx="7971339" cy="1077218"/>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At the end of the Tribulation and the beginning of the Millennium</a:t>
            </a:r>
          </a:p>
        </p:txBody>
      </p:sp>
    </p:spTree>
    <p:extLst>
      <p:ext uri="{BB962C8B-B14F-4D97-AF65-F5344CB8AC3E}">
        <p14:creationId xmlns:p14="http://schemas.microsoft.com/office/powerpoint/2010/main" val="33735541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25:31-46</a:t>
            </a:r>
          </a:p>
        </p:txBody>
      </p:sp>
    </p:spTree>
    <p:extLst>
      <p:ext uri="{BB962C8B-B14F-4D97-AF65-F5344CB8AC3E}">
        <p14:creationId xmlns:p14="http://schemas.microsoft.com/office/powerpoint/2010/main" val="99661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90880" y="1253088"/>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latin typeface="+mj-lt"/>
              </a:rPr>
              <a:t> </a:t>
            </a:r>
            <a:r>
              <a:rPr lang="en-US" altLang="en-US" sz="3200" dirty="0">
                <a:solidFill>
                  <a:schemeClr val="bg1"/>
                </a:solidFill>
                <a:latin typeface="+mj-lt"/>
                <a:ea typeface="Times New Roman" panose="02020603050405020304" pitchFamily="18" charset="0"/>
                <a:cs typeface="Arial" panose="020B0604020202020204" pitchFamily="34" charset="0"/>
              </a:rPr>
              <a:t>The </a:t>
            </a:r>
            <a:r>
              <a:rPr lang="en-US" alt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en-US" sz="3200" b="1" i="1" dirty="0">
                <a:solidFill>
                  <a:srgbClr val="FFFF00"/>
                </a:solidFill>
                <a:latin typeface="Times New Roman" panose="02020603050405020304" pitchFamily="18" charset="0"/>
                <a:cs typeface="Times New Roman" panose="02020603050405020304" pitchFamily="18" charset="0"/>
              </a:rPr>
              <a:t>ē</a:t>
            </a:r>
            <a:r>
              <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 </a:t>
            </a:r>
            <a:r>
              <a:rPr lang="en-US" sz="3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Judgment ~ 2 Cor. 5:10</a:t>
            </a:r>
            <a:endParaRPr lang="en-US" altLang="en-US" sz="3200" dirty="0">
              <a:solidFill>
                <a:schemeClr val="bg1"/>
              </a:solidFill>
              <a:latin typeface="+mj-lt"/>
              <a:cs typeface="Times New Roman" panose="02020603050405020304" pitchFamily="18" charset="0"/>
            </a:endParaRPr>
          </a:p>
        </p:txBody>
      </p:sp>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Penoir" panose="020B0500000000000000" pitchFamily="34" charset="0"/>
              </a:rPr>
              <a:t>Four “End Times” Judgments:</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25:31-46</a:t>
            </a:r>
          </a:p>
        </p:txBody>
      </p:sp>
      <p:sp>
        <p:nvSpPr>
          <p:cNvPr id="7" name="TextBox 6"/>
          <p:cNvSpPr txBox="1"/>
          <p:nvPr/>
        </p:nvSpPr>
        <p:spPr>
          <a:xfrm>
            <a:off x="690881" y="1799616"/>
            <a:ext cx="7971339" cy="1077218"/>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latin typeface="+mj-lt"/>
              </a:rPr>
              <a:t> </a:t>
            </a:r>
            <a:r>
              <a:rPr lang="en-US" altLang="en-US" sz="3200" dirty="0">
                <a:solidFill>
                  <a:schemeClr val="bg1"/>
                </a:solidFill>
                <a:latin typeface="+mj-lt"/>
                <a:ea typeface="Times New Roman" panose="02020603050405020304" pitchFamily="18" charset="0"/>
                <a:cs typeface="Arial" panose="020B0604020202020204" pitchFamily="34" charset="0"/>
              </a:rPr>
              <a:t>The Sheep and the Goats Judgment ~ Matt. 25:31-46</a:t>
            </a:r>
            <a:endParaRPr lang="en-US" altLang="en-US" sz="4800" dirty="0">
              <a:solidFill>
                <a:schemeClr val="bg1"/>
              </a:solidFill>
              <a:latin typeface="+mj-lt"/>
            </a:endParaRPr>
          </a:p>
        </p:txBody>
      </p:sp>
      <p:sp>
        <p:nvSpPr>
          <p:cNvPr id="8" name="TextBox 7"/>
          <p:cNvSpPr txBox="1"/>
          <p:nvPr/>
        </p:nvSpPr>
        <p:spPr>
          <a:xfrm>
            <a:off x="683625" y="2821099"/>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dirty="0">
                <a:effectLst>
                  <a:outerShdw blurRad="38100" dist="38100" dir="2700000" algn="tl">
                    <a:srgbClr val="000000">
                      <a:alpha val="43137"/>
                    </a:srgbClr>
                  </a:outerShdw>
                </a:effectLst>
                <a:latin typeface="+mj-lt"/>
              </a:rPr>
              <a:t>The Israelites Judgment ~ Dan. 12:1-3</a:t>
            </a:r>
            <a:endParaRPr lang="en-US" altLang="en-US" sz="3200" dirty="0">
              <a:solidFill>
                <a:srgbClr val="FFFF00"/>
              </a:solidFill>
              <a:effectLst>
                <a:outerShdw blurRad="38100" dist="38100" dir="2700000" algn="tl">
                  <a:srgbClr val="000000">
                    <a:alpha val="43137"/>
                  </a:srgbClr>
                </a:outerShdw>
              </a:effectLst>
              <a:latin typeface="+mj-lt"/>
            </a:endParaRPr>
          </a:p>
        </p:txBody>
      </p:sp>
      <p:sp>
        <p:nvSpPr>
          <p:cNvPr id="10" name="TextBox 9"/>
          <p:cNvSpPr txBox="1"/>
          <p:nvPr/>
        </p:nvSpPr>
        <p:spPr>
          <a:xfrm>
            <a:off x="669113" y="3350144"/>
            <a:ext cx="7971339" cy="1077218"/>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dirty="0">
                <a:effectLst>
                  <a:outerShdw blurRad="38100" dist="38100" dir="2700000" algn="tl">
                    <a:srgbClr val="000000">
                      <a:alpha val="43137"/>
                    </a:srgbClr>
                  </a:outerShdw>
                </a:effectLst>
                <a:latin typeface="+mj-lt"/>
              </a:rPr>
              <a:t>The Great, White Throne Judgment ~ Rev. 20:11-15</a:t>
            </a:r>
            <a:endParaRPr lang="en-US" altLang="en-US" sz="3200"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04709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4"/>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7"/>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3" presetClass="emph" presetSubtype="2" fill="hold" grpId="1" nodeType="withEffect">
                                  <p:stCondLst>
                                    <p:cond delay="0"/>
                                  </p:stCondLst>
                                  <p:childTnLst>
                                    <p:animClr clrSpc="rgb" dir="cw">
                                      <p:cBhvr override="childStyle">
                                        <p:cTn id="33" dur="2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7" grpId="0"/>
      <p:bldP spid="7" grpId="1"/>
      <p:bldP spid="8" grpId="0"/>
      <p:bldP spid="8" grpId="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25:31-46</a:t>
            </a:r>
          </a:p>
        </p:txBody>
      </p:sp>
    </p:spTree>
    <p:extLst>
      <p:ext uri="{BB962C8B-B14F-4D97-AF65-F5344CB8AC3E}">
        <p14:creationId xmlns:p14="http://schemas.microsoft.com/office/powerpoint/2010/main" val="62781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717788" y="1771343"/>
            <a:ext cx="2463467"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90880" y="1240976"/>
            <a:ext cx="7971339" cy="2554545"/>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latin typeface="+mj-lt"/>
              </a:rPr>
              <a:t> </a:t>
            </a:r>
            <a:r>
              <a:rPr lang="en-US" altLang="en-US" sz="3200" dirty="0">
                <a:solidFill>
                  <a:schemeClr val="bg1"/>
                </a:solidFill>
                <a:latin typeface="+mj-lt"/>
                <a:ea typeface="Times New Roman" panose="02020603050405020304" pitchFamily="18" charset="0"/>
                <a:cs typeface="Arial" panose="020B0604020202020204" pitchFamily="34" charset="0"/>
              </a:rPr>
              <a:t>2 Cor. 5:10 ~</a:t>
            </a:r>
            <a:r>
              <a:rPr lang="en-US" altLang="en-US" sz="3200" dirty="0">
                <a:solidFill>
                  <a:schemeClr val="bg1"/>
                </a:solidFill>
                <a:latin typeface="+mj-lt"/>
                <a:ea typeface="Times New Roman" panose="02020603050405020304" pitchFamily="18" charset="0"/>
              </a:rPr>
              <a:t> </a:t>
            </a:r>
            <a:r>
              <a:rPr lang="en-US" altLang="en-US" sz="3200" dirty="0">
                <a:solidFill>
                  <a:srgbClr val="FFFF00"/>
                </a:solidFill>
                <a:latin typeface="+mj-lt"/>
                <a:ea typeface="Times New Roman" panose="02020603050405020304" pitchFamily="18" charset="0"/>
                <a:cs typeface="Arial" panose="020B0604020202020204" pitchFamily="34" charset="0"/>
              </a:rPr>
              <a:t>For we must all appear before the judgment seat of Christ, that each one may receive the things </a:t>
            </a:r>
            <a:r>
              <a:rPr lang="en-US" altLang="en-US" sz="3200" i="1" dirty="0">
                <a:solidFill>
                  <a:srgbClr val="FFFF00"/>
                </a:solidFill>
                <a:latin typeface="+mj-lt"/>
                <a:ea typeface="Times New Roman" panose="02020603050405020304" pitchFamily="18" charset="0"/>
                <a:cs typeface="Arial" panose="020B0604020202020204" pitchFamily="34" charset="0"/>
              </a:rPr>
              <a:t>done</a:t>
            </a:r>
            <a:r>
              <a:rPr lang="en-US" altLang="en-US" sz="3200" dirty="0">
                <a:solidFill>
                  <a:srgbClr val="FFFF00"/>
                </a:solidFill>
                <a:latin typeface="+mj-lt"/>
                <a:ea typeface="Times New Roman" panose="02020603050405020304" pitchFamily="18" charset="0"/>
                <a:cs typeface="Arial" panose="020B0604020202020204" pitchFamily="34" charset="0"/>
              </a:rPr>
              <a:t> in the body, according to what he has done, whether good or bad. </a:t>
            </a:r>
            <a:endParaRPr lang="en-US" altLang="en-US" sz="4800" dirty="0">
              <a:solidFill>
                <a:srgbClr val="FFFF00"/>
              </a:solidFill>
              <a:latin typeface="+mj-lt"/>
            </a:endParaRPr>
          </a:p>
        </p:txBody>
      </p:sp>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Penoir" panose="020B0500000000000000" pitchFamily="34" charset="0"/>
              </a:rPr>
              <a:t>The </a:t>
            </a:r>
            <a:r>
              <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en-US" sz="3200" b="1" i="1" dirty="0">
                <a:solidFill>
                  <a:srgbClr val="FFFF00"/>
                </a:solidFill>
                <a:latin typeface="Times New Roman" panose="02020603050405020304" pitchFamily="18" charset="0"/>
                <a:cs typeface="Times New Roman" panose="02020603050405020304" pitchFamily="18" charset="0"/>
              </a:rPr>
              <a:t>ē</a:t>
            </a:r>
            <a:r>
              <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a:t>
            </a:r>
            <a:r>
              <a:rPr lang="en-US" sz="3200" dirty="0">
                <a:solidFill>
                  <a:schemeClr val="bg1"/>
                </a:solidFill>
                <a:effectLst>
                  <a:outerShdw blurRad="38100" dist="38100" dir="2700000" algn="tl">
                    <a:srgbClr val="000000">
                      <a:alpha val="43137"/>
                    </a:srgbClr>
                  </a:outerShdw>
                </a:effectLst>
                <a:latin typeface="Penoir" panose="020B0500000000000000" pitchFamily="34" charset="0"/>
              </a:rPr>
              <a:t> Judgment</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25:31-46</a:t>
            </a:r>
          </a:p>
        </p:txBody>
      </p:sp>
      <p:sp>
        <p:nvSpPr>
          <p:cNvPr id="7" name="TextBox 6"/>
          <p:cNvSpPr txBox="1"/>
          <p:nvPr/>
        </p:nvSpPr>
        <p:spPr>
          <a:xfrm>
            <a:off x="690881" y="3737421"/>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latin typeface="+mj-lt"/>
              </a:rPr>
              <a:t> </a:t>
            </a:r>
            <a:r>
              <a:rPr lang="en-US" altLang="en-US" sz="3200" dirty="0">
                <a:solidFill>
                  <a:srgbClr val="FFFF00"/>
                </a:solidFill>
                <a:latin typeface="+mj-lt"/>
                <a:ea typeface="Times New Roman" panose="02020603050405020304" pitchFamily="18" charset="0"/>
                <a:cs typeface="Arial" panose="020B0604020202020204" pitchFamily="34" charset="0"/>
              </a:rPr>
              <a:t>Judgment seat </a:t>
            </a:r>
            <a:r>
              <a:rPr lang="en-US" altLang="en-US" sz="3200" dirty="0">
                <a:solidFill>
                  <a:schemeClr val="bg1"/>
                </a:solidFill>
                <a:latin typeface="+mj-lt"/>
                <a:ea typeface="Times New Roman" panose="02020603050405020304" pitchFamily="18" charset="0"/>
                <a:cs typeface="Arial" panose="020B0604020202020204" pitchFamily="34" charset="0"/>
              </a:rPr>
              <a:t>~ </a:t>
            </a:r>
            <a:r>
              <a:rPr lang="en-US" alt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en-US" sz="3200" b="1" i="1" dirty="0">
                <a:solidFill>
                  <a:srgbClr val="FFFF00"/>
                </a:solidFill>
                <a:latin typeface="Times New Roman" panose="02020603050405020304" pitchFamily="18" charset="0"/>
                <a:cs typeface="Times New Roman" panose="02020603050405020304" pitchFamily="18" charset="0"/>
              </a:rPr>
              <a:t>ē</a:t>
            </a:r>
            <a:r>
              <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a:t>
            </a:r>
            <a:r>
              <a:rPr lang="en-US" altLang="en-US" sz="3200" dirty="0">
                <a:solidFill>
                  <a:schemeClr val="bg1"/>
                </a:solidFill>
                <a:latin typeface="+mj-lt"/>
                <a:ea typeface="Times New Roman" panose="02020603050405020304" pitchFamily="18" charset="0"/>
                <a:cs typeface="Arial" panose="020B0604020202020204" pitchFamily="34" charset="0"/>
              </a:rPr>
              <a:t> </a:t>
            </a:r>
            <a:endParaRPr lang="en-US" altLang="en-US" sz="4800" dirty="0">
              <a:solidFill>
                <a:srgbClr val="FFFF00"/>
              </a:solidFill>
              <a:latin typeface="+mj-lt"/>
            </a:endParaRPr>
          </a:p>
        </p:txBody>
      </p:sp>
      <p:sp>
        <p:nvSpPr>
          <p:cNvPr id="8" name="TextBox 7"/>
          <p:cNvSpPr txBox="1"/>
          <p:nvPr/>
        </p:nvSpPr>
        <p:spPr>
          <a:xfrm>
            <a:off x="683625" y="4274447"/>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dirty="0">
                <a:effectLst>
                  <a:outerShdw blurRad="38100" dist="38100" dir="2700000" algn="tl">
                    <a:srgbClr val="000000">
                      <a:alpha val="43137"/>
                    </a:srgbClr>
                  </a:outerShdw>
                </a:effectLst>
                <a:latin typeface="+mj-lt"/>
              </a:rPr>
              <a:t>Takes place following the Rapture</a:t>
            </a:r>
            <a:endParaRPr lang="en-US" altLang="en-US" sz="3200" dirty="0">
              <a:solidFill>
                <a:srgbClr val="FFFF00"/>
              </a:solidFill>
              <a:effectLst>
                <a:outerShdw blurRad="38100" dist="38100" dir="2700000" algn="tl">
                  <a:srgbClr val="000000">
                    <a:alpha val="43137"/>
                  </a:srgbClr>
                </a:outerShdw>
              </a:effectLst>
              <a:latin typeface="+mj-lt"/>
            </a:endParaRPr>
          </a:p>
        </p:txBody>
      </p:sp>
      <p:sp>
        <p:nvSpPr>
          <p:cNvPr id="9" name="TextBox 8"/>
          <p:cNvSpPr txBox="1"/>
          <p:nvPr/>
        </p:nvSpPr>
        <p:spPr>
          <a:xfrm>
            <a:off x="676369" y="4811473"/>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dirty="0">
                <a:effectLst>
                  <a:outerShdw blurRad="38100" dist="38100" dir="2700000" algn="tl">
                    <a:srgbClr val="000000">
                      <a:alpha val="43137"/>
                    </a:srgbClr>
                  </a:outerShdw>
                </a:effectLst>
                <a:latin typeface="+mj-lt"/>
              </a:rPr>
              <a:t>Only for believers</a:t>
            </a:r>
            <a:endParaRPr lang="en-US" altLang="en-US" sz="3200" dirty="0">
              <a:solidFill>
                <a:srgbClr val="FFFF00"/>
              </a:solidFill>
              <a:effectLst>
                <a:outerShdw blurRad="38100" dist="38100" dir="2700000" algn="tl">
                  <a:srgbClr val="000000">
                    <a:alpha val="43137"/>
                  </a:srgbClr>
                </a:outerShdw>
              </a:effectLst>
              <a:latin typeface="+mj-lt"/>
            </a:endParaRPr>
          </a:p>
        </p:txBody>
      </p:sp>
      <p:sp>
        <p:nvSpPr>
          <p:cNvPr id="10" name="TextBox 9"/>
          <p:cNvSpPr txBox="1"/>
          <p:nvPr/>
        </p:nvSpPr>
        <p:spPr>
          <a:xfrm>
            <a:off x="669113" y="5348499"/>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dirty="0">
                <a:effectLst>
                  <a:outerShdw blurRad="38100" dist="38100" dir="2700000" algn="tl">
                    <a:srgbClr val="000000">
                      <a:alpha val="43137"/>
                    </a:srgbClr>
                  </a:outerShdw>
                </a:effectLst>
                <a:latin typeface="+mj-lt"/>
              </a:rPr>
              <a:t>Judgment of works, not sins </a:t>
            </a:r>
            <a:endParaRPr lang="en-US" altLang="en-US" sz="3200"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50104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9" presetClass="emph" presetSubtype="0" grpId="1" nodeType="withEffect">
                                  <p:stCondLst>
                                    <p:cond delay="0"/>
                                  </p:stCondLst>
                                  <p:childTnLst>
                                    <p:set>
                                      <p:cBhvr rctx="PPT">
                                        <p:cTn id="28" dur="indefinite"/>
                                        <p:tgtEl>
                                          <p:spTgt spid="6"/>
                                        </p:tgtEl>
                                        <p:attrNameLst>
                                          <p:attrName>style.opacity</p:attrName>
                                        </p:attrNameLst>
                                      </p:cBhvr>
                                      <p:to>
                                        <p:strVal val="0.5"/>
                                      </p:to>
                                    </p:set>
                                    <p:animEffect filter="image" prLst="opacity: 0.5">
                                      <p:cBhvr rctx="IE">
                                        <p:cTn id="29" dur="indefinite"/>
                                        <p:tgtEl>
                                          <p:spTgt spid="6"/>
                                        </p:tgtEl>
                                      </p:cBhvr>
                                    </p:animEffect>
                                  </p:childTnLst>
                                </p:cTn>
                              </p:par>
                              <p:par>
                                <p:cTn id="30" presetID="3" presetClass="emph" presetSubtype="2" fill="hold" grpId="1" nodeType="withEffect">
                                  <p:stCondLst>
                                    <p:cond delay="0"/>
                                  </p:stCondLst>
                                  <p:childTnLst>
                                    <p:animClr clrSpc="rgb" dir="cw">
                                      <p:cBhvr override="childStyle">
                                        <p:cTn id="31" dur="2000" fill="hold"/>
                                        <p:tgtEl>
                                          <p:spTgt spid="4"/>
                                        </p:tgtEl>
                                        <p:attrNameLst>
                                          <p:attrName>style.color</p:attrName>
                                        </p:attrNameLst>
                                      </p:cBhvr>
                                      <p:to>
                                        <a:schemeClr val="accent2"/>
                                      </p:to>
                                    </p:animClr>
                                  </p:childTnLst>
                                </p:cTn>
                              </p:par>
                              <p:par>
                                <p:cTn id="32" presetID="3" presetClass="emph" presetSubtype="2" fill="hold" grpId="1" nodeType="withEffect">
                                  <p:stCondLst>
                                    <p:cond delay="0"/>
                                  </p:stCondLst>
                                  <p:childTnLst>
                                    <p:animClr clrSpc="rgb" dir="cw">
                                      <p:cBhvr override="childStyle">
                                        <p:cTn id="33" dur="2000" fill="hold"/>
                                        <p:tgtEl>
                                          <p:spTgt spid="7"/>
                                        </p:tgtEl>
                                        <p:attrNameLst>
                                          <p:attrName>style.color</p:attrName>
                                        </p:attrNameLst>
                                      </p:cBhvr>
                                      <p:to>
                                        <a:schemeClr val="accent2"/>
                                      </p:to>
                                    </p:animClr>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3" presetClass="emph" presetSubtype="2" fill="hold" grpId="1" nodeType="withEffect">
                                  <p:stCondLst>
                                    <p:cond delay="0"/>
                                  </p:stCondLst>
                                  <p:childTnLst>
                                    <p:animClr clrSpc="rgb" dir="cw">
                                      <p:cBhvr override="childStyle">
                                        <p:cTn id="40" dur="2000" fill="hold"/>
                                        <p:tgtEl>
                                          <p:spTgt spid="8"/>
                                        </p:tgtEl>
                                        <p:attrNameLst>
                                          <p:attrName>style.color</p:attrName>
                                        </p:attrNameLst>
                                      </p:cBhvr>
                                      <p:to>
                                        <a:schemeClr val="accent2"/>
                                      </p:to>
                                    </p:animClr>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3" presetClass="emph" presetSubtype="2" fill="hold" grpId="1" nodeType="withEffect">
                                  <p:stCondLst>
                                    <p:cond delay="0"/>
                                  </p:stCondLst>
                                  <p:childTnLst>
                                    <p:animClr clrSpc="rgb" dir="cw">
                                      <p:cBhvr override="childStyle">
                                        <p:cTn id="47" dur="2000" fill="hold"/>
                                        <p:tgtEl>
                                          <p:spTgt spid="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4" grpId="0"/>
      <p:bldP spid="4" grpId="1"/>
      <p:bldP spid="2" grpId="0"/>
      <p:bldP spid="7" grpId="0"/>
      <p:bldP spid="7" grpId="1"/>
      <p:bldP spid="8" grpId="0"/>
      <p:bldP spid="8" grpId="1"/>
      <p:bldP spid="9" grpId="0"/>
      <p:bldP spid="9" grpId="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6840528" y="1263344"/>
            <a:ext cx="589734"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Penoir" panose="020B0500000000000000" pitchFamily="34" charset="0"/>
              </a:rPr>
              <a:t>The </a:t>
            </a:r>
            <a:r>
              <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en-US" sz="3200" b="1" i="1" dirty="0">
                <a:solidFill>
                  <a:srgbClr val="FFFF00"/>
                </a:solidFill>
                <a:latin typeface="Times New Roman" panose="02020603050405020304" pitchFamily="18" charset="0"/>
                <a:cs typeface="Times New Roman" panose="02020603050405020304" pitchFamily="18" charset="0"/>
              </a:rPr>
              <a:t>ē</a:t>
            </a:r>
            <a:r>
              <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a:t>
            </a:r>
            <a:r>
              <a:rPr lang="en-US" sz="3200" dirty="0">
                <a:solidFill>
                  <a:schemeClr val="bg1"/>
                </a:solidFill>
                <a:effectLst>
                  <a:outerShdw blurRad="38100" dist="38100" dir="2700000" algn="tl">
                    <a:srgbClr val="000000">
                      <a:alpha val="43137"/>
                    </a:srgbClr>
                  </a:outerShdw>
                </a:effectLst>
                <a:latin typeface="Penoir" panose="020B0500000000000000" pitchFamily="34" charset="0"/>
              </a:rPr>
              <a:t> Judgment</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25:31-46</a:t>
            </a:r>
          </a:p>
        </p:txBody>
      </p:sp>
      <p:sp>
        <p:nvSpPr>
          <p:cNvPr id="11" name="Rectangle 10"/>
          <p:cNvSpPr/>
          <p:nvPr/>
        </p:nvSpPr>
        <p:spPr>
          <a:xfrm>
            <a:off x="925288" y="1764089"/>
            <a:ext cx="2463467"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90880" y="1240976"/>
            <a:ext cx="7971339" cy="2062103"/>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dirty="0">
                <a:effectLst>
                  <a:outerShdw blurRad="38100" dist="38100" dir="2700000" algn="tl">
                    <a:srgbClr val="000000">
                      <a:alpha val="43137"/>
                    </a:srgbClr>
                  </a:outerShdw>
                </a:effectLst>
                <a:latin typeface="+mj-lt"/>
              </a:rPr>
              <a:t>Rom. 8:1 ~ </a:t>
            </a:r>
            <a:r>
              <a:rPr lang="en-US" sz="3200" i="1" dirty="0">
                <a:solidFill>
                  <a:srgbClr val="FFFF00"/>
                </a:solidFill>
                <a:effectLst>
                  <a:outerShdw blurRad="38100" dist="38100" dir="2700000" algn="tl">
                    <a:srgbClr val="000000">
                      <a:alpha val="43137"/>
                    </a:srgbClr>
                  </a:outerShdw>
                </a:effectLst>
                <a:latin typeface="+mj-lt"/>
              </a:rPr>
              <a:t>There is</a:t>
            </a:r>
            <a:r>
              <a:rPr lang="en-US" sz="3200" dirty="0">
                <a:solidFill>
                  <a:srgbClr val="FFFF00"/>
                </a:solidFill>
                <a:effectLst>
                  <a:outerShdw blurRad="38100" dist="38100" dir="2700000" algn="tl">
                    <a:srgbClr val="000000">
                      <a:alpha val="43137"/>
                    </a:srgbClr>
                  </a:outerShdw>
                </a:effectLst>
                <a:latin typeface="+mj-lt"/>
              </a:rPr>
              <a:t> therefore now no condemnation to those who are in Christ Jesus, who do not walk according to the flesh, but according to the Spirit. </a:t>
            </a:r>
            <a:endParaRPr lang="en-US" altLang="en-US" sz="3200"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66088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4" grpId="0"/>
    </p:bldLst>
  </p:timing>
</p:sld>
</file>

<file path=ppt/theme/theme1.xml><?xml version="1.0" encoding="utf-8"?>
<a:theme xmlns:a="http://schemas.openxmlformats.org/drawingml/2006/main" name="Office Theme">
  <a:themeElements>
    <a:clrScheme name="Matthew">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atthew">
      <a:majorFont>
        <a:latin typeface="Penoir"/>
        <a:ea typeface=""/>
        <a:cs typeface=""/>
      </a:majorFont>
      <a:minorFont>
        <a:latin typeface="Penoi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544961E-0970-4675-8C1A-8ABB0B0FB329}" vid="{F3943BE5-2AEB-44A9-95BA-FC3792F7D80C}"/>
    </a:ext>
  </a:extLst>
</a:theme>
</file>

<file path=docProps/app.xml><?xml version="1.0" encoding="utf-8"?>
<Properties xmlns="http://schemas.openxmlformats.org/officeDocument/2006/extended-properties" xmlns:vt="http://schemas.openxmlformats.org/officeDocument/2006/docPropsVTypes">
  <Template>Matthew</Template>
  <TotalTime>4329</TotalTime>
  <Words>1302</Words>
  <Application>Microsoft Office PowerPoint</Application>
  <PresentationFormat>On-screen Show (4:3)</PresentationFormat>
  <Paragraphs>149</Paragraphs>
  <Slides>33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Vivaldi</vt:lpstr>
      <vt:lpstr>Caligula</vt:lpstr>
      <vt:lpstr>Britannic Bold</vt:lpstr>
      <vt:lpstr>Argonaut</vt:lpstr>
      <vt:lpstr>LilyUPC</vt:lpstr>
      <vt:lpstr>Penoir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43</cp:revision>
  <dcterms:created xsi:type="dcterms:W3CDTF">2016-08-16T20:10:31Z</dcterms:created>
  <dcterms:modified xsi:type="dcterms:W3CDTF">2016-08-21T12:04:04Z</dcterms:modified>
</cp:coreProperties>
</file>