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sldIdLst>
    <p:sldId id="256" r:id="rId2"/>
    <p:sldId id="257" r:id="rId3"/>
    <p:sldId id="259" r:id="rId4"/>
    <p:sldId id="260" r:id="rId5"/>
    <p:sldId id="261" r:id="rId6"/>
    <p:sldId id="271" r:id="rId7"/>
    <p:sldId id="262" r:id="rId8"/>
    <p:sldId id="264" r:id="rId9"/>
    <p:sldId id="265" r:id="rId10"/>
    <p:sldId id="263" r:id="rId11"/>
    <p:sldId id="266" r:id="rId12"/>
    <p:sldId id="267" r:id="rId13"/>
    <p:sldId id="268" r:id="rId14"/>
    <p:sldId id="270" r:id="rId15"/>
    <p:sldId id="269" r:id="rId16"/>
  </p:sldIdLst>
  <p:sldSz cx="9144000" cy="6858000" type="screen4x3"/>
  <p:notesSz cx="6858000" cy="9144000"/>
  <p:embeddedFontLst>
    <p:embeddedFont>
      <p:font typeface="Britannic Bold" panose="020B0903060703020204" pitchFamily="34" charset="0"/>
      <p:regular r:id="rId17"/>
    </p:embeddedFont>
    <p:embeddedFont>
      <p:font typeface="Penoir" panose="020B0500000000000000" pitchFamily="34" charset="0"/>
      <p:regular r:id="rId18"/>
      <p:bold r:id="rId19"/>
      <p:italic r:id="rId20"/>
      <p:boldItalic r:id="rId21"/>
    </p:embeddedFont>
    <p:embeddedFont>
      <p:font typeface="LilyUPC" panose="020B0604020202020204" charset="-34"/>
      <p:regular r:id="rId22"/>
      <p:bold r:id="rId23"/>
      <p:italic r:id="rId24"/>
      <p:boldItalic r:id="rId2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showGuides="1">
      <p:cViewPr>
        <p:scale>
          <a:sx n="93" d="100"/>
          <a:sy n="93" d="100"/>
        </p:scale>
        <p:origin x="288" y="-384"/>
      </p:cViewPr>
      <p:guideLst>
        <p:guide orient="horz" pos="2160"/>
        <p:guide pos="2880"/>
      </p:guideLst>
    </p:cSldViewPr>
  </p:slideViewPr>
  <p:notesTextViewPr>
    <p:cViewPr>
      <p:scale>
        <a:sx n="1" d="1"/>
        <a:sy n="1" d="1"/>
      </p:scale>
      <p:origin x="0" y="0"/>
    </p:cViewPr>
  </p:notesText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5.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font" Target="fonts/font9.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4.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8.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7.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6.fntdata"/><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4422DB1-149A-4FB5-BF46-D0E91AD1C571}"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2222223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422DB1-149A-4FB5-BF46-D0E91AD1C571}"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2474753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422DB1-149A-4FB5-BF46-D0E91AD1C571}"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4280301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422DB1-149A-4FB5-BF46-D0E91AD1C571}"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981220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4422DB1-149A-4FB5-BF46-D0E91AD1C571}"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2410971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4422DB1-149A-4FB5-BF46-D0E91AD1C571}" type="datetimeFigureOut">
              <a:rPr lang="en-US" smtClean="0"/>
              <a:t>8/14/2016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2984867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4422DB1-149A-4FB5-BF46-D0E91AD1C571}" type="datetimeFigureOut">
              <a:rPr lang="en-US" smtClean="0"/>
              <a:t>8/14/2016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96823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4422DB1-149A-4FB5-BF46-D0E91AD1C571}" type="datetimeFigureOut">
              <a:rPr lang="en-US" smtClean="0"/>
              <a:t>8/14/2016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833845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422DB1-149A-4FB5-BF46-D0E91AD1C571}" type="datetimeFigureOut">
              <a:rPr lang="en-US" smtClean="0"/>
              <a:t>8/14/2016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862100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4422DB1-149A-4FB5-BF46-D0E91AD1C571}" type="datetimeFigureOut">
              <a:rPr lang="en-US" smtClean="0"/>
              <a:t>8/14/2016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1071089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4422DB1-149A-4FB5-BF46-D0E91AD1C571}" type="datetimeFigureOut">
              <a:rPr lang="en-US" smtClean="0"/>
              <a:t>8/14/2016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637161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422DB1-149A-4FB5-BF46-D0E91AD1C571}" type="datetimeFigureOut">
              <a:rPr lang="en-US" smtClean="0"/>
              <a:t>8/14/2016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D9D851-C48A-4727-9434-7F72C37547BB}" type="slidenum">
              <a:rPr lang="en-US" smtClean="0"/>
              <a:t>‹#›</a:t>
            </a:fld>
            <a:endParaRPr lang="en-US"/>
          </a:p>
        </p:txBody>
      </p:sp>
    </p:spTree>
    <p:extLst>
      <p:ext uri="{BB962C8B-B14F-4D97-AF65-F5344CB8AC3E}">
        <p14:creationId xmlns:p14="http://schemas.microsoft.com/office/powerpoint/2010/main" val="3230312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589935" y="399672"/>
            <a:ext cx="7787149" cy="923330"/>
          </a:xfrm>
          <a:prstGeom prst="rect">
            <a:avLst/>
          </a:prstGeom>
          <a:noFill/>
        </p:spPr>
        <p:txBody>
          <a:bodyPr wrap="square" rtlCol="0">
            <a:spAutoFit/>
          </a:bodyPr>
          <a:lstStyle/>
          <a:p>
            <a:r>
              <a:rPr lang="en-US" sz="54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25:14-30</a:t>
            </a:r>
          </a:p>
        </p:txBody>
      </p:sp>
      <p:sp>
        <p:nvSpPr>
          <p:cNvPr id="5" name="TextBox 4"/>
          <p:cNvSpPr txBox="1"/>
          <p:nvPr/>
        </p:nvSpPr>
        <p:spPr>
          <a:xfrm>
            <a:off x="5008880" y="3230880"/>
            <a:ext cx="3200400" cy="923330"/>
          </a:xfrm>
          <a:prstGeom prst="rect">
            <a:avLst/>
          </a:prstGeom>
          <a:noFill/>
        </p:spPr>
        <p:txBody>
          <a:bodyPr wrap="square" rtlCol="0">
            <a:spAutoFit/>
          </a:bodyPr>
          <a:lstStyle/>
          <a:p>
            <a:r>
              <a:rPr lang="en-US" cap="all" dirty="0">
                <a:solidFill>
                  <a:schemeClr val="bg1"/>
                </a:solidFill>
                <a:effectLst>
                  <a:outerShdw blurRad="38100" dist="38100" dir="2700000" algn="tl">
                    <a:srgbClr val="000000">
                      <a:alpha val="43137"/>
                    </a:srgbClr>
                  </a:outerShdw>
                </a:effectLst>
                <a:latin typeface="Britannic Bold" panose="020B0903060703020204" pitchFamily="34" charset="0"/>
              </a:rPr>
              <a:t>A free CD of this message will be available following the service</a:t>
            </a:r>
          </a:p>
        </p:txBody>
      </p:sp>
      <p:pic>
        <p:nvPicPr>
          <p:cNvPr id="30" name="Picture 2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379598">
            <a:off x="5477248" y="5008546"/>
            <a:ext cx="1027893" cy="1074076"/>
          </a:xfrm>
          <a:prstGeom prst="rect">
            <a:avLst/>
          </a:prstGeom>
          <a:scene3d>
            <a:camera prst="orthographicFront"/>
            <a:lightRig rig="threePt" dir="t"/>
          </a:scene3d>
          <a:sp3d>
            <a:bevelT w="190500" h="190500"/>
          </a:sp3d>
        </p:spPr>
      </p:pic>
      <p:pic>
        <p:nvPicPr>
          <p:cNvPr id="33" name="Picture 3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9918662">
            <a:off x="7801268" y="3457782"/>
            <a:ext cx="1019397" cy="1019397"/>
          </a:xfrm>
          <a:prstGeom prst="rect">
            <a:avLst/>
          </a:prstGeom>
          <a:scene3d>
            <a:camera prst="orthographicFront"/>
            <a:lightRig rig="threePt" dir="t"/>
          </a:scene3d>
          <a:sp3d>
            <a:bevelT w="190500" h="190500"/>
          </a:sp3d>
        </p:spPr>
      </p:pic>
      <p:sp>
        <p:nvSpPr>
          <p:cNvPr id="35" name="TextBox 34"/>
          <p:cNvSpPr txBox="1"/>
          <p:nvPr/>
        </p:nvSpPr>
        <p:spPr>
          <a:xfrm>
            <a:off x="5537200" y="4695221"/>
            <a:ext cx="3423249" cy="923330"/>
          </a:xfrm>
          <a:prstGeom prst="rect">
            <a:avLst/>
          </a:prstGeom>
          <a:noFill/>
        </p:spPr>
        <p:txBody>
          <a:bodyPr wrap="square" rtlCol="0">
            <a:spAutoFit/>
          </a:bodyPr>
          <a:lstStyle/>
          <a:p>
            <a:pPr algn="r"/>
            <a:r>
              <a:rPr lang="en-US" cap="all" dirty="0">
                <a:solidFill>
                  <a:schemeClr val="bg1"/>
                </a:solidFill>
                <a:effectLst>
                  <a:outerShdw blurRad="38100" dist="38100" dir="2700000" algn="tl">
                    <a:srgbClr val="000000">
                      <a:alpha val="43137"/>
                    </a:srgbClr>
                  </a:outerShdw>
                </a:effectLst>
                <a:latin typeface="Britannic Bold" panose="020B0903060703020204" pitchFamily="34" charset="0"/>
              </a:rPr>
              <a:t>IT WILL ALSO be available LATER THIS WEEK</a:t>
            </a:r>
          </a:p>
          <a:p>
            <a:pPr algn="r"/>
            <a:r>
              <a:rPr lang="en-US" cap="all" dirty="0">
                <a:solidFill>
                  <a:schemeClr val="bg1"/>
                </a:solidFill>
                <a:effectLst>
                  <a:outerShdw blurRad="38100" dist="38100" dir="2700000" algn="tl">
                    <a:srgbClr val="000000">
                      <a:alpha val="43137"/>
                    </a:srgbClr>
                  </a:outerShdw>
                </a:effectLst>
                <a:latin typeface="Britannic Bold" panose="020B0903060703020204" pitchFamily="34" charset="0"/>
              </a:rPr>
              <a:t>VIA cALVARYOKC.COM</a:t>
            </a:r>
          </a:p>
        </p:txBody>
      </p:sp>
    </p:spTree>
    <p:extLst>
      <p:ext uri="{BB962C8B-B14F-4D97-AF65-F5344CB8AC3E}">
        <p14:creationId xmlns:p14="http://schemas.microsoft.com/office/powerpoint/2010/main" val="1235054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25:14-30</a:t>
            </a:r>
          </a:p>
        </p:txBody>
      </p:sp>
    </p:spTree>
    <p:extLst>
      <p:ext uri="{BB962C8B-B14F-4D97-AF65-F5344CB8AC3E}">
        <p14:creationId xmlns:p14="http://schemas.microsoft.com/office/powerpoint/2010/main" val="35480766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25:14-30</a:t>
            </a:r>
          </a:p>
        </p:txBody>
      </p:sp>
      <p:cxnSp>
        <p:nvCxnSpPr>
          <p:cNvPr id="7" name="Straight Connector 6"/>
          <p:cNvCxnSpPr/>
          <p:nvPr/>
        </p:nvCxnSpPr>
        <p:spPr>
          <a:xfrm rot="16200000">
            <a:off x="5834137" y="1412271"/>
            <a:ext cx="14514" cy="5833225"/>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16200000">
            <a:off x="5855911" y="-2034856"/>
            <a:ext cx="14514" cy="5833225"/>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a:off x="5848657" y="-1751830"/>
            <a:ext cx="14514" cy="5833225"/>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6200000">
            <a:off x="5848660" y="-1468804"/>
            <a:ext cx="14514" cy="5833225"/>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6200000">
            <a:off x="5848663" y="-1185778"/>
            <a:ext cx="14514" cy="5833225"/>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a:off x="5848666" y="-902752"/>
            <a:ext cx="14514" cy="5833225"/>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a:off x="5848669" y="-619726"/>
            <a:ext cx="14514" cy="5833225"/>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a:off x="5848672" y="-336700"/>
            <a:ext cx="14514" cy="5833225"/>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6200000">
            <a:off x="5848675" y="-53674"/>
            <a:ext cx="14514" cy="5833225"/>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a:off x="5848678" y="229352"/>
            <a:ext cx="14514" cy="5833225"/>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a:off x="5848681" y="512378"/>
            <a:ext cx="14514" cy="5833225"/>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a:off x="5848684" y="795404"/>
            <a:ext cx="14514" cy="5833225"/>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a:off x="5848687" y="1078430"/>
            <a:ext cx="14514" cy="5833225"/>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367558" y="2509855"/>
            <a:ext cx="1761506" cy="461665"/>
          </a:xfrm>
          <a:prstGeom prst="rect">
            <a:avLst/>
          </a:prstGeom>
          <a:noFill/>
        </p:spPr>
        <p:txBody>
          <a:bodyPr wrap="square" rtlCol="0">
            <a:spAutoFit/>
          </a:bodyPr>
          <a:lstStyle/>
          <a:p>
            <a:pPr algn="r"/>
            <a:r>
              <a:rPr lang="en-US" sz="2400" dirty="0">
                <a:effectLst>
                  <a:outerShdw blurRad="38100" dist="38100" dir="2700000" algn="tl">
                    <a:srgbClr val="000000">
                      <a:alpha val="43137"/>
                    </a:srgbClr>
                  </a:outerShdw>
                </a:effectLst>
              </a:rPr>
              <a:t>Sacrifices</a:t>
            </a:r>
          </a:p>
        </p:txBody>
      </p:sp>
      <p:sp>
        <p:nvSpPr>
          <p:cNvPr id="21" name="TextBox 20"/>
          <p:cNvSpPr txBox="1"/>
          <p:nvPr/>
        </p:nvSpPr>
        <p:spPr>
          <a:xfrm>
            <a:off x="381948" y="3010800"/>
            <a:ext cx="1761506" cy="461665"/>
          </a:xfrm>
          <a:prstGeom prst="rect">
            <a:avLst/>
          </a:prstGeom>
          <a:noFill/>
        </p:spPr>
        <p:txBody>
          <a:bodyPr wrap="square" rtlCol="0">
            <a:spAutoFit/>
          </a:bodyPr>
          <a:lstStyle/>
          <a:p>
            <a:pPr algn="r"/>
            <a:r>
              <a:rPr lang="en-US" sz="2400" dirty="0">
                <a:effectLst>
                  <a:outerShdw blurRad="38100" dist="38100" dir="2700000" algn="tl">
                    <a:srgbClr val="000000">
                      <a:alpha val="43137"/>
                    </a:srgbClr>
                  </a:outerShdw>
                </a:effectLst>
              </a:rPr>
              <a:t>Dietary laws</a:t>
            </a:r>
          </a:p>
        </p:txBody>
      </p:sp>
      <p:sp>
        <p:nvSpPr>
          <p:cNvPr id="22" name="TextBox 21"/>
          <p:cNvSpPr txBox="1"/>
          <p:nvPr/>
        </p:nvSpPr>
        <p:spPr>
          <a:xfrm>
            <a:off x="703939" y="3460786"/>
            <a:ext cx="1453271" cy="461665"/>
          </a:xfrm>
          <a:prstGeom prst="rect">
            <a:avLst/>
          </a:prstGeom>
          <a:noFill/>
        </p:spPr>
        <p:txBody>
          <a:bodyPr wrap="square" rtlCol="0">
            <a:spAutoFit/>
          </a:bodyPr>
          <a:lstStyle/>
          <a:p>
            <a:pPr algn="r"/>
            <a:r>
              <a:rPr lang="en-US" sz="2400" dirty="0">
                <a:effectLst>
                  <a:outerShdw blurRad="38100" dist="38100" dir="2700000" algn="tl">
                    <a:srgbClr val="000000">
                      <a:alpha val="43137"/>
                    </a:srgbClr>
                  </a:outerShdw>
                </a:effectLst>
              </a:rPr>
              <a:t>Tithes</a:t>
            </a:r>
          </a:p>
        </p:txBody>
      </p:sp>
      <p:sp>
        <p:nvSpPr>
          <p:cNvPr id="23" name="TextBox 22"/>
          <p:cNvSpPr txBox="1"/>
          <p:nvPr/>
        </p:nvSpPr>
        <p:spPr>
          <a:xfrm>
            <a:off x="1320796" y="3919739"/>
            <a:ext cx="840799" cy="461665"/>
          </a:xfrm>
          <a:prstGeom prst="rect">
            <a:avLst/>
          </a:prstGeom>
          <a:noFill/>
        </p:spPr>
        <p:txBody>
          <a:bodyPr wrap="square" rtlCol="0">
            <a:spAutoFit/>
          </a:bodyPr>
          <a:lstStyle/>
          <a:p>
            <a:pPr algn="r"/>
            <a:r>
              <a:rPr lang="en-US" sz="2400" dirty="0">
                <a:effectLst>
                  <a:outerShdw blurRad="38100" dist="38100" dir="2700000" algn="tl">
                    <a:srgbClr val="000000">
                      <a:alpha val="43137"/>
                    </a:srgbClr>
                  </a:outerShdw>
                </a:effectLst>
              </a:rPr>
              <a:t>Etc.</a:t>
            </a:r>
          </a:p>
        </p:txBody>
      </p:sp>
      <p:sp>
        <p:nvSpPr>
          <p:cNvPr id="28" name="Freeform: Shape 27"/>
          <p:cNvSpPr/>
          <p:nvPr/>
        </p:nvSpPr>
        <p:spPr>
          <a:xfrm>
            <a:off x="2982087" y="3468914"/>
            <a:ext cx="4579257" cy="370115"/>
          </a:xfrm>
          <a:custGeom>
            <a:avLst/>
            <a:gdLst>
              <a:gd name="connsiteX0" fmla="*/ 0 w 4579257"/>
              <a:gd name="connsiteY0" fmla="*/ 0 h 370115"/>
              <a:gd name="connsiteX1" fmla="*/ 1204686 w 4579257"/>
              <a:gd name="connsiteY1" fmla="*/ 370115 h 370115"/>
              <a:gd name="connsiteX2" fmla="*/ 2344057 w 4579257"/>
              <a:gd name="connsiteY2" fmla="*/ 65315 h 370115"/>
              <a:gd name="connsiteX3" fmla="*/ 3439886 w 4579257"/>
              <a:gd name="connsiteY3" fmla="*/ 333829 h 370115"/>
              <a:gd name="connsiteX4" fmla="*/ 4579257 w 4579257"/>
              <a:gd name="connsiteY4" fmla="*/ 181429 h 370115"/>
              <a:gd name="connsiteX5" fmla="*/ 4579257 w 4579257"/>
              <a:gd name="connsiteY5" fmla="*/ 181429 h 370115"/>
              <a:gd name="connsiteX6" fmla="*/ 4528457 w 4579257"/>
              <a:gd name="connsiteY6" fmla="*/ 203200 h 370115"/>
              <a:gd name="connsiteX0" fmla="*/ 0 w 4579257"/>
              <a:gd name="connsiteY0" fmla="*/ 0 h 370115"/>
              <a:gd name="connsiteX1" fmla="*/ 1204686 w 4579257"/>
              <a:gd name="connsiteY1" fmla="*/ 370115 h 370115"/>
              <a:gd name="connsiteX2" fmla="*/ 2344057 w 4579257"/>
              <a:gd name="connsiteY2" fmla="*/ 65315 h 370115"/>
              <a:gd name="connsiteX3" fmla="*/ 3439886 w 4579257"/>
              <a:gd name="connsiteY3" fmla="*/ 333829 h 370115"/>
              <a:gd name="connsiteX4" fmla="*/ 4579257 w 4579257"/>
              <a:gd name="connsiteY4" fmla="*/ 181429 h 370115"/>
              <a:gd name="connsiteX5" fmla="*/ 4579257 w 4579257"/>
              <a:gd name="connsiteY5" fmla="*/ 181429 h 370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79257" h="370115">
                <a:moveTo>
                  <a:pt x="0" y="0"/>
                </a:moveTo>
                <a:lnTo>
                  <a:pt x="1204686" y="370115"/>
                </a:lnTo>
                <a:lnTo>
                  <a:pt x="2344057" y="65315"/>
                </a:lnTo>
                <a:lnTo>
                  <a:pt x="3439886" y="333829"/>
                </a:lnTo>
                <a:lnTo>
                  <a:pt x="4579257" y="181429"/>
                </a:lnTo>
                <a:lnTo>
                  <a:pt x="4579257" y="181429"/>
                </a:lnTo>
              </a:path>
            </a:pathLst>
          </a:cu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p:cNvSpPr/>
          <p:nvPr/>
        </p:nvSpPr>
        <p:spPr>
          <a:xfrm>
            <a:off x="2989343" y="3316514"/>
            <a:ext cx="4565907" cy="406400"/>
          </a:xfrm>
          <a:custGeom>
            <a:avLst/>
            <a:gdLst>
              <a:gd name="connsiteX0" fmla="*/ 0 w 4542972"/>
              <a:gd name="connsiteY0" fmla="*/ 297543 h 406400"/>
              <a:gd name="connsiteX1" fmla="*/ 1197429 w 4542972"/>
              <a:gd name="connsiteY1" fmla="*/ 181429 h 406400"/>
              <a:gd name="connsiteX2" fmla="*/ 2322286 w 4542972"/>
              <a:gd name="connsiteY2" fmla="*/ 43543 h 406400"/>
              <a:gd name="connsiteX3" fmla="*/ 3410857 w 4542972"/>
              <a:gd name="connsiteY3" fmla="*/ 0 h 406400"/>
              <a:gd name="connsiteX4" fmla="*/ 4542972 w 4542972"/>
              <a:gd name="connsiteY4" fmla="*/ 406400 h 406400"/>
              <a:gd name="connsiteX5" fmla="*/ 4542972 w 4542972"/>
              <a:gd name="connsiteY5" fmla="*/ 406400 h 406400"/>
              <a:gd name="connsiteX6" fmla="*/ 4542972 w 4542972"/>
              <a:gd name="connsiteY6" fmla="*/ 406400 h 406400"/>
              <a:gd name="connsiteX0" fmla="*/ 0 w 4542972"/>
              <a:gd name="connsiteY0" fmla="*/ 297543 h 406400"/>
              <a:gd name="connsiteX1" fmla="*/ 1197429 w 4542972"/>
              <a:gd name="connsiteY1" fmla="*/ 29029 h 406400"/>
              <a:gd name="connsiteX2" fmla="*/ 2322286 w 4542972"/>
              <a:gd name="connsiteY2" fmla="*/ 43543 h 406400"/>
              <a:gd name="connsiteX3" fmla="*/ 3410857 w 4542972"/>
              <a:gd name="connsiteY3" fmla="*/ 0 h 406400"/>
              <a:gd name="connsiteX4" fmla="*/ 4542972 w 4542972"/>
              <a:gd name="connsiteY4" fmla="*/ 406400 h 406400"/>
              <a:gd name="connsiteX5" fmla="*/ 4542972 w 4542972"/>
              <a:gd name="connsiteY5" fmla="*/ 406400 h 406400"/>
              <a:gd name="connsiteX6" fmla="*/ 4542972 w 4542972"/>
              <a:gd name="connsiteY6" fmla="*/ 406400 h 406400"/>
              <a:gd name="connsiteX0" fmla="*/ 0 w 4542972"/>
              <a:gd name="connsiteY0" fmla="*/ 297543 h 406400"/>
              <a:gd name="connsiteX1" fmla="*/ 1197429 w 4542972"/>
              <a:gd name="connsiteY1" fmla="*/ 29029 h 406400"/>
              <a:gd name="connsiteX2" fmla="*/ 2322286 w 4542972"/>
              <a:gd name="connsiteY2" fmla="*/ 137886 h 406400"/>
              <a:gd name="connsiteX3" fmla="*/ 3410857 w 4542972"/>
              <a:gd name="connsiteY3" fmla="*/ 0 h 406400"/>
              <a:gd name="connsiteX4" fmla="*/ 4542972 w 4542972"/>
              <a:gd name="connsiteY4" fmla="*/ 406400 h 406400"/>
              <a:gd name="connsiteX5" fmla="*/ 4542972 w 4542972"/>
              <a:gd name="connsiteY5" fmla="*/ 406400 h 406400"/>
              <a:gd name="connsiteX6" fmla="*/ 4542972 w 4542972"/>
              <a:gd name="connsiteY6" fmla="*/ 406400 h 406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42972" h="406400">
                <a:moveTo>
                  <a:pt x="0" y="297543"/>
                </a:moveTo>
                <a:lnTo>
                  <a:pt x="1197429" y="29029"/>
                </a:lnTo>
                <a:lnTo>
                  <a:pt x="2322286" y="137886"/>
                </a:lnTo>
                <a:lnTo>
                  <a:pt x="3410857" y="0"/>
                </a:lnTo>
                <a:lnTo>
                  <a:pt x="4542972" y="406400"/>
                </a:lnTo>
                <a:lnTo>
                  <a:pt x="4542972" y="406400"/>
                </a:lnTo>
                <a:lnTo>
                  <a:pt x="4542972" y="406400"/>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p:cNvSpPr/>
          <p:nvPr/>
        </p:nvSpPr>
        <p:spPr>
          <a:xfrm>
            <a:off x="2996600" y="3585029"/>
            <a:ext cx="4561095" cy="217714"/>
          </a:xfrm>
          <a:custGeom>
            <a:avLst/>
            <a:gdLst>
              <a:gd name="connsiteX0" fmla="*/ 0 w 4542972"/>
              <a:gd name="connsiteY0" fmla="*/ 116114 h 217714"/>
              <a:gd name="connsiteX1" fmla="*/ 1204686 w 4542972"/>
              <a:gd name="connsiteY1" fmla="*/ 79828 h 217714"/>
              <a:gd name="connsiteX2" fmla="*/ 2315029 w 4542972"/>
              <a:gd name="connsiteY2" fmla="*/ 217714 h 217714"/>
              <a:gd name="connsiteX3" fmla="*/ 3418115 w 4542972"/>
              <a:gd name="connsiteY3" fmla="*/ 116114 h 217714"/>
              <a:gd name="connsiteX4" fmla="*/ 4542972 w 4542972"/>
              <a:gd name="connsiteY4" fmla="*/ 0 h 2177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42972" h="217714">
                <a:moveTo>
                  <a:pt x="0" y="116114"/>
                </a:moveTo>
                <a:lnTo>
                  <a:pt x="1204686" y="79828"/>
                </a:lnTo>
                <a:lnTo>
                  <a:pt x="2315029" y="217714"/>
                </a:lnTo>
                <a:lnTo>
                  <a:pt x="3418115" y="116114"/>
                </a:lnTo>
                <a:lnTo>
                  <a:pt x="4542972" y="0"/>
                </a:lnTo>
              </a:path>
            </a:pathLst>
          </a:custGeom>
          <a:noFill/>
          <a:ln w="2857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p:cNvSpPr/>
          <p:nvPr/>
        </p:nvSpPr>
        <p:spPr>
          <a:xfrm>
            <a:off x="2982087" y="3272971"/>
            <a:ext cx="4580499" cy="638629"/>
          </a:xfrm>
          <a:custGeom>
            <a:avLst/>
            <a:gdLst>
              <a:gd name="connsiteX0" fmla="*/ 0 w 4557486"/>
              <a:gd name="connsiteY0" fmla="*/ 558800 h 638629"/>
              <a:gd name="connsiteX1" fmla="*/ 1197429 w 4557486"/>
              <a:gd name="connsiteY1" fmla="*/ 326572 h 638629"/>
              <a:gd name="connsiteX2" fmla="*/ 2322286 w 4557486"/>
              <a:gd name="connsiteY2" fmla="*/ 0 h 638629"/>
              <a:gd name="connsiteX3" fmla="*/ 3468914 w 4557486"/>
              <a:gd name="connsiteY3" fmla="*/ 638629 h 638629"/>
              <a:gd name="connsiteX4" fmla="*/ 4557486 w 4557486"/>
              <a:gd name="connsiteY4" fmla="*/ 123372 h 6386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57486" h="638629">
                <a:moveTo>
                  <a:pt x="0" y="558800"/>
                </a:moveTo>
                <a:lnTo>
                  <a:pt x="1197429" y="326572"/>
                </a:lnTo>
                <a:lnTo>
                  <a:pt x="2322286" y="0"/>
                </a:lnTo>
                <a:lnTo>
                  <a:pt x="3468914" y="638629"/>
                </a:lnTo>
                <a:lnTo>
                  <a:pt x="4557486" y="123372"/>
                </a:lnTo>
              </a:path>
            </a:pathLst>
          </a:custGeom>
          <a:noFill/>
          <a:ln w="28575">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p:cNvSpPr/>
          <p:nvPr/>
        </p:nvSpPr>
        <p:spPr>
          <a:xfrm>
            <a:off x="2125827" y="2759242"/>
            <a:ext cx="782053" cy="693821"/>
          </a:xfrm>
          <a:custGeom>
            <a:avLst/>
            <a:gdLst>
              <a:gd name="connsiteX0" fmla="*/ 0 w 782053"/>
              <a:gd name="connsiteY0" fmla="*/ 4011 h 693821"/>
              <a:gd name="connsiteX1" fmla="*/ 256674 w 782053"/>
              <a:gd name="connsiteY1" fmla="*/ 0 h 693821"/>
              <a:gd name="connsiteX2" fmla="*/ 782053 w 782053"/>
              <a:gd name="connsiteY2" fmla="*/ 693821 h 693821"/>
            </a:gdLst>
            <a:ahLst/>
            <a:cxnLst>
              <a:cxn ang="0">
                <a:pos x="connsiteX0" y="connsiteY0"/>
              </a:cxn>
              <a:cxn ang="0">
                <a:pos x="connsiteX1" y="connsiteY1"/>
              </a:cxn>
              <a:cxn ang="0">
                <a:pos x="connsiteX2" y="connsiteY2"/>
              </a:cxn>
            </a:cxnLst>
            <a:rect l="l" t="t" r="r" b="b"/>
            <a:pathLst>
              <a:path w="782053" h="693821">
                <a:moveTo>
                  <a:pt x="0" y="4011"/>
                </a:moveTo>
                <a:lnTo>
                  <a:pt x="256674" y="0"/>
                </a:lnTo>
                <a:lnTo>
                  <a:pt x="782053" y="693821"/>
                </a:lnTo>
              </a:path>
            </a:pathLst>
          </a:cu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p:cNvSpPr/>
          <p:nvPr/>
        </p:nvSpPr>
        <p:spPr>
          <a:xfrm>
            <a:off x="2109781" y="3276603"/>
            <a:ext cx="802105" cy="340895"/>
          </a:xfrm>
          <a:custGeom>
            <a:avLst/>
            <a:gdLst>
              <a:gd name="connsiteX0" fmla="*/ 0 w 782053"/>
              <a:gd name="connsiteY0" fmla="*/ 4011 h 693821"/>
              <a:gd name="connsiteX1" fmla="*/ 256674 w 782053"/>
              <a:gd name="connsiteY1" fmla="*/ 0 h 693821"/>
              <a:gd name="connsiteX2" fmla="*/ 782053 w 782053"/>
              <a:gd name="connsiteY2" fmla="*/ 693821 h 693821"/>
              <a:gd name="connsiteX0" fmla="*/ 0 w 802105"/>
              <a:gd name="connsiteY0" fmla="*/ 4011 h 340895"/>
              <a:gd name="connsiteX1" fmla="*/ 256674 w 802105"/>
              <a:gd name="connsiteY1" fmla="*/ 0 h 340895"/>
              <a:gd name="connsiteX2" fmla="*/ 802105 w 802105"/>
              <a:gd name="connsiteY2" fmla="*/ 340895 h 340895"/>
            </a:gdLst>
            <a:ahLst/>
            <a:cxnLst>
              <a:cxn ang="0">
                <a:pos x="connsiteX0" y="connsiteY0"/>
              </a:cxn>
              <a:cxn ang="0">
                <a:pos x="connsiteX1" y="connsiteY1"/>
              </a:cxn>
              <a:cxn ang="0">
                <a:pos x="connsiteX2" y="connsiteY2"/>
              </a:cxn>
            </a:cxnLst>
            <a:rect l="l" t="t" r="r" b="b"/>
            <a:pathLst>
              <a:path w="802105" h="340895">
                <a:moveTo>
                  <a:pt x="0" y="4011"/>
                </a:moveTo>
                <a:lnTo>
                  <a:pt x="256674" y="0"/>
                </a:lnTo>
                <a:lnTo>
                  <a:pt x="802105" y="340895"/>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p:cNvSpPr/>
          <p:nvPr/>
        </p:nvSpPr>
        <p:spPr>
          <a:xfrm>
            <a:off x="2117797" y="3705739"/>
            <a:ext cx="802105" cy="36095"/>
          </a:xfrm>
          <a:custGeom>
            <a:avLst/>
            <a:gdLst>
              <a:gd name="connsiteX0" fmla="*/ 0 w 782053"/>
              <a:gd name="connsiteY0" fmla="*/ 4011 h 693821"/>
              <a:gd name="connsiteX1" fmla="*/ 256674 w 782053"/>
              <a:gd name="connsiteY1" fmla="*/ 0 h 693821"/>
              <a:gd name="connsiteX2" fmla="*/ 782053 w 782053"/>
              <a:gd name="connsiteY2" fmla="*/ 693821 h 693821"/>
              <a:gd name="connsiteX0" fmla="*/ 0 w 802105"/>
              <a:gd name="connsiteY0" fmla="*/ 4011 h 340895"/>
              <a:gd name="connsiteX1" fmla="*/ 256674 w 802105"/>
              <a:gd name="connsiteY1" fmla="*/ 0 h 340895"/>
              <a:gd name="connsiteX2" fmla="*/ 802105 w 802105"/>
              <a:gd name="connsiteY2" fmla="*/ 340895 h 340895"/>
              <a:gd name="connsiteX0" fmla="*/ 0 w 802105"/>
              <a:gd name="connsiteY0" fmla="*/ 36095 h 36095"/>
              <a:gd name="connsiteX1" fmla="*/ 256674 w 802105"/>
              <a:gd name="connsiteY1" fmla="*/ 32084 h 36095"/>
              <a:gd name="connsiteX2" fmla="*/ 802105 w 802105"/>
              <a:gd name="connsiteY2" fmla="*/ 0 h 36095"/>
            </a:gdLst>
            <a:ahLst/>
            <a:cxnLst>
              <a:cxn ang="0">
                <a:pos x="connsiteX0" y="connsiteY0"/>
              </a:cxn>
              <a:cxn ang="0">
                <a:pos x="connsiteX1" y="connsiteY1"/>
              </a:cxn>
              <a:cxn ang="0">
                <a:pos x="connsiteX2" y="connsiteY2"/>
              </a:cxn>
            </a:cxnLst>
            <a:rect l="l" t="t" r="r" b="b"/>
            <a:pathLst>
              <a:path w="802105" h="36095">
                <a:moveTo>
                  <a:pt x="0" y="36095"/>
                </a:moveTo>
                <a:lnTo>
                  <a:pt x="256674" y="32084"/>
                </a:lnTo>
                <a:lnTo>
                  <a:pt x="802105" y="0"/>
                </a:lnTo>
              </a:path>
            </a:pathLst>
          </a:custGeom>
          <a:noFill/>
          <a:ln w="2857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p:cNvSpPr/>
          <p:nvPr/>
        </p:nvSpPr>
        <p:spPr>
          <a:xfrm>
            <a:off x="2113782" y="3866166"/>
            <a:ext cx="802105" cy="308811"/>
          </a:xfrm>
          <a:custGeom>
            <a:avLst/>
            <a:gdLst>
              <a:gd name="connsiteX0" fmla="*/ 0 w 782053"/>
              <a:gd name="connsiteY0" fmla="*/ 4011 h 693821"/>
              <a:gd name="connsiteX1" fmla="*/ 256674 w 782053"/>
              <a:gd name="connsiteY1" fmla="*/ 0 h 693821"/>
              <a:gd name="connsiteX2" fmla="*/ 782053 w 782053"/>
              <a:gd name="connsiteY2" fmla="*/ 693821 h 693821"/>
              <a:gd name="connsiteX0" fmla="*/ 0 w 802105"/>
              <a:gd name="connsiteY0" fmla="*/ 4011 h 340895"/>
              <a:gd name="connsiteX1" fmla="*/ 256674 w 802105"/>
              <a:gd name="connsiteY1" fmla="*/ 0 h 340895"/>
              <a:gd name="connsiteX2" fmla="*/ 802105 w 802105"/>
              <a:gd name="connsiteY2" fmla="*/ 340895 h 340895"/>
              <a:gd name="connsiteX0" fmla="*/ 0 w 802105"/>
              <a:gd name="connsiteY0" fmla="*/ 36095 h 36095"/>
              <a:gd name="connsiteX1" fmla="*/ 256674 w 802105"/>
              <a:gd name="connsiteY1" fmla="*/ 32084 h 36095"/>
              <a:gd name="connsiteX2" fmla="*/ 802105 w 802105"/>
              <a:gd name="connsiteY2" fmla="*/ 0 h 36095"/>
              <a:gd name="connsiteX0" fmla="*/ 0 w 802105"/>
              <a:gd name="connsiteY0" fmla="*/ 308811 h 308811"/>
              <a:gd name="connsiteX1" fmla="*/ 256674 w 802105"/>
              <a:gd name="connsiteY1" fmla="*/ 304800 h 308811"/>
              <a:gd name="connsiteX2" fmla="*/ 802105 w 802105"/>
              <a:gd name="connsiteY2" fmla="*/ 0 h 308811"/>
            </a:gdLst>
            <a:ahLst/>
            <a:cxnLst>
              <a:cxn ang="0">
                <a:pos x="connsiteX0" y="connsiteY0"/>
              </a:cxn>
              <a:cxn ang="0">
                <a:pos x="connsiteX1" y="connsiteY1"/>
              </a:cxn>
              <a:cxn ang="0">
                <a:pos x="connsiteX2" y="connsiteY2"/>
              </a:cxn>
            </a:cxnLst>
            <a:rect l="l" t="t" r="r" b="b"/>
            <a:pathLst>
              <a:path w="802105" h="308811">
                <a:moveTo>
                  <a:pt x="0" y="308811"/>
                </a:moveTo>
                <a:lnTo>
                  <a:pt x="256674" y="304800"/>
                </a:lnTo>
                <a:lnTo>
                  <a:pt x="802105" y="0"/>
                </a:lnTo>
              </a:path>
            </a:pathLst>
          </a:custGeom>
          <a:noFill/>
          <a:ln w="28575">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p:nvCxnSpPr>
        <p:spPr>
          <a:xfrm>
            <a:off x="2931287" y="739899"/>
            <a:ext cx="14514" cy="3621974"/>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123371" y="2502598"/>
            <a:ext cx="2005696" cy="461665"/>
          </a:xfrm>
          <a:prstGeom prst="rect">
            <a:avLst/>
          </a:prstGeom>
          <a:noFill/>
        </p:spPr>
        <p:txBody>
          <a:bodyPr wrap="square" rtlCol="0">
            <a:spAutoFit/>
          </a:bodyPr>
          <a:lstStyle/>
          <a:p>
            <a:pPr algn="r"/>
            <a:r>
              <a:rPr lang="en-US" sz="2400" dirty="0">
                <a:effectLst>
                  <a:outerShdw blurRad="38100" dist="38100" dir="2700000" algn="tl">
                    <a:srgbClr val="000000">
                      <a:alpha val="43137"/>
                    </a:srgbClr>
                  </a:outerShdw>
                </a:effectLst>
              </a:rPr>
              <a:t>The Cross</a:t>
            </a:r>
          </a:p>
        </p:txBody>
      </p:sp>
      <p:sp>
        <p:nvSpPr>
          <p:cNvPr id="44" name="TextBox 43"/>
          <p:cNvSpPr txBox="1"/>
          <p:nvPr/>
        </p:nvSpPr>
        <p:spPr>
          <a:xfrm>
            <a:off x="159657" y="3010801"/>
            <a:ext cx="1983800" cy="461665"/>
          </a:xfrm>
          <a:prstGeom prst="rect">
            <a:avLst/>
          </a:prstGeom>
          <a:noFill/>
        </p:spPr>
        <p:txBody>
          <a:bodyPr wrap="square" rtlCol="0">
            <a:spAutoFit/>
          </a:bodyPr>
          <a:lstStyle/>
          <a:p>
            <a:pPr algn="r"/>
            <a:r>
              <a:rPr lang="en-US" sz="2400" dirty="0">
                <a:effectLst>
                  <a:outerShdw blurRad="38100" dist="38100" dir="2700000" algn="tl">
                    <a:srgbClr val="000000">
                      <a:alpha val="43137"/>
                    </a:srgbClr>
                  </a:outerShdw>
                </a:effectLst>
              </a:rPr>
              <a:t>Glory of God</a:t>
            </a:r>
          </a:p>
        </p:txBody>
      </p:sp>
      <p:sp>
        <p:nvSpPr>
          <p:cNvPr id="45" name="TextBox 44"/>
          <p:cNvSpPr txBox="1"/>
          <p:nvPr/>
        </p:nvSpPr>
        <p:spPr>
          <a:xfrm>
            <a:off x="703942" y="3460789"/>
            <a:ext cx="1453271" cy="461665"/>
          </a:xfrm>
          <a:prstGeom prst="rect">
            <a:avLst/>
          </a:prstGeom>
          <a:noFill/>
        </p:spPr>
        <p:txBody>
          <a:bodyPr wrap="square" rtlCol="0">
            <a:spAutoFit/>
          </a:bodyPr>
          <a:lstStyle/>
          <a:p>
            <a:pPr algn="r"/>
            <a:r>
              <a:rPr lang="en-US" sz="2400" dirty="0">
                <a:effectLst>
                  <a:outerShdw blurRad="38100" dist="38100" dir="2700000" algn="tl">
                    <a:srgbClr val="000000">
                      <a:alpha val="43137"/>
                    </a:srgbClr>
                  </a:outerShdw>
                </a:effectLst>
              </a:rPr>
              <a:t>All God’s</a:t>
            </a:r>
          </a:p>
        </p:txBody>
      </p:sp>
      <p:sp>
        <p:nvSpPr>
          <p:cNvPr id="46" name="TextBox 45"/>
          <p:cNvSpPr txBox="1"/>
          <p:nvPr/>
        </p:nvSpPr>
        <p:spPr>
          <a:xfrm>
            <a:off x="1320799" y="3919742"/>
            <a:ext cx="840799" cy="461665"/>
          </a:xfrm>
          <a:prstGeom prst="rect">
            <a:avLst/>
          </a:prstGeom>
          <a:noFill/>
        </p:spPr>
        <p:txBody>
          <a:bodyPr wrap="square" rtlCol="0">
            <a:spAutoFit/>
          </a:bodyPr>
          <a:lstStyle/>
          <a:p>
            <a:pPr algn="r"/>
            <a:r>
              <a:rPr lang="en-US" sz="2400" dirty="0">
                <a:effectLst>
                  <a:outerShdw blurRad="38100" dist="38100" dir="2700000" algn="tl">
                    <a:srgbClr val="000000">
                      <a:alpha val="43137"/>
                    </a:srgbClr>
                  </a:outerShdw>
                </a:effectLst>
              </a:rPr>
              <a:t>Etc.</a:t>
            </a:r>
          </a:p>
        </p:txBody>
      </p:sp>
      <p:cxnSp>
        <p:nvCxnSpPr>
          <p:cNvPr id="48" name="Straight Connector 47"/>
          <p:cNvCxnSpPr/>
          <p:nvPr/>
        </p:nvCxnSpPr>
        <p:spPr>
          <a:xfrm flipV="1">
            <a:off x="7551258" y="-34159"/>
            <a:ext cx="351166" cy="3694588"/>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flipV="1">
            <a:off x="7546212" y="0"/>
            <a:ext cx="467976" cy="371290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flipV="1">
            <a:off x="7562336" y="-79131"/>
            <a:ext cx="592529" cy="3658694"/>
          </a:xfrm>
          <a:prstGeom prst="line">
            <a:avLst/>
          </a:prstGeom>
          <a:ln w="28575">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a:stCxn id="31" idx="4"/>
          </p:cNvCxnSpPr>
          <p:nvPr/>
        </p:nvCxnSpPr>
        <p:spPr>
          <a:xfrm flipV="1">
            <a:off x="7562586" y="-102575"/>
            <a:ext cx="713903" cy="3498918"/>
          </a:xfrm>
          <a:prstGeom prst="line">
            <a:avLst/>
          </a:prstGeom>
          <a:ln w="28575">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40" name="Picture 39" descr="Old Rugged Cross by Sonshine_Pengui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18721" y="1704898"/>
            <a:ext cx="867105" cy="1053162"/>
          </a:xfrm>
          <a:prstGeom prst="rect">
            <a:avLst/>
          </a:prstGeom>
          <a:effectLst>
            <a:glow rad="228600">
              <a:schemeClr val="accent4">
                <a:satMod val="175000"/>
                <a:alpha val="40000"/>
              </a:schemeClr>
            </a:glow>
          </a:effectLst>
        </p:spPr>
      </p:pic>
      <p:sp>
        <p:nvSpPr>
          <p:cNvPr id="2" name="TextBox 1"/>
          <p:cNvSpPr txBox="1"/>
          <p:nvPr/>
        </p:nvSpPr>
        <p:spPr>
          <a:xfrm>
            <a:off x="2271483" y="4397832"/>
            <a:ext cx="6495143" cy="584775"/>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The Righteous requirements of the Law</a:t>
            </a:r>
          </a:p>
        </p:txBody>
      </p:sp>
    </p:spTree>
    <p:extLst>
      <p:ext uri="{BB962C8B-B14F-4D97-AF65-F5344CB8AC3E}">
        <p14:creationId xmlns:p14="http://schemas.microsoft.com/office/powerpoint/2010/main" val="841838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par>
                                <p:cTn id="8" presetID="22" presetClass="entr" presetSubtype="8"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left)">
                                      <p:cBhvr>
                                        <p:cTn id="10" dur="500"/>
                                        <p:tgtEl>
                                          <p:spTgt spid="7"/>
                                        </p:tgtEl>
                                      </p:cBhvr>
                                    </p:animEffec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19"/>
                                        </p:tgtEl>
                                        <p:attrNameLst>
                                          <p:attrName>style.visibility</p:attrName>
                                        </p:attrNameLst>
                                      </p:cBhvr>
                                      <p:to>
                                        <p:strVal val="visible"/>
                                      </p:to>
                                    </p:set>
                                    <p:animEffect transition="in" filter="wipe(left)">
                                      <p:cBhvr>
                                        <p:cTn id="14" dur="500"/>
                                        <p:tgtEl>
                                          <p:spTgt spid="19"/>
                                        </p:tgtEl>
                                      </p:cBhvr>
                                    </p:animEffect>
                                  </p:childTnLst>
                                </p:cTn>
                              </p:par>
                              <p:par>
                                <p:cTn id="15" presetID="22" presetClass="entr" presetSubtype="8" fill="hold" nodeType="withEffect">
                                  <p:stCondLst>
                                    <p:cond delay="200"/>
                                  </p:stCondLst>
                                  <p:childTnLst>
                                    <p:set>
                                      <p:cBhvr>
                                        <p:cTn id="16" dur="1" fill="hold">
                                          <p:stCondLst>
                                            <p:cond delay="0"/>
                                          </p:stCondLst>
                                        </p:cTn>
                                        <p:tgtEl>
                                          <p:spTgt spid="18"/>
                                        </p:tgtEl>
                                        <p:attrNameLst>
                                          <p:attrName>style.visibility</p:attrName>
                                        </p:attrNameLst>
                                      </p:cBhvr>
                                      <p:to>
                                        <p:strVal val="visible"/>
                                      </p:to>
                                    </p:set>
                                    <p:animEffect transition="in" filter="wipe(left)">
                                      <p:cBhvr>
                                        <p:cTn id="17" dur="500"/>
                                        <p:tgtEl>
                                          <p:spTgt spid="18"/>
                                        </p:tgtEl>
                                      </p:cBhvr>
                                    </p:animEffect>
                                  </p:childTnLst>
                                </p:cTn>
                              </p:par>
                              <p:par>
                                <p:cTn id="18" presetID="22" presetClass="entr" presetSubtype="8" fill="hold" nodeType="withEffect">
                                  <p:stCondLst>
                                    <p:cond delay="400"/>
                                  </p:stCondLst>
                                  <p:childTnLst>
                                    <p:set>
                                      <p:cBhvr>
                                        <p:cTn id="19" dur="1" fill="hold">
                                          <p:stCondLst>
                                            <p:cond delay="0"/>
                                          </p:stCondLst>
                                        </p:cTn>
                                        <p:tgtEl>
                                          <p:spTgt spid="17"/>
                                        </p:tgtEl>
                                        <p:attrNameLst>
                                          <p:attrName>style.visibility</p:attrName>
                                        </p:attrNameLst>
                                      </p:cBhvr>
                                      <p:to>
                                        <p:strVal val="visible"/>
                                      </p:to>
                                    </p:set>
                                    <p:animEffect transition="in" filter="wipe(left)">
                                      <p:cBhvr>
                                        <p:cTn id="20" dur="500"/>
                                        <p:tgtEl>
                                          <p:spTgt spid="17"/>
                                        </p:tgtEl>
                                      </p:cBhvr>
                                    </p:animEffect>
                                  </p:childTnLst>
                                </p:cTn>
                              </p:par>
                              <p:par>
                                <p:cTn id="21" presetID="22" presetClass="entr" presetSubtype="8" fill="hold" nodeType="withEffect">
                                  <p:stCondLst>
                                    <p:cond delay="600"/>
                                  </p:stCondLst>
                                  <p:childTnLst>
                                    <p:set>
                                      <p:cBhvr>
                                        <p:cTn id="22" dur="1" fill="hold">
                                          <p:stCondLst>
                                            <p:cond delay="0"/>
                                          </p:stCondLst>
                                        </p:cTn>
                                        <p:tgtEl>
                                          <p:spTgt spid="16"/>
                                        </p:tgtEl>
                                        <p:attrNameLst>
                                          <p:attrName>style.visibility</p:attrName>
                                        </p:attrNameLst>
                                      </p:cBhvr>
                                      <p:to>
                                        <p:strVal val="visible"/>
                                      </p:to>
                                    </p:set>
                                    <p:animEffect transition="in" filter="wipe(left)">
                                      <p:cBhvr>
                                        <p:cTn id="23" dur="500"/>
                                        <p:tgtEl>
                                          <p:spTgt spid="16"/>
                                        </p:tgtEl>
                                      </p:cBhvr>
                                    </p:animEffect>
                                  </p:childTnLst>
                                </p:cTn>
                              </p:par>
                              <p:par>
                                <p:cTn id="24" presetID="22" presetClass="entr" presetSubtype="8" fill="hold" nodeType="withEffect">
                                  <p:stCondLst>
                                    <p:cond delay="800"/>
                                  </p:stCondLst>
                                  <p:childTnLst>
                                    <p:set>
                                      <p:cBhvr>
                                        <p:cTn id="25" dur="1" fill="hold">
                                          <p:stCondLst>
                                            <p:cond delay="0"/>
                                          </p:stCondLst>
                                        </p:cTn>
                                        <p:tgtEl>
                                          <p:spTgt spid="15"/>
                                        </p:tgtEl>
                                        <p:attrNameLst>
                                          <p:attrName>style.visibility</p:attrName>
                                        </p:attrNameLst>
                                      </p:cBhvr>
                                      <p:to>
                                        <p:strVal val="visible"/>
                                      </p:to>
                                    </p:set>
                                    <p:animEffect transition="in" filter="wipe(left)">
                                      <p:cBhvr>
                                        <p:cTn id="26" dur="500"/>
                                        <p:tgtEl>
                                          <p:spTgt spid="15"/>
                                        </p:tgtEl>
                                      </p:cBhvr>
                                    </p:animEffect>
                                  </p:childTnLst>
                                </p:cTn>
                              </p:par>
                              <p:par>
                                <p:cTn id="27" presetID="22" presetClass="entr" presetSubtype="8" fill="hold" nodeType="withEffect">
                                  <p:stCondLst>
                                    <p:cond delay="1000"/>
                                  </p:stCondLst>
                                  <p:childTnLst>
                                    <p:set>
                                      <p:cBhvr>
                                        <p:cTn id="28" dur="1" fill="hold">
                                          <p:stCondLst>
                                            <p:cond delay="0"/>
                                          </p:stCondLst>
                                        </p:cTn>
                                        <p:tgtEl>
                                          <p:spTgt spid="14"/>
                                        </p:tgtEl>
                                        <p:attrNameLst>
                                          <p:attrName>style.visibility</p:attrName>
                                        </p:attrNameLst>
                                      </p:cBhvr>
                                      <p:to>
                                        <p:strVal val="visible"/>
                                      </p:to>
                                    </p:set>
                                    <p:animEffect transition="in" filter="wipe(left)">
                                      <p:cBhvr>
                                        <p:cTn id="29" dur="500"/>
                                        <p:tgtEl>
                                          <p:spTgt spid="14"/>
                                        </p:tgtEl>
                                      </p:cBhvr>
                                    </p:animEffect>
                                  </p:childTnLst>
                                </p:cTn>
                              </p:par>
                              <p:par>
                                <p:cTn id="30" presetID="22" presetClass="entr" presetSubtype="8" fill="hold" nodeType="withEffect">
                                  <p:stCondLst>
                                    <p:cond delay="1200"/>
                                  </p:stCondLst>
                                  <p:childTnLst>
                                    <p:set>
                                      <p:cBhvr>
                                        <p:cTn id="31" dur="1" fill="hold">
                                          <p:stCondLst>
                                            <p:cond delay="0"/>
                                          </p:stCondLst>
                                        </p:cTn>
                                        <p:tgtEl>
                                          <p:spTgt spid="13"/>
                                        </p:tgtEl>
                                        <p:attrNameLst>
                                          <p:attrName>style.visibility</p:attrName>
                                        </p:attrNameLst>
                                      </p:cBhvr>
                                      <p:to>
                                        <p:strVal val="visible"/>
                                      </p:to>
                                    </p:set>
                                    <p:animEffect transition="in" filter="wipe(left)">
                                      <p:cBhvr>
                                        <p:cTn id="32" dur="500"/>
                                        <p:tgtEl>
                                          <p:spTgt spid="13"/>
                                        </p:tgtEl>
                                      </p:cBhvr>
                                    </p:animEffect>
                                  </p:childTnLst>
                                </p:cTn>
                              </p:par>
                              <p:par>
                                <p:cTn id="33" presetID="22" presetClass="entr" presetSubtype="8" fill="hold" nodeType="withEffect">
                                  <p:stCondLst>
                                    <p:cond delay="1400"/>
                                  </p:stCondLst>
                                  <p:childTnLst>
                                    <p:set>
                                      <p:cBhvr>
                                        <p:cTn id="34" dur="1" fill="hold">
                                          <p:stCondLst>
                                            <p:cond delay="0"/>
                                          </p:stCondLst>
                                        </p:cTn>
                                        <p:tgtEl>
                                          <p:spTgt spid="12"/>
                                        </p:tgtEl>
                                        <p:attrNameLst>
                                          <p:attrName>style.visibility</p:attrName>
                                        </p:attrNameLst>
                                      </p:cBhvr>
                                      <p:to>
                                        <p:strVal val="visible"/>
                                      </p:to>
                                    </p:set>
                                    <p:animEffect transition="in" filter="wipe(left)">
                                      <p:cBhvr>
                                        <p:cTn id="35" dur="500"/>
                                        <p:tgtEl>
                                          <p:spTgt spid="12"/>
                                        </p:tgtEl>
                                      </p:cBhvr>
                                    </p:animEffect>
                                  </p:childTnLst>
                                </p:cTn>
                              </p:par>
                              <p:par>
                                <p:cTn id="36" presetID="22" presetClass="entr" presetSubtype="8" fill="hold" nodeType="withEffect">
                                  <p:stCondLst>
                                    <p:cond delay="1600"/>
                                  </p:stCondLst>
                                  <p:childTnLst>
                                    <p:set>
                                      <p:cBhvr>
                                        <p:cTn id="37" dur="1" fill="hold">
                                          <p:stCondLst>
                                            <p:cond delay="0"/>
                                          </p:stCondLst>
                                        </p:cTn>
                                        <p:tgtEl>
                                          <p:spTgt spid="11"/>
                                        </p:tgtEl>
                                        <p:attrNameLst>
                                          <p:attrName>style.visibility</p:attrName>
                                        </p:attrNameLst>
                                      </p:cBhvr>
                                      <p:to>
                                        <p:strVal val="visible"/>
                                      </p:to>
                                    </p:set>
                                    <p:animEffect transition="in" filter="wipe(left)">
                                      <p:cBhvr>
                                        <p:cTn id="38" dur="500"/>
                                        <p:tgtEl>
                                          <p:spTgt spid="11"/>
                                        </p:tgtEl>
                                      </p:cBhvr>
                                    </p:animEffect>
                                  </p:childTnLst>
                                </p:cTn>
                              </p:par>
                              <p:par>
                                <p:cTn id="39" presetID="22" presetClass="entr" presetSubtype="8" fill="hold" nodeType="withEffect">
                                  <p:stCondLst>
                                    <p:cond delay="1800"/>
                                  </p:stCondLst>
                                  <p:childTnLst>
                                    <p:set>
                                      <p:cBhvr>
                                        <p:cTn id="40" dur="1" fill="hold">
                                          <p:stCondLst>
                                            <p:cond delay="0"/>
                                          </p:stCondLst>
                                        </p:cTn>
                                        <p:tgtEl>
                                          <p:spTgt spid="10"/>
                                        </p:tgtEl>
                                        <p:attrNameLst>
                                          <p:attrName>style.visibility</p:attrName>
                                        </p:attrNameLst>
                                      </p:cBhvr>
                                      <p:to>
                                        <p:strVal val="visible"/>
                                      </p:to>
                                    </p:set>
                                    <p:animEffect transition="in" filter="wipe(left)">
                                      <p:cBhvr>
                                        <p:cTn id="41" dur="500"/>
                                        <p:tgtEl>
                                          <p:spTgt spid="10"/>
                                        </p:tgtEl>
                                      </p:cBhvr>
                                    </p:animEffect>
                                  </p:childTnLst>
                                </p:cTn>
                              </p:par>
                              <p:par>
                                <p:cTn id="42" presetID="22" presetClass="entr" presetSubtype="8" fill="hold" nodeType="withEffect">
                                  <p:stCondLst>
                                    <p:cond delay="2200"/>
                                  </p:stCondLst>
                                  <p:childTnLst>
                                    <p:set>
                                      <p:cBhvr>
                                        <p:cTn id="43" dur="1" fill="hold">
                                          <p:stCondLst>
                                            <p:cond delay="0"/>
                                          </p:stCondLst>
                                        </p:cTn>
                                        <p:tgtEl>
                                          <p:spTgt spid="9"/>
                                        </p:tgtEl>
                                        <p:attrNameLst>
                                          <p:attrName>style.visibility</p:attrName>
                                        </p:attrNameLst>
                                      </p:cBhvr>
                                      <p:to>
                                        <p:strVal val="visible"/>
                                      </p:to>
                                    </p:set>
                                    <p:animEffect transition="in" filter="wipe(left)">
                                      <p:cBhvr>
                                        <p:cTn id="44" dur="500"/>
                                        <p:tgtEl>
                                          <p:spTgt spid="9"/>
                                        </p:tgtEl>
                                      </p:cBhvr>
                                    </p:animEffect>
                                  </p:childTnLst>
                                </p:cTn>
                              </p:par>
                              <p:par>
                                <p:cTn id="45" presetID="22" presetClass="entr" presetSubtype="8" fill="hold" nodeType="withEffect">
                                  <p:stCondLst>
                                    <p:cond delay="2400"/>
                                  </p:stCondLst>
                                  <p:childTnLst>
                                    <p:set>
                                      <p:cBhvr>
                                        <p:cTn id="46" dur="1" fill="hold">
                                          <p:stCondLst>
                                            <p:cond delay="0"/>
                                          </p:stCondLst>
                                        </p:cTn>
                                        <p:tgtEl>
                                          <p:spTgt spid="8"/>
                                        </p:tgtEl>
                                        <p:attrNameLst>
                                          <p:attrName>style.visibility</p:attrName>
                                        </p:attrNameLst>
                                      </p:cBhvr>
                                      <p:to>
                                        <p:strVal val="visible"/>
                                      </p:to>
                                    </p:set>
                                    <p:animEffect transition="in" filter="wipe(left)">
                                      <p:cBhvr>
                                        <p:cTn id="47" dur="500"/>
                                        <p:tgtEl>
                                          <p:spTgt spid="8"/>
                                        </p:tgtEl>
                                      </p:cBhvr>
                                    </p:animEffect>
                                  </p:childTnLst>
                                </p:cTn>
                              </p:par>
                            </p:childTnLst>
                          </p:cTn>
                        </p:par>
                        <p:par>
                          <p:cTn id="48" fill="hold">
                            <p:stCondLst>
                              <p:cond delay="3400"/>
                            </p:stCondLst>
                            <p:childTnLst>
                              <p:par>
                                <p:cTn id="49" presetID="10" presetClass="entr" presetSubtype="0" fill="hold" grpId="0" nodeType="afterEffect">
                                  <p:stCondLst>
                                    <p:cond delay="0"/>
                                  </p:stCondLst>
                                  <p:childTnLst>
                                    <p:set>
                                      <p:cBhvr>
                                        <p:cTn id="50" dur="1" fill="hold">
                                          <p:stCondLst>
                                            <p:cond delay="0"/>
                                          </p:stCondLst>
                                        </p:cTn>
                                        <p:tgtEl>
                                          <p:spTgt spid="2"/>
                                        </p:tgtEl>
                                        <p:attrNameLst>
                                          <p:attrName>style.visibility</p:attrName>
                                        </p:attrNameLst>
                                      </p:cBhvr>
                                      <p:to>
                                        <p:strVal val="visible"/>
                                      </p:to>
                                    </p:set>
                                    <p:animEffect transition="in" filter="fade">
                                      <p:cBhvr>
                                        <p:cTn id="51" dur="500"/>
                                        <p:tgtEl>
                                          <p:spTgt spid="2"/>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20"/>
                                        </p:tgtEl>
                                        <p:attrNameLst>
                                          <p:attrName>style.visibility</p:attrName>
                                        </p:attrNameLst>
                                      </p:cBhvr>
                                      <p:to>
                                        <p:strVal val="visible"/>
                                      </p:to>
                                    </p:set>
                                    <p:animEffect transition="in" filter="fade">
                                      <p:cBhvr>
                                        <p:cTn id="56" dur="500"/>
                                        <p:tgtEl>
                                          <p:spTgt spid="20"/>
                                        </p:tgtEl>
                                      </p:cBhvr>
                                    </p:animEffect>
                                  </p:childTnLst>
                                </p:cTn>
                              </p:par>
                            </p:childTnLst>
                          </p:cTn>
                        </p:par>
                        <p:par>
                          <p:cTn id="57" fill="hold">
                            <p:stCondLst>
                              <p:cond delay="500"/>
                            </p:stCondLst>
                            <p:childTnLst>
                              <p:par>
                                <p:cTn id="58" presetID="22" presetClass="entr" presetSubtype="8" fill="hold" grpId="0" nodeType="afterEffect">
                                  <p:stCondLst>
                                    <p:cond delay="0"/>
                                  </p:stCondLst>
                                  <p:childTnLst>
                                    <p:set>
                                      <p:cBhvr>
                                        <p:cTn id="59" dur="1" fill="hold">
                                          <p:stCondLst>
                                            <p:cond delay="0"/>
                                          </p:stCondLst>
                                        </p:cTn>
                                        <p:tgtEl>
                                          <p:spTgt spid="34"/>
                                        </p:tgtEl>
                                        <p:attrNameLst>
                                          <p:attrName>style.visibility</p:attrName>
                                        </p:attrNameLst>
                                      </p:cBhvr>
                                      <p:to>
                                        <p:strVal val="visible"/>
                                      </p:to>
                                    </p:set>
                                    <p:animEffect transition="in" filter="wipe(left)">
                                      <p:cBhvr>
                                        <p:cTn id="60" dur="500"/>
                                        <p:tgtEl>
                                          <p:spTgt spid="34"/>
                                        </p:tgtEl>
                                      </p:cBhvr>
                                    </p:animEffect>
                                  </p:childTnLst>
                                </p:cTn>
                              </p:par>
                            </p:childTnLst>
                          </p:cTn>
                        </p:par>
                        <p:par>
                          <p:cTn id="61" fill="hold">
                            <p:stCondLst>
                              <p:cond delay="1000"/>
                            </p:stCondLst>
                            <p:childTnLst>
                              <p:par>
                                <p:cTn id="62" presetID="22" presetClass="entr" presetSubtype="8" fill="hold" grpId="0" nodeType="afterEffect">
                                  <p:stCondLst>
                                    <p:cond delay="0"/>
                                  </p:stCondLst>
                                  <p:childTnLst>
                                    <p:set>
                                      <p:cBhvr>
                                        <p:cTn id="63" dur="1" fill="hold">
                                          <p:stCondLst>
                                            <p:cond delay="0"/>
                                          </p:stCondLst>
                                        </p:cTn>
                                        <p:tgtEl>
                                          <p:spTgt spid="28"/>
                                        </p:tgtEl>
                                        <p:attrNameLst>
                                          <p:attrName>style.visibility</p:attrName>
                                        </p:attrNameLst>
                                      </p:cBhvr>
                                      <p:to>
                                        <p:strVal val="visible"/>
                                      </p:to>
                                    </p:set>
                                    <p:animEffect transition="in" filter="wipe(left)">
                                      <p:cBhvr>
                                        <p:cTn id="64" dur="1000"/>
                                        <p:tgtEl>
                                          <p:spTgt spid="28"/>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21"/>
                                        </p:tgtEl>
                                        <p:attrNameLst>
                                          <p:attrName>style.visibility</p:attrName>
                                        </p:attrNameLst>
                                      </p:cBhvr>
                                      <p:to>
                                        <p:strVal val="visible"/>
                                      </p:to>
                                    </p:set>
                                    <p:animEffect transition="in" filter="fade">
                                      <p:cBhvr>
                                        <p:cTn id="69" dur="500"/>
                                        <p:tgtEl>
                                          <p:spTgt spid="21"/>
                                        </p:tgtEl>
                                      </p:cBhvr>
                                    </p:animEffect>
                                  </p:childTnLst>
                                </p:cTn>
                              </p:par>
                            </p:childTnLst>
                          </p:cTn>
                        </p:par>
                        <p:par>
                          <p:cTn id="70" fill="hold">
                            <p:stCondLst>
                              <p:cond delay="500"/>
                            </p:stCondLst>
                            <p:childTnLst>
                              <p:par>
                                <p:cTn id="71" presetID="22" presetClass="entr" presetSubtype="8" fill="hold" grpId="0" nodeType="afterEffect">
                                  <p:stCondLst>
                                    <p:cond delay="0"/>
                                  </p:stCondLst>
                                  <p:childTnLst>
                                    <p:set>
                                      <p:cBhvr>
                                        <p:cTn id="72" dur="1" fill="hold">
                                          <p:stCondLst>
                                            <p:cond delay="0"/>
                                          </p:stCondLst>
                                        </p:cTn>
                                        <p:tgtEl>
                                          <p:spTgt spid="35"/>
                                        </p:tgtEl>
                                        <p:attrNameLst>
                                          <p:attrName>style.visibility</p:attrName>
                                        </p:attrNameLst>
                                      </p:cBhvr>
                                      <p:to>
                                        <p:strVal val="visible"/>
                                      </p:to>
                                    </p:set>
                                    <p:animEffect transition="in" filter="wipe(left)">
                                      <p:cBhvr>
                                        <p:cTn id="73" dur="500"/>
                                        <p:tgtEl>
                                          <p:spTgt spid="35"/>
                                        </p:tgtEl>
                                      </p:cBhvr>
                                    </p:animEffect>
                                  </p:childTnLst>
                                </p:cTn>
                              </p:par>
                            </p:childTnLst>
                          </p:cTn>
                        </p:par>
                        <p:par>
                          <p:cTn id="74" fill="hold">
                            <p:stCondLst>
                              <p:cond delay="1000"/>
                            </p:stCondLst>
                            <p:childTnLst>
                              <p:par>
                                <p:cTn id="75" presetID="22" presetClass="entr" presetSubtype="8" fill="hold" grpId="0" nodeType="afterEffect">
                                  <p:stCondLst>
                                    <p:cond delay="0"/>
                                  </p:stCondLst>
                                  <p:childTnLst>
                                    <p:set>
                                      <p:cBhvr>
                                        <p:cTn id="76" dur="1" fill="hold">
                                          <p:stCondLst>
                                            <p:cond delay="0"/>
                                          </p:stCondLst>
                                        </p:cTn>
                                        <p:tgtEl>
                                          <p:spTgt spid="29"/>
                                        </p:tgtEl>
                                        <p:attrNameLst>
                                          <p:attrName>style.visibility</p:attrName>
                                        </p:attrNameLst>
                                      </p:cBhvr>
                                      <p:to>
                                        <p:strVal val="visible"/>
                                      </p:to>
                                    </p:set>
                                    <p:animEffect transition="in" filter="wipe(left)">
                                      <p:cBhvr>
                                        <p:cTn id="77" dur="1000"/>
                                        <p:tgtEl>
                                          <p:spTgt spid="29"/>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22"/>
                                        </p:tgtEl>
                                        <p:attrNameLst>
                                          <p:attrName>style.visibility</p:attrName>
                                        </p:attrNameLst>
                                      </p:cBhvr>
                                      <p:to>
                                        <p:strVal val="visible"/>
                                      </p:to>
                                    </p:set>
                                    <p:animEffect transition="in" filter="fade">
                                      <p:cBhvr>
                                        <p:cTn id="82" dur="500"/>
                                        <p:tgtEl>
                                          <p:spTgt spid="22"/>
                                        </p:tgtEl>
                                      </p:cBhvr>
                                    </p:animEffect>
                                  </p:childTnLst>
                                </p:cTn>
                              </p:par>
                            </p:childTnLst>
                          </p:cTn>
                        </p:par>
                        <p:par>
                          <p:cTn id="83" fill="hold">
                            <p:stCondLst>
                              <p:cond delay="500"/>
                            </p:stCondLst>
                            <p:childTnLst>
                              <p:par>
                                <p:cTn id="84" presetID="22" presetClass="entr" presetSubtype="8" fill="hold" grpId="0" nodeType="afterEffect">
                                  <p:stCondLst>
                                    <p:cond delay="0"/>
                                  </p:stCondLst>
                                  <p:childTnLst>
                                    <p:set>
                                      <p:cBhvr>
                                        <p:cTn id="85" dur="1" fill="hold">
                                          <p:stCondLst>
                                            <p:cond delay="0"/>
                                          </p:stCondLst>
                                        </p:cTn>
                                        <p:tgtEl>
                                          <p:spTgt spid="37"/>
                                        </p:tgtEl>
                                        <p:attrNameLst>
                                          <p:attrName>style.visibility</p:attrName>
                                        </p:attrNameLst>
                                      </p:cBhvr>
                                      <p:to>
                                        <p:strVal val="visible"/>
                                      </p:to>
                                    </p:set>
                                    <p:animEffect transition="in" filter="wipe(left)">
                                      <p:cBhvr>
                                        <p:cTn id="86" dur="500"/>
                                        <p:tgtEl>
                                          <p:spTgt spid="37"/>
                                        </p:tgtEl>
                                      </p:cBhvr>
                                    </p:animEffect>
                                  </p:childTnLst>
                                </p:cTn>
                              </p:par>
                            </p:childTnLst>
                          </p:cTn>
                        </p:par>
                        <p:par>
                          <p:cTn id="87" fill="hold">
                            <p:stCondLst>
                              <p:cond delay="1000"/>
                            </p:stCondLst>
                            <p:childTnLst>
                              <p:par>
                                <p:cTn id="88" presetID="22" presetClass="entr" presetSubtype="8" fill="hold" grpId="0" nodeType="afterEffect">
                                  <p:stCondLst>
                                    <p:cond delay="0"/>
                                  </p:stCondLst>
                                  <p:childTnLst>
                                    <p:set>
                                      <p:cBhvr>
                                        <p:cTn id="89" dur="1" fill="hold">
                                          <p:stCondLst>
                                            <p:cond delay="0"/>
                                          </p:stCondLst>
                                        </p:cTn>
                                        <p:tgtEl>
                                          <p:spTgt spid="30"/>
                                        </p:tgtEl>
                                        <p:attrNameLst>
                                          <p:attrName>style.visibility</p:attrName>
                                        </p:attrNameLst>
                                      </p:cBhvr>
                                      <p:to>
                                        <p:strVal val="visible"/>
                                      </p:to>
                                    </p:set>
                                    <p:animEffect transition="in" filter="wipe(left)">
                                      <p:cBhvr>
                                        <p:cTn id="90" dur="1000"/>
                                        <p:tgtEl>
                                          <p:spTgt spid="30"/>
                                        </p:tgtEl>
                                      </p:cBhvr>
                                    </p:animEffect>
                                  </p:childTnLst>
                                </p:cTn>
                              </p:par>
                            </p:childTnLst>
                          </p:cTn>
                        </p:par>
                      </p:childTnLst>
                    </p:cTn>
                  </p:par>
                  <p:par>
                    <p:cTn id="91" fill="hold">
                      <p:stCondLst>
                        <p:cond delay="indefinite"/>
                      </p:stCondLst>
                      <p:childTnLst>
                        <p:par>
                          <p:cTn id="92" fill="hold">
                            <p:stCondLst>
                              <p:cond delay="0"/>
                            </p:stCondLst>
                            <p:childTnLst>
                              <p:par>
                                <p:cTn id="93" presetID="10" presetClass="entr" presetSubtype="0" fill="hold" grpId="0" nodeType="clickEffect">
                                  <p:stCondLst>
                                    <p:cond delay="0"/>
                                  </p:stCondLst>
                                  <p:childTnLst>
                                    <p:set>
                                      <p:cBhvr>
                                        <p:cTn id="94" dur="1" fill="hold">
                                          <p:stCondLst>
                                            <p:cond delay="0"/>
                                          </p:stCondLst>
                                        </p:cTn>
                                        <p:tgtEl>
                                          <p:spTgt spid="23"/>
                                        </p:tgtEl>
                                        <p:attrNameLst>
                                          <p:attrName>style.visibility</p:attrName>
                                        </p:attrNameLst>
                                      </p:cBhvr>
                                      <p:to>
                                        <p:strVal val="visible"/>
                                      </p:to>
                                    </p:set>
                                    <p:animEffect transition="in" filter="fade">
                                      <p:cBhvr>
                                        <p:cTn id="95" dur="500"/>
                                        <p:tgtEl>
                                          <p:spTgt spid="23"/>
                                        </p:tgtEl>
                                      </p:cBhvr>
                                    </p:animEffect>
                                  </p:childTnLst>
                                </p:cTn>
                              </p:par>
                            </p:childTnLst>
                          </p:cTn>
                        </p:par>
                        <p:par>
                          <p:cTn id="96" fill="hold">
                            <p:stCondLst>
                              <p:cond delay="500"/>
                            </p:stCondLst>
                            <p:childTnLst>
                              <p:par>
                                <p:cTn id="97" presetID="22" presetClass="entr" presetSubtype="8" fill="hold" grpId="0" nodeType="afterEffect">
                                  <p:stCondLst>
                                    <p:cond delay="0"/>
                                  </p:stCondLst>
                                  <p:childTnLst>
                                    <p:set>
                                      <p:cBhvr>
                                        <p:cTn id="98" dur="1" fill="hold">
                                          <p:stCondLst>
                                            <p:cond delay="0"/>
                                          </p:stCondLst>
                                        </p:cTn>
                                        <p:tgtEl>
                                          <p:spTgt spid="38"/>
                                        </p:tgtEl>
                                        <p:attrNameLst>
                                          <p:attrName>style.visibility</p:attrName>
                                        </p:attrNameLst>
                                      </p:cBhvr>
                                      <p:to>
                                        <p:strVal val="visible"/>
                                      </p:to>
                                    </p:set>
                                    <p:animEffect transition="in" filter="wipe(left)">
                                      <p:cBhvr>
                                        <p:cTn id="99" dur="500"/>
                                        <p:tgtEl>
                                          <p:spTgt spid="38"/>
                                        </p:tgtEl>
                                      </p:cBhvr>
                                    </p:animEffect>
                                  </p:childTnLst>
                                </p:cTn>
                              </p:par>
                            </p:childTnLst>
                          </p:cTn>
                        </p:par>
                        <p:par>
                          <p:cTn id="100" fill="hold">
                            <p:stCondLst>
                              <p:cond delay="1000"/>
                            </p:stCondLst>
                            <p:childTnLst>
                              <p:par>
                                <p:cTn id="101" presetID="22" presetClass="entr" presetSubtype="8" fill="hold" grpId="0" nodeType="afterEffect">
                                  <p:stCondLst>
                                    <p:cond delay="0"/>
                                  </p:stCondLst>
                                  <p:childTnLst>
                                    <p:set>
                                      <p:cBhvr>
                                        <p:cTn id="102" dur="1" fill="hold">
                                          <p:stCondLst>
                                            <p:cond delay="0"/>
                                          </p:stCondLst>
                                        </p:cTn>
                                        <p:tgtEl>
                                          <p:spTgt spid="31"/>
                                        </p:tgtEl>
                                        <p:attrNameLst>
                                          <p:attrName>style.visibility</p:attrName>
                                        </p:attrNameLst>
                                      </p:cBhvr>
                                      <p:to>
                                        <p:strVal val="visible"/>
                                      </p:to>
                                    </p:set>
                                    <p:animEffect transition="in" filter="wipe(left)">
                                      <p:cBhvr>
                                        <p:cTn id="103" dur="1000"/>
                                        <p:tgtEl>
                                          <p:spTgt spid="31"/>
                                        </p:tgtEl>
                                      </p:cBhvr>
                                    </p:animEffect>
                                  </p:childTnLst>
                                </p:cTn>
                              </p:par>
                            </p:childTnLst>
                          </p:cTn>
                        </p:par>
                      </p:childTnLst>
                    </p:cTn>
                  </p:par>
                  <p:par>
                    <p:cTn id="104" fill="hold">
                      <p:stCondLst>
                        <p:cond delay="indefinite"/>
                      </p:stCondLst>
                      <p:childTnLst>
                        <p:par>
                          <p:cTn id="105" fill="hold">
                            <p:stCondLst>
                              <p:cond delay="0"/>
                            </p:stCondLst>
                            <p:childTnLst>
                              <p:par>
                                <p:cTn id="106" presetID="10" presetClass="entr" presetSubtype="0" fill="hold" nodeType="clickEffect">
                                  <p:stCondLst>
                                    <p:cond delay="0"/>
                                  </p:stCondLst>
                                  <p:childTnLst>
                                    <p:set>
                                      <p:cBhvr>
                                        <p:cTn id="107" dur="1" fill="hold">
                                          <p:stCondLst>
                                            <p:cond delay="0"/>
                                          </p:stCondLst>
                                        </p:cTn>
                                        <p:tgtEl>
                                          <p:spTgt spid="40"/>
                                        </p:tgtEl>
                                        <p:attrNameLst>
                                          <p:attrName>style.visibility</p:attrName>
                                        </p:attrNameLst>
                                      </p:cBhvr>
                                      <p:to>
                                        <p:strVal val="visible"/>
                                      </p:to>
                                    </p:set>
                                    <p:animEffect transition="in" filter="fade">
                                      <p:cBhvr>
                                        <p:cTn id="108" dur="500"/>
                                        <p:tgtEl>
                                          <p:spTgt spid="40"/>
                                        </p:tgtEl>
                                      </p:cBhvr>
                                    </p:animEffect>
                                  </p:childTnLst>
                                </p:cTn>
                              </p:par>
                            </p:childTnLst>
                          </p:cTn>
                        </p:par>
                      </p:childTnLst>
                    </p:cTn>
                  </p:par>
                  <p:par>
                    <p:cTn id="109" fill="hold">
                      <p:stCondLst>
                        <p:cond delay="indefinite"/>
                      </p:stCondLst>
                      <p:childTnLst>
                        <p:par>
                          <p:cTn id="110" fill="hold">
                            <p:stCondLst>
                              <p:cond delay="0"/>
                            </p:stCondLst>
                            <p:childTnLst>
                              <p:par>
                                <p:cTn id="111" presetID="17" presetClass="exit" presetSubtype="10" fill="hold" grpId="1" nodeType="clickEffect">
                                  <p:stCondLst>
                                    <p:cond delay="0"/>
                                  </p:stCondLst>
                                  <p:childTnLst>
                                    <p:anim calcmode="lin" valueType="num">
                                      <p:cBhvr>
                                        <p:cTn id="112" dur="500"/>
                                        <p:tgtEl>
                                          <p:spTgt spid="20"/>
                                        </p:tgtEl>
                                        <p:attrNameLst>
                                          <p:attrName>ppt_w</p:attrName>
                                        </p:attrNameLst>
                                      </p:cBhvr>
                                      <p:tavLst>
                                        <p:tav tm="0">
                                          <p:val>
                                            <p:strVal val="ppt_w"/>
                                          </p:val>
                                        </p:tav>
                                        <p:tav tm="100000">
                                          <p:val>
                                            <p:fltVal val="0"/>
                                          </p:val>
                                        </p:tav>
                                      </p:tavLst>
                                    </p:anim>
                                    <p:anim calcmode="lin" valueType="num">
                                      <p:cBhvr>
                                        <p:cTn id="113" dur="500"/>
                                        <p:tgtEl>
                                          <p:spTgt spid="20"/>
                                        </p:tgtEl>
                                        <p:attrNameLst>
                                          <p:attrName>ppt_h</p:attrName>
                                        </p:attrNameLst>
                                      </p:cBhvr>
                                      <p:tavLst>
                                        <p:tav tm="0">
                                          <p:val>
                                            <p:strVal val="ppt_h"/>
                                          </p:val>
                                        </p:tav>
                                        <p:tav tm="100000">
                                          <p:val>
                                            <p:strVal val="ppt_h"/>
                                          </p:val>
                                        </p:tav>
                                      </p:tavLst>
                                    </p:anim>
                                    <p:set>
                                      <p:cBhvr>
                                        <p:cTn id="114" dur="1" fill="hold">
                                          <p:stCondLst>
                                            <p:cond delay="499"/>
                                          </p:stCondLst>
                                        </p:cTn>
                                        <p:tgtEl>
                                          <p:spTgt spid="20"/>
                                        </p:tgtEl>
                                        <p:attrNameLst>
                                          <p:attrName>style.visibility</p:attrName>
                                        </p:attrNameLst>
                                      </p:cBhvr>
                                      <p:to>
                                        <p:strVal val="hidden"/>
                                      </p:to>
                                    </p:set>
                                  </p:childTnLst>
                                </p:cTn>
                              </p:par>
                            </p:childTnLst>
                          </p:cTn>
                        </p:par>
                        <p:par>
                          <p:cTn id="115" fill="hold">
                            <p:stCondLst>
                              <p:cond delay="500"/>
                            </p:stCondLst>
                            <p:childTnLst>
                              <p:par>
                                <p:cTn id="116" presetID="17" presetClass="entr" presetSubtype="10" fill="hold" grpId="0" nodeType="afterEffect">
                                  <p:stCondLst>
                                    <p:cond delay="0"/>
                                  </p:stCondLst>
                                  <p:childTnLst>
                                    <p:set>
                                      <p:cBhvr>
                                        <p:cTn id="117" dur="1" fill="hold">
                                          <p:stCondLst>
                                            <p:cond delay="0"/>
                                          </p:stCondLst>
                                        </p:cTn>
                                        <p:tgtEl>
                                          <p:spTgt spid="43"/>
                                        </p:tgtEl>
                                        <p:attrNameLst>
                                          <p:attrName>style.visibility</p:attrName>
                                        </p:attrNameLst>
                                      </p:cBhvr>
                                      <p:to>
                                        <p:strVal val="visible"/>
                                      </p:to>
                                    </p:set>
                                    <p:anim calcmode="lin" valueType="num">
                                      <p:cBhvr>
                                        <p:cTn id="118" dur="500" fill="hold"/>
                                        <p:tgtEl>
                                          <p:spTgt spid="43"/>
                                        </p:tgtEl>
                                        <p:attrNameLst>
                                          <p:attrName>ppt_w</p:attrName>
                                        </p:attrNameLst>
                                      </p:cBhvr>
                                      <p:tavLst>
                                        <p:tav tm="0">
                                          <p:val>
                                            <p:fltVal val="0"/>
                                          </p:val>
                                        </p:tav>
                                        <p:tav tm="100000">
                                          <p:val>
                                            <p:strVal val="#ppt_w"/>
                                          </p:val>
                                        </p:tav>
                                      </p:tavLst>
                                    </p:anim>
                                    <p:anim calcmode="lin" valueType="num">
                                      <p:cBhvr>
                                        <p:cTn id="119" dur="500" fill="hold"/>
                                        <p:tgtEl>
                                          <p:spTgt spid="43"/>
                                        </p:tgtEl>
                                        <p:attrNameLst>
                                          <p:attrName>ppt_h</p:attrName>
                                        </p:attrNameLst>
                                      </p:cBhvr>
                                      <p:tavLst>
                                        <p:tav tm="0">
                                          <p:val>
                                            <p:strVal val="#ppt_h"/>
                                          </p:val>
                                        </p:tav>
                                        <p:tav tm="100000">
                                          <p:val>
                                            <p:strVal val="#ppt_h"/>
                                          </p:val>
                                        </p:tav>
                                      </p:tavLst>
                                    </p:anim>
                                  </p:childTnLst>
                                </p:cTn>
                              </p:par>
                            </p:childTnLst>
                          </p:cTn>
                        </p:par>
                        <p:par>
                          <p:cTn id="120" fill="hold">
                            <p:stCondLst>
                              <p:cond delay="1000"/>
                            </p:stCondLst>
                            <p:childTnLst>
                              <p:par>
                                <p:cTn id="121" presetID="22" presetClass="entr" presetSubtype="4" fill="hold" nodeType="afterEffect">
                                  <p:stCondLst>
                                    <p:cond delay="0"/>
                                  </p:stCondLst>
                                  <p:childTnLst>
                                    <p:set>
                                      <p:cBhvr>
                                        <p:cTn id="122" dur="1" fill="hold">
                                          <p:stCondLst>
                                            <p:cond delay="0"/>
                                          </p:stCondLst>
                                        </p:cTn>
                                        <p:tgtEl>
                                          <p:spTgt spid="48"/>
                                        </p:tgtEl>
                                        <p:attrNameLst>
                                          <p:attrName>style.visibility</p:attrName>
                                        </p:attrNameLst>
                                      </p:cBhvr>
                                      <p:to>
                                        <p:strVal val="visible"/>
                                      </p:to>
                                    </p:set>
                                    <p:animEffect transition="in" filter="wipe(down)">
                                      <p:cBhvr>
                                        <p:cTn id="123" dur="500"/>
                                        <p:tgtEl>
                                          <p:spTgt spid="48"/>
                                        </p:tgtEl>
                                      </p:cBhvr>
                                    </p:animEffect>
                                  </p:childTnLst>
                                </p:cTn>
                              </p:par>
                            </p:childTnLst>
                          </p:cTn>
                        </p:par>
                      </p:childTnLst>
                    </p:cTn>
                  </p:par>
                  <p:par>
                    <p:cTn id="124" fill="hold">
                      <p:stCondLst>
                        <p:cond delay="indefinite"/>
                      </p:stCondLst>
                      <p:childTnLst>
                        <p:par>
                          <p:cTn id="125" fill="hold">
                            <p:stCondLst>
                              <p:cond delay="0"/>
                            </p:stCondLst>
                            <p:childTnLst>
                              <p:par>
                                <p:cTn id="126" presetID="17" presetClass="exit" presetSubtype="10" fill="hold" grpId="1" nodeType="clickEffect">
                                  <p:stCondLst>
                                    <p:cond delay="0"/>
                                  </p:stCondLst>
                                  <p:childTnLst>
                                    <p:anim calcmode="lin" valueType="num">
                                      <p:cBhvr>
                                        <p:cTn id="127" dur="500"/>
                                        <p:tgtEl>
                                          <p:spTgt spid="21"/>
                                        </p:tgtEl>
                                        <p:attrNameLst>
                                          <p:attrName>ppt_w</p:attrName>
                                        </p:attrNameLst>
                                      </p:cBhvr>
                                      <p:tavLst>
                                        <p:tav tm="0">
                                          <p:val>
                                            <p:strVal val="ppt_w"/>
                                          </p:val>
                                        </p:tav>
                                        <p:tav tm="100000">
                                          <p:val>
                                            <p:fltVal val="0"/>
                                          </p:val>
                                        </p:tav>
                                      </p:tavLst>
                                    </p:anim>
                                    <p:anim calcmode="lin" valueType="num">
                                      <p:cBhvr>
                                        <p:cTn id="128" dur="500"/>
                                        <p:tgtEl>
                                          <p:spTgt spid="21"/>
                                        </p:tgtEl>
                                        <p:attrNameLst>
                                          <p:attrName>ppt_h</p:attrName>
                                        </p:attrNameLst>
                                      </p:cBhvr>
                                      <p:tavLst>
                                        <p:tav tm="0">
                                          <p:val>
                                            <p:strVal val="ppt_h"/>
                                          </p:val>
                                        </p:tav>
                                        <p:tav tm="100000">
                                          <p:val>
                                            <p:strVal val="ppt_h"/>
                                          </p:val>
                                        </p:tav>
                                      </p:tavLst>
                                    </p:anim>
                                    <p:set>
                                      <p:cBhvr>
                                        <p:cTn id="129" dur="1" fill="hold">
                                          <p:stCondLst>
                                            <p:cond delay="499"/>
                                          </p:stCondLst>
                                        </p:cTn>
                                        <p:tgtEl>
                                          <p:spTgt spid="21"/>
                                        </p:tgtEl>
                                        <p:attrNameLst>
                                          <p:attrName>style.visibility</p:attrName>
                                        </p:attrNameLst>
                                      </p:cBhvr>
                                      <p:to>
                                        <p:strVal val="hidden"/>
                                      </p:to>
                                    </p:set>
                                  </p:childTnLst>
                                </p:cTn>
                              </p:par>
                            </p:childTnLst>
                          </p:cTn>
                        </p:par>
                        <p:par>
                          <p:cTn id="130" fill="hold">
                            <p:stCondLst>
                              <p:cond delay="500"/>
                            </p:stCondLst>
                            <p:childTnLst>
                              <p:par>
                                <p:cTn id="131" presetID="17" presetClass="entr" presetSubtype="10" fill="hold" grpId="0" nodeType="afterEffect">
                                  <p:stCondLst>
                                    <p:cond delay="0"/>
                                  </p:stCondLst>
                                  <p:childTnLst>
                                    <p:set>
                                      <p:cBhvr>
                                        <p:cTn id="132" dur="1" fill="hold">
                                          <p:stCondLst>
                                            <p:cond delay="0"/>
                                          </p:stCondLst>
                                        </p:cTn>
                                        <p:tgtEl>
                                          <p:spTgt spid="44"/>
                                        </p:tgtEl>
                                        <p:attrNameLst>
                                          <p:attrName>style.visibility</p:attrName>
                                        </p:attrNameLst>
                                      </p:cBhvr>
                                      <p:to>
                                        <p:strVal val="visible"/>
                                      </p:to>
                                    </p:set>
                                    <p:anim calcmode="lin" valueType="num">
                                      <p:cBhvr>
                                        <p:cTn id="133" dur="500" fill="hold"/>
                                        <p:tgtEl>
                                          <p:spTgt spid="44"/>
                                        </p:tgtEl>
                                        <p:attrNameLst>
                                          <p:attrName>ppt_w</p:attrName>
                                        </p:attrNameLst>
                                      </p:cBhvr>
                                      <p:tavLst>
                                        <p:tav tm="0">
                                          <p:val>
                                            <p:fltVal val="0"/>
                                          </p:val>
                                        </p:tav>
                                        <p:tav tm="100000">
                                          <p:val>
                                            <p:strVal val="#ppt_w"/>
                                          </p:val>
                                        </p:tav>
                                      </p:tavLst>
                                    </p:anim>
                                    <p:anim calcmode="lin" valueType="num">
                                      <p:cBhvr>
                                        <p:cTn id="134" dur="500" fill="hold"/>
                                        <p:tgtEl>
                                          <p:spTgt spid="44"/>
                                        </p:tgtEl>
                                        <p:attrNameLst>
                                          <p:attrName>ppt_h</p:attrName>
                                        </p:attrNameLst>
                                      </p:cBhvr>
                                      <p:tavLst>
                                        <p:tav tm="0">
                                          <p:val>
                                            <p:strVal val="#ppt_h"/>
                                          </p:val>
                                        </p:tav>
                                        <p:tav tm="100000">
                                          <p:val>
                                            <p:strVal val="#ppt_h"/>
                                          </p:val>
                                        </p:tav>
                                      </p:tavLst>
                                    </p:anim>
                                  </p:childTnLst>
                                </p:cTn>
                              </p:par>
                            </p:childTnLst>
                          </p:cTn>
                        </p:par>
                        <p:par>
                          <p:cTn id="135" fill="hold">
                            <p:stCondLst>
                              <p:cond delay="1000"/>
                            </p:stCondLst>
                            <p:childTnLst>
                              <p:par>
                                <p:cTn id="136" presetID="22" presetClass="entr" presetSubtype="4" fill="hold" nodeType="afterEffect">
                                  <p:stCondLst>
                                    <p:cond delay="0"/>
                                  </p:stCondLst>
                                  <p:childTnLst>
                                    <p:set>
                                      <p:cBhvr>
                                        <p:cTn id="137" dur="1" fill="hold">
                                          <p:stCondLst>
                                            <p:cond delay="0"/>
                                          </p:stCondLst>
                                        </p:cTn>
                                        <p:tgtEl>
                                          <p:spTgt spid="49"/>
                                        </p:tgtEl>
                                        <p:attrNameLst>
                                          <p:attrName>style.visibility</p:attrName>
                                        </p:attrNameLst>
                                      </p:cBhvr>
                                      <p:to>
                                        <p:strVal val="visible"/>
                                      </p:to>
                                    </p:set>
                                    <p:animEffect transition="in" filter="wipe(down)">
                                      <p:cBhvr>
                                        <p:cTn id="138" dur="500"/>
                                        <p:tgtEl>
                                          <p:spTgt spid="49"/>
                                        </p:tgtEl>
                                      </p:cBhvr>
                                    </p:animEffect>
                                  </p:childTnLst>
                                </p:cTn>
                              </p:par>
                            </p:childTnLst>
                          </p:cTn>
                        </p:par>
                      </p:childTnLst>
                    </p:cTn>
                  </p:par>
                  <p:par>
                    <p:cTn id="139" fill="hold">
                      <p:stCondLst>
                        <p:cond delay="indefinite"/>
                      </p:stCondLst>
                      <p:childTnLst>
                        <p:par>
                          <p:cTn id="140" fill="hold">
                            <p:stCondLst>
                              <p:cond delay="0"/>
                            </p:stCondLst>
                            <p:childTnLst>
                              <p:par>
                                <p:cTn id="141" presetID="17" presetClass="exit" presetSubtype="10" fill="hold" grpId="1" nodeType="clickEffect">
                                  <p:stCondLst>
                                    <p:cond delay="0"/>
                                  </p:stCondLst>
                                  <p:childTnLst>
                                    <p:anim calcmode="lin" valueType="num">
                                      <p:cBhvr>
                                        <p:cTn id="142" dur="500"/>
                                        <p:tgtEl>
                                          <p:spTgt spid="22"/>
                                        </p:tgtEl>
                                        <p:attrNameLst>
                                          <p:attrName>ppt_w</p:attrName>
                                        </p:attrNameLst>
                                      </p:cBhvr>
                                      <p:tavLst>
                                        <p:tav tm="0">
                                          <p:val>
                                            <p:strVal val="ppt_w"/>
                                          </p:val>
                                        </p:tav>
                                        <p:tav tm="100000">
                                          <p:val>
                                            <p:fltVal val="0"/>
                                          </p:val>
                                        </p:tav>
                                      </p:tavLst>
                                    </p:anim>
                                    <p:anim calcmode="lin" valueType="num">
                                      <p:cBhvr>
                                        <p:cTn id="143" dur="500"/>
                                        <p:tgtEl>
                                          <p:spTgt spid="22"/>
                                        </p:tgtEl>
                                        <p:attrNameLst>
                                          <p:attrName>ppt_h</p:attrName>
                                        </p:attrNameLst>
                                      </p:cBhvr>
                                      <p:tavLst>
                                        <p:tav tm="0">
                                          <p:val>
                                            <p:strVal val="ppt_h"/>
                                          </p:val>
                                        </p:tav>
                                        <p:tav tm="100000">
                                          <p:val>
                                            <p:strVal val="ppt_h"/>
                                          </p:val>
                                        </p:tav>
                                      </p:tavLst>
                                    </p:anim>
                                    <p:set>
                                      <p:cBhvr>
                                        <p:cTn id="144" dur="1" fill="hold">
                                          <p:stCondLst>
                                            <p:cond delay="499"/>
                                          </p:stCondLst>
                                        </p:cTn>
                                        <p:tgtEl>
                                          <p:spTgt spid="22"/>
                                        </p:tgtEl>
                                        <p:attrNameLst>
                                          <p:attrName>style.visibility</p:attrName>
                                        </p:attrNameLst>
                                      </p:cBhvr>
                                      <p:to>
                                        <p:strVal val="hidden"/>
                                      </p:to>
                                    </p:set>
                                  </p:childTnLst>
                                </p:cTn>
                              </p:par>
                            </p:childTnLst>
                          </p:cTn>
                        </p:par>
                        <p:par>
                          <p:cTn id="145" fill="hold">
                            <p:stCondLst>
                              <p:cond delay="500"/>
                            </p:stCondLst>
                            <p:childTnLst>
                              <p:par>
                                <p:cTn id="146" presetID="17" presetClass="entr" presetSubtype="10" fill="hold" grpId="0" nodeType="afterEffect">
                                  <p:stCondLst>
                                    <p:cond delay="0"/>
                                  </p:stCondLst>
                                  <p:childTnLst>
                                    <p:set>
                                      <p:cBhvr>
                                        <p:cTn id="147" dur="1" fill="hold">
                                          <p:stCondLst>
                                            <p:cond delay="0"/>
                                          </p:stCondLst>
                                        </p:cTn>
                                        <p:tgtEl>
                                          <p:spTgt spid="45"/>
                                        </p:tgtEl>
                                        <p:attrNameLst>
                                          <p:attrName>style.visibility</p:attrName>
                                        </p:attrNameLst>
                                      </p:cBhvr>
                                      <p:to>
                                        <p:strVal val="visible"/>
                                      </p:to>
                                    </p:set>
                                    <p:anim calcmode="lin" valueType="num">
                                      <p:cBhvr>
                                        <p:cTn id="148" dur="500" fill="hold"/>
                                        <p:tgtEl>
                                          <p:spTgt spid="45"/>
                                        </p:tgtEl>
                                        <p:attrNameLst>
                                          <p:attrName>ppt_w</p:attrName>
                                        </p:attrNameLst>
                                      </p:cBhvr>
                                      <p:tavLst>
                                        <p:tav tm="0">
                                          <p:val>
                                            <p:fltVal val="0"/>
                                          </p:val>
                                        </p:tav>
                                        <p:tav tm="100000">
                                          <p:val>
                                            <p:strVal val="#ppt_w"/>
                                          </p:val>
                                        </p:tav>
                                      </p:tavLst>
                                    </p:anim>
                                    <p:anim calcmode="lin" valueType="num">
                                      <p:cBhvr>
                                        <p:cTn id="149" dur="500" fill="hold"/>
                                        <p:tgtEl>
                                          <p:spTgt spid="45"/>
                                        </p:tgtEl>
                                        <p:attrNameLst>
                                          <p:attrName>ppt_h</p:attrName>
                                        </p:attrNameLst>
                                      </p:cBhvr>
                                      <p:tavLst>
                                        <p:tav tm="0">
                                          <p:val>
                                            <p:strVal val="#ppt_h"/>
                                          </p:val>
                                        </p:tav>
                                        <p:tav tm="100000">
                                          <p:val>
                                            <p:strVal val="#ppt_h"/>
                                          </p:val>
                                        </p:tav>
                                      </p:tavLst>
                                    </p:anim>
                                  </p:childTnLst>
                                </p:cTn>
                              </p:par>
                            </p:childTnLst>
                          </p:cTn>
                        </p:par>
                        <p:par>
                          <p:cTn id="150" fill="hold">
                            <p:stCondLst>
                              <p:cond delay="1000"/>
                            </p:stCondLst>
                            <p:childTnLst>
                              <p:par>
                                <p:cTn id="151" presetID="22" presetClass="entr" presetSubtype="4" fill="hold" nodeType="afterEffect">
                                  <p:stCondLst>
                                    <p:cond delay="0"/>
                                  </p:stCondLst>
                                  <p:childTnLst>
                                    <p:set>
                                      <p:cBhvr>
                                        <p:cTn id="152" dur="1" fill="hold">
                                          <p:stCondLst>
                                            <p:cond delay="0"/>
                                          </p:stCondLst>
                                        </p:cTn>
                                        <p:tgtEl>
                                          <p:spTgt spid="51"/>
                                        </p:tgtEl>
                                        <p:attrNameLst>
                                          <p:attrName>style.visibility</p:attrName>
                                        </p:attrNameLst>
                                      </p:cBhvr>
                                      <p:to>
                                        <p:strVal val="visible"/>
                                      </p:to>
                                    </p:set>
                                    <p:animEffect transition="in" filter="wipe(down)">
                                      <p:cBhvr>
                                        <p:cTn id="153" dur="500"/>
                                        <p:tgtEl>
                                          <p:spTgt spid="51"/>
                                        </p:tgtEl>
                                      </p:cBhvr>
                                    </p:animEffect>
                                  </p:childTnLst>
                                </p:cTn>
                              </p:par>
                            </p:childTnLst>
                          </p:cTn>
                        </p:par>
                      </p:childTnLst>
                    </p:cTn>
                  </p:par>
                  <p:par>
                    <p:cTn id="154" fill="hold">
                      <p:stCondLst>
                        <p:cond delay="indefinite"/>
                      </p:stCondLst>
                      <p:childTnLst>
                        <p:par>
                          <p:cTn id="155" fill="hold">
                            <p:stCondLst>
                              <p:cond delay="0"/>
                            </p:stCondLst>
                            <p:childTnLst>
                              <p:par>
                                <p:cTn id="156" presetID="17" presetClass="exit" presetSubtype="10" fill="hold" grpId="1" nodeType="clickEffect">
                                  <p:stCondLst>
                                    <p:cond delay="0"/>
                                  </p:stCondLst>
                                  <p:childTnLst>
                                    <p:anim calcmode="lin" valueType="num">
                                      <p:cBhvr>
                                        <p:cTn id="157" dur="500"/>
                                        <p:tgtEl>
                                          <p:spTgt spid="23"/>
                                        </p:tgtEl>
                                        <p:attrNameLst>
                                          <p:attrName>ppt_w</p:attrName>
                                        </p:attrNameLst>
                                      </p:cBhvr>
                                      <p:tavLst>
                                        <p:tav tm="0">
                                          <p:val>
                                            <p:strVal val="ppt_w"/>
                                          </p:val>
                                        </p:tav>
                                        <p:tav tm="100000">
                                          <p:val>
                                            <p:fltVal val="0"/>
                                          </p:val>
                                        </p:tav>
                                      </p:tavLst>
                                    </p:anim>
                                    <p:anim calcmode="lin" valueType="num">
                                      <p:cBhvr>
                                        <p:cTn id="158" dur="500"/>
                                        <p:tgtEl>
                                          <p:spTgt spid="23"/>
                                        </p:tgtEl>
                                        <p:attrNameLst>
                                          <p:attrName>ppt_h</p:attrName>
                                        </p:attrNameLst>
                                      </p:cBhvr>
                                      <p:tavLst>
                                        <p:tav tm="0">
                                          <p:val>
                                            <p:strVal val="ppt_h"/>
                                          </p:val>
                                        </p:tav>
                                        <p:tav tm="100000">
                                          <p:val>
                                            <p:strVal val="ppt_h"/>
                                          </p:val>
                                        </p:tav>
                                      </p:tavLst>
                                    </p:anim>
                                    <p:set>
                                      <p:cBhvr>
                                        <p:cTn id="159" dur="1" fill="hold">
                                          <p:stCondLst>
                                            <p:cond delay="499"/>
                                          </p:stCondLst>
                                        </p:cTn>
                                        <p:tgtEl>
                                          <p:spTgt spid="23"/>
                                        </p:tgtEl>
                                        <p:attrNameLst>
                                          <p:attrName>style.visibility</p:attrName>
                                        </p:attrNameLst>
                                      </p:cBhvr>
                                      <p:to>
                                        <p:strVal val="hidden"/>
                                      </p:to>
                                    </p:set>
                                  </p:childTnLst>
                                </p:cTn>
                              </p:par>
                            </p:childTnLst>
                          </p:cTn>
                        </p:par>
                        <p:par>
                          <p:cTn id="160" fill="hold">
                            <p:stCondLst>
                              <p:cond delay="500"/>
                            </p:stCondLst>
                            <p:childTnLst>
                              <p:par>
                                <p:cTn id="161" presetID="17" presetClass="entr" presetSubtype="10" fill="hold" grpId="0" nodeType="afterEffect">
                                  <p:stCondLst>
                                    <p:cond delay="0"/>
                                  </p:stCondLst>
                                  <p:childTnLst>
                                    <p:set>
                                      <p:cBhvr>
                                        <p:cTn id="162" dur="1" fill="hold">
                                          <p:stCondLst>
                                            <p:cond delay="0"/>
                                          </p:stCondLst>
                                        </p:cTn>
                                        <p:tgtEl>
                                          <p:spTgt spid="46"/>
                                        </p:tgtEl>
                                        <p:attrNameLst>
                                          <p:attrName>style.visibility</p:attrName>
                                        </p:attrNameLst>
                                      </p:cBhvr>
                                      <p:to>
                                        <p:strVal val="visible"/>
                                      </p:to>
                                    </p:set>
                                    <p:anim calcmode="lin" valueType="num">
                                      <p:cBhvr>
                                        <p:cTn id="163" dur="500" fill="hold"/>
                                        <p:tgtEl>
                                          <p:spTgt spid="46"/>
                                        </p:tgtEl>
                                        <p:attrNameLst>
                                          <p:attrName>ppt_w</p:attrName>
                                        </p:attrNameLst>
                                      </p:cBhvr>
                                      <p:tavLst>
                                        <p:tav tm="0">
                                          <p:val>
                                            <p:fltVal val="0"/>
                                          </p:val>
                                        </p:tav>
                                        <p:tav tm="100000">
                                          <p:val>
                                            <p:strVal val="#ppt_w"/>
                                          </p:val>
                                        </p:tav>
                                      </p:tavLst>
                                    </p:anim>
                                    <p:anim calcmode="lin" valueType="num">
                                      <p:cBhvr>
                                        <p:cTn id="164" dur="500" fill="hold"/>
                                        <p:tgtEl>
                                          <p:spTgt spid="46"/>
                                        </p:tgtEl>
                                        <p:attrNameLst>
                                          <p:attrName>ppt_h</p:attrName>
                                        </p:attrNameLst>
                                      </p:cBhvr>
                                      <p:tavLst>
                                        <p:tav tm="0">
                                          <p:val>
                                            <p:strVal val="#ppt_h"/>
                                          </p:val>
                                        </p:tav>
                                        <p:tav tm="100000">
                                          <p:val>
                                            <p:strVal val="#ppt_h"/>
                                          </p:val>
                                        </p:tav>
                                      </p:tavLst>
                                    </p:anim>
                                  </p:childTnLst>
                                </p:cTn>
                              </p:par>
                            </p:childTnLst>
                          </p:cTn>
                        </p:par>
                        <p:par>
                          <p:cTn id="165" fill="hold">
                            <p:stCondLst>
                              <p:cond delay="1000"/>
                            </p:stCondLst>
                            <p:childTnLst>
                              <p:par>
                                <p:cTn id="166" presetID="22" presetClass="entr" presetSubtype="4" fill="hold" nodeType="afterEffect">
                                  <p:stCondLst>
                                    <p:cond delay="0"/>
                                  </p:stCondLst>
                                  <p:childTnLst>
                                    <p:set>
                                      <p:cBhvr>
                                        <p:cTn id="167" dur="1" fill="hold">
                                          <p:stCondLst>
                                            <p:cond delay="0"/>
                                          </p:stCondLst>
                                        </p:cTn>
                                        <p:tgtEl>
                                          <p:spTgt spid="53"/>
                                        </p:tgtEl>
                                        <p:attrNameLst>
                                          <p:attrName>style.visibility</p:attrName>
                                        </p:attrNameLst>
                                      </p:cBhvr>
                                      <p:to>
                                        <p:strVal val="visible"/>
                                      </p:to>
                                    </p:set>
                                    <p:animEffect transition="in" filter="wipe(down)">
                                      <p:cBhvr>
                                        <p:cTn id="168"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0" grpId="1"/>
      <p:bldP spid="21" grpId="0"/>
      <p:bldP spid="21" grpId="1"/>
      <p:bldP spid="22" grpId="0"/>
      <p:bldP spid="22" grpId="1"/>
      <p:bldP spid="23" grpId="0"/>
      <p:bldP spid="23" grpId="1"/>
      <p:bldP spid="28" grpId="0" animBg="1"/>
      <p:bldP spid="29" grpId="0" animBg="1"/>
      <p:bldP spid="30" grpId="0" animBg="1"/>
      <p:bldP spid="31" grpId="0" animBg="1"/>
      <p:bldP spid="34" grpId="0" animBg="1"/>
      <p:bldP spid="35" grpId="0" animBg="1"/>
      <p:bldP spid="37" grpId="0" animBg="1"/>
      <p:bldP spid="38" grpId="0" animBg="1"/>
      <p:bldP spid="43" grpId="0"/>
      <p:bldP spid="44" grpId="0"/>
      <p:bldP spid="45" grpId="0"/>
      <p:bldP spid="46" grpId="0"/>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25:14-30</a:t>
            </a:r>
          </a:p>
        </p:txBody>
      </p:sp>
    </p:spTree>
    <p:extLst>
      <p:ext uri="{BB962C8B-B14F-4D97-AF65-F5344CB8AC3E}">
        <p14:creationId xmlns:p14="http://schemas.microsoft.com/office/powerpoint/2010/main" val="260866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1569660"/>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1 Pet. 4:10 ~ </a:t>
            </a:r>
            <a:r>
              <a:rPr lang="en-US" sz="3200" dirty="0">
                <a:solidFill>
                  <a:srgbClr val="FFFF00"/>
                </a:solidFill>
                <a:effectLst>
                  <a:outerShdw blurRad="38100" dist="38100" dir="2700000" algn="tl">
                    <a:srgbClr val="000000">
                      <a:alpha val="43137"/>
                    </a:srgbClr>
                  </a:outerShdw>
                </a:effectLst>
              </a:rPr>
              <a:t>As each one has received a gift, minister it to one another, as good stewards of the manifold grace of God.</a:t>
            </a:r>
            <a:endParaRPr lang="en-US" sz="4800" dirty="0">
              <a:solidFill>
                <a:srgbClr val="FFFF00"/>
              </a:solidFill>
              <a:effectLst>
                <a:outerShdw blurRad="38100" dist="38100" dir="2700000" algn="tl">
                  <a:srgbClr val="000000">
                    <a:alpha val="43137"/>
                  </a:srgbClr>
                </a:outerShdw>
              </a:effectLst>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25:14-30</a:t>
            </a:r>
          </a:p>
        </p:txBody>
      </p:sp>
      <p:sp>
        <p:nvSpPr>
          <p:cNvPr id="5" name="Rectangle 4"/>
          <p:cNvSpPr/>
          <p:nvPr/>
        </p:nvSpPr>
        <p:spPr>
          <a:xfrm>
            <a:off x="969214" y="3699212"/>
            <a:ext cx="7260386" cy="593377"/>
          </a:xfrm>
          <a:prstGeom prst="rect">
            <a:avLst/>
          </a:prstGeom>
          <a:solidFill>
            <a:srgbClr val="7030A0">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690880" y="2206171"/>
            <a:ext cx="7971339" cy="4031873"/>
          </a:xfrm>
          <a:prstGeom prst="rect">
            <a:avLst/>
          </a:prstGeom>
          <a:noFill/>
        </p:spPr>
        <p:txBody>
          <a:bodyPr wrap="square" rtlCol="0">
            <a:spAutoFit/>
          </a:bodyPr>
          <a:lstStyle/>
          <a:p>
            <a:pPr marL="285750" indent="-285750">
              <a:buFont typeface="Arial" panose="020B0604020202020204" pitchFamily="34" charset="0"/>
              <a:buChar char="•"/>
            </a:pPr>
            <a:r>
              <a:rPr lang="en-US" sz="3200" b="1" dirty="0">
                <a:solidFill>
                  <a:schemeClr val="bg1"/>
                </a:solidFill>
                <a:effectLst>
                  <a:outerShdw blurRad="38100" dist="38100" dir="2700000" algn="tl">
                    <a:srgbClr val="000000">
                      <a:alpha val="43137"/>
                    </a:srgbClr>
                  </a:outerShdw>
                </a:effectLst>
              </a:rPr>
              <a:t> </a:t>
            </a:r>
            <a:r>
              <a:rPr lang="en-US" sz="3200" dirty="0">
                <a:solidFill>
                  <a:srgbClr val="FFFF00"/>
                </a:solidFill>
                <a:effectLst>
                  <a:outerShdw blurRad="38100" dist="38100" dir="2700000" algn="tl">
                    <a:srgbClr val="000000">
                      <a:alpha val="43137"/>
                    </a:srgbClr>
                  </a:outerShdw>
                </a:effectLst>
              </a:rPr>
              <a:t>Thayer's Lexicon ~ </a:t>
            </a:r>
            <a:r>
              <a:rPr lang="en-US" sz="3200" dirty="0">
                <a:effectLst>
                  <a:outerShdw blurRad="38100" dist="38100" dir="2700000" algn="tl">
                    <a:srgbClr val="000000">
                      <a:alpha val="43137"/>
                    </a:srgbClr>
                  </a:outerShdw>
                </a:effectLst>
              </a:rPr>
              <a:t>“…Free-born or as was usually the case, a freed-man or a slave) to whom the head of the house or proprietor  has entrusted the management of his affairs, the care of receipts and expenditures, and the duty of dealing out the proper portion to every servant and even to the children not yet of age.”</a:t>
            </a:r>
            <a:endParaRPr lang="en-US" sz="3200" dirty="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86196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584775"/>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Is it all God’s?</a:t>
            </a:r>
            <a:endParaRPr lang="en-US" sz="4800" dirty="0">
              <a:solidFill>
                <a:srgbClr val="FFFF00"/>
              </a:solidFill>
              <a:effectLst>
                <a:outerShdw blurRad="38100" dist="38100" dir="2700000" algn="tl">
                  <a:srgbClr val="000000">
                    <a:alpha val="43137"/>
                  </a:srgbClr>
                </a:outerShdw>
              </a:effectLst>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25:14-30</a:t>
            </a:r>
          </a:p>
        </p:txBody>
      </p:sp>
      <p:sp>
        <p:nvSpPr>
          <p:cNvPr id="4" name="TextBox 3"/>
          <p:cNvSpPr txBox="1"/>
          <p:nvPr/>
        </p:nvSpPr>
        <p:spPr>
          <a:xfrm>
            <a:off x="690880" y="1219201"/>
            <a:ext cx="7971339" cy="1015663"/>
          </a:xfrm>
          <a:prstGeom prst="rect">
            <a:avLst/>
          </a:prstGeom>
          <a:noFill/>
        </p:spPr>
        <p:txBody>
          <a:bodyPr wrap="square" rtlCol="0">
            <a:spAutoFit/>
          </a:bodyPr>
          <a:lstStyle/>
          <a:p>
            <a:pPr marL="285750" indent="-285750">
              <a:buFont typeface="Arial" panose="020B0604020202020204" pitchFamily="34" charset="0"/>
              <a:buChar char="•"/>
            </a:pPr>
            <a:r>
              <a:rPr lang="en-US" sz="3000" b="1" dirty="0">
                <a:solidFill>
                  <a:schemeClr val="bg1"/>
                </a:solidFill>
              </a:rPr>
              <a:t> </a:t>
            </a:r>
            <a:r>
              <a:rPr lang="en-US" sz="3000" dirty="0"/>
              <a:t>Do I have a conscious awareness that I'm spending God's money?</a:t>
            </a:r>
            <a:endParaRPr lang="en-US" sz="3000" dirty="0">
              <a:solidFill>
                <a:srgbClr val="FFFF00"/>
              </a:solidFill>
            </a:endParaRPr>
          </a:p>
        </p:txBody>
      </p:sp>
      <p:sp>
        <p:nvSpPr>
          <p:cNvPr id="6" name="TextBox 5"/>
          <p:cNvSpPr txBox="1"/>
          <p:nvPr/>
        </p:nvSpPr>
        <p:spPr>
          <a:xfrm>
            <a:off x="690883" y="2184399"/>
            <a:ext cx="7971339" cy="1015663"/>
          </a:xfrm>
          <a:prstGeom prst="rect">
            <a:avLst/>
          </a:prstGeom>
          <a:noFill/>
        </p:spPr>
        <p:txBody>
          <a:bodyPr wrap="square" rtlCol="0">
            <a:spAutoFit/>
          </a:bodyPr>
          <a:lstStyle/>
          <a:p>
            <a:pPr marL="285750" indent="-285750">
              <a:buFont typeface="Arial" panose="020B0604020202020204" pitchFamily="34" charset="0"/>
              <a:buChar char="•"/>
            </a:pPr>
            <a:r>
              <a:rPr lang="en-US" sz="3000" b="1" dirty="0">
                <a:solidFill>
                  <a:schemeClr val="bg1"/>
                </a:solidFill>
                <a:effectLst>
                  <a:outerShdw blurRad="38100" dist="38100" dir="2700000" algn="tl">
                    <a:srgbClr val="000000">
                      <a:alpha val="43137"/>
                    </a:srgbClr>
                  </a:outerShdw>
                </a:effectLst>
              </a:rPr>
              <a:t> </a:t>
            </a:r>
            <a:r>
              <a:rPr lang="en-US" sz="3000" dirty="0">
                <a:effectLst>
                  <a:outerShdw blurRad="38100" dist="38100" dir="2700000" algn="tl">
                    <a:srgbClr val="000000">
                      <a:alpha val="43137"/>
                    </a:srgbClr>
                  </a:outerShdw>
                </a:effectLst>
              </a:rPr>
              <a:t>Do I determine how I use my resources by how it makes me feel?</a:t>
            </a:r>
            <a:endParaRPr lang="en-US" sz="3000" dirty="0">
              <a:solidFill>
                <a:srgbClr val="FFFF00"/>
              </a:solidFill>
              <a:effectLst>
                <a:outerShdw blurRad="38100" dist="38100" dir="2700000" algn="tl">
                  <a:srgbClr val="000000">
                    <a:alpha val="43137"/>
                  </a:srgbClr>
                </a:outerShdw>
              </a:effectLst>
            </a:endParaRPr>
          </a:p>
        </p:txBody>
      </p:sp>
      <p:sp>
        <p:nvSpPr>
          <p:cNvPr id="7" name="TextBox 6"/>
          <p:cNvSpPr txBox="1"/>
          <p:nvPr/>
        </p:nvSpPr>
        <p:spPr>
          <a:xfrm>
            <a:off x="690883" y="3135081"/>
            <a:ext cx="7971339" cy="553998"/>
          </a:xfrm>
          <a:prstGeom prst="rect">
            <a:avLst/>
          </a:prstGeom>
          <a:noFill/>
        </p:spPr>
        <p:txBody>
          <a:bodyPr wrap="square" rtlCol="0">
            <a:spAutoFit/>
          </a:bodyPr>
          <a:lstStyle/>
          <a:p>
            <a:pPr marL="285750" indent="-285750">
              <a:buFont typeface="Arial" panose="020B0604020202020204" pitchFamily="34" charset="0"/>
              <a:buChar char="•"/>
            </a:pPr>
            <a:r>
              <a:rPr lang="en-US" sz="3000" b="1" dirty="0">
                <a:solidFill>
                  <a:schemeClr val="bg1"/>
                </a:solidFill>
                <a:effectLst>
                  <a:outerShdw blurRad="38100" dist="38100" dir="2700000" algn="tl">
                    <a:srgbClr val="000000">
                      <a:alpha val="43137"/>
                    </a:srgbClr>
                  </a:outerShdw>
                </a:effectLst>
              </a:rPr>
              <a:t> </a:t>
            </a:r>
            <a:r>
              <a:rPr lang="en-US" sz="3000" dirty="0">
                <a:effectLst>
                  <a:outerShdw blurRad="38100" dist="38100" dir="2700000" algn="tl">
                    <a:srgbClr val="000000">
                      <a:alpha val="43137"/>
                    </a:srgbClr>
                  </a:outerShdw>
                </a:effectLst>
              </a:rPr>
              <a:t>Do I spend money impulsively ?</a:t>
            </a:r>
            <a:endParaRPr lang="en-US" sz="3000" dirty="0">
              <a:solidFill>
                <a:srgbClr val="FFFF00"/>
              </a:solidFill>
              <a:effectLst>
                <a:outerShdw blurRad="38100" dist="38100" dir="2700000" algn="tl">
                  <a:srgbClr val="000000">
                    <a:alpha val="43137"/>
                  </a:srgbClr>
                </a:outerShdw>
              </a:effectLst>
            </a:endParaRPr>
          </a:p>
        </p:txBody>
      </p:sp>
      <p:sp>
        <p:nvSpPr>
          <p:cNvPr id="8" name="TextBox 7"/>
          <p:cNvSpPr txBox="1"/>
          <p:nvPr/>
        </p:nvSpPr>
        <p:spPr>
          <a:xfrm>
            <a:off x="690886" y="4172849"/>
            <a:ext cx="7971339" cy="1015663"/>
          </a:xfrm>
          <a:prstGeom prst="rect">
            <a:avLst/>
          </a:prstGeom>
          <a:noFill/>
        </p:spPr>
        <p:txBody>
          <a:bodyPr wrap="square" rtlCol="0">
            <a:spAutoFit/>
          </a:bodyPr>
          <a:lstStyle/>
          <a:p>
            <a:pPr marL="285750" indent="-285750">
              <a:buFont typeface="Arial" panose="020B0604020202020204" pitchFamily="34" charset="0"/>
              <a:buChar char="•"/>
            </a:pPr>
            <a:r>
              <a:rPr lang="en-US" sz="3000" b="1" dirty="0">
                <a:solidFill>
                  <a:schemeClr val="bg1"/>
                </a:solidFill>
              </a:rPr>
              <a:t> </a:t>
            </a:r>
            <a:r>
              <a:rPr lang="en-US" sz="3000" dirty="0"/>
              <a:t>Do I give of my resources only when I'm asked or out of obedient discipline?</a:t>
            </a:r>
            <a:endParaRPr lang="en-US" sz="3000" dirty="0">
              <a:solidFill>
                <a:srgbClr val="FFFF00"/>
              </a:solidFill>
            </a:endParaRPr>
          </a:p>
        </p:txBody>
      </p:sp>
      <p:sp>
        <p:nvSpPr>
          <p:cNvPr id="9" name="TextBox 8"/>
          <p:cNvSpPr txBox="1"/>
          <p:nvPr/>
        </p:nvSpPr>
        <p:spPr>
          <a:xfrm>
            <a:off x="690886" y="3650342"/>
            <a:ext cx="7971339" cy="553998"/>
          </a:xfrm>
          <a:prstGeom prst="rect">
            <a:avLst/>
          </a:prstGeom>
          <a:noFill/>
        </p:spPr>
        <p:txBody>
          <a:bodyPr wrap="square" rtlCol="0">
            <a:spAutoFit/>
          </a:bodyPr>
          <a:lstStyle/>
          <a:p>
            <a:pPr marL="285750" indent="-285750">
              <a:buFont typeface="Arial" panose="020B0604020202020204" pitchFamily="34" charset="0"/>
              <a:buChar char="•"/>
            </a:pPr>
            <a:r>
              <a:rPr lang="en-US" sz="3000" b="1" dirty="0">
                <a:solidFill>
                  <a:schemeClr val="bg1"/>
                </a:solidFill>
                <a:effectLst>
                  <a:outerShdw blurRad="38100" dist="38100" dir="2700000" algn="tl">
                    <a:srgbClr val="000000">
                      <a:alpha val="43137"/>
                    </a:srgbClr>
                  </a:outerShdw>
                </a:effectLst>
              </a:rPr>
              <a:t> </a:t>
            </a:r>
            <a:r>
              <a:rPr lang="en-US" sz="3000" dirty="0">
                <a:effectLst>
                  <a:outerShdw blurRad="38100" dist="38100" dir="2700000" algn="tl">
                    <a:srgbClr val="000000">
                      <a:alpha val="43137"/>
                    </a:srgbClr>
                  </a:outerShdw>
                </a:effectLst>
              </a:rPr>
              <a:t>Do I spend money compulsively ?</a:t>
            </a:r>
            <a:endParaRPr lang="en-US" sz="3000" dirty="0">
              <a:solidFill>
                <a:srgbClr val="FFFF00"/>
              </a:solidFill>
              <a:effectLst>
                <a:outerShdw blurRad="38100" dist="38100" dir="2700000" algn="tl">
                  <a:srgbClr val="000000">
                    <a:alpha val="43137"/>
                  </a:srgbClr>
                </a:outerShdw>
              </a:effectLst>
            </a:endParaRPr>
          </a:p>
        </p:txBody>
      </p:sp>
      <p:sp>
        <p:nvSpPr>
          <p:cNvPr id="10" name="TextBox 9"/>
          <p:cNvSpPr txBox="1"/>
          <p:nvPr/>
        </p:nvSpPr>
        <p:spPr>
          <a:xfrm>
            <a:off x="690889" y="5145306"/>
            <a:ext cx="7971339" cy="1046440"/>
          </a:xfrm>
          <a:prstGeom prst="rect">
            <a:avLst/>
          </a:prstGeom>
          <a:noFill/>
        </p:spPr>
        <p:txBody>
          <a:bodyPr wrap="square" rtlCol="0">
            <a:spAutoFit/>
          </a:bodyPr>
          <a:lstStyle/>
          <a:p>
            <a:pPr marL="285750" indent="-285750">
              <a:buFont typeface="Arial" panose="020B0604020202020204" pitchFamily="34" charset="0"/>
              <a:buChar char="•"/>
            </a:pPr>
            <a:r>
              <a:rPr lang="en-US" sz="3000" b="1" dirty="0">
                <a:solidFill>
                  <a:schemeClr val="bg1"/>
                </a:solidFill>
              </a:rPr>
              <a:t> </a:t>
            </a:r>
            <a:r>
              <a:rPr lang="en-US" sz="3000" dirty="0"/>
              <a:t>Do I give of my firstfruits of from what is left over?</a:t>
            </a:r>
            <a:endParaRPr lang="en-US" sz="3000" dirty="0">
              <a:solidFill>
                <a:srgbClr val="FFFF00"/>
              </a:solidFill>
            </a:endParaRPr>
          </a:p>
        </p:txBody>
      </p:sp>
    </p:spTree>
    <p:extLst>
      <p:ext uri="{BB962C8B-B14F-4D97-AF65-F5344CB8AC3E}">
        <p14:creationId xmlns:p14="http://schemas.microsoft.com/office/powerpoint/2010/main" val="1684436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par>
                                <p:cTn id="18" presetID="3" presetClass="emph" presetSubtype="2" fill="hold" grpId="1" nodeType="withEffect">
                                  <p:stCondLst>
                                    <p:cond delay="0"/>
                                  </p:stCondLst>
                                  <p:childTnLst>
                                    <p:animClr clrSpc="rgb" dir="cw">
                                      <p:cBhvr override="childStyle">
                                        <p:cTn id="19" dur="2000" fill="hold"/>
                                        <p:tgtEl>
                                          <p:spTgt spid="4"/>
                                        </p:tgtEl>
                                        <p:attrNameLst>
                                          <p:attrName>style.color</p:attrName>
                                        </p:attrNameLst>
                                      </p:cBhvr>
                                      <p:to>
                                        <a:schemeClr val="accent2"/>
                                      </p:to>
                                    </p:animClr>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500"/>
                                        <p:tgtEl>
                                          <p:spTgt spid="7"/>
                                        </p:tgtEl>
                                      </p:cBhvr>
                                    </p:animEffect>
                                  </p:childTnLst>
                                </p:cTn>
                              </p:par>
                              <p:par>
                                <p:cTn id="25" presetID="3" presetClass="emph" presetSubtype="2" fill="hold" grpId="1" nodeType="withEffect">
                                  <p:stCondLst>
                                    <p:cond delay="0"/>
                                  </p:stCondLst>
                                  <p:childTnLst>
                                    <p:animClr clrSpc="rgb" dir="cw">
                                      <p:cBhvr override="childStyle">
                                        <p:cTn id="26" dur="2000" fill="hold"/>
                                        <p:tgtEl>
                                          <p:spTgt spid="6"/>
                                        </p:tgtEl>
                                        <p:attrNameLst>
                                          <p:attrName>style.color</p:attrName>
                                        </p:attrNameLst>
                                      </p:cBhvr>
                                      <p:to>
                                        <a:schemeClr val="accent2"/>
                                      </p:to>
                                    </p:animClr>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500"/>
                                        <p:tgtEl>
                                          <p:spTgt spid="9"/>
                                        </p:tgtEl>
                                      </p:cBhvr>
                                    </p:animEffect>
                                  </p:childTnLst>
                                </p:cTn>
                              </p:par>
                              <p:par>
                                <p:cTn id="32" presetID="3" presetClass="emph" presetSubtype="2" fill="hold" grpId="1" nodeType="withEffect">
                                  <p:stCondLst>
                                    <p:cond delay="0"/>
                                  </p:stCondLst>
                                  <p:childTnLst>
                                    <p:animClr clrSpc="rgb" dir="cw">
                                      <p:cBhvr override="childStyle">
                                        <p:cTn id="33" dur="2000" fill="hold"/>
                                        <p:tgtEl>
                                          <p:spTgt spid="7"/>
                                        </p:tgtEl>
                                        <p:attrNameLst>
                                          <p:attrName>style.color</p:attrName>
                                        </p:attrNameLst>
                                      </p:cBhvr>
                                      <p:to>
                                        <a:schemeClr val="accent2"/>
                                      </p:to>
                                    </p:animClr>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fade">
                                      <p:cBhvr>
                                        <p:cTn id="38" dur="500"/>
                                        <p:tgtEl>
                                          <p:spTgt spid="8"/>
                                        </p:tgtEl>
                                      </p:cBhvr>
                                    </p:animEffect>
                                  </p:childTnLst>
                                </p:cTn>
                              </p:par>
                              <p:par>
                                <p:cTn id="39" presetID="3" presetClass="emph" presetSubtype="2" fill="hold" grpId="1" nodeType="withEffect">
                                  <p:stCondLst>
                                    <p:cond delay="0"/>
                                  </p:stCondLst>
                                  <p:childTnLst>
                                    <p:animClr clrSpc="rgb" dir="cw">
                                      <p:cBhvr override="childStyle">
                                        <p:cTn id="40" dur="2000" fill="hold"/>
                                        <p:tgtEl>
                                          <p:spTgt spid="9"/>
                                        </p:tgtEl>
                                        <p:attrNameLst>
                                          <p:attrName>style.color</p:attrName>
                                        </p:attrNameLst>
                                      </p:cBhvr>
                                      <p:to>
                                        <a:schemeClr val="accent2"/>
                                      </p:to>
                                    </p:animClr>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fade">
                                      <p:cBhvr>
                                        <p:cTn id="45" dur="500"/>
                                        <p:tgtEl>
                                          <p:spTgt spid="10"/>
                                        </p:tgtEl>
                                      </p:cBhvr>
                                    </p:animEffect>
                                  </p:childTnLst>
                                </p:cTn>
                              </p:par>
                              <p:par>
                                <p:cTn id="46" presetID="3" presetClass="emph" presetSubtype="2" fill="hold" grpId="1" nodeType="withEffect">
                                  <p:stCondLst>
                                    <p:cond delay="0"/>
                                  </p:stCondLst>
                                  <p:childTnLst>
                                    <p:animClr clrSpc="rgb" dir="cw">
                                      <p:cBhvr override="childStyle">
                                        <p:cTn id="47" dur="2000" fill="hold"/>
                                        <p:tgtEl>
                                          <p:spTgt spid="8"/>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6" grpId="0"/>
      <p:bldP spid="6" grpId="1"/>
      <p:bldP spid="7" grpId="0"/>
      <p:bldP spid="7" grpId="1"/>
      <p:bldP spid="8" grpId="0"/>
      <p:bldP spid="8" grpId="1"/>
      <p:bldP spid="9" grpId="0"/>
      <p:bldP spid="9" grpId="1"/>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25:14-30</a:t>
            </a:r>
          </a:p>
        </p:txBody>
      </p:sp>
    </p:spTree>
    <p:extLst>
      <p:ext uri="{BB962C8B-B14F-4D97-AF65-F5344CB8AC3E}">
        <p14:creationId xmlns:p14="http://schemas.microsoft.com/office/powerpoint/2010/main" val="979026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1077218"/>
          </a:xfrm>
          <a:prstGeom prst="rect">
            <a:avLst/>
          </a:prstGeom>
          <a:noFill/>
        </p:spPr>
        <p:txBody>
          <a:bodyPr wrap="square" rtlCol="0">
            <a:spAutoFit/>
          </a:bodyPr>
          <a:lstStyle/>
          <a:p>
            <a:r>
              <a:rPr lang="en-US" sz="3200" dirty="0">
                <a:solidFill>
                  <a:srgbClr val="FFFF00"/>
                </a:solidFill>
                <a:effectLst>
                  <a:outerShdw blurRad="38100" dist="38100" dir="2700000" algn="tl">
                    <a:srgbClr val="000000">
                      <a:alpha val="43137"/>
                    </a:srgbClr>
                  </a:outerShdw>
                </a:effectLst>
              </a:rPr>
              <a:t>Talents</a:t>
            </a:r>
            <a:r>
              <a:rPr lang="en-US" sz="3200" dirty="0">
                <a:effectLst>
                  <a:outerShdw blurRad="38100" dist="38100" dir="2700000" algn="tl">
                    <a:srgbClr val="000000">
                      <a:alpha val="43137"/>
                    </a:srgbClr>
                  </a:outerShdw>
                </a:effectLst>
              </a:rPr>
              <a:t> ~ </a:t>
            </a:r>
            <a:r>
              <a:rPr lang="en-US" sz="3200" b="1" i="1" dirty="0" err="1">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talanton</a:t>
            </a:r>
            <a:r>
              <a:rPr lang="en-US" sz="3200" dirty="0">
                <a:effectLst>
                  <a:outerShdw blurRad="38100" dist="38100" dir="2700000" algn="tl">
                    <a:srgbClr val="000000">
                      <a:alpha val="43137"/>
                    </a:srgbClr>
                  </a:outerShdw>
                </a:effectLst>
              </a:rPr>
              <a:t> – measure or weight of money</a:t>
            </a:r>
            <a:endParaRPr lang="en-US" sz="4800" dirty="0">
              <a:solidFill>
                <a:srgbClr val="FFFF00"/>
              </a:solidFill>
              <a:effectLst>
                <a:outerShdw blurRad="38100" dist="38100" dir="2700000" algn="tl">
                  <a:srgbClr val="000000">
                    <a:alpha val="43137"/>
                  </a:srgbClr>
                </a:outerShdw>
              </a:effectLst>
              <a:latin typeface="Penoir" panose="020B0500000000000000" pitchFamily="34" charset="0"/>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25:14-30</a:t>
            </a:r>
          </a:p>
        </p:txBody>
      </p:sp>
      <p:sp>
        <p:nvSpPr>
          <p:cNvPr id="4" name="TextBox 3"/>
          <p:cNvSpPr txBox="1"/>
          <p:nvPr/>
        </p:nvSpPr>
        <p:spPr>
          <a:xfrm>
            <a:off x="690880" y="1719946"/>
            <a:ext cx="7971339" cy="1077218"/>
          </a:xfrm>
          <a:prstGeom prst="rect">
            <a:avLst/>
          </a:prstGeom>
          <a:noFill/>
        </p:spPr>
        <p:txBody>
          <a:bodyPr wrap="square" rtlCol="0">
            <a:spAutoFit/>
          </a:bodyPr>
          <a:lstStyle/>
          <a:p>
            <a:pPr marL="285750" indent="-285750">
              <a:buFont typeface="Arial" panose="020B0604020202020204" pitchFamily="34" charset="0"/>
              <a:buChar char="•"/>
            </a:pPr>
            <a:r>
              <a:rPr lang="en-US" sz="3200" b="1" dirty="0">
                <a:solidFill>
                  <a:schemeClr val="bg1"/>
                </a:solidFill>
                <a:effectLst>
                  <a:outerShdw blurRad="38100" dist="38100" dir="2700000" algn="tl">
                    <a:srgbClr val="000000">
                      <a:alpha val="43137"/>
                    </a:srgbClr>
                  </a:outerShdw>
                </a:effectLst>
              </a:rPr>
              <a:t> </a:t>
            </a:r>
            <a:r>
              <a:rPr lang="en-US" sz="3200" dirty="0">
                <a:solidFill>
                  <a:srgbClr val="FFFF00"/>
                </a:solidFill>
                <a:effectLst>
                  <a:outerShdw blurRad="38100" dist="38100" dir="2700000" algn="tl">
                    <a:srgbClr val="000000">
                      <a:alpha val="43137"/>
                    </a:srgbClr>
                  </a:outerShdw>
                </a:effectLst>
              </a:rPr>
              <a:t>Talent</a:t>
            </a:r>
            <a:r>
              <a:rPr lang="en-US" sz="3200" dirty="0">
                <a:effectLst>
                  <a:outerShdw blurRad="38100" dist="38100" dir="2700000" algn="tl">
                    <a:srgbClr val="000000">
                      <a:alpha val="43137"/>
                    </a:srgbClr>
                  </a:outerShdw>
                </a:effectLst>
              </a:rPr>
              <a:t> = 6,000 denarii (a denarius was an average day’s wage)</a:t>
            </a:r>
            <a:endParaRPr lang="en-US" sz="3200" b="1" i="1" cap="small"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5" name="TextBox 4"/>
          <p:cNvSpPr txBox="1"/>
          <p:nvPr/>
        </p:nvSpPr>
        <p:spPr>
          <a:xfrm>
            <a:off x="461003" y="2747701"/>
            <a:ext cx="8200103" cy="584775"/>
          </a:xfrm>
          <a:prstGeom prst="rect">
            <a:avLst/>
          </a:prstGeom>
          <a:noFill/>
        </p:spPr>
        <p:txBody>
          <a:bodyPr wrap="square" rtlCol="0">
            <a:spAutoFit/>
          </a:bodyPr>
          <a:lstStyle/>
          <a:p>
            <a:r>
              <a:rPr lang="en-US" sz="3200" dirty="0">
                <a:solidFill>
                  <a:srgbClr val="FFFF00"/>
                </a:solidFill>
                <a:effectLst>
                  <a:outerShdw blurRad="38100" dist="38100" dir="2700000" algn="tl">
                    <a:srgbClr val="000000">
                      <a:alpha val="43137"/>
                    </a:srgbClr>
                  </a:outerShdw>
                </a:effectLst>
              </a:rPr>
              <a:t>Talent</a:t>
            </a:r>
            <a:r>
              <a:rPr lang="en-US" sz="3200" dirty="0">
                <a:effectLst>
                  <a:outerShdw blurRad="38100" dist="38100" dir="2700000" algn="tl">
                    <a:srgbClr val="000000">
                      <a:alpha val="43137"/>
                    </a:srgbClr>
                  </a:outerShdw>
                </a:effectLst>
              </a:rPr>
              <a:t> = 65-70 lb. or 30.3 kg.</a:t>
            </a:r>
            <a:endParaRPr lang="en-US" sz="4800" dirty="0">
              <a:solidFill>
                <a:srgbClr val="FFFF00"/>
              </a:solidFill>
              <a:effectLst>
                <a:outerShdw blurRad="38100" dist="38100" dir="2700000" algn="tl">
                  <a:srgbClr val="000000">
                    <a:alpha val="43137"/>
                  </a:srgbClr>
                </a:outerShdw>
              </a:effectLst>
              <a:latin typeface="Penoir" panose="020B0500000000000000" pitchFamily="34" charset="0"/>
            </a:endParaRPr>
          </a:p>
        </p:txBody>
      </p:sp>
      <p:sp>
        <p:nvSpPr>
          <p:cNvPr id="6" name="TextBox 5"/>
          <p:cNvSpPr txBox="1"/>
          <p:nvPr/>
        </p:nvSpPr>
        <p:spPr>
          <a:xfrm>
            <a:off x="689767" y="3308413"/>
            <a:ext cx="7971339" cy="584775"/>
          </a:xfrm>
          <a:prstGeom prst="rect">
            <a:avLst/>
          </a:prstGeom>
          <a:noFill/>
        </p:spPr>
        <p:txBody>
          <a:bodyPr wrap="square" rtlCol="0">
            <a:spAutoFit/>
          </a:bodyPr>
          <a:lstStyle/>
          <a:p>
            <a:pPr marL="285750" indent="-285750">
              <a:buFont typeface="Arial" panose="020B0604020202020204" pitchFamily="34" charset="0"/>
              <a:buChar char="•"/>
            </a:pPr>
            <a:r>
              <a:rPr lang="en-US" sz="3200" b="1" dirty="0">
                <a:solidFill>
                  <a:schemeClr val="bg1"/>
                </a:solidFill>
                <a:effectLst>
                  <a:outerShdw blurRad="38100" dist="38100" dir="2700000" algn="tl">
                    <a:srgbClr val="000000">
                      <a:alpha val="43137"/>
                    </a:srgbClr>
                  </a:outerShdw>
                </a:effectLst>
              </a:rPr>
              <a:t> </a:t>
            </a:r>
            <a:r>
              <a:rPr lang="en-US" sz="3200" dirty="0">
                <a:solidFill>
                  <a:srgbClr val="FFFF00"/>
                </a:solidFill>
                <a:effectLst>
                  <a:outerShdw blurRad="38100" dist="38100" dir="2700000" algn="tl">
                    <a:srgbClr val="000000">
                      <a:alpha val="43137"/>
                    </a:srgbClr>
                  </a:outerShdw>
                </a:effectLst>
              </a:rPr>
              <a:t>Mina</a:t>
            </a:r>
            <a:r>
              <a:rPr lang="en-US" sz="3200" dirty="0">
                <a:effectLst>
                  <a:outerShdw blurRad="38100" dist="38100" dir="2700000" algn="tl">
                    <a:srgbClr val="000000">
                      <a:alpha val="43137"/>
                    </a:srgbClr>
                  </a:outerShdw>
                </a:effectLst>
              </a:rPr>
              <a:t> = about 1.25 lb. or .571 kg.</a:t>
            </a:r>
            <a:endParaRPr lang="en-US" sz="3200" b="1" i="1" cap="small"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558716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par>
                                <p:cTn id="18" presetID="3" presetClass="emph" presetSubtype="2" fill="hold" grpId="1" nodeType="withEffect">
                                  <p:stCondLst>
                                    <p:cond delay="0"/>
                                  </p:stCondLst>
                                  <p:childTnLst>
                                    <p:animClr clrSpc="rgb" dir="cw">
                                      <p:cBhvr override="childStyle">
                                        <p:cTn id="19" dur="2000" fill="hold"/>
                                        <p:tgtEl>
                                          <p:spTgt spid="2"/>
                                        </p:tgtEl>
                                        <p:attrNameLst>
                                          <p:attrName>style.color</p:attrName>
                                        </p:attrNameLst>
                                      </p:cBhvr>
                                      <p:to>
                                        <a:schemeClr val="accent2"/>
                                      </p:to>
                                    </p:animClr>
                                  </p:childTnLst>
                                </p:cTn>
                              </p:par>
                              <p:par>
                                <p:cTn id="20" presetID="3" presetClass="emph" presetSubtype="2" fill="hold" grpId="1" nodeType="withEffect">
                                  <p:stCondLst>
                                    <p:cond delay="0"/>
                                  </p:stCondLst>
                                  <p:childTnLst>
                                    <p:animClr clrSpc="rgb" dir="cw">
                                      <p:cBhvr override="childStyle">
                                        <p:cTn id="21" dur="2000" fill="hold"/>
                                        <p:tgtEl>
                                          <p:spTgt spid="4"/>
                                        </p:tgtEl>
                                        <p:attrNameLst>
                                          <p:attrName>style.color</p:attrName>
                                        </p:attrNameLst>
                                      </p:cBhvr>
                                      <p:to>
                                        <a:schemeClr val="accent2"/>
                                      </p:to>
                                    </p:animClr>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4" grpId="0"/>
      <p:bldP spid="4" grpId="1"/>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1077218"/>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The Parable of the Minas (Luke 19:11-26) is a measure of our faithfulness to the Lord</a:t>
            </a:r>
            <a:endParaRPr lang="en-US" sz="4800" dirty="0">
              <a:solidFill>
                <a:srgbClr val="FFFF00"/>
              </a:solidFill>
              <a:effectLst>
                <a:outerShdw blurRad="38100" dist="38100" dir="2700000" algn="tl">
                  <a:srgbClr val="000000">
                    <a:alpha val="43137"/>
                  </a:srgbClr>
                </a:outerShdw>
              </a:effectLst>
              <a:latin typeface="Penoir" panose="020B0500000000000000" pitchFamily="34" charset="0"/>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25:14-30</a:t>
            </a:r>
          </a:p>
        </p:txBody>
      </p:sp>
      <p:sp>
        <p:nvSpPr>
          <p:cNvPr id="4" name="TextBox 3"/>
          <p:cNvSpPr txBox="1"/>
          <p:nvPr/>
        </p:nvSpPr>
        <p:spPr>
          <a:xfrm>
            <a:off x="690880" y="1756232"/>
            <a:ext cx="7971339" cy="2554545"/>
          </a:xfrm>
          <a:prstGeom prst="rect">
            <a:avLst/>
          </a:prstGeom>
          <a:noFill/>
        </p:spPr>
        <p:txBody>
          <a:bodyPr wrap="square" rtlCol="0">
            <a:spAutoFit/>
          </a:bodyPr>
          <a:lstStyle/>
          <a:p>
            <a:pPr marL="285750" indent="-285750">
              <a:buFont typeface="Arial" panose="020B0604020202020204" pitchFamily="34" charset="0"/>
              <a:buChar char="•"/>
            </a:pPr>
            <a:r>
              <a:rPr lang="en-US" sz="3200" b="1" dirty="0">
                <a:solidFill>
                  <a:schemeClr val="bg1"/>
                </a:solidFill>
                <a:effectLst>
                  <a:outerShdw blurRad="38100" dist="38100" dir="2700000" algn="tl">
                    <a:srgbClr val="000000">
                      <a:alpha val="43137"/>
                    </a:srgbClr>
                  </a:outerShdw>
                </a:effectLst>
              </a:rPr>
              <a:t> </a:t>
            </a:r>
            <a:r>
              <a:rPr lang="en-US" sz="3200" dirty="0">
                <a:effectLst>
                  <a:outerShdw blurRad="38100" dist="38100" dir="2700000" algn="tl">
                    <a:srgbClr val="000000">
                      <a:alpha val="43137"/>
                    </a:srgbClr>
                  </a:outerShdw>
                </a:effectLst>
              </a:rPr>
              <a:t>Rom. 12:3 ~ </a:t>
            </a:r>
            <a:r>
              <a:rPr lang="en-US" sz="3200" dirty="0">
                <a:solidFill>
                  <a:srgbClr val="FFFF00"/>
                </a:solidFill>
                <a:effectLst>
                  <a:outerShdw blurRad="38100" dist="38100" dir="2700000" algn="tl">
                    <a:srgbClr val="000000">
                      <a:alpha val="43137"/>
                    </a:srgbClr>
                  </a:outerShdw>
                </a:effectLst>
              </a:rPr>
              <a:t>For I say, through the grace given to me, to everyone who is among you, not to think </a:t>
            </a:r>
            <a:r>
              <a:rPr lang="en-US" sz="3200" i="1" dirty="0">
                <a:solidFill>
                  <a:srgbClr val="FFFF00"/>
                </a:solidFill>
                <a:effectLst>
                  <a:outerShdw blurRad="38100" dist="38100" dir="2700000" algn="tl">
                    <a:srgbClr val="000000">
                      <a:alpha val="43137"/>
                    </a:srgbClr>
                  </a:outerShdw>
                </a:effectLst>
              </a:rPr>
              <a:t>of himself</a:t>
            </a:r>
            <a:r>
              <a:rPr lang="en-US" sz="3200" dirty="0">
                <a:solidFill>
                  <a:srgbClr val="FFFF00"/>
                </a:solidFill>
                <a:effectLst>
                  <a:outerShdw blurRad="38100" dist="38100" dir="2700000" algn="tl">
                    <a:srgbClr val="000000">
                      <a:alpha val="43137"/>
                    </a:srgbClr>
                  </a:outerShdw>
                </a:effectLst>
              </a:rPr>
              <a:t> more highly than he ought to think, but to think soberly, as God has dealt to each one a measure of faith.</a:t>
            </a:r>
          </a:p>
        </p:txBody>
      </p:sp>
      <p:sp>
        <p:nvSpPr>
          <p:cNvPr id="5" name="TextBox 4"/>
          <p:cNvSpPr txBox="1"/>
          <p:nvPr/>
        </p:nvSpPr>
        <p:spPr>
          <a:xfrm>
            <a:off x="469376" y="4308808"/>
            <a:ext cx="8200103" cy="1569660"/>
          </a:xfrm>
          <a:prstGeom prst="rect">
            <a:avLst/>
          </a:prstGeom>
          <a:noFill/>
        </p:spPr>
        <p:txBody>
          <a:bodyPr wrap="square" rtlCol="0">
            <a:spAutoFit/>
          </a:bodyPr>
          <a:lstStyle/>
          <a:p>
            <a:r>
              <a:rPr lang="en-US" sz="3200" dirty="0"/>
              <a:t>The Parable of the Talents (Matt. 25:14-30) is a measure of our faithfulness with what He has entrusted to us</a:t>
            </a:r>
            <a:endParaRPr lang="en-US" sz="3200" dirty="0">
              <a:solidFill>
                <a:srgbClr val="FFFF00"/>
              </a:solidFill>
              <a:latin typeface="Penoir" panose="020B0500000000000000" pitchFamily="34" charset="0"/>
            </a:endParaRPr>
          </a:p>
        </p:txBody>
      </p:sp>
    </p:spTree>
    <p:extLst>
      <p:ext uri="{BB962C8B-B14F-4D97-AF65-F5344CB8AC3E}">
        <p14:creationId xmlns:p14="http://schemas.microsoft.com/office/powerpoint/2010/main" val="1028380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par>
                                <p:cTn id="18" presetID="3" presetClass="emph" presetSubtype="2" fill="hold" grpId="1" nodeType="withEffect">
                                  <p:stCondLst>
                                    <p:cond delay="0"/>
                                  </p:stCondLst>
                                  <p:childTnLst>
                                    <p:animClr clrSpc="rgb" dir="cw">
                                      <p:cBhvr override="childStyle">
                                        <p:cTn id="19" dur="2000" fill="hold"/>
                                        <p:tgtEl>
                                          <p:spTgt spid="2"/>
                                        </p:tgtEl>
                                        <p:attrNameLst>
                                          <p:attrName>style.color</p:attrName>
                                        </p:attrNameLst>
                                      </p:cBhvr>
                                      <p:to>
                                        <a:schemeClr val="accent2"/>
                                      </p:to>
                                    </p:animClr>
                                  </p:childTnLst>
                                </p:cTn>
                              </p:par>
                              <p:par>
                                <p:cTn id="20" presetID="3" presetClass="emph" presetSubtype="2" fill="hold" grpId="1" nodeType="withEffect">
                                  <p:stCondLst>
                                    <p:cond delay="0"/>
                                  </p:stCondLst>
                                  <p:childTnLst>
                                    <p:animClr clrSpc="rgb" dir="cw">
                                      <p:cBhvr override="childStyle">
                                        <p:cTn id="21" dur="2000" fill="hold"/>
                                        <p:tgtEl>
                                          <p:spTgt spid="4"/>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4" grpId="0"/>
      <p:bldP spid="4" grpId="1"/>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25:14-30</a:t>
            </a:r>
          </a:p>
        </p:txBody>
      </p:sp>
    </p:spTree>
    <p:extLst>
      <p:ext uri="{BB962C8B-B14F-4D97-AF65-F5344CB8AC3E}">
        <p14:creationId xmlns:p14="http://schemas.microsoft.com/office/powerpoint/2010/main" val="3029670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25:14-30</a:t>
            </a:r>
          </a:p>
        </p:txBody>
      </p:sp>
      <p:graphicFrame>
        <p:nvGraphicFramePr>
          <p:cNvPr id="5" name="Table 4"/>
          <p:cNvGraphicFramePr>
            <a:graphicFrameLocks noGrp="1"/>
          </p:cNvGraphicFramePr>
          <p:nvPr>
            <p:extLst>
              <p:ext uri="{D42A27DB-BD31-4B8C-83A1-F6EECF244321}">
                <p14:modId xmlns:p14="http://schemas.microsoft.com/office/powerpoint/2010/main" val="2269978414"/>
              </p:ext>
            </p:extLst>
          </p:nvPr>
        </p:nvGraphicFramePr>
        <p:xfrm>
          <a:off x="471714" y="703944"/>
          <a:ext cx="8215086" cy="5246912"/>
        </p:xfrm>
        <a:graphic>
          <a:graphicData uri="http://schemas.openxmlformats.org/drawingml/2006/table">
            <a:tbl>
              <a:tblPr firstRow="1" bandRow="1">
                <a:tableStyleId>{5C22544A-7EE6-4342-B048-85BDC9FD1C3A}</a:tableStyleId>
              </a:tblPr>
              <a:tblGrid>
                <a:gridCol w="2402115">
                  <a:extLst>
                    <a:ext uri="{9D8B030D-6E8A-4147-A177-3AD203B41FA5}">
                      <a16:colId xmlns:a16="http://schemas.microsoft.com/office/drawing/2014/main" val="2253695299"/>
                    </a:ext>
                  </a:extLst>
                </a:gridCol>
                <a:gridCol w="2750457">
                  <a:extLst>
                    <a:ext uri="{9D8B030D-6E8A-4147-A177-3AD203B41FA5}">
                      <a16:colId xmlns:a16="http://schemas.microsoft.com/office/drawing/2014/main" val="1027724847"/>
                    </a:ext>
                  </a:extLst>
                </a:gridCol>
                <a:gridCol w="3062514">
                  <a:extLst>
                    <a:ext uri="{9D8B030D-6E8A-4147-A177-3AD203B41FA5}">
                      <a16:colId xmlns:a16="http://schemas.microsoft.com/office/drawing/2014/main" val="968546397"/>
                    </a:ext>
                  </a:extLst>
                </a:gridCol>
              </a:tblGrid>
              <a:tr h="655864">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r>
                        <a:rPr lang="en-US" sz="2800" b="0" dirty="0">
                          <a:solidFill>
                            <a:srgbClr val="FFFF00"/>
                          </a:solidFill>
                          <a:effectLst>
                            <a:outerShdw blurRad="38100" dist="38100" dir="2700000" algn="tl">
                              <a:srgbClr val="000000">
                                <a:alpha val="43137"/>
                              </a:srgbClr>
                            </a:outerShdw>
                          </a:effectLst>
                        </a:rPr>
                        <a:t>Luke</a:t>
                      </a:r>
                      <a:r>
                        <a:rPr lang="en-US" sz="2800" b="0" baseline="0" dirty="0">
                          <a:solidFill>
                            <a:srgbClr val="FFFF00"/>
                          </a:solidFill>
                          <a:effectLst>
                            <a:outerShdw blurRad="38100" dist="38100" dir="2700000" algn="tl">
                              <a:srgbClr val="000000">
                                <a:alpha val="43137"/>
                              </a:srgbClr>
                            </a:outerShdw>
                          </a:effectLst>
                        </a:rPr>
                        <a:t> 19:11-26</a:t>
                      </a:r>
                      <a:endParaRPr lang="en-US" sz="2800" b="0" dirty="0">
                        <a:solidFill>
                          <a:srgbClr val="FFFF00"/>
                        </a:solidFill>
                        <a:effectLst>
                          <a:outerShdw blurRad="38100" dist="38100" dir="2700000" algn="tl">
                            <a:srgbClr val="000000">
                              <a:alpha val="43137"/>
                            </a:srgbClr>
                          </a:outerShdw>
                        </a:effectLst>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r>
                        <a:rPr lang="en-US" sz="2800" b="0" dirty="0">
                          <a:solidFill>
                            <a:srgbClr val="FFFF00"/>
                          </a:solidFill>
                          <a:effectLst>
                            <a:outerShdw blurRad="38100" dist="38100" dir="2700000" algn="tl">
                              <a:srgbClr val="000000">
                                <a:alpha val="43137"/>
                              </a:srgbClr>
                            </a:outerShdw>
                          </a:effectLst>
                        </a:rPr>
                        <a:t>Matt.</a:t>
                      </a:r>
                      <a:r>
                        <a:rPr lang="en-US" sz="2800" b="0" baseline="0" dirty="0">
                          <a:solidFill>
                            <a:srgbClr val="FFFF00"/>
                          </a:solidFill>
                          <a:effectLst>
                            <a:outerShdw blurRad="38100" dist="38100" dir="2700000" algn="tl">
                              <a:srgbClr val="000000">
                                <a:alpha val="43137"/>
                              </a:srgbClr>
                            </a:outerShdw>
                          </a:effectLst>
                        </a:rPr>
                        <a:t> 25:14-30</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65323643"/>
                  </a:ext>
                </a:extLst>
              </a:tr>
              <a:tr h="655864">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07569725"/>
                  </a:ext>
                </a:extLst>
              </a:tr>
              <a:tr h="655864">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70841766"/>
                  </a:ext>
                </a:extLst>
              </a:tr>
              <a:tr h="655864">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1897019"/>
                  </a:ext>
                </a:extLst>
              </a:tr>
              <a:tr h="655864">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71211818"/>
                  </a:ext>
                </a:extLst>
              </a:tr>
              <a:tr h="655864">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22420951"/>
                  </a:ext>
                </a:extLst>
              </a:tr>
              <a:tr h="655864">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76011194"/>
                  </a:ext>
                </a:extLst>
              </a:tr>
              <a:tr h="655864">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325567"/>
                  </a:ext>
                </a:extLst>
              </a:tr>
            </a:tbl>
          </a:graphicData>
        </a:graphic>
      </p:graphicFrame>
      <p:sp>
        <p:nvSpPr>
          <p:cNvPr id="6" name="TextBox 5"/>
          <p:cNvSpPr txBox="1"/>
          <p:nvPr/>
        </p:nvSpPr>
        <p:spPr>
          <a:xfrm>
            <a:off x="486229" y="1416890"/>
            <a:ext cx="2634340" cy="523220"/>
          </a:xfrm>
          <a:prstGeom prst="rect">
            <a:avLst/>
          </a:prstGeom>
          <a:noFill/>
        </p:spPr>
        <p:txBody>
          <a:bodyPr wrap="square" rtlCol="0" anchor="ctr">
            <a:spAutoFit/>
          </a:bodyPr>
          <a:lstStyle/>
          <a:p>
            <a:r>
              <a:rPr lang="en-US" sz="2800" dirty="0">
                <a:solidFill>
                  <a:srgbClr val="FFFF00"/>
                </a:solidFill>
                <a:effectLst>
                  <a:outerShdw blurRad="38100" dist="38100" dir="2700000" algn="tl">
                    <a:srgbClr val="000000">
                      <a:alpha val="43137"/>
                    </a:srgbClr>
                  </a:outerShdw>
                </a:effectLst>
              </a:rPr>
              <a:t># of servants</a:t>
            </a:r>
          </a:p>
        </p:txBody>
      </p:sp>
      <p:sp>
        <p:nvSpPr>
          <p:cNvPr id="7" name="TextBox 6"/>
          <p:cNvSpPr txBox="1"/>
          <p:nvPr/>
        </p:nvSpPr>
        <p:spPr>
          <a:xfrm>
            <a:off x="3104725" y="1425676"/>
            <a:ext cx="2301841" cy="523220"/>
          </a:xfrm>
          <a:prstGeom prst="rect">
            <a:avLst/>
          </a:prstGeom>
          <a:noFill/>
        </p:spPr>
        <p:txBody>
          <a:bodyPr wrap="square" rtlCol="0" anchor="ctr">
            <a:spAutoFit/>
          </a:bodyPr>
          <a:lstStyle/>
          <a:p>
            <a:pPr algn="ctr"/>
            <a:r>
              <a:rPr lang="en-US" sz="2800" dirty="0">
                <a:effectLst>
                  <a:outerShdw blurRad="38100" dist="38100" dir="2700000" algn="tl">
                    <a:srgbClr val="000000">
                      <a:alpha val="43137"/>
                    </a:srgbClr>
                  </a:outerShdw>
                </a:effectLst>
              </a:rPr>
              <a:t>10</a:t>
            </a:r>
          </a:p>
        </p:txBody>
      </p:sp>
      <p:sp>
        <p:nvSpPr>
          <p:cNvPr id="8" name="TextBox 7"/>
          <p:cNvSpPr txBox="1"/>
          <p:nvPr/>
        </p:nvSpPr>
        <p:spPr>
          <a:xfrm>
            <a:off x="5714116" y="1459208"/>
            <a:ext cx="2863824" cy="523220"/>
          </a:xfrm>
          <a:prstGeom prst="rect">
            <a:avLst/>
          </a:prstGeom>
          <a:noFill/>
        </p:spPr>
        <p:txBody>
          <a:bodyPr wrap="square" rtlCol="0" anchor="ctr">
            <a:spAutoFit/>
          </a:bodyPr>
          <a:lstStyle/>
          <a:p>
            <a:pPr algn="ctr"/>
            <a:r>
              <a:rPr lang="en-US" sz="2800" dirty="0">
                <a:effectLst>
                  <a:outerShdw blurRad="38100" dist="38100" dir="2700000" algn="tl">
                    <a:srgbClr val="000000">
                      <a:alpha val="43137"/>
                    </a:srgbClr>
                  </a:outerShdw>
                </a:effectLst>
              </a:rPr>
              <a:t>3</a:t>
            </a:r>
          </a:p>
        </p:txBody>
      </p:sp>
      <p:sp>
        <p:nvSpPr>
          <p:cNvPr id="9" name="TextBox 8"/>
          <p:cNvSpPr txBox="1"/>
          <p:nvPr/>
        </p:nvSpPr>
        <p:spPr>
          <a:xfrm>
            <a:off x="478975" y="2070032"/>
            <a:ext cx="2634340" cy="523220"/>
          </a:xfrm>
          <a:prstGeom prst="rect">
            <a:avLst/>
          </a:prstGeom>
          <a:noFill/>
        </p:spPr>
        <p:txBody>
          <a:bodyPr wrap="square" rtlCol="0" anchor="ctr">
            <a:spAutoFit/>
          </a:bodyPr>
          <a:lstStyle/>
          <a:p>
            <a:r>
              <a:rPr lang="en-US" sz="2800" dirty="0">
                <a:solidFill>
                  <a:srgbClr val="FFFF00"/>
                </a:solidFill>
                <a:effectLst>
                  <a:outerShdw blurRad="38100" dist="38100" dir="2700000" algn="tl">
                    <a:srgbClr val="000000">
                      <a:alpha val="43137"/>
                    </a:srgbClr>
                  </a:outerShdw>
                </a:effectLst>
              </a:rPr>
              <a:t>Unit of money</a:t>
            </a:r>
          </a:p>
        </p:txBody>
      </p:sp>
      <p:sp>
        <p:nvSpPr>
          <p:cNvPr id="10" name="TextBox 9"/>
          <p:cNvSpPr txBox="1"/>
          <p:nvPr/>
        </p:nvSpPr>
        <p:spPr>
          <a:xfrm>
            <a:off x="3097471" y="2078818"/>
            <a:ext cx="2301841" cy="523220"/>
          </a:xfrm>
          <a:prstGeom prst="rect">
            <a:avLst/>
          </a:prstGeom>
          <a:noFill/>
        </p:spPr>
        <p:txBody>
          <a:bodyPr wrap="square" rtlCol="0" anchor="ctr">
            <a:spAutoFit/>
          </a:bodyPr>
          <a:lstStyle/>
          <a:p>
            <a:pPr algn="ctr"/>
            <a:r>
              <a:rPr lang="en-US" sz="2800" dirty="0">
                <a:effectLst>
                  <a:outerShdw blurRad="38100" dist="38100" dir="2700000" algn="tl">
                    <a:srgbClr val="000000">
                      <a:alpha val="43137"/>
                    </a:srgbClr>
                  </a:outerShdw>
                </a:effectLst>
              </a:rPr>
              <a:t>Mina</a:t>
            </a:r>
          </a:p>
        </p:txBody>
      </p:sp>
      <p:sp>
        <p:nvSpPr>
          <p:cNvPr id="11" name="TextBox 10"/>
          <p:cNvSpPr txBox="1"/>
          <p:nvPr/>
        </p:nvSpPr>
        <p:spPr>
          <a:xfrm>
            <a:off x="5706862" y="2112350"/>
            <a:ext cx="2863824" cy="523220"/>
          </a:xfrm>
          <a:prstGeom prst="rect">
            <a:avLst/>
          </a:prstGeom>
          <a:noFill/>
        </p:spPr>
        <p:txBody>
          <a:bodyPr wrap="square" rtlCol="0" anchor="ctr">
            <a:spAutoFit/>
          </a:bodyPr>
          <a:lstStyle/>
          <a:p>
            <a:pPr algn="ctr"/>
            <a:r>
              <a:rPr lang="en-US" sz="2800" dirty="0">
                <a:effectLst>
                  <a:outerShdw blurRad="38100" dist="38100" dir="2700000" algn="tl">
                    <a:srgbClr val="000000">
                      <a:alpha val="43137"/>
                    </a:srgbClr>
                  </a:outerShdw>
                </a:effectLst>
              </a:rPr>
              <a:t>Talent</a:t>
            </a:r>
          </a:p>
        </p:txBody>
      </p:sp>
      <p:sp>
        <p:nvSpPr>
          <p:cNvPr id="12" name="TextBox 11"/>
          <p:cNvSpPr txBox="1"/>
          <p:nvPr/>
        </p:nvSpPr>
        <p:spPr>
          <a:xfrm>
            <a:off x="493489" y="2730433"/>
            <a:ext cx="2634340" cy="523220"/>
          </a:xfrm>
          <a:prstGeom prst="rect">
            <a:avLst/>
          </a:prstGeom>
          <a:noFill/>
        </p:spPr>
        <p:txBody>
          <a:bodyPr wrap="square" rtlCol="0" anchor="ctr">
            <a:spAutoFit/>
          </a:bodyPr>
          <a:lstStyle/>
          <a:p>
            <a:r>
              <a:rPr lang="en-US" sz="2800" dirty="0">
                <a:solidFill>
                  <a:srgbClr val="FFFF00"/>
                </a:solidFill>
                <a:effectLst>
                  <a:outerShdw blurRad="38100" dist="38100" dir="2700000" algn="tl">
                    <a:srgbClr val="000000">
                      <a:alpha val="43137"/>
                    </a:srgbClr>
                  </a:outerShdw>
                </a:effectLst>
              </a:rPr>
              <a:t>Amount given</a:t>
            </a:r>
          </a:p>
        </p:txBody>
      </p:sp>
      <p:sp>
        <p:nvSpPr>
          <p:cNvPr id="13" name="TextBox 12"/>
          <p:cNvSpPr txBox="1"/>
          <p:nvPr/>
        </p:nvSpPr>
        <p:spPr>
          <a:xfrm>
            <a:off x="3111985" y="2739219"/>
            <a:ext cx="2301841" cy="523220"/>
          </a:xfrm>
          <a:prstGeom prst="rect">
            <a:avLst/>
          </a:prstGeom>
          <a:noFill/>
        </p:spPr>
        <p:txBody>
          <a:bodyPr wrap="square" rtlCol="0" anchor="ctr">
            <a:spAutoFit/>
          </a:bodyPr>
          <a:lstStyle/>
          <a:p>
            <a:pPr algn="ctr"/>
            <a:r>
              <a:rPr lang="en-US" sz="2800" dirty="0">
                <a:effectLst>
                  <a:outerShdw blurRad="38100" dist="38100" dir="2700000" algn="tl">
                    <a:srgbClr val="000000">
                      <a:alpha val="43137"/>
                    </a:srgbClr>
                  </a:outerShdw>
                </a:effectLst>
              </a:rPr>
              <a:t>1</a:t>
            </a:r>
          </a:p>
        </p:txBody>
      </p:sp>
      <p:sp>
        <p:nvSpPr>
          <p:cNvPr id="14" name="TextBox 13"/>
          <p:cNvSpPr txBox="1"/>
          <p:nvPr/>
        </p:nvSpPr>
        <p:spPr>
          <a:xfrm>
            <a:off x="5721376" y="2772751"/>
            <a:ext cx="2863824" cy="523220"/>
          </a:xfrm>
          <a:prstGeom prst="rect">
            <a:avLst/>
          </a:prstGeom>
          <a:noFill/>
        </p:spPr>
        <p:txBody>
          <a:bodyPr wrap="square" rtlCol="0" anchor="ctr">
            <a:spAutoFit/>
          </a:bodyPr>
          <a:lstStyle/>
          <a:p>
            <a:pPr algn="ctr"/>
            <a:r>
              <a:rPr lang="en-US" sz="2800" dirty="0">
                <a:effectLst>
                  <a:outerShdw blurRad="38100" dist="38100" dir="2700000" algn="tl">
                    <a:srgbClr val="000000">
                      <a:alpha val="43137"/>
                    </a:srgbClr>
                  </a:outerShdw>
                </a:effectLst>
              </a:rPr>
              <a:t>5, 2, 1</a:t>
            </a:r>
          </a:p>
        </p:txBody>
      </p:sp>
      <p:sp>
        <p:nvSpPr>
          <p:cNvPr id="15" name="TextBox 14"/>
          <p:cNvSpPr txBox="1"/>
          <p:nvPr/>
        </p:nvSpPr>
        <p:spPr>
          <a:xfrm>
            <a:off x="486235" y="3405347"/>
            <a:ext cx="2307765" cy="523220"/>
          </a:xfrm>
          <a:prstGeom prst="rect">
            <a:avLst/>
          </a:prstGeom>
          <a:noFill/>
        </p:spPr>
        <p:txBody>
          <a:bodyPr wrap="square" rtlCol="0" anchor="ctr">
            <a:spAutoFit/>
          </a:bodyPr>
          <a:lstStyle/>
          <a:p>
            <a:r>
              <a:rPr lang="en-US" sz="2800" dirty="0">
                <a:solidFill>
                  <a:srgbClr val="FFFF00"/>
                </a:solidFill>
                <a:effectLst>
                  <a:outerShdw blurRad="38100" dist="38100" dir="2700000" algn="tl">
                    <a:srgbClr val="000000">
                      <a:alpha val="43137"/>
                    </a:srgbClr>
                  </a:outerShdw>
                </a:effectLst>
              </a:rPr>
              <a:t>Equiv. wages</a:t>
            </a:r>
          </a:p>
        </p:txBody>
      </p:sp>
      <p:sp>
        <p:nvSpPr>
          <p:cNvPr id="16" name="TextBox 15"/>
          <p:cNvSpPr txBox="1"/>
          <p:nvPr/>
        </p:nvSpPr>
        <p:spPr>
          <a:xfrm>
            <a:off x="3104731" y="3414133"/>
            <a:ext cx="2301841" cy="523220"/>
          </a:xfrm>
          <a:prstGeom prst="rect">
            <a:avLst/>
          </a:prstGeom>
          <a:noFill/>
        </p:spPr>
        <p:txBody>
          <a:bodyPr wrap="square" rtlCol="0" anchor="ctr">
            <a:spAutoFit/>
          </a:bodyPr>
          <a:lstStyle/>
          <a:p>
            <a:pPr algn="ctr"/>
            <a:r>
              <a:rPr lang="en-US" sz="2800" dirty="0">
                <a:effectLst>
                  <a:outerShdw blurRad="38100" dist="38100" dir="2700000" algn="tl">
                    <a:srgbClr val="000000">
                      <a:alpha val="43137"/>
                    </a:srgbClr>
                  </a:outerShdw>
                </a:effectLst>
              </a:rPr>
              <a:t>3 months</a:t>
            </a:r>
          </a:p>
        </p:txBody>
      </p:sp>
      <p:sp>
        <p:nvSpPr>
          <p:cNvPr id="17" name="TextBox 16"/>
          <p:cNvSpPr txBox="1"/>
          <p:nvPr/>
        </p:nvSpPr>
        <p:spPr>
          <a:xfrm>
            <a:off x="5714122" y="3447665"/>
            <a:ext cx="2863824" cy="523220"/>
          </a:xfrm>
          <a:prstGeom prst="rect">
            <a:avLst/>
          </a:prstGeom>
          <a:noFill/>
        </p:spPr>
        <p:txBody>
          <a:bodyPr wrap="square" rtlCol="0" anchor="ctr">
            <a:spAutoFit/>
          </a:bodyPr>
          <a:lstStyle/>
          <a:p>
            <a:pPr algn="ctr"/>
            <a:r>
              <a:rPr lang="en-US" sz="2800" dirty="0">
                <a:effectLst>
                  <a:outerShdw blurRad="38100" dist="38100" dir="2700000" algn="tl">
                    <a:srgbClr val="000000">
                      <a:alpha val="43137"/>
                    </a:srgbClr>
                  </a:outerShdw>
                </a:effectLst>
              </a:rPr>
              <a:t>15-17 years</a:t>
            </a:r>
          </a:p>
        </p:txBody>
      </p:sp>
      <p:sp>
        <p:nvSpPr>
          <p:cNvPr id="18" name="TextBox 17"/>
          <p:cNvSpPr txBox="1"/>
          <p:nvPr/>
        </p:nvSpPr>
        <p:spPr>
          <a:xfrm>
            <a:off x="486238" y="4051229"/>
            <a:ext cx="2648847" cy="523220"/>
          </a:xfrm>
          <a:prstGeom prst="rect">
            <a:avLst/>
          </a:prstGeom>
          <a:noFill/>
        </p:spPr>
        <p:txBody>
          <a:bodyPr wrap="square" rtlCol="0" anchor="ctr">
            <a:spAutoFit/>
          </a:bodyPr>
          <a:lstStyle/>
          <a:p>
            <a:r>
              <a:rPr lang="en-US" sz="2800" dirty="0">
                <a:solidFill>
                  <a:srgbClr val="FFFF00"/>
                </a:solidFill>
                <a:effectLst>
                  <a:outerShdw blurRad="38100" dist="38100" dir="2700000" algn="tl">
                    <a:srgbClr val="000000">
                      <a:alpha val="43137"/>
                    </a:srgbClr>
                  </a:outerShdw>
                </a:effectLst>
              </a:rPr>
              <a:t>Comp. value</a:t>
            </a:r>
          </a:p>
        </p:txBody>
      </p:sp>
      <p:sp>
        <p:nvSpPr>
          <p:cNvPr id="19" name="TextBox 18"/>
          <p:cNvSpPr txBox="1"/>
          <p:nvPr/>
        </p:nvSpPr>
        <p:spPr>
          <a:xfrm>
            <a:off x="3104732" y="4045500"/>
            <a:ext cx="2301841" cy="523220"/>
          </a:xfrm>
          <a:prstGeom prst="rect">
            <a:avLst/>
          </a:prstGeom>
          <a:noFill/>
        </p:spPr>
        <p:txBody>
          <a:bodyPr wrap="square" rtlCol="0" anchor="ctr">
            <a:spAutoFit/>
          </a:bodyPr>
          <a:lstStyle/>
          <a:p>
            <a:pPr algn="ctr"/>
            <a:r>
              <a:rPr lang="en-US" sz="2800" dirty="0">
                <a:effectLst>
                  <a:outerShdw blurRad="38100" dist="38100" dir="2700000" algn="tl">
                    <a:srgbClr val="000000">
                      <a:alpha val="43137"/>
                    </a:srgbClr>
                  </a:outerShdw>
                </a:effectLst>
              </a:rPr>
              <a:t>1 mina</a:t>
            </a:r>
          </a:p>
        </p:txBody>
      </p:sp>
      <p:sp>
        <p:nvSpPr>
          <p:cNvPr id="20" name="TextBox 19"/>
          <p:cNvSpPr txBox="1"/>
          <p:nvPr/>
        </p:nvSpPr>
        <p:spPr>
          <a:xfrm>
            <a:off x="5714123" y="4079032"/>
            <a:ext cx="2863824" cy="523220"/>
          </a:xfrm>
          <a:prstGeom prst="rect">
            <a:avLst/>
          </a:prstGeom>
          <a:noFill/>
        </p:spPr>
        <p:txBody>
          <a:bodyPr wrap="square" rtlCol="0" anchor="ctr">
            <a:spAutoFit/>
          </a:bodyPr>
          <a:lstStyle/>
          <a:p>
            <a:pPr algn="ctr"/>
            <a:r>
              <a:rPr lang="en-US" sz="2800" dirty="0">
                <a:effectLst>
                  <a:outerShdw blurRad="38100" dist="38100" dir="2700000" algn="tl">
                    <a:srgbClr val="000000">
                      <a:alpha val="43137"/>
                    </a:srgbClr>
                  </a:outerShdw>
                </a:effectLst>
              </a:rPr>
              <a:t>60 minas</a:t>
            </a:r>
          </a:p>
        </p:txBody>
      </p:sp>
      <p:sp>
        <p:nvSpPr>
          <p:cNvPr id="21" name="TextBox 20"/>
          <p:cNvSpPr txBox="1"/>
          <p:nvPr/>
        </p:nvSpPr>
        <p:spPr>
          <a:xfrm>
            <a:off x="486239" y="4711632"/>
            <a:ext cx="2648847" cy="523220"/>
          </a:xfrm>
          <a:prstGeom prst="rect">
            <a:avLst/>
          </a:prstGeom>
          <a:noFill/>
        </p:spPr>
        <p:txBody>
          <a:bodyPr wrap="square" rtlCol="0" anchor="ctr">
            <a:spAutoFit/>
          </a:bodyPr>
          <a:lstStyle/>
          <a:p>
            <a:r>
              <a:rPr lang="en-US" sz="2800" dirty="0">
                <a:solidFill>
                  <a:srgbClr val="FFFF00"/>
                </a:solidFill>
                <a:effectLst>
                  <a:outerShdw blurRad="38100" dist="38100" dir="2700000" algn="tl">
                    <a:srgbClr val="000000">
                      <a:alpha val="43137"/>
                    </a:srgbClr>
                  </a:outerShdw>
                </a:effectLst>
              </a:rPr>
              <a:t>Returns</a:t>
            </a:r>
          </a:p>
        </p:txBody>
      </p:sp>
      <p:sp>
        <p:nvSpPr>
          <p:cNvPr id="22" name="TextBox 21"/>
          <p:cNvSpPr txBox="1"/>
          <p:nvPr/>
        </p:nvSpPr>
        <p:spPr>
          <a:xfrm>
            <a:off x="2917371" y="4720555"/>
            <a:ext cx="2692402" cy="523220"/>
          </a:xfrm>
          <a:prstGeom prst="rect">
            <a:avLst/>
          </a:prstGeom>
          <a:noFill/>
        </p:spPr>
        <p:txBody>
          <a:bodyPr wrap="square" rtlCol="0" anchor="ctr">
            <a:spAutoFit/>
          </a:bodyPr>
          <a:lstStyle/>
          <a:p>
            <a:pPr algn="ctr"/>
            <a:r>
              <a:rPr lang="en-US" sz="2800" dirty="0">
                <a:effectLst>
                  <a:outerShdw blurRad="38100" dist="38100" dir="2700000" algn="tl">
                    <a:srgbClr val="000000">
                      <a:alpha val="43137"/>
                    </a:srgbClr>
                  </a:outerShdw>
                </a:effectLst>
              </a:rPr>
              <a:t>1000%, 500%</a:t>
            </a:r>
          </a:p>
        </p:txBody>
      </p:sp>
      <p:sp>
        <p:nvSpPr>
          <p:cNvPr id="23" name="TextBox 22"/>
          <p:cNvSpPr txBox="1"/>
          <p:nvPr/>
        </p:nvSpPr>
        <p:spPr>
          <a:xfrm>
            <a:off x="5721383" y="4746690"/>
            <a:ext cx="2863824" cy="523220"/>
          </a:xfrm>
          <a:prstGeom prst="rect">
            <a:avLst/>
          </a:prstGeom>
          <a:noFill/>
        </p:spPr>
        <p:txBody>
          <a:bodyPr wrap="square" rtlCol="0" anchor="ctr">
            <a:spAutoFit/>
          </a:bodyPr>
          <a:lstStyle/>
          <a:p>
            <a:pPr algn="ctr"/>
            <a:r>
              <a:rPr lang="en-US" sz="2800" dirty="0">
                <a:effectLst>
                  <a:outerShdw blurRad="38100" dist="38100" dir="2700000" algn="tl">
                    <a:srgbClr val="000000">
                      <a:alpha val="43137"/>
                    </a:srgbClr>
                  </a:outerShdw>
                </a:effectLst>
              </a:rPr>
              <a:t>100%</a:t>
            </a:r>
          </a:p>
        </p:txBody>
      </p:sp>
      <p:sp>
        <p:nvSpPr>
          <p:cNvPr id="24" name="TextBox 23"/>
          <p:cNvSpPr txBox="1"/>
          <p:nvPr/>
        </p:nvSpPr>
        <p:spPr>
          <a:xfrm>
            <a:off x="493499" y="5343004"/>
            <a:ext cx="2648847" cy="523220"/>
          </a:xfrm>
          <a:prstGeom prst="rect">
            <a:avLst/>
          </a:prstGeom>
          <a:noFill/>
        </p:spPr>
        <p:txBody>
          <a:bodyPr wrap="square" rtlCol="0" anchor="ctr">
            <a:spAutoFit/>
          </a:bodyPr>
          <a:lstStyle/>
          <a:p>
            <a:r>
              <a:rPr lang="en-US" sz="2800" dirty="0">
                <a:solidFill>
                  <a:srgbClr val="FFFF00"/>
                </a:solidFill>
                <a:effectLst>
                  <a:outerShdw blurRad="38100" dist="38100" dir="2700000" algn="tl">
                    <a:srgbClr val="000000">
                      <a:alpha val="43137"/>
                    </a:srgbClr>
                  </a:outerShdw>
                </a:effectLst>
              </a:rPr>
              <a:t>Rewards</a:t>
            </a:r>
          </a:p>
        </p:txBody>
      </p:sp>
      <p:sp>
        <p:nvSpPr>
          <p:cNvPr id="25" name="TextBox 24"/>
          <p:cNvSpPr txBox="1"/>
          <p:nvPr/>
        </p:nvSpPr>
        <p:spPr>
          <a:xfrm>
            <a:off x="3119252" y="5351926"/>
            <a:ext cx="2301841" cy="523220"/>
          </a:xfrm>
          <a:prstGeom prst="rect">
            <a:avLst/>
          </a:prstGeom>
          <a:noFill/>
        </p:spPr>
        <p:txBody>
          <a:bodyPr wrap="square" rtlCol="0" anchor="ctr">
            <a:spAutoFit/>
          </a:bodyPr>
          <a:lstStyle/>
          <a:p>
            <a:pPr algn="ctr"/>
            <a:r>
              <a:rPr lang="en-US" sz="2800" dirty="0">
                <a:effectLst>
                  <a:outerShdw blurRad="38100" dist="38100" dir="2700000" algn="tl">
                    <a:srgbClr val="000000">
                      <a:alpha val="43137"/>
                    </a:srgbClr>
                  </a:outerShdw>
                </a:effectLst>
              </a:rPr>
              <a:t>Rule of cities</a:t>
            </a:r>
          </a:p>
        </p:txBody>
      </p:sp>
      <p:sp>
        <p:nvSpPr>
          <p:cNvPr id="26" name="TextBox 25"/>
          <p:cNvSpPr txBox="1"/>
          <p:nvPr/>
        </p:nvSpPr>
        <p:spPr>
          <a:xfrm>
            <a:off x="5728642" y="5335750"/>
            <a:ext cx="2950901" cy="523220"/>
          </a:xfrm>
          <a:prstGeom prst="rect">
            <a:avLst/>
          </a:prstGeom>
          <a:noFill/>
        </p:spPr>
        <p:txBody>
          <a:bodyPr wrap="square" rtlCol="0" anchor="ctr">
            <a:spAutoFit/>
          </a:bodyPr>
          <a:lstStyle/>
          <a:p>
            <a:pPr algn="ctr"/>
            <a:r>
              <a:rPr lang="en-US" sz="2800" dirty="0">
                <a:effectLst>
                  <a:outerShdw blurRad="38100" dist="38100" dir="2700000" algn="tl">
                    <a:srgbClr val="000000">
                      <a:alpha val="43137"/>
                    </a:srgbClr>
                  </a:outerShdw>
                </a:effectLst>
              </a:rPr>
              <a:t>“Joy of your lord”</a:t>
            </a:r>
          </a:p>
        </p:txBody>
      </p:sp>
    </p:spTree>
    <p:extLst>
      <p:ext uri="{BB962C8B-B14F-4D97-AF65-F5344CB8AC3E}">
        <p14:creationId xmlns:p14="http://schemas.microsoft.com/office/powerpoint/2010/main" val="3935500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5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500"/>
                                        <p:tgtEl>
                                          <p:spTgt spid="9"/>
                                        </p:tgtEl>
                                      </p:cBhvr>
                                    </p:animEffect>
                                  </p:childTnLst>
                                </p:cTn>
                              </p:par>
                            </p:childTnLst>
                          </p:cTn>
                        </p:par>
                        <p:par>
                          <p:cTn id="26" fill="hold">
                            <p:stCondLst>
                              <p:cond delay="500"/>
                            </p:stCondLst>
                            <p:childTnLst>
                              <p:par>
                                <p:cTn id="27" presetID="10" presetClass="entr" presetSubtype="0" fill="hold" grpId="0" nodeType="after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fade">
                                      <p:cBhvr>
                                        <p:cTn id="29" dur="500"/>
                                        <p:tgtEl>
                                          <p:spTgt spid="10"/>
                                        </p:tgtEl>
                                      </p:cBhvr>
                                    </p:animEffect>
                                  </p:childTnLst>
                                </p:cTn>
                              </p:par>
                            </p:childTnLst>
                          </p:cTn>
                        </p:par>
                        <p:par>
                          <p:cTn id="30" fill="hold">
                            <p:stCondLst>
                              <p:cond delay="1000"/>
                            </p:stCondLst>
                            <p:childTnLst>
                              <p:par>
                                <p:cTn id="31" presetID="10" presetClass="entr" presetSubtype="0" fill="hold" grpId="0" nodeType="after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5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fade">
                                      <p:cBhvr>
                                        <p:cTn id="38" dur="500"/>
                                        <p:tgtEl>
                                          <p:spTgt spid="12"/>
                                        </p:tgtEl>
                                      </p:cBhvr>
                                    </p:animEffect>
                                  </p:childTnLst>
                                </p:cTn>
                              </p:par>
                            </p:childTnLst>
                          </p:cTn>
                        </p:par>
                        <p:par>
                          <p:cTn id="39" fill="hold">
                            <p:stCondLst>
                              <p:cond delay="500"/>
                            </p:stCondLst>
                            <p:childTnLst>
                              <p:par>
                                <p:cTn id="40" presetID="10" presetClass="entr" presetSubtype="0" fill="hold" grpId="0" nodeType="after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500"/>
                                        <p:tgtEl>
                                          <p:spTgt spid="13"/>
                                        </p:tgtEl>
                                      </p:cBhvr>
                                    </p:animEffect>
                                  </p:childTnLst>
                                </p:cTn>
                              </p:par>
                            </p:childTnLst>
                          </p:cTn>
                        </p:par>
                        <p:par>
                          <p:cTn id="43" fill="hold">
                            <p:stCondLst>
                              <p:cond delay="1000"/>
                            </p:stCondLst>
                            <p:childTnLst>
                              <p:par>
                                <p:cTn id="44" presetID="10" presetClass="entr" presetSubtype="0" fill="hold" grpId="0" nodeType="afterEffect">
                                  <p:stCondLst>
                                    <p:cond delay="0"/>
                                  </p:stCondLst>
                                  <p:childTnLst>
                                    <p:set>
                                      <p:cBhvr>
                                        <p:cTn id="45" dur="1" fill="hold">
                                          <p:stCondLst>
                                            <p:cond delay="0"/>
                                          </p:stCondLst>
                                        </p:cTn>
                                        <p:tgtEl>
                                          <p:spTgt spid="14"/>
                                        </p:tgtEl>
                                        <p:attrNameLst>
                                          <p:attrName>style.visibility</p:attrName>
                                        </p:attrNameLst>
                                      </p:cBhvr>
                                      <p:to>
                                        <p:strVal val="visible"/>
                                      </p:to>
                                    </p:set>
                                    <p:animEffect transition="in" filter="fade">
                                      <p:cBhvr>
                                        <p:cTn id="46" dur="500"/>
                                        <p:tgtEl>
                                          <p:spTgt spid="14"/>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fade">
                                      <p:cBhvr>
                                        <p:cTn id="51" dur="500"/>
                                        <p:tgtEl>
                                          <p:spTgt spid="15"/>
                                        </p:tgtEl>
                                      </p:cBhvr>
                                    </p:animEffect>
                                  </p:childTnLst>
                                </p:cTn>
                              </p:par>
                            </p:childTnLst>
                          </p:cTn>
                        </p:par>
                        <p:par>
                          <p:cTn id="52" fill="hold">
                            <p:stCondLst>
                              <p:cond delay="500"/>
                            </p:stCondLst>
                            <p:childTnLst>
                              <p:par>
                                <p:cTn id="53" presetID="10" presetClass="entr" presetSubtype="0"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fade">
                                      <p:cBhvr>
                                        <p:cTn id="55" dur="500"/>
                                        <p:tgtEl>
                                          <p:spTgt spid="16"/>
                                        </p:tgtEl>
                                      </p:cBhvr>
                                    </p:animEffect>
                                  </p:childTnLst>
                                </p:cTn>
                              </p:par>
                            </p:childTnLst>
                          </p:cTn>
                        </p:par>
                        <p:par>
                          <p:cTn id="56" fill="hold">
                            <p:stCondLst>
                              <p:cond delay="1000"/>
                            </p:stCondLst>
                            <p:childTnLst>
                              <p:par>
                                <p:cTn id="57" presetID="10" presetClass="entr" presetSubtype="0"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fade">
                                      <p:cBhvr>
                                        <p:cTn id="59" dur="500"/>
                                        <p:tgtEl>
                                          <p:spTgt spid="17"/>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18"/>
                                        </p:tgtEl>
                                        <p:attrNameLst>
                                          <p:attrName>style.visibility</p:attrName>
                                        </p:attrNameLst>
                                      </p:cBhvr>
                                      <p:to>
                                        <p:strVal val="visible"/>
                                      </p:to>
                                    </p:set>
                                    <p:animEffect transition="in" filter="fade">
                                      <p:cBhvr>
                                        <p:cTn id="64" dur="500"/>
                                        <p:tgtEl>
                                          <p:spTgt spid="18"/>
                                        </p:tgtEl>
                                      </p:cBhvr>
                                    </p:animEffect>
                                  </p:childTnLst>
                                </p:cTn>
                              </p:par>
                            </p:childTnLst>
                          </p:cTn>
                        </p:par>
                        <p:par>
                          <p:cTn id="65" fill="hold">
                            <p:stCondLst>
                              <p:cond delay="500"/>
                            </p:stCondLst>
                            <p:childTnLst>
                              <p:par>
                                <p:cTn id="66" presetID="10" presetClass="entr" presetSubtype="0" fill="hold" grpId="0" nodeType="afterEffect">
                                  <p:stCondLst>
                                    <p:cond delay="0"/>
                                  </p:stCondLst>
                                  <p:childTnLst>
                                    <p:set>
                                      <p:cBhvr>
                                        <p:cTn id="67" dur="1" fill="hold">
                                          <p:stCondLst>
                                            <p:cond delay="0"/>
                                          </p:stCondLst>
                                        </p:cTn>
                                        <p:tgtEl>
                                          <p:spTgt spid="19"/>
                                        </p:tgtEl>
                                        <p:attrNameLst>
                                          <p:attrName>style.visibility</p:attrName>
                                        </p:attrNameLst>
                                      </p:cBhvr>
                                      <p:to>
                                        <p:strVal val="visible"/>
                                      </p:to>
                                    </p:set>
                                    <p:animEffect transition="in" filter="fade">
                                      <p:cBhvr>
                                        <p:cTn id="68" dur="500"/>
                                        <p:tgtEl>
                                          <p:spTgt spid="19"/>
                                        </p:tgtEl>
                                      </p:cBhvr>
                                    </p:animEffect>
                                  </p:childTnLst>
                                </p:cTn>
                              </p:par>
                            </p:childTnLst>
                          </p:cTn>
                        </p:par>
                        <p:par>
                          <p:cTn id="69" fill="hold">
                            <p:stCondLst>
                              <p:cond delay="1000"/>
                            </p:stCondLst>
                            <p:childTnLst>
                              <p:par>
                                <p:cTn id="70" presetID="10" presetClass="entr" presetSubtype="0" fill="hold" grpId="0" nodeType="afterEffect">
                                  <p:stCondLst>
                                    <p:cond delay="0"/>
                                  </p:stCondLst>
                                  <p:childTnLst>
                                    <p:set>
                                      <p:cBhvr>
                                        <p:cTn id="71" dur="1" fill="hold">
                                          <p:stCondLst>
                                            <p:cond delay="0"/>
                                          </p:stCondLst>
                                        </p:cTn>
                                        <p:tgtEl>
                                          <p:spTgt spid="20"/>
                                        </p:tgtEl>
                                        <p:attrNameLst>
                                          <p:attrName>style.visibility</p:attrName>
                                        </p:attrNameLst>
                                      </p:cBhvr>
                                      <p:to>
                                        <p:strVal val="visible"/>
                                      </p:to>
                                    </p:set>
                                    <p:animEffect transition="in" filter="fade">
                                      <p:cBhvr>
                                        <p:cTn id="72" dur="500"/>
                                        <p:tgtEl>
                                          <p:spTgt spid="20"/>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21"/>
                                        </p:tgtEl>
                                        <p:attrNameLst>
                                          <p:attrName>style.visibility</p:attrName>
                                        </p:attrNameLst>
                                      </p:cBhvr>
                                      <p:to>
                                        <p:strVal val="visible"/>
                                      </p:to>
                                    </p:set>
                                    <p:animEffect transition="in" filter="fade">
                                      <p:cBhvr>
                                        <p:cTn id="77" dur="500"/>
                                        <p:tgtEl>
                                          <p:spTgt spid="21"/>
                                        </p:tgtEl>
                                      </p:cBhvr>
                                    </p:animEffect>
                                  </p:childTnLst>
                                </p:cTn>
                              </p:par>
                            </p:childTnLst>
                          </p:cTn>
                        </p:par>
                        <p:par>
                          <p:cTn id="78" fill="hold">
                            <p:stCondLst>
                              <p:cond delay="500"/>
                            </p:stCondLst>
                            <p:childTnLst>
                              <p:par>
                                <p:cTn id="79" presetID="10" presetClass="entr" presetSubtype="0" fill="hold" grpId="0" nodeType="afterEffect">
                                  <p:stCondLst>
                                    <p:cond delay="0"/>
                                  </p:stCondLst>
                                  <p:childTnLst>
                                    <p:set>
                                      <p:cBhvr>
                                        <p:cTn id="80" dur="1" fill="hold">
                                          <p:stCondLst>
                                            <p:cond delay="0"/>
                                          </p:stCondLst>
                                        </p:cTn>
                                        <p:tgtEl>
                                          <p:spTgt spid="22"/>
                                        </p:tgtEl>
                                        <p:attrNameLst>
                                          <p:attrName>style.visibility</p:attrName>
                                        </p:attrNameLst>
                                      </p:cBhvr>
                                      <p:to>
                                        <p:strVal val="visible"/>
                                      </p:to>
                                    </p:set>
                                    <p:animEffect transition="in" filter="fade">
                                      <p:cBhvr>
                                        <p:cTn id="81" dur="500"/>
                                        <p:tgtEl>
                                          <p:spTgt spid="22"/>
                                        </p:tgtEl>
                                      </p:cBhvr>
                                    </p:animEffect>
                                  </p:childTnLst>
                                </p:cTn>
                              </p:par>
                            </p:childTnLst>
                          </p:cTn>
                        </p:par>
                        <p:par>
                          <p:cTn id="82" fill="hold">
                            <p:stCondLst>
                              <p:cond delay="1000"/>
                            </p:stCondLst>
                            <p:childTnLst>
                              <p:par>
                                <p:cTn id="83" presetID="10" presetClass="entr" presetSubtype="0" fill="hold" grpId="0" nodeType="afterEffect">
                                  <p:stCondLst>
                                    <p:cond delay="0"/>
                                  </p:stCondLst>
                                  <p:childTnLst>
                                    <p:set>
                                      <p:cBhvr>
                                        <p:cTn id="84" dur="1" fill="hold">
                                          <p:stCondLst>
                                            <p:cond delay="0"/>
                                          </p:stCondLst>
                                        </p:cTn>
                                        <p:tgtEl>
                                          <p:spTgt spid="23"/>
                                        </p:tgtEl>
                                        <p:attrNameLst>
                                          <p:attrName>style.visibility</p:attrName>
                                        </p:attrNameLst>
                                      </p:cBhvr>
                                      <p:to>
                                        <p:strVal val="visible"/>
                                      </p:to>
                                    </p:set>
                                    <p:animEffect transition="in" filter="fade">
                                      <p:cBhvr>
                                        <p:cTn id="85" dur="500"/>
                                        <p:tgtEl>
                                          <p:spTgt spid="23"/>
                                        </p:tgtEl>
                                      </p:cBhvr>
                                    </p:animEffect>
                                  </p:childTnLst>
                                </p:cTn>
                              </p:par>
                            </p:childTnLst>
                          </p:cTn>
                        </p:par>
                      </p:childTnLst>
                    </p:cTn>
                  </p:par>
                  <p:par>
                    <p:cTn id="86" fill="hold">
                      <p:stCondLst>
                        <p:cond delay="indefinite"/>
                      </p:stCondLst>
                      <p:childTnLst>
                        <p:par>
                          <p:cTn id="87" fill="hold">
                            <p:stCondLst>
                              <p:cond delay="0"/>
                            </p:stCondLst>
                            <p:childTnLst>
                              <p:par>
                                <p:cTn id="88" presetID="10" presetClass="entr" presetSubtype="0" fill="hold" grpId="0" nodeType="clickEffect">
                                  <p:stCondLst>
                                    <p:cond delay="0"/>
                                  </p:stCondLst>
                                  <p:childTnLst>
                                    <p:set>
                                      <p:cBhvr>
                                        <p:cTn id="89" dur="1" fill="hold">
                                          <p:stCondLst>
                                            <p:cond delay="0"/>
                                          </p:stCondLst>
                                        </p:cTn>
                                        <p:tgtEl>
                                          <p:spTgt spid="24"/>
                                        </p:tgtEl>
                                        <p:attrNameLst>
                                          <p:attrName>style.visibility</p:attrName>
                                        </p:attrNameLst>
                                      </p:cBhvr>
                                      <p:to>
                                        <p:strVal val="visible"/>
                                      </p:to>
                                    </p:set>
                                    <p:animEffect transition="in" filter="fade">
                                      <p:cBhvr>
                                        <p:cTn id="90" dur="500"/>
                                        <p:tgtEl>
                                          <p:spTgt spid="24"/>
                                        </p:tgtEl>
                                      </p:cBhvr>
                                    </p:animEffect>
                                  </p:childTnLst>
                                </p:cTn>
                              </p:par>
                            </p:childTnLst>
                          </p:cTn>
                        </p:par>
                        <p:par>
                          <p:cTn id="91" fill="hold">
                            <p:stCondLst>
                              <p:cond delay="500"/>
                            </p:stCondLst>
                            <p:childTnLst>
                              <p:par>
                                <p:cTn id="92" presetID="10" presetClass="entr" presetSubtype="0" fill="hold" grpId="0" nodeType="afterEffect">
                                  <p:stCondLst>
                                    <p:cond delay="0"/>
                                  </p:stCondLst>
                                  <p:childTnLst>
                                    <p:set>
                                      <p:cBhvr>
                                        <p:cTn id="93" dur="1" fill="hold">
                                          <p:stCondLst>
                                            <p:cond delay="0"/>
                                          </p:stCondLst>
                                        </p:cTn>
                                        <p:tgtEl>
                                          <p:spTgt spid="25"/>
                                        </p:tgtEl>
                                        <p:attrNameLst>
                                          <p:attrName>style.visibility</p:attrName>
                                        </p:attrNameLst>
                                      </p:cBhvr>
                                      <p:to>
                                        <p:strVal val="visible"/>
                                      </p:to>
                                    </p:set>
                                    <p:animEffect transition="in" filter="fade">
                                      <p:cBhvr>
                                        <p:cTn id="94" dur="500"/>
                                        <p:tgtEl>
                                          <p:spTgt spid="25"/>
                                        </p:tgtEl>
                                      </p:cBhvr>
                                    </p:animEffect>
                                  </p:childTnLst>
                                </p:cTn>
                              </p:par>
                            </p:childTnLst>
                          </p:cTn>
                        </p:par>
                        <p:par>
                          <p:cTn id="95" fill="hold">
                            <p:stCondLst>
                              <p:cond delay="1000"/>
                            </p:stCondLst>
                            <p:childTnLst>
                              <p:par>
                                <p:cTn id="96" presetID="10" presetClass="entr" presetSubtype="0" fill="hold" grpId="0" nodeType="afterEffect">
                                  <p:stCondLst>
                                    <p:cond delay="0"/>
                                  </p:stCondLst>
                                  <p:childTnLst>
                                    <p:set>
                                      <p:cBhvr>
                                        <p:cTn id="97" dur="1" fill="hold">
                                          <p:stCondLst>
                                            <p:cond delay="0"/>
                                          </p:stCondLst>
                                        </p:cTn>
                                        <p:tgtEl>
                                          <p:spTgt spid="26"/>
                                        </p:tgtEl>
                                        <p:attrNameLst>
                                          <p:attrName>style.visibility</p:attrName>
                                        </p:attrNameLst>
                                      </p:cBhvr>
                                      <p:to>
                                        <p:strVal val="visible"/>
                                      </p:to>
                                    </p:set>
                                    <p:animEffect transition="in" filter="fade">
                                      <p:cBhvr>
                                        <p:cTn id="98"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P spid="14" grpId="0"/>
      <p:bldP spid="15" grpId="0"/>
      <p:bldP spid="16" grpId="0"/>
      <p:bldP spid="17" grpId="0"/>
      <p:bldP spid="18" grpId="0"/>
      <p:bldP spid="19" grpId="0"/>
      <p:bldP spid="20" grpId="0"/>
      <p:bldP spid="21" grpId="0"/>
      <p:bldP spid="22" grpId="0"/>
      <p:bldP spid="23" grpId="0"/>
      <p:bldP spid="24" grpId="0"/>
      <p:bldP spid="25" grpId="0"/>
      <p:bldP spid="2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25:14-30</a:t>
            </a:r>
          </a:p>
        </p:txBody>
      </p:sp>
    </p:spTree>
    <p:extLst>
      <p:ext uri="{BB962C8B-B14F-4D97-AF65-F5344CB8AC3E}">
        <p14:creationId xmlns:p14="http://schemas.microsoft.com/office/powerpoint/2010/main" val="1842551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584775"/>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Today’s title: “This is not a tithing message”</a:t>
            </a:r>
            <a:endParaRPr lang="en-US" sz="7200" dirty="0">
              <a:solidFill>
                <a:srgbClr val="FFFF00"/>
              </a:solidFill>
              <a:effectLst>
                <a:outerShdw blurRad="38100" dist="38100" dir="2700000" algn="tl">
                  <a:srgbClr val="000000">
                    <a:alpha val="43137"/>
                  </a:srgbClr>
                </a:outerShdw>
              </a:effectLst>
              <a:latin typeface="Penoir" panose="020B0500000000000000" pitchFamily="34" charset="0"/>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25:14-30</a:t>
            </a:r>
          </a:p>
        </p:txBody>
      </p:sp>
      <p:sp>
        <p:nvSpPr>
          <p:cNvPr id="4" name="TextBox 3"/>
          <p:cNvSpPr txBox="1"/>
          <p:nvPr/>
        </p:nvSpPr>
        <p:spPr>
          <a:xfrm>
            <a:off x="690880" y="1240975"/>
            <a:ext cx="7971339" cy="1077218"/>
          </a:xfrm>
          <a:prstGeom prst="rect">
            <a:avLst/>
          </a:prstGeom>
          <a:noFill/>
        </p:spPr>
        <p:txBody>
          <a:bodyPr wrap="square" rtlCol="0">
            <a:spAutoFit/>
          </a:bodyPr>
          <a:lstStyle/>
          <a:p>
            <a:pPr marL="285750" indent="-285750">
              <a:buFont typeface="Arial" panose="020B0604020202020204" pitchFamily="34" charset="0"/>
              <a:buChar char="•"/>
            </a:pPr>
            <a:r>
              <a:rPr lang="en-US" sz="3200" b="1" dirty="0">
                <a:solidFill>
                  <a:schemeClr val="bg1"/>
                </a:solidFill>
              </a:rPr>
              <a:t> </a:t>
            </a:r>
            <a:r>
              <a:rPr lang="en-US" sz="3200" dirty="0"/>
              <a:t>Is tithing a New Testament principle or mandate?</a:t>
            </a:r>
            <a:endParaRPr lang="en-US" sz="3200" dirty="0">
              <a:solidFill>
                <a:srgbClr val="FFFF00"/>
              </a:solidFill>
            </a:endParaRPr>
          </a:p>
        </p:txBody>
      </p:sp>
      <p:sp>
        <p:nvSpPr>
          <p:cNvPr id="5" name="TextBox 4"/>
          <p:cNvSpPr txBox="1"/>
          <p:nvPr/>
        </p:nvSpPr>
        <p:spPr>
          <a:xfrm>
            <a:off x="469376" y="2320362"/>
            <a:ext cx="8200103" cy="584775"/>
          </a:xfrm>
          <a:prstGeom prst="rect">
            <a:avLst/>
          </a:prstGeom>
          <a:noFill/>
        </p:spPr>
        <p:txBody>
          <a:bodyPr wrap="square" rtlCol="0">
            <a:spAutoFit/>
          </a:bodyPr>
          <a:lstStyle/>
          <a:p>
            <a:r>
              <a:rPr lang="en-US" sz="3200" dirty="0"/>
              <a:t>In Old Testament: tithe, tithing, etc. occurs 32x </a:t>
            </a:r>
            <a:endParaRPr lang="en-US" sz="3200" dirty="0">
              <a:solidFill>
                <a:srgbClr val="FFFF00"/>
              </a:solidFill>
              <a:latin typeface="Penoir" panose="020B0500000000000000" pitchFamily="34" charset="0"/>
            </a:endParaRPr>
          </a:p>
        </p:txBody>
      </p:sp>
      <p:sp>
        <p:nvSpPr>
          <p:cNvPr id="6" name="TextBox 5"/>
          <p:cNvSpPr txBox="1"/>
          <p:nvPr/>
        </p:nvSpPr>
        <p:spPr>
          <a:xfrm>
            <a:off x="476635" y="2966248"/>
            <a:ext cx="8200103" cy="584775"/>
          </a:xfrm>
          <a:prstGeom prst="rect">
            <a:avLst/>
          </a:prstGeom>
          <a:noFill/>
        </p:spPr>
        <p:txBody>
          <a:bodyPr wrap="square" rtlCol="0">
            <a:spAutoFit/>
          </a:bodyPr>
          <a:lstStyle/>
          <a:p>
            <a:r>
              <a:rPr lang="en-US" sz="3200" dirty="0"/>
              <a:t>In the New Testament: subject occurs 3x</a:t>
            </a:r>
            <a:endParaRPr lang="en-US" sz="3200" dirty="0">
              <a:solidFill>
                <a:srgbClr val="FFFF00"/>
              </a:solidFill>
              <a:latin typeface="Penoir" panose="020B0500000000000000" pitchFamily="34" charset="0"/>
            </a:endParaRPr>
          </a:p>
        </p:txBody>
      </p:sp>
      <p:sp>
        <p:nvSpPr>
          <p:cNvPr id="7" name="TextBox 6"/>
          <p:cNvSpPr txBox="1"/>
          <p:nvPr/>
        </p:nvSpPr>
        <p:spPr>
          <a:xfrm>
            <a:off x="690883" y="3519708"/>
            <a:ext cx="7971339" cy="1077218"/>
          </a:xfrm>
          <a:prstGeom prst="rect">
            <a:avLst/>
          </a:prstGeom>
          <a:noFill/>
        </p:spPr>
        <p:txBody>
          <a:bodyPr wrap="square" rtlCol="0">
            <a:spAutoFit/>
          </a:bodyPr>
          <a:lstStyle/>
          <a:p>
            <a:pPr marL="285750" indent="-285750">
              <a:buFont typeface="Arial" panose="020B0604020202020204" pitchFamily="34" charset="0"/>
              <a:buChar char="•"/>
            </a:pPr>
            <a:r>
              <a:rPr lang="en-US" sz="3200" b="1" dirty="0">
                <a:solidFill>
                  <a:schemeClr val="bg1"/>
                </a:solidFill>
                <a:effectLst>
                  <a:outerShdw blurRad="38100" dist="38100" dir="2700000" algn="tl">
                    <a:srgbClr val="000000">
                      <a:alpha val="43137"/>
                    </a:srgbClr>
                  </a:outerShdw>
                </a:effectLst>
              </a:rPr>
              <a:t> </a:t>
            </a:r>
            <a:r>
              <a:rPr lang="en-US" sz="3200" dirty="0">
                <a:effectLst>
                  <a:outerShdw blurRad="38100" dist="38100" dir="2700000" algn="tl">
                    <a:srgbClr val="000000">
                      <a:alpha val="43137"/>
                    </a:srgbClr>
                  </a:outerShdw>
                </a:effectLst>
              </a:rPr>
              <a:t>The Pharisees’ tithing (Matt. 23:23, Luke 11:42) </a:t>
            </a:r>
            <a:endParaRPr lang="en-US" sz="3200" dirty="0">
              <a:solidFill>
                <a:srgbClr val="FFFF00"/>
              </a:solidFill>
              <a:effectLst>
                <a:outerShdw blurRad="38100" dist="38100" dir="2700000" algn="tl">
                  <a:srgbClr val="000000">
                    <a:alpha val="43137"/>
                  </a:srgbClr>
                </a:outerShdw>
              </a:effectLst>
            </a:endParaRPr>
          </a:p>
        </p:txBody>
      </p:sp>
      <p:sp>
        <p:nvSpPr>
          <p:cNvPr id="8" name="TextBox 7"/>
          <p:cNvSpPr txBox="1"/>
          <p:nvPr/>
        </p:nvSpPr>
        <p:spPr>
          <a:xfrm>
            <a:off x="690886" y="4615537"/>
            <a:ext cx="7971339" cy="584775"/>
          </a:xfrm>
          <a:prstGeom prst="rect">
            <a:avLst/>
          </a:prstGeom>
          <a:noFill/>
        </p:spPr>
        <p:txBody>
          <a:bodyPr wrap="square" rtlCol="0">
            <a:spAutoFit/>
          </a:bodyPr>
          <a:lstStyle/>
          <a:p>
            <a:pPr marL="285750" indent="-285750">
              <a:buFont typeface="Arial" panose="020B0604020202020204" pitchFamily="34" charset="0"/>
              <a:buChar char="•"/>
            </a:pPr>
            <a:r>
              <a:rPr lang="en-US" sz="3200" b="1" dirty="0">
                <a:solidFill>
                  <a:schemeClr val="bg1"/>
                </a:solidFill>
              </a:rPr>
              <a:t> </a:t>
            </a:r>
            <a:r>
              <a:rPr lang="en-US" sz="3200" dirty="0"/>
              <a:t>The self-righteous Pharisee (Matt. 18:12) </a:t>
            </a:r>
            <a:endParaRPr lang="en-US" sz="3200" dirty="0">
              <a:solidFill>
                <a:srgbClr val="FFFF00"/>
              </a:solidFill>
            </a:endParaRPr>
          </a:p>
        </p:txBody>
      </p:sp>
      <p:sp>
        <p:nvSpPr>
          <p:cNvPr id="9" name="TextBox 8"/>
          <p:cNvSpPr txBox="1"/>
          <p:nvPr/>
        </p:nvSpPr>
        <p:spPr>
          <a:xfrm>
            <a:off x="690887" y="5152564"/>
            <a:ext cx="7971339" cy="584775"/>
          </a:xfrm>
          <a:prstGeom prst="rect">
            <a:avLst/>
          </a:prstGeom>
          <a:noFill/>
        </p:spPr>
        <p:txBody>
          <a:bodyPr wrap="square" rtlCol="0">
            <a:spAutoFit/>
          </a:bodyPr>
          <a:lstStyle/>
          <a:p>
            <a:pPr marL="285750" indent="-285750">
              <a:buFont typeface="Arial" panose="020B0604020202020204" pitchFamily="34" charset="0"/>
              <a:buChar char="•"/>
            </a:pPr>
            <a:r>
              <a:rPr lang="en-US" sz="3200" b="1" dirty="0">
                <a:solidFill>
                  <a:schemeClr val="bg1"/>
                </a:solidFill>
              </a:rPr>
              <a:t> </a:t>
            </a:r>
            <a:r>
              <a:rPr lang="en-US" sz="3200" dirty="0"/>
              <a:t>Heb. 7:4-10</a:t>
            </a:r>
            <a:endParaRPr lang="en-US" sz="3200" dirty="0">
              <a:solidFill>
                <a:srgbClr val="FFFF00"/>
              </a:solidFill>
            </a:endParaRPr>
          </a:p>
        </p:txBody>
      </p:sp>
    </p:spTree>
    <p:extLst>
      <p:ext uri="{BB962C8B-B14F-4D97-AF65-F5344CB8AC3E}">
        <p14:creationId xmlns:p14="http://schemas.microsoft.com/office/powerpoint/2010/main" val="3026011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par>
                                <p:cTn id="18" presetID="3" presetClass="emph" presetSubtype="2" fill="hold" grpId="1" nodeType="withEffect">
                                  <p:stCondLst>
                                    <p:cond delay="0"/>
                                  </p:stCondLst>
                                  <p:childTnLst>
                                    <p:animClr clrSpc="rgb" dir="cw">
                                      <p:cBhvr override="childStyle">
                                        <p:cTn id="19" dur="2000" fill="hold"/>
                                        <p:tgtEl>
                                          <p:spTgt spid="2"/>
                                        </p:tgtEl>
                                        <p:attrNameLst>
                                          <p:attrName>style.color</p:attrName>
                                        </p:attrNameLst>
                                      </p:cBhvr>
                                      <p:to>
                                        <a:schemeClr val="accent2"/>
                                      </p:to>
                                    </p:animClr>
                                  </p:childTnLst>
                                </p:cTn>
                              </p:par>
                              <p:par>
                                <p:cTn id="20" presetID="3" presetClass="emph" presetSubtype="2" fill="hold" grpId="1" nodeType="withEffect">
                                  <p:stCondLst>
                                    <p:cond delay="0"/>
                                  </p:stCondLst>
                                  <p:childTnLst>
                                    <p:animClr clrSpc="rgb" dir="cw">
                                      <p:cBhvr override="childStyle">
                                        <p:cTn id="21" dur="2000" fill="hold"/>
                                        <p:tgtEl>
                                          <p:spTgt spid="4"/>
                                        </p:tgtEl>
                                        <p:attrNameLst>
                                          <p:attrName>style.color</p:attrName>
                                        </p:attrNameLst>
                                      </p:cBhvr>
                                      <p:to>
                                        <a:schemeClr val="accent2"/>
                                      </p:to>
                                    </p:animClr>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500"/>
                                        <p:tgtEl>
                                          <p:spTgt spid="6"/>
                                        </p:tgtEl>
                                      </p:cBhvr>
                                    </p:animEffect>
                                  </p:childTnLst>
                                </p:cTn>
                              </p:par>
                              <p:par>
                                <p:cTn id="27" presetID="3" presetClass="emph" presetSubtype="2" fill="hold" grpId="1" nodeType="withEffect">
                                  <p:stCondLst>
                                    <p:cond delay="0"/>
                                  </p:stCondLst>
                                  <p:childTnLst>
                                    <p:animClr clrSpc="rgb" dir="cw">
                                      <p:cBhvr override="childStyle">
                                        <p:cTn id="28" dur="2000" fill="hold"/>
                                        <p:tgtEl>
                                          <p:spTgt spid="5"/>
                                        </p:tgtEl>
                                        <p:attrNameLst>
                                          <p:attrName>style.color</p:attrName>
                                        </p:attrNameLst>
                                      </p:cBhvr>
                                      <p:to>
                                        <a:schemeClr val="accent2"/>
                                      </p:to>
                                    </p:animClr>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fade">
                                      <p:cBhvr>
                                        <p:cTn id="33" dur="500"/>
                                        <p:tgtEl>
                                          <p:spTgt spid="7"/>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fade">
                                      <p:cBhvr>
                                        <p:cTn id="38" dur="500"/>
                                        <p:tgtEl>
                                          <p:spTgt spid="8"/>
                                        </p:tgtEl>
                                      </p:cBhvr>
                                    </p:animEffect>
                                  </p:childTnLst>
                                </p:cTn>
                              </p:par>
                              <p:par>
                                <p:cTn id="39" presetID="3" presetClass="emph" presetSubtype="2" fill="hold" grpId="1" nodeType="withEffect">
                                  <p:stCondLst>
                                    <p:cond delay="0"/>
                                  </p:stCondLst>
                                  <p:childTnLst>
                                    <p:animClr clrSpc="rgb" dir="cw">
                                      <p:cBhvr override="childStyle">
                                        <p:cTn id="40" dur="2000" fill="hold"/>
                                        <p:tgtEl>
                                          <p:spTgt spid="7"/>
                                        </p:tgtEl>
                                        <p:attrNameLst>
                                          <p:attrName>style.color</p:attrName>
                                        </p:attrNameLst>
                                      </p:cBhvr>
                                      <p:to>
                                        <a:schemeClr val="accent2"/>
                                      </p:to>
                                    </p:animClr>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fade">
                                      <p:cBhvr>
                                        <p:cTn id="45" dur="500"/>
                                        <p:tgtEl>
                                          <p:spTgt spid="9"/>
                                        </p:tgtEl>
                                      </p:cBhvr>
                                    </p:animEffect>
                                  </p:childTnLst>
                                </p:cTn>
                              </p:par>
                              <p:par>
                                <p:cTn id="46" presetID="3" presetClass="emph" presetSubtype="2" fill="hold" grpId="1" nodeType="withEffect">
                                  <p:stCondLst>
                                    <p:cond delay="0"/>
                                  </p:stCondLst>
                                  <p:childTnLst>
                                    <p:animClr clrSpc="rgb" dir="cw">
                                      <p:cBhvr override="childStyle">
                                        <p:cTn id="47" dur="2000" fill="hold"/>
                                        <p:tgtEl>
                                          <p:spTgt spid="8"/>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4" grpId="0"/>
      <p:bldP spid="4" grpId="1"/>
      <p:bldP spid="5" grpId="0"/>
      <p:bldP spid="5" grpId="1"/>
      <p:bldP spid="6" grpId="0"/>
      <p:bldP spid="7" grpId="0"/>
      <p:bldP spid="7" grpId="1"/>
      <p:bldP spid="8" grpId="0"/>
      <p:bldP spid="8" grpId="1"/>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5509200"/>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Heb. 7:4-10 ~ </a:t>
            </a:r>
            <a:r>
              <a:rPr lang="en-US" sz="3200" baseline="30000" dirty="0">
                <a:effectLst>
                  <a:outerShdw blurRad="38100" dist="38100" dir="2700000" algn="tl">
                    <a:srgbClr val="000000">
                      <a:alpha val="43137"/>
                    </a:srgbClr>
                  </a:outerShdw>
                </a:effectLst>
              </a:rPr>
              <a:t>4 </a:t>
            </a:r>
            <a:r>
              <a:rPr lang="en-US" sz="3200" dirty="0">
                <a:solidFill>
                  <a:srgbClr val="FFFF00"/>
                </a:solidFill>
                <a:effectLst>
                  <a:outerShdw blurRad="38100" dist="38100" dir="2700000" algn="tl">
                    <a:srgbClr val="000000">
                      <a:alpha val="43137"/>
                    </a:srgbClr>
                  </a:outerShdw>
                </a:effectLst>
              </a:rPr>
              <a:t>Now consider how great this man </a:t>
            </a:r>
            <a:r>
              <a:rPr lang="en-US" sz="3200" i="1" dirty="0">
                <a:solidFill>
                  <a:srgbClr val="FFFF00"/>
                </a:solidFill>
                <a:effectLst>
                  <a:outerShdw blurRad="38100" dist="38100" dir="2700000" algn="tl">
                    <a:srgbClr val="000000">
                      <a:alpha val="43137"/>
                    </a:srgbClr>
                  </a:outerShdw>
                </a:effectLst>
              </a:rPr>
              <a:t>was,</a:t>
            </a:r>
            <a:r>
              <a:rPr lang="en-US" sz="3200" dirty="0">
                <a:solidFill>
                  <a:srgbClr val="FFFF00"/>
                </a:solidFill>
                <a:effectLst>
                  <a:outerShdw blurRad="38100" dist="38100" dir="2700000" algn="tl">
                    <a:srgbClr val="000000">
                      <a:alpha val="43137"/>
                    </a:srgbClr>
                  </a:outerShdw>
                </a:effectLst>
              </a:rPr>
              <a:t> to whom even the patriarch Abraham gave a tenth of the spoils. </a:t>
            </a:r>
            <a:r>
              <a:rPr lang="en-US" sz="3200" baseline="30000" dirty="0">
                <a:effectLst>
                  <a:outerShdw blurRad="38100" dist="38100" dir="2700000" algn="tl">
                    <a:srgbClr val="000000">
                      <a:alpha val="43137"/>
                    </a:srgbClr>
                  </a:outerShdw>
                </a:effectLst>
              </a:rPr>
              <a:t>5 </a:t>
            </a:r>
            <a:r>
              <a:rPr lang="en-US" sz="3200" dirty="0">
                <a:solidFill>
                  <a:srgbClr val="FFFF00"/>
                </a:solidFill>
                <a:effectLst>
                  <a:outerShdw blurRad="38100" dist="38100" dir="2700000" algn="tl">
                    <a:srgbClr val="000000">
                      <a:alpha val="43137"/>
                    </a:srgbClr>
                  </a:outerShdw>
                </a:effectLst>
              </a:rPr>
              <a:t>And indeed those who are of the sons of Levi, who receive the priesthood, have a commandment to receive tithes from the people according to the law, that is, from their brethren, though they have come from the loins of Abraham;</a:t>
            </a:r>
            <a:r>
              <a:rPr lang="en-US" sz="3200" dirty="0">
                <a:effectLst>
                  <a:outerShdw blurRad="38100" dist="38100" dir="2700000" algn="tl">
                    <a:srgbClr val="000000">
                      <a:alpha val="43137"/>
                    </a:srgbClr>
                  </a:outerShdw>
                </a:effectLst>
              </a:rPr>
              <a:t> </a:t>
            </a:r>
            <a:r>
              <a:rPr lang="en-US" sz="3200" baseline="30000" dirty="0">
                <a:effectLst>
                  <a:outerShdw blurRad="38100" dist="38100" dir="2700000" algn="tl">
                    <a:srgbClr val="000000">
                      <a:alpha val="43137"/>
                    </a:srgbClr>
                  </a:outerShdw>
                </a:effectLst>
              </a:rPr>
              <a:t>6 </a:t>
            </a:r>
            <a:r>
              <a:rPr lang="en-US" sz="3200" dirty="0">
                <a:solidFill>
                  <a:srgbClr val="FFFF00"/>
                </a:solidFill>
                <a:effectLst>
                  <a:outerShdw blurRad="38100" dist="38100" dir="2700000" algn="tl">
                    <a:srgbClr val="000000">
                      <a:alpha val="43137"/>
                    </a:srgbClr>
                  </a:outerShdw>
                </a:effectLst>
              </a:rPr>
              <a:t>but he whose genealogy is not derived from them received tithes from Abraham and blessed him who had the promises. </a:t>
            </a: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25:14-30</a:t>
            </a:r>
          </a:p>
        </p:txBody>
      </p:sp>
    </p:spTree>
    <p:extLst>
      <p:ext uri="{BB962C8B-B14F-4D97-AF65-F5344CB8AC3E}">
        <p14:creationId xmlns:p14="http://schemas.microsoft.com/office/powerpoint/2010/main" val="16465672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3539430"/>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Heb. 7:4-10 ~ </a:t>
            </a:r>
            <a:r>
              <a:rPr lang="en-US" sz="3200" baseline="30000" dirty="0">
                <a:effectLst>
                  <a:outerShdw blurRad="38100" dist="38100" dir="2700000" algn="tl">
                    <a:srgbClr val="000000">
                      <a:alpha val="43137"/>
                    </a:srgbClr>
                  </a:outerShdw>
                </a:effectLst>
              </a:rPr>
              <a:t>7 </a:t>
            </a:r>
            <a:r>
              <a:rPr lang="en-US" sz="3200" dirty="0">
                <a:solidFill>
                  <a:srgbClr val="FFFF00"/>
                </a:solidFill>
                <a:effectLst>
                  <a:outerShdw blurRad="38100" dist="38100" dir="2700000" algn="tl">
                    <a:srgbClr val="000000">
                      <a:alpha val="43137"/>
                    </a:srgbClr>
                  </a:outerShdw>
                </a:effectLst>
              </a:rPr>
              <a:t>Now beyond all contradiction the lesser is blessed by the better.</a:t>
            </a:r>
            <a:r>
              <a:rPr lang="en-US" sz="3200" dirty="0">
                <a:effectLst>
                  <a:outerShdw blurRad="38100" dist="38100" dir="2700000" algn="tl">
                    <a:srgbClr val="000000">
                      <a:alpha val="43137"/>
                    </a:srgbClr>
                  </a:outerShdw>
                </a:effectLst>
              </a:rPr>
              <a:t> </a:t>
            </a:r>
            <a:r>
              <a:rPr lang="en-US" sz="3200" baseline="30000" dirty="0">
                <a:effectLst>
                  <a:outerShdw blurRad="38100" dist="38100" dir="2700000" algn="tl">
                    <a:srgbClr val="000000">
                      <a:alpha val="43137"/>
                    </a:srgbClr>
                  </a:outerShdw>
                </a:effectLst>
              </a:rPr>
              <a:t>8 </a:t>
            </a:r>
            <a:r>
              <a:rPr lang="en-US" sz="3200" dirty="0">
                <a:solidFill>
                  <a:srgbClr val="FFFF00"/>
                </a:solidFill>
                <a:effectLst>
                  <a:outerShdw blurRad="38100" dist="38100" dir="2700000" algn="tl">
                    <a:srgbClr val="000000">
                      <a:alpha val="43137"/>
                    </a:srgbClr>
                  </a:outerShdw>
                </a:effectLst>
              </a:rPr>
              <a:t>Here mortal men receive tithes, but there he </a:t>
            </a:r>
            <a:r>
              <a:rPr lang="en-US" sz="3200" i="1" dirty="0">
                <a:solidFill>
                  <a:srgbClr val="FFFF00"/>
                </a:solidFill>
                <a:effectLst>
                  <a:outerShdw blurRad="38100" dist="38100" dir="2700000" algn="tl">
                    <a:srgbClr val="000000">
                      <a:alpha val="43137"/>
                    </a:srgbClr>
                  </a:outerShdw>
                </a:effectLst>
              </a:rPr>
              <a:t>receives them,</a:t>
            </a:r>
            <a:r>
              <a:rPr lang="en-US" sz="3200" dirty="0">
                <a:solidFill>
                  <a:srgbClr val="FFFF00"/>
                </a:solidFill>
                <a:effectLst>
                  <a:outerShdw blurRad="38100" dist="38100" dir="2700000" algn="tl">
                    <a:srgbClr val="000000">
                      <a:alpha val="43137"/>
                    </a:srgbClr>
                  </a:outerShdw>
                </a:effectLst>
              </a:rPr>
              <a:t> of whom it is witnessed that he lives. </a:t>
            </a:r>
            <a:r>
              <a:rPr lang="en-US" sz="3200" baseline="30000" dirty="0">
                <a:effectLst>
                  <a:outerShdw blurRad="38100" dist="38100" dir="2700000" algn="tl">
                    <a:srgbClr val="000000">
                      <a:alpha val="43137"/>
                    </a:srgbClr>
                  </a:outerShdw>
                </a:effectLst>
              </a:rPr>
              <a:t>9 </a:t>
            </a:r>
            <a:r>
              <a:rPr lang="en-US" sz="3200" dirty="0">
                <a:solidFill>
                  <a:srgbClr val="FFFF00"/>
                </a:solidFill>
                <a:effectLst>
                  <a:outerShdw blurRad="38100" dist="38100" dir="2700000" algn="tl">
                    <a:srgbClr val="000000">
                      <a:alpha val="43137"/>
                    </a:srgbClr>
                  </a:outerShdw>
                </a:effectLst>
              </a:rPr>
              <a:t>Even Levi, who receives tithes, paid tithes through Abraham, so to speak, </a:t>
            </a:r>
            <a:r>
              <a:rPr lang="en-US" sz="3200" baseline="30000" dirty="0">
                <a:solidFill>
                  <a:srgbClr val="FFFF00"/>
                </a:solidFill>
                <a:effectLst>
                  <a:outerShdw blurRad="38100" dist="38100" dir="2700000" algn="tl">
                    <a:srgbClr val="000000">
                      <a:alpha val="43137"/>
                    </a:srgbClr>
                  </a:outerShdw>
                </a:effectLst>
              </a:rPr>
              <a:t>10</a:t>
            </a:r>
            <a:r>
              <a:rPr lang="en-US" sz="3200" dirty="0">
                <a:solidFill>
                  <a:srgbClr val="FFFF00"/>
                </a:solidFill>
                <a:effectLst>
                  <a:outerShdw blurRad="38100" dist="38100" dir="2700000" algn="tl">
                    <a:srgbClr val="000000">
                      <a:alpha val="43137"/>
                    </a:srgbClr>
                  </a:outerShdw>
                </a:effectLst>
              </a:rPr>
              <a:t> for he was still in the loins of his father when Melchizedek met him.</a:t>
            </a: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25:14-30</a:t>
            </a:r>
          </a:p>
        </p:txBody>
      </p:sp>
    </p:spTree>
    <p:extLst>
      <p:ext uri="{BB962C8B-B14F-4D97-AF65-F5344CB8AC3E}">
        <p14:creationId xmlns:p14="http://schemas.microsoft.com/office/powerpoint/2010/main" val="1779252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Matthew">
      <a:dk1>
        <a:srgbClr val="FFFFFF"/>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atthew">
      <a:majorFont>
        <a:latin typeface="Penoir"/>
        <a:ea typeface=""/>
        <a:cs typeface=""/>
      </a:majorFont>
      <a:minorFont>
        <a:latin typeface="Penoir"/>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2544961E-0970-4675-8C1A-8ABB0B0FB329}" vid="{F3943BE5-2AEB-44A9-95BA-FC3792F7D80C}"/>
    </a:ext>
  </a:extLst>
</a:theme>
</file>

<file path=docProps/app.xml><?xml version="1.0" encoding="utf-8"?>
<Properties xmlns="http://schemas.openxmlformats.org/officeDocument/2006/extended-properties" xmlns:vt="http://schemas.openxmlformats.org/officeDocument/2006/docPropsVTypes">
  <Template>Matthew</Template>
  <TotalTime>1441</TotalTime>
  <Words>515</Words>
  <Application>Microsoft Office PowerPoint</Application>
  <PresentationFormat>On-screen Show (4:3)</PresentationFormat>
  <Paragraphs>75</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Britannic Bold</vt:lpstr>
      <vt:lpstr>Penoir</vt:lpstr>
      <vt:lpstr>LilyUPC</vt:lpstr>
      <vt:lpstr>Times New Roman</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Merrihew</dc:creator>
  <cp:lastModifiedBy>Ken Merrihew</cp:lastModifiedBy>
  <cp:revision>31</cp:revision>
  <dcterms:created xsi:type="dcterms:W3CDTF">2016-08-09T19:14:15Z</dcterms:created>
  <dcterms:modified xsi:type="dcterms:W3CDTF">2016-08-14T12:23:49Z</dcterms:modified>
</cp:coreProperties>
</file>