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1"/>
  </p:sldMasterIdLst>
  <p:sldIdLst>
    <p:sldId id="256" r:id="rId2"/>
    <p:sldId id="257" r:id="rId3"/>
    <p:sldId id="258" r:id="rId4"/>
    <p:sldId id="261" r:id="rId5"/>
    <p:sldId id="263" r:id="rId6"/>
    <p:sldId id="264" r:id="rId7"/>
    <p:sldId id="265" r:id="rId8"/>
    <p:sldId id="266" r:id="rId9"/>
    <p:sldId id="262" r:id="rId10"/>
    <p:sldId id="269" r:id="rId11"/>
    <p:sldId id="267" r:id="rId12"/>
    <p:sldId id="259" r:id="rId13"/>
    <p:sldId id="272" r:id="rId14"/>
    <p:sldId id="273" r:id="rId15"/>
    <p:sldId id="280" r:id="rId16"/>
    <p:sldId id="281" r:id="rId17"/>
    <p:sldId id="271" r:id="rId18"/>
    <p:sldId id="275" r:id="rId19"/>
    <p:sldId id="276" r:id="rId20"/>
    <p:sldId id="277" r:id="rId21"/>
    <p:sldId id="278" r:id="rId22"/>
    <p:sldId id="279" r:id="rId23"/>
    <p:sldId id="260" r:id="rId24"/>
  </p:sldIdLst>
  <p:sldSz cx="9144000" cy="6858000" type="screen4x3"/>
  <p:notesSz cx="6858000" cy="9144000"/>
  <p:embeddedFontLst>
    <p:embeddedFont>
      <p:font typeface="Britannic Bold" panose="020B0903060703020204" pitchFamily="34" charset="0"/>
      <p:regular r:id="rId25"/>
    </p:embeddedFont>
    <p:embeddedFont>
      <p:font typeface="LilyUPC" panose="020B0604020202020204" charset="-34"/>
      <p:regular r:id="rId26"/>
      <p:bold r:id="rId27"/>
      <p:italic r:id="rId28"/>
      <p:boldItalic r:id="rId29"/>
    </p:embeddedFont>
    <p:embeddedFont>
      <p:font typeface="Penoir" panose="020B0500000000000000" pitchFamily="34" charset="0"/>
      <p:regular r:id="rId30"/>
      <p:bold r:id="rId31"/>
      <p:italic r:id="rId32"/>
      <p:boldItalic r:id="rId33"/>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6" autoAdjust="0"/>
    <p:restoredTop sz="94664" autoAdjust="0"/>
  </p:normalViewPr>
  <p:slideViewPr>
    <p:cSldViewPr snapToGrid="0" showGuides="1">
      <p:cViewPr>
        <p:scale>
          <a:sx n="98" d="100"/>
          <a:sy n="98" d="100"/>
        </p:scale>
        <p:origin x="151" y="-531"/>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2.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1.fntdata"/><Relationship Id="rId33" Type="http://schemas.openxmlformats.org/officeDocument/2006/relationships/font" Target="fonts/font9.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8.fntdata"/><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4.fntdata"/><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3.fntdata"/><Relationship Id="rId30" Type="http://schemas.openxmlformats.org/officeDocument/2006/relationships/font" Target="fonts/font6.fntdata"/><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4422DB1-149A-4FB5-BF46-D0E91AD1C571}" type="datetimeFigureOut">
              <a:rPr lang="en-US" smtClean="0"/>
              <a:t>7/15/2016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222222380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422DB1-149A-4FB5-BF46-D0E91AD1C571}" type="datetimeFigureOut">
              <a:rPr lang="en-US" smtClean="0"/>
              <a:t>7/15/2016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247475392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422DB1-149A-4FB5-BF46-D0E91AD1C571}" type="datetimeFigureOut">
              <a:rPr lang="en-US" smtClean="0"/>
              <a:t>7/15/2016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428030198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422DB1-149A-4FB5-BF46-D0E91AD1C571}" type="datetimeFigureOut">
              <a:rPr lang="en-US" smtClean="0"/>
              <a:t>7/15/2016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98122020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4422DB1-149A-4FB5-BF46-D0E91AD1C571}" type="datetimeFigureOut">
              <a:rPr lang="en-US" smtClean="0"/>
              <a:t>7/15/2016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241097146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4422DB1-149A-4FB5-BF46-D0E91AD1C571}" type="datetimeFigureOut">
              <a:rPr lang="en-US" smtClean="0"/>
              <a:t>7/15/2016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298486704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4422DB1-149A-4FB5-BF46-D0E91AD1C571}" type="datetimeFigureOut">
              <a:rPr lang="en-US" smtClean="0"/>
              <a:t>7/15/2016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9682306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4422DB1-149A-4FB5-BF46-D0E91AD1C571}" type="datetimeFigureOut">
              <a:rPr lang="en-US" smtClean="0"/>
              <a:t>7/15/2016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83384556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422DB1-149A-4FB5-BF46-D0E91AD1C571}" type="datetimeFigureOut">
              <a:rPr lang="en-US" smtClean="0"/>
              <a:t>7/15/2016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86210045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4422DB1-149A-4FB5-BF46-D0E91AD1C571}" type="datetimeFigureOut">
              <a:rPr lang="en-US" smtClean="0"/>
              <a:t>7/15/2016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107108924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4422DB1-149A-4FB5-BF46-D0E91AD1C571}" type="datetimeFigureOut">
              <a:rPr lang="en-US" smtClean="0"/>
              <a:t>7/15/2016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63716118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422DB1-149A-4FB5-BF46-D0E91AD1C571}" type="datetimeFigureOut">
              <a:rPr lang="en-US" smtClean="0"/>
              <a:t>7/15/2016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D9D851-C48A-4727-9434-7F72C37547BB}" type="slidenum">
              <a:rPr lang="en-US" smtClean="0"/>
              <a:t>‹#›</a:t>
            </a:fld>
            <a:endParaRPr lang="en-US"/>
          </a:p>
        </p:txBody>
      </p:sp>
    </p:spTree>
    <p:extLst>
      <p:ext uri="{BB962C8B-B14F-4D97-AF65-F5344CB8AC3E}">
        <p14:creationId xmlns:p14="http://schemas.microsoft.com/office/powerpoint/2010/main" val="32303125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589935" y="399672"/>
            <a:ext cx="7787149" cy="923330"/>
          </a:xfrm>
          <a:prstGeom prst="rect">
            <a:avLst/>
          </a:prstGeom>
          <a:noFill/>
        </p:spPr>
        <p:txBody>
          <a:bodyPr wrap="square" rtlCol="0">
            <a:spAutoFit/>
          </a:bodyPr>
          <a:lstStyle/>
          <a:p>
            <a:r>
              <a:rPr lang="en-US" sz="54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24:9-22</a:t>
            </a:r>
          </a:p>
        </p:txBody>
      </p:sp>
      <p:sp>
        <p:nvSpPr>
          <p:cNvPr id="5" name="TextBox 4"/>
          <p:cNvSpPr txBox="1"/>
          <p:nvPr/>
        </p:nvSpPr>
        <p:spPr>
          <a:xfrm>
            <a:off x="5008880" y="3230880"/>
            <a:ext cx="3200400" cy="923330"/>
          </a:xfrm>
          <a:prstGeom prst="rect">
            <a:avLst/>
          </a:prstGeom>
          <a:noFill/>
        </p:spPr>
        <p:txBody>
          <a:bodyPr wrap="square" rtlCol="0">
            <a:spAutoFit/>
          </a:bodyPr>
          <a:lstStyle/>
          <a:p>
            <a:r>
              <a:rPr lang="en-US" cap="all" dirty="0">
                <a:solidFill>
                  <a:schemeClr val="bg1"/>
                </a:solidFill>
                <a:effectLst>
                  <a:outerShdw blurRad="38100" dist="38100" dir="2700000" algn="tl">
                    <a:srgbClr val="000000">
                      <a:alpha val="43137"/>
                    </a:srgbClr>
                  </a:outerShdw>
                </a:effectLst>
                <a:latin typeface="Britannic Bold" panose="020B0903060703020204" pitchFamily="34" charset="0"/>
              </a:rPr>
              <a:t>A free CD of this message will be available following the service</a:t>
            </a:r>
          </a:p>
        </p:txBody>
      </p:sp>
      <p:pic>
        <p:nvPicPr>
          <p:cNvPr id="30" name="Picture 2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379598">
            <a:off x="5477248" y="5008546"/>
            <a:ext cx="1027893" cy="1074076"/>
          </a:xfrm>
          <a:prstGeom prst="rect">
            <a:avLst/>
          </a:prstGeom>
          <a:scene3d>
            <a:camera prst="orthographicFront"/>
            <a:lightRig rig="threePt" dir="t"/>
          </a:scene3d>
          <a:sp3d>
            <a:bevelT w="190500" h="190500"/>
          </a:sp3d>
        </p:spPr>
      </p:pic>
      <p:pic>
        <p:nvPicPr>
          <p:cNvPr id="33" name="Picture 3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9918662">
            <a:off x="7801268" y="3457782"/>
            <a:ext cx="1019397" cy="1019397"/>
          </a:xfrm>
          <a:prstGeom prst="rect">
            <a:avLst/>
          </a:prstGeom>
          <a:scene3d>
            <a:camera prst="orthographicFront"/>
            <a:lightRig rig="threePt" dir="t"/>
          </a:scene3d>
          <a:sp3d>
            <a:bevelT w="190500" h="190500"/>
          </a:sp3d>
        </p:spPr>
      </p:pic>
      <p:sp>
        <p:nvSpPr>
          <p:cNvPr id="35" name="TextBox 34"/>
          <p:cNvSpPr txBox="1"/>
          <p:nvPr/>
        </p:nvSpPr>
        <p:spPr>
          <a:xfrm>
            <a:off x="5537200" y="4695221"/>
            <a:ext cx="3423249" cy="923330"/>
          </a:xfrm>
          <a:prstGeom prst="rect">
            <a:avLst/>
          </a:prstGeom>
          <a:noFill/>
        </p:spPr>
        <p:txBody>
          <a:bodyPr wrap="square" rtlCol="0">
            <a:spAutoFit/>
          </a:bodyPr>
          <a:lstStyle/>
          <a:p>
            <a:pPr algn="r"/>
            <a:r>
              <a:rPr lang="en-US" cap="all" dirty="0">
                <a:solidFill>
                  <a:schemeClr val="bg1"/>
                </a:solidFill>
                <a:effectLst>
                  <a:outerShdw blurRad="38100" dist="38100" dir="2700000" algn="tl">
                    <a:srgbClr val="000000">
                      <a:alpha val="43137"/>
                    </a:srgbClr>
                  </a:outerShdw>
                </a:effectLst>
                <a:latin typeface="Britannic Bold" panose="020B0903060703020204" pitchFamily="34" charset="0"/>
              </a:rPr>
              <a:t>IT WILL ALSO be available LATER THIS WEEK</a:t>
            </a:r>
          </a:p>
          <a:p>
            <a:pPr algn="r"/>
            <a:r>
              <a:rPr lang="en-US" cap="all" dirty="0">
                <a:solidFill>
                  <a:schemeClr val="bg1"/>
                </a:solidFill>
                <a:effectLst>
                  <a:outerShdw blurRad="38100" dist="38100" dir="2700000" algn="tl">
                    <a:srgbClr val="000000">
                      <a:alpha val="43137"/>
                    </a:srgbClr>
                  </a:outerShdw>
                </a:effectLst>
                <a:latin typeface="Britannic Bold" panose="020B0903060703020204" pitchFamily="34" charset="0"/>
              </a:rPr>
              <a:t>VIA cALVARYOKC.COM</a:t>
            </a:r>
          </a:p>
        </p:txBody>
      </p:sp>
    </p:spTree>
    <p:extLst>
      <p:ext uri="{BB962C8B-B14F-4D97-AF65-F5344CB8AC3E}">
        <p14:creationId xmlns:p14="http://schemas.microsoft.com/office/powerpoint/2010/main" val="123505418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4" name="Group 3"/>
          <p:cNvGrpSpPr/>
          <p:nvPr/>
        </p:nvGrpSpPr>
        <p:grpSpPr>
          <a:xfrm>
            <a:off x="447472" y="2681438"/>
            <a:ext cx="8233491" cy="850298"/>
            <a:chOff x="-2570" y="3349946"/>
            <a:chExt cx="9146570" cy="850298"/>
          </a:xfrm>
        </p:grpSpPr>
        <p:sp>
          <p:nvSpPr>
            <p:cNvPr id="7" name="Rectangle 6"/>
            <p:cNvSpPr/>
            <p:nvPr/>
          </p:nvSpPr>
          <p:spPr>
            <a:xfrm>
              <a:off x="-2570" y="3352800"/>
              <a:ext cx="9146570" cy="838200"/>
            </a:xfrm>
            <a:prstGeom prst="rect">
              <a:avLst/>
            </a:prstGeom>
            <a:ln w="28575">
              <a:solidFill>
                <a:schemeClr val="bg1"/>
              </a:solidFill>
            </a:ln>
            <a:scene3d>
              <a:camera prst="orthographicFront"/>
              <a:lightRig rig="threePt" dir="t"/>
            </a:scene3d>
            <a:sp3d>
              <a:bevelT w="254000" h="2540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897053" y="3349946"/>
              <a:ext cx="0" cy="838200"/>
            </a:xfrm>
            <a:prstGeom prst="line">
              <a:avLst/>
            </a:prstGeom>
            <a:ln w="28575">
              <a:solidFill>
                <a:schemeClr val="bg1"/>
              </a:solidFill>
            </a:ln>
            <a:scene3d>
              <a:camera prst="orthographicFront"/>
              <a:lightRig rig="threePt" dir="t"/>
            </a:scene3d>
            <a:sp3d>
              <a:bevelT w="254000" h="254000"/>
            </a:sp3d>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813261" y="3349946"/>
              <a:ext cx="0" cy="838200"/>
            </a:xfrm>
            <a:prstGeom prst="line">
              <a:avLst/>
            </a:prstGeom>
            <a:ln w="28575">
              <a:solidFill>
                <a:schemeClr val="bg1"/>
              </a:solidFill>
            </a:ln>
            <a:scene3d>
              <a:camera prst="orthographicFront"/>
              <a:lightRig rig="threePt" dir="t"/>
            </a:scene3d>
            <a:sp3d>
              <a:bevelT w="254000" h="254000"/>
            </a:sp3d>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718135" y="3349946"/>
              <a:ext cx="0" cy="838200"/>
            </a:xfrm>
            <a:prstGeom prst="line">
              <a:avLst/>
            </a:prstGeom>
            <a:ln w="28575">
              <a:solidFill>
                <a:schemeClr val="bg1"/>
              </a:solidFill>
            </a:ln>
            <a:scene3d>
              <a:camera prst="orthographicFront"/>
              <a:lightRig rig="threePt" dir="t"/>
            </a:scene3d>
            <a:sp3d>
              <a:bevelT w="254000" h="254000"/>
            </a:sp3d>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3644437" y="3349946"/>
              <a:ext cx="0" cy="838200"/>
            </a:xfrm>
            <a:prstGeom prst="line">
              <a:avLst/>
            </a:prstGeom>
            <a:ln w="28575">
              <a:solidFill>
                <a:schemeClr val="bg1"/>
              </a:solidFill>
            </a:ln>
            <a:scene3d>
              <a:camera prst="orthographicFront"/>
              <a:lightRig rig="threePt" dir="t"/>
            </a:scene3d>
            <a:sp3d>
              <a:bevelT w="254000" h="254000"/>
            </a:sp3d>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559476" y="3349946"/>
              <a:ext cx="0" cy="838200"/>
            </a:xfrm>
            <a:prstGeom prst="line">
              <a:avLst/>
            </a:prstGeom>
            <a:ln w="28575">
              <a:solidFill>
                <a:schemeClr val="bg1"/>
              </a:solidFill>
            </a:ln>
            <a:scene3d>
              <a:camera prst="orthographicFront"/>
              <a:lightRig rig="threePt" dir="t"/>
            </a:scene3d>
            <a:sp3d>
              <a:bevelT w="254000" h="254000"/>
            </a:sp3d>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5468595" y="3362044"/>
              <a:ext cx="0" cy="838200"/>
            </a:xfrm>
            <a:prstGeom prst="line">
              <a:avLst/>
            </a:prstGeom>
            <a:ln w="28575">
              <a:solidFill>
                <a:schemeClr val="bg1"/>
              </a:solidFill>
            </a:ln>
            <a:scene3d>
              <a:camera prst="orthographicFront"/>
              <a:lightRig rig="threePt" dir="t"/>
            </a:scene3d>
            <a:sp3d>
              <a:bevelT w="254000" h="254000"/>
            </a:sp3d>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6390059" y="3362044"/>
              <a:ext cx="0" cy="838200"/>
            </a:xfrm>
            <a:prstGeom prst="line">
              <a:avLst/>
            </a:prstGeom>
            <a:ln w="28575">
              <a:solidFill>
                <a:schemeClr val="bg1"/>
              </a:solidFill>
            </a:ln>
            <a:scene3d>
              <a:camera prst="orthographicFront"/>
              <a:lightRig rig="threePt" dir="t"/>
            </a:scene3d>
            <a:sp3d>
              <a:bevelT w="254000" h="254000"/>
            </a:sp3d>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7300260" y="3362044"/>
              <a:ext cx="0" cy="838200"/>
            </a:xfrm>
            <a:prstGeom prst="line">
              <a:avLst/>
            </a:prstGeom>
            <a:ln w="28575">
              <a:solidFill>
                <a:schemeClr val="bg1"/>
              </a:solidFill>
            </a:ln>
            <a:scene3d>
              <a:camera prst="orthographicFront"/>
              <a:lightRig rig="threePt" dir="t"/>
            </a:scene3d>
            <a:sp3d>
              <a:bevelT w="254000" h="254000"/>
            </a:sp3d>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8232049" y="3354882"/>
              <a:ext cx="0" cy="838200"/>
            </a:xfrm>
            <a:prstGeom prst="line">
              <a:avLst/>
            </a:prstGeom>
            <a:ln w="28575">
              <a:solidFill>
                <a:schemeClr val="bg1"/>
              </a:solidFill>
            </a:ln>
            <a:scene3d>
              <a:camera prst="orthographicFront"/>
              <a:lightRig rig="threePt" dir="t"/>
            </a:scene3d>
            <a:sp3d>
              <a:bevelT w="254000" h="254000"/>
            </a:sp3d>
          </p:spPr>
          <p:style>
            <a:lnRef idx="1">
              <a:schemeClr val="accent1"/>
            </a:lnRef>
            <a:fillRef idx="0">
              <a:schemeClr val="accent1"/>
            </a:fillRef>
            <a:effectRef idx="0">
              <a:schemeClr val="accent1"/>
            </a:effectRef>
            <a:fontRef idx="minor">
              <a:schemeClr val="tx1"/>
            </a:fontRef>
          </p:style>
        </p:cxnSp>
      </p:gr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24:9-22</a:t>
            </a:r>
          </a:p>
        </p:txBody>
      </p:sp>
      <p:sp>
        <p:nvSpPr>
          <p:cNvPr id="17" name="TextBox 16"/>
          <p:cNvSpPr txBox="1"/>
          <p:nvPr/>
        </p:nvSpPr>
        <p:spPr>
          <a:xfrm>
            <a:off x="527166" y="2881166"/>
            <a:ext cx="1460094" cy="461665"/>
          </a:xfrm>
          <a:prstGeom prst="rect">
            <a:avLst/>
          </a:prstGeom>
          <a:solidFill>
            <a:schemeClr val="accent1"/>
          </a:solidFill>
          <a:scene3d>
            <a:camera prst="orthographicFront"/>
            <a:lightRig rig="threePt" dir="t"/>
          </a:scene3d>
          <a:sp3d>
            <a:bevelT w="190500" h="190500"/>
          </a:sp3d>
        </p:spPr>
        <p:txBody>
          <a:bodyPr wrap="square" rtlCol="0">
            <a:spAutoFit/>
          </a:bodyPr>
          <a:lstStyle/>
          <a:p>
            <a:pPr algn="ctr"/>
            <a:r>
              <a:rPr lang="en-US" sz="2300" dirty="0">
                <a:solidFill>
                  <a:schemeClr val="bg1"/>
                </a:solidFill>
                <a:effectLst>
                  <a:outerShdw blurRad="38100" dist="38100" dir="2700000" algn="tl">
                    <a:srgbClr val="000000">
                      <a:alpha val="43137"/>
                    </a:srgbClr>
                  </a:outerShdw>
                </a:effectLst>
                <a:latin typeface="Penoir" panose="020B0500000000000000" pitchFamily="34" charset="0"/>
              </a:rPr>
              <a:t>0</a:t>
            </a:r>
          </a:p>
        </p:txBody>
      </p:sp>
      <p:sp>
        <p:nvSpPr>
          <p:cNvPr id="18" name="TextBox 17"/>
          <p:cNvSpPr txBox="1"/>
          <p:nvPr/>
        </p:nvSpPr>
        <p:spPr>
          <a:xfrm>
            <a:off x="2151752" y="2890985"/>
            <a:ext cx="1479403" cy="461665"/>
          </a:xfrm>
          <a:prstGeom prst="rect">
            <a:avLst/>
          </a:prstGeom>
          <a:solidFill>
            <a:schemeClr val="accent1"/>
          </a:solidFill>
          <a:scene3d>
            <a:camera prst="orthographicFront"/>
            <a:lightRig rig="threePt" dir="t"/>
          </a:scene3d>
          <a:sp3d>
            <a:bevelT w="190500" h="190500"/>
          </a:sp3d>
        </p:spPr>
        <p:txBody>
          <a:bodyPr wrap="square" rtlCol="0">
            <a:spAutoFit/>
          </a:bodyPr>
          <a:lstStyle/>
          <a:p>
            <a:r>
              <a:rPr lang="en-US" sz="2300" dirty="0">
                <a:solidFill>
                  <a:schemeClr val="bg1"/>
                </a:solidFill>
                <a:effectLst>
                  <a:outerShdw blurRad="38100" dist="38100" dir="2700000" algn="tl">
                    <a:srgbClr val="000000">
                      <a:alpha val="43137"/>
                    </a:srgbClr>
                  </a:outerShdw>
                </a:effectLst>
                <a:latin typeface="Penoir" panose="020B0500000000000000" pitchFamily="34" charset="0"/>
              </a:rPr>
              <a:t>AD 500</a:t>
            </a:r>
          </a:p>
        </p:txBody>
      </p:sp>
      <p:sp>
        <p:nvSpPr>
          <p:cNvPr id="19" name="TextBox 18"/>
          <p:cNvSpPr txBox="1"/>
          <p:nvPr/>
        </p:nvSpPr>
        <p:spPr>
          <a:xfrm>
            <a:off x="3827827" y="2874700"/>
            <a:ext cx="1455177" cy="461665"/>
          </a:xfrm>
          <a:prstGeom prst="rect">
            <a:avLst/>
          </a:prstGeom>
          <a:solidFill>
            <a:schemeClr val="accent1"/>
          </a:solidFill>
          <a:scene3d>
            <a:camera prst="orthographicFront"/>
            <a:lightRig rig="threePt" dir="t"/>
          </a:scene3d>
          <a:sp3d>
            <a:bevelT w="190500" h="190500"/>
          </a:sp3d>
        </p:spPr>
        <p:txBody>
          <a:bodyPr wrap="square" rtlCol="0">
            <a:spAutoFit/>
          </a:bodyPr>
          <a:lstStyle/>
          <a:p>
            <a:r>
              <a:rPr lang="en-US" sz="2300" dirty="0">
                <a:solidFill>
                  <a:schemeClr val="bg1"/>
                </a:solidFill>
                <a:effectLst>
                  <a:outerShdw blurRad="38100" dist="38100" dir="2700000" algn="tl">
                    <a:srgbClr val="000000">
                      <a:alpha val="43137"/>
                    </a:srgbClr>
                  </a:outerShdw>
                </a:effectLst>
                <a:latin typeface="Penoir" panose="020B0500000000000000" pitchFamily="34" charset="0"/>
              </a:rPr>
              <a:t>AD 1000</a:t>
            </a:r>
          </a:p>
        </p:txBody>
      </p:sp>
      <p:sp>
        <p:nvSpPr>
          <p:cNvPr id="25" name="TextBox 24"/>
          <p:cNvSpPr txBox="1"/>
          <p:nvPr/>
        </p:nvSpPr>
        <p:spPr>
          <a:xfrm>
            <a:off x="5475138" y="2870339"/>
            <a:ext cx="1455177" cy="461665"/>
          </a:xfrm>
          <a:prstGeom prst="rect">
            <a:avLst/>
          </a:prstGeom>
          <a:solidFill>
            <a:schemeClr val="accent1"/>
          </a:solidFill>
          <a:scene3d>
            <a:camera prst="orthographicFront"/>
            <a:lightRig rig="threePt" dir="t"/>
          </a:scene3d>
          <a:sp3d>
            <a:bevelT w="190500" h="190500"/>
          </a:sp3d>
        </p:spPr>
        <p:txBody>
          <a:bodyPr wrap="square" rtlCol="0">
            <a:spAutoFit/>
          </a:bodyPr>
          <a:lstStyle/>
          <a:p>
            <a:r>
              <a:rPr lang="en-US" sz="2300" dirty="0">
                <a:solidFill>
                  <a:schemeClr val="bg1"/>
                </a:solidFill>
                <a:effectLst>
                  <a:outerShdw blurRad="38100" dist="38100" dir="2700000" algn="tl">
                    <a:srgbClr val="000000">
                      <a:alpha val="43137"/>
                    </a:srgbClr>
                  </a:outerShdw>
                </a:effectLst>
                <a:latin typeface="Penoir" panose="020B0500000000000000" pitchFamily="34" charset="0"/>
              </a:rPr>
              <a:t>AD 1550</a:t>
            </a:r>
          </a:p>
        </p:txBody>
      </p:sp>
      <p:sp>
        <p:nvSpPr>
          <p:cNvPr id="27" name="TextBox 26"/>
          <p:cNvSpPr txBox="1"/>
          <p:nvPr/>
        </p:nvSpPr>
        <p:spPr>
          <a:xfrm>
            <a:off x="7115876" y="2870990"/>
            <a:ext cx="1477491" cy="461665"/>
          </a:xfrm>
          <a:prstGeom prst="rect">
            <a:avLst/>
          </a:prstGeom>
          <a:solidFill>
            <a:schemeClr val="accent1"/>
          </a:solidFill>
          <a:scene3d>
            <a:camera prst="orthographicFront"/>
            <a:lightRig rig="threePt" dir="t"/>
          </a:scene3d>
          <a:sp3d>
            <a:bevelT w="190500" h="190500"/>
          </a:sp3d>
        </p:spPr>
        <p:txBody>
          <a:bodyPr wrap="square" rtlCol="0">
            <a:spAutoFit/>
          </a:bodyPr>
          <a:lstStyle/>
          <a:p>
            <a:r>
              <a:rPr lang="en-US" sz="2300" dirty="0">
                <a:solidFill>
                  <a:schemeClr val="bg1"/>
                </a:solidFill>
                <a:effectLst>
                  <a:outerShdw blurRad="38100" dist="38100" dir="2700000" algn="tl">
                    <a:srgbClr val="000000">
                      <a:alpha val="43137"/>
                    </a:srgbClr>
                  </a:outerShdw>
                </a:effectLst>
                <a:latin typeface="Penoir" panose="020B0500000000000000" pitchFamily="34" charset="0"/>
              </a:rPr>
              <a:t>AD 2000</a:t>
            </a:r>
          </a:p>
        </p:txBody>
      </p:sp>
      <p:sp>
        <p:nvSpPr>
          <p:cNvPr id="28" name="TextBox 27"/>
          <p:cNvSpPr txBox="1"/>
          <p:nvPr/>
        </p:nvSpPr>
        <p:spPr>
          <a:xfrm>
            <a:off x="750088" y="4567793"/>
            <a:ext cx="1847507" cy="830997"/>
          </a:xfrm>
          <a:prstGeom prst="rect">
            <a:avLst/>
          </a:prstGeom>
          <a:noFill/>
          <a:ln w="28575">
            <a:solidFill>
              <a:schemeClr val="bg1"/>
            </a:solidFill>
          </a:ln>
          <a:effectLst>
            <a:outerShdw blurRad="50800" dist="38100" dir="8100000" algn="tr" rotWithShape="0">
              <a:prstClr val="black">
                <a:alpha val="40000"/>
              </a:prstClr>
            </a:outerShdw>
          </a:effectLst>
        </p:spPr>
        <p:txBody>
          <a:bodyPr wrap="square" rtlCol="0">
            <a:spAutoFit/>
          </a:bodyPr>
          <a:lstStyle/>
          <a:p>
            <a:pPr algn="ctr"/>
            <a:r>
              <a:rPr lang="en-US" sz="2400" dirty="0">
                <a:effectLst>
                  <a:outerShdw blurRad="38100" dist="38100" dir="2700000" algn="tl">
                    <a:srgbClr val="000000">
                      <a:alpha val="43137"/>
                    </a:srgbClr>
                  </a:outerShdw>
                </a:effectLst>
              </a:rPr>
              <a:t>Antiochus IV (167 BC)</a:t>
            </a:r>
          </a:p>
        </p:txBody>
      </p:sp>
      <p:sp>
        <p:nvSpPr>
          <p:cNvPr id="29" name="TextBox 28"/>
          <p:cNvSpPr txBox="1"/>
          <p:nvPr/>
        </p:nvSpPr>
        <p:spPr>
          <a:xfrm>
            <a:off x="2892644" y="4574197"/>
            <a:ext cx="2040506" cy="830997"/>
          </a:xfrm>
          <a:prstGeom prst="rect">
            <a:avLst/>
          </a:prstGeom>
          <a:noFill/>
          <a:ln w="28575">
            <a:solidFill>
              <a:schemeClr val="bg1"/>
            </a:solidFill>
          </a:ln>
          <a:effectLst>
            <a:outerShdw blurRad="50800" dist="38100" dir="8100000" algn="tr" rotWithShape="0">
              <a:prstClr val="black">
                <a:alpha val="40000"/>
              </a:prstClr>
            </a:outerShdw>
          </a:effectLst>
        </p:spPr>
        <p:txBody>
          <a:bodyPr wrap="square" rtlCol="0">
            <a:spAutoFit/>
          </a:bodyPr>
          <a:lstStyle/>
          <a:p>
            <a:pPr algn="ctr"/>
            <a:r>
              <a:rPr lang="en-US" sz="2400" dirty="0">
                <a:effectLst>
                  <a:outerShdw blurRad="38100" dist="38100" dir="2700000" algn="tl">
                    <a:srgbClr val="000000">
                      <a:alpha val="43137"/>
                    </a:srgbClr>
                  </a:outerShdw>
                </a:effectLst>
              </a:rPr>
              <a:t>Titus Vespasian (AD 70)</a:t>
            </a:r>
          </a:p>
        </p:txBody>
      </p:sp>
      <p:sp>
        <p:nvSpPr>
          <p:cNvPr id="30" name="TextBox 29"/>
          <p:cNvSpPr txBox="1"/>
          <p:nvPr/>
        </p:nvSpPr>
        <p:spPr>
          <a:xfrm>
            <a:off x="6241588" y="4572917"/>
            <a:ext cx="2040506" cy="830997"/>
          </a:xfrm>
          <a:prstGeom prst="rect">
            <a:avLst/>
          </a:prstGeom>
          <a:noFill/>
          <a:ln w="28575">
            <a:solidFill>
              <a:schemeClr val="bg1"/>
            </a:solidFill>
          </a:ln>
          <a:effectLst>
            <a:outerShdw blurRad="50800" dist="38100" dir="8100000" algn="tr" rotWithShape="0">
              <a:prstClr val="black">
                <a:alpha val="40000"/>
              </a:prstClr>
            </a:outerShdw>
          </a:effectLst>
        </p:spPr>
        <p:txBody>
          <a:bodyPr wrap="square" rtlCol="0">
            <a:spAutoFit/>
          </a:bodyPr>
          <a:lstStyle/>
          <a:p>
            <a:pPr algn="ctr"/>
            <a:r>
              <a:rPr lang="en-US" sz="2400" dirty="0">
                <a:effectLst>
                  <a:outerShdw blurRad="38100" dist="38100" dir="2700000" algn="tl">
                    <a:srgbClr val="000000">
                      <a:alpha val="43137"/>
                    </a:srgbClr>
                  </a:outerShdw>
                </a:effectLst>
              </a:rPr>
              <a:t>“Man of Sin” (AD ????)</a:t>
            </a:r>
          </a:p>
        </p:txBody>
      </p:sp>
      <p:cxnSp>
        <p:nvCxnSpPr>
          <p:cNvPr id="32" name="Straight Arrow Connector 31"/>
          <p:cNvCxnSpPr>
            <a:stCxn id="28" idx="0"/>
          </p:cNvCxnSpPr>
          <p:nvPr/>
        </p:nvCxnSpPr>
        <p:spPr>
          <a:xfrm flipH="1" flipV="1">
            <a:off x="791455" y="3573076"/>
            <a:ext cx="882387" cy="994717"/>
          </a:xfrm>
          <a:prstGeom prst="straightConnector1">
            <a:avLst/>
          </a:prstGeom>
          <a:ln w="28575">
            <a:solidFill>
              <a:schemeClr val="bg1"/>
            </a:solidFill>
            <a:tailEnd type="triangle"/>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29" idx="0"/>
          </p:cNvCxnSpPr>
          <p:nvPr/>
        </p:nvCxnSpPr>
        <p:spPr>
          <a:xfrm flipH="1" flipV="1">
            <a:off x="1512472" y="3571797"/>
            <a:ext cx="2400425" cy="1002400"/>
          </a:xfrm>
          <a:prstGeom prst="straightConnector1">
            <a:avLst/>
          </a:prstGeom>
          <a:ln w="28575">
            <a:solidFill>
              <a:schemeClr val="bg1"/>
            </a:solidFill>
            <a:tailEnd type="triangle"/>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stCxn id="30" idx="0"/>
          </p:cNvCxnSpPr>
          <p:nvPr/>
        </p:nvCxnSpPr>
        <p:spPr>
          <a:xfrm flipV="1">
            <a:off x="7261841" y="3570518"/>
            <a:ext cx="811489" cy="1002399"/>
          </a:xfrm>
          <a:prstGeom prst="straightConnector1">
            <a:avLst/>
          </a:prstGeom>
          <a:ln w="28575">
            <a:solidFill>
              <a:schemeClr val="bg1"/>
            </a:solidFill>
            <a:tailEnd type="triangle"/>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468726" y="891348"/>
            <a:ext cx="8214232" cy="1077218"/>
          </a:xfrm>
          <a:prstGeom prst="rect">
            <a:avLst/>
          </a:prstGeom>
          <a:noFill/>
        </p:spPr>
        <p:txBody>
          <a:bodyPr wrap="square" rtlCol="0">
            <a:spAutoFit/>
          </a:bodyPr>
          <a:lstStyle/>
          <a:p>
            <a:pPr algn="ctr"/>
            <a:r>
              <a:rPr lang="en-US" sz="3200" dirty="0">
                <a:effectLst>
                  <a:outerShdw blurRad="38100" dist="38100" dir="2700000" algn="tl">
                    <a:srgbClr val="000000">
                      <a:alpha val="43137"/>
                    </a:srgbClr>
                  </a:outerShdw>
                </a:effectLst>
              </a:rPr>
              <a:t>3 candidates for the “prince who is to come” (Dan. 9:26)</a:t>
            </a:r>
          </a:p>
        </p:txBody>
      </p:sp>
      <p:cxnSp>
        <p:nvCxnSpPr>
          <p:cNvPr id="39" name="Straight Connector 38"/>
          <p:cNvCxnSpPr/>
          <p:nvPr/>
        </p:nvCxnSpPr>
        <p:spPr>
          <a:xfrm>
            <a:off x="647700" y="4452257"/>
            <a:ext cx="1981200" cy="1039586"/>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H="1">
            <a:off x="615038" y="4441372"/>
            <a:ext cx="1981200" cy="1039586"/>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6114469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fade">
                                      <p:cBhvr>
                                        <p:cTn id="7" dur="500"/>
                                        <p:tgtEl>
                                          <p:spTgt spid="37"/>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7"/>
                                        </p:tgtEl>
                                        <p:attrNameLst>
                                          <p:attrName>style.visibility</p:attrName>
                                        </p:attrNameLst>
                                      </p:cBhvr>
                                      <p:to>
                                        <p:strVal val="visible"/>
                                      </p:to>
                                    </p:set>
                                    <p:animEffect transition="in" filter="fade">
                                      <p:cBhvr>
                                        <p:cTn id="14" dur="500"/>
                                        <p:tgtEl>
                                          <p:spTgt spid="17"/>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500"/>
                                        <p:tgtEl>
                                          <p:spTgt spid="18"/>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9"/>
                                        </p:tgtEl>
                                        <p:attrNameLst>
                                          <p:attrName>style.visibility</p:attrName>
                                        </p:attrNameLst>
                                      </p:cBhvr>
                                      <p:to>
                                        <p:strVal val="visible"/>
                                      </p:to>
                                    </p:set>
                                    <p:animEffect transition="in" filter="fade">
                                      <p:cBhvr>
                                        <p:cTn id="20" dur="500"/>
                                        <p:tgtEl>
                                          <p:spTgt spid="19"/>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25"/>
                                        </p:tgtEl>
                                        <p:attrNameLst>
                                          <p:attrName>style.visibility</p:attrName>
                                        </p:attrNameLst>
                                      </p:cBhvr>
                                      <p:to>
                                        <p:strVal val="visible"/>
                                      </p:to>
                                    </p:set>
                                    <p:animEffect transition="in" filter="fade">
                                      <p:cBhvr>
                                        <p:cTn id="23" dur="500"/>
                                        <p:tgtEl>
                                          <p:spTgt spid="25"/>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7"/>
                                        </p:tgtEl>
                                        <p:attrNameLst>
                                          <p:attrName>style.visibility</p:attrName>
                                        </p:attrNameLst>
                                      </p:cBhvr>
                                      <p:to>
                                        <p:strVal val="visible"/>
                                      </p:to>
                                    </p:set>
                                    <p:animEffect transition="in" filter="fade">
                                      <p:cBhvr>
                                        <p:cTn id="26" dur="500"/>
                                        <p:tgtEl>
                                          <p:spTgt spid="27"/>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fade">
                                      <p:cBhvr>
                                        <p:cTn id="31" dur="500"/>
                                        <p:tgtEl>
                                          <p:spTgt spid="28"/>
                                        </p:tgtEl>
                                      </p:cBhvr>
                                    </p:animEffect>
                                  </p:childTnLst>
                                </p:cTn>
                              </p:par>
                            </p:childTnLst>
                          </p:cTn>
                        </p:par>
                        <p:par>
                          <p:cTn id="32" fill="hold">
                            <p:stCondLst>
                              <p:cond delay="500"/>
                            </p:stCondLst>
                            <p:childTnLst>
                              <p:par>
                                <p:cTn id="33" presetID="22" presetClass="entr" presetSubtype="4" fill="hold" nodeType="afterEffect">
                                  <p:stCondLst>
                                    <p:cond delay="0"/>
                                  </p:stCondLst>
                                  <p:childTnLst>
                                    <p:set>
                                      <p:cBhvr>
                                        <p:cTn id="34" dur="1" fill="hold">
                                          <p:stCondLst>
                                            <p:cond delay="0"/>
                                          </p:stCondLst>
                                        </p:cTn>
                                        <p:tgtEl>
                                          <p:spTgt spid="32"/>
                                        </p:tgtEl>
                                        <p:attrNameLst>
                                          <p:attrName>style.visibility</p:attrName>
                                        </p:attrNameLst>
                                      </p:cBhvr>
                                      <p:to>
                                        <p:strVal val="visible"/>
                                      </p:to>
                                    </p:set>
                                    <p:animEffect transition="in" filter="wipe(down)">
                                      <p:cBhvr>
                                        <p:cTn id="35" dur="500"/>
                                        <p:tgtEl>
                                          <p:spTgt spid="32"/>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29"/>
                                        </p:tgtEl>
                                        <p:attrNameLst>
                                          <p:attrName>style.visibility</p:attrName>
                                        </p:attrNameLst>
                                      </p:cBhvr>
                                      <p:to>
                                        <p:strVal val="visible"/>
                                      </p:to>
                                    </p:set>
                                    <p:animEffect transition="in" filter="fade">
                                      <p:cBhvr>
                                        <p:cTn id="40" dur="500"/>
                                        <p:tgtEl>
                                          <p:spTgt spid="29"/>
                                        </p:tgtEl>
                                      </p:cBhvr>
                                    </p:animEffect>
                                  </p:childTnLst>
                                </p:cTn>
                              </p:par>
                            </p:childTnLst>
                          </p:cTn>
                        </p:par>
                        <p:par>
                          <p:cTn id="41" fill="hold">
                            <p:stCondLst>
                              <p:cond delay="500"/>
                            </p:stCondLst>
                            <p:childTnLst>
                              <p:par>
                                <p:cTn id="42" presetID="22" presetClass="entr" presetSubtype="4" fill="hold" nodeType="afterEffect">
                                  <p:stCondLst>
                                    <p:cond delay="0"/>
                                  </p:stCondLst>
                                  <p:childTnLst>
                                    <p:set>
                                      <p:cBhvr>
                                        <p:cTn id="43" dur="1" fill="hold">
                                          <p:stCondLst>
                                            <p:cond delay="0"/>
                                          </p:stCondLst>
                                        </p:cTn>
                                        <p:tgtEl>
                                          <p:spTgt spid="33"/>
                                        </p:tgtEl>
                                        <p:attrNameLst>
                                          <p:attrName>style.visibility</p:attrName>
                                        </p:attrNameLst>
                                      </p:cBhvr>
                                      <p:to>
                                        <p:strVal val="visible"/>
                                      </p:to>
                                    </p:set>
                                    <p:animEffect transition="in" filter="wipe(down)">
                                      <p:cBhvr>
                                        <p:cTn id="44" dur="500"/>
                                        <p:tgtEl>
                                          <p:spTgt spid="33"/>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30"/>
                                        </p:tgtEl>
                                        <p:attrNameLst>
                                          <p:attrName>style.visibility</p:attrName>
                                        </p:attrNameLst>
                                      </p:cBhvr>
                                      <p:to>
                                        <p:strVal val="visible"/>
                                      </p:to>
                                    </p:set>
                                    <p:animEffect transition="in" filter="fade">
                                      <p:cBhvr>
                                        <p:cTn id="49" dur="500"/>
                                        <p:tgtEl>
                                          <p:spTgt spid="30"/>
                                        </p:tgtEl>
                                      </p:cBhvr>
                                    </p:animEffect>
                                  </p:childTnLst>
                                </p:cTn>
                              </p:par>
                            </p:childTnLst>
                          </p:cTn>
                        </p:par>
                        <p:par>
                          <p:cTn id="50" fill="hold">
                            <p:stCondLst>
                              <p:cond delay="500"/>
                            </p:stCondLst>
                            <p:childTnLst>
                              <p:par>
                                <p:cTn id="51" presetID="22" presetClass="entr" presetSubtype="4" fill="hold" nodeType="afterEffect">
                                  <p:stCondLst>
                                    <p:cond delay="0"/>
                                  </p:stCondLst>
                                  <p:childTnLst>
                                    <p:set>
                                      <p:cBhvr>
                                        <p:cTn id="52" dur="1" fill="hold">
                                          <p:stCondLst>
                                            <p:cond delay="0"/>
                                          </p:stCondLst>
                                        </p:cTn>
                                        <p:tgtEl>
                                          <p:spTgt spid="35"/>
                                        </p:tgtEl>
                                        <p:attrNameLst>
                                          <p:attrName>style.visibility</p:attrName>
                                        </p:attrNameLst>
                                      </p:cBhvr>
                                      <p:to>
                                        <p:strVal val="visible"/>
                                      </p:to>
                                    </p:set>
                                    <p:animEffect transition="in" filter="wipe(down)">
                                      <p:cBhvr>
                                        <p:cTn id="53" dur="500"/>
                                        <p:tgtEl>
                                          <p:spTgt spid="35"/>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1" fill="hold" nodeType="clickEffect">
                                  <p:stCondLst>
                                    <p:cond delay="0"/>
                                  </p:stCondLst>
                                  <p:childTnLst>
                                    <p:set>
                                      <p:cBhvr>
                                        <p:cTn id="57" dur="1" fill="hold">
                                          <p:stCondLst>
                                            <p:cond delay="0"/>
                                          </p:stCondLst>
                                        </p:cTn>
                                        <p:tgtEl>
                                          <p:spTgt spid="39"/>
                                        </p:tgtEl>
                                        <p:attrNameLst>
                                          <p:attrName>style.visibility</p:attrName>
                                        </p:attrNameLst>
                                      </p:cBhvr>
                                      <p:to>
                                        <p:strVal val="visible"/>
                                      </p:to>
                                    </p:set>
                                    <p:animEffect transition="in" filter="wipe(up)">
                                      <p:cBhvr>
                                        <p:cTn id="58" dur="500"/>
                                        <p:tgtEl>
                                          <p:spTgt spid="39"/>
                                        </p:tgtEl>
                                      </p:cBhvr>
                                    </p:animEffect>
                                  </p:childTnLst>
                                </p:cTn>
                              </p:par>
                            </p:childTnLst>
                          </p:cTn>
                        </p:par>
                        <p:par>
                          <p:cTn id="59" fill="hold">
                            <p:stCondLst>
                              <p:cond delay="500"/>
                            </p:stCondLst>
                            <p:childTnLst>
                              <p:par>
                                <p:cTn id="60" presetID="22" presetClass="entr" presetSubtype="1" fill="hold" nodeType="afterEffect">
                                  <p:stCondLst>
                                    <p:cond delay="0"/>
                                  </p:stCondLst>
                                  <p:childTnLst>
                                    <p:set>
                                      <p:cBhvr>
                                        <p:cTn id="61" dur="1" fill="hold">
                                          <p:stCondLst>
                                            <p:cond delay="0"/>
                                          </p:stCondLst>
                                        </p:cTn>
                                        <p:tgtEl>
                                          <p:spTgt spid="40"/>
                                        </p:tgtEl>
                                        <p:attrNameLst>
                                          <p:attrName>style.visibility</p:attrName>
                                        </p:attrNameLst>
                                      </p:cBhvr>
                                      <p:to>
                                        <p:strVal val="visible"/>
                                      </p:to>
                                    </p:set>
                                    <p:animEffect transition="in" filter="wipe(up)">
                                      <p:cBhvr>
                                        <p:cTn id="62" dur="500"/>
                                        <p:tgtEl>
                                          <p:spTgt spid="40"/>
                                        </p:tgtEl>
                                      </p:cBhvr>
                                    </p:animEffect>
                                  </p:childTnLst>
                                </p:cTn>
                              </p:par>
                            </p:childTnLst>
                          </p:cTn>
                        </p:par>
                        <p:par>
                          <p:cTn id="63" fill="hold">
                            <p:stCondLst>
                              <p:cond delay="1000"/>
                            </p:stCondLst>
                            <p:childTnLst>
                              <p:par>
                                <p:cTn id="64" presetID="10" presetClass="exit" presetSubtype="0" fill="hold" grpId="1" nodeType="afterEffect">
                                  <p:stCondLst>
                                    <p:cond delay="1500"/>
                                  </p:stCondLst>
                                  <p:childTnLst>
                                    <p:animEffect transition="out" filter="fade">
                                      <p:cBhvr>
                                        <p:cTn id="65" dur="500"/>
                                        <p:tgtEl>
                                          <p:spTgt spid="28"/>
                                        </p:tgtEl>
                                      </p:cBhvr>
                                    </p:animEffect>
                                    <p:set>
                                      <p:cBhvr>
                                        <p:cTn id="66" dur="1" fill="hold">
                                          <p:stCondLst>
                                            <p:cond delay="499"/>
                                          </p:stCondLst>
                                        </p:cTn>
                                        <p:tgtEl>
                                          <p:spTgt spid="28"/>
                                        </p:tgtEl>
                                        <p:attrNameLst>
                                          <p:attrName>style.visibility</p:attrName>
                                        </p:attrNameLst>
                                      </p:cBhvr>
                                      <p:to>
                                        <p:strVal val="hidden"/>
                                      </p:to>
                                    </p:set>
                                  </p:childTnLst>
                                </p:cTn>
                              </p:par>
                              <p:par>
                                <p:cTn id="67" presetID="10" presetClass="exit" presetSubtype="0" fill="hold" nodeType="withEffect">
                                  <p:stCondLst>
                                    <p:cond delay="1500"/>
                                  </p:stCondLst>
                                  <p:childTnLst>
                                    <p:animEffect transition="out" filter="fade">
                                      <p:cBhvr>
                                        <p:cTn id="68" dur="500"/>
                                        <p:tgtEl>
                                          <p:spTgt spid="32"/>
                                        </p:tgtEl>
                                      </p:cBhvr>
                                    </p:animEffect>
                                    <p:set>
                                      <p:cBhvr>
                                        <p:cTn id="69" dur="1" fill="hold">
                                          <p:stCondLst>
                                            <p:cond delay="499"/>
                                          </p:stCondLst>
                                        </p:cTn>
                                        <p:tgtEl>
                                          <p:spTgt spid="32"/>
                                        </p:tgtEl>
                                        <p:attrNameLst>
                                          <p:attrName>style.visibility</p:attrName>
                                        </p:attrNameLst>
                                      </p:cBhvr>
                                      <p:to>
                                        <p:strVal val="hidden"/>
                                      </p:to>
                                    </p:set>
                                  </p:childTnLst>
                                </p:cTn>
                              </p:par>
                              <p:par>
                                <p:cTn id="70" presetID="10" presetClass="exit" presetSubtype="0" fill="hold" nodeType="withEffect">
                                  <p:stCondLst>
                                    <p:cond delay="1500"/>
                                  </p:stCondLst>
                                  <p:childTnLst>
                                    <p:animEffect transition="out" filter="fade">
                                      <p:cBhvr>
                                        <p:cTn id="71" dur="500"/>
                                        <p:tgtEl>
                                          <p:spTgt spid="39"/>
                                        </p:tgtEl>
                                      </p:cBhvr>
                                    </p:animEffect>
                                    <p:set>
                                      <p:cBhvr>
                                        <p:cTn id="72" dur="1" fill="hold">
                                          <p:stCondLst>
                                            <p:cond delay="499"/>
                                          </p:stCondLst>
                                        </p:cTn>
                                        <p:tgtEl>
                                          <p:spTgt spid="39"/>
                                        </p:tgtEl>
                                        <p:attrNameLst>
                                          <p:attrName>style.visibility</p:attrName>
                                        </p:attrNameLst>
                                      </p:cBhvr>
                                      <p:to>
                                        <p:strVal val="hidden"/>
                                      </p:to>
                                    </p:set>
                                  </p:childTnLst>
                                </p:cTn>
                              </p:par>
                              <p:par>
                                <p:cTn id="73" presetID="10" presetClass="exit" presetSubtype="0" fill="hold" nodeType="withEffect">
                                  <p:stCondLst>
                                    <p:cond delay="1500"/>
                                  </p:stCondLst>
                                  <p:childTnLst>
                                    <p:animEffect transition="out" filter="fade">
                                      <p:cBhvr>
                                        <p:cTn id="74" dur="500"/>
                                        <p:tgtEl>
                                          <p:spTgt spid="40"/>
                                        </p:tgtEl>
                                      </p:cBhvr>
                                    </p:animEffect>
                                    <p:set>
                                      <p:cBhvr>
                                        <p:cTn id="75" dur="1" fill="hold">
                                          <p:stCondLst>
                                            <p:cond delay="499"/>
                                          </p:stCondLst>
                                        </p:cTn>
                                        <p:tgtEl>
                                          <p:spTgt spid="4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25" grpId="0" animBg="1"/>
      <p:bldP spid="27" grpId="0" animBg="1"/>
      <p:bldP spid="28" grpId="0" animBg="1"/>
      <p:bldP spid="28" grpId="1" animBg="1"/>
      <p:bldP spid="29" grpId="0" animBg="1"/>
      <p:bldP spid="30" grpId="0" animBg="1"/>
      <p:bldP spid="37"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2062103"/>
          </a:xfrm>
          <a:prstGeom prst="rect">
            <a:avLst/>
          </a:prstGeom>
          <a:noFill/>
        </p:spPr>
        <p:txBody>
          <a:bodyPr wrap="square" rtlCol="0">
            <a:spAutoFit/>
          </a:bodyPr>
          <a:lstStyle/>
          <a:p>
            <a:r>
              <a:rPr lang="en-US" sz="3200" dirty="0">
                <a:effectLst>
                  <a:outerShdw blurRad="38100" dist="38100" dir="2700000" algn="tl">
                    <a:srgbClr val="000000">
                      <a:alpha val="43137"/>
                    </a:srgbClr>
                  </a:outerShdw>
                </a:effectLst>
              </a:rPr>
              <a:t>Dan. 11:31 ~ </a:t>
            </a:r>
            <a:r>
              <a:rPr lang="en-US" sz="3200" dirty="0">
                <a:solidFill>
                  <a:srgbClr val="FFFF00"/>
                </a:solidFill>
                <a:effectLst>
                  <a:outerShdw blurRad="38100" dist="38100" dir="2700000" algn="tl">
                    <a:srgbClr val="000000">
                      <a:alpha val="43137"/>
                    </a:srgbClr>
                  </a:outerShdw>
                </a:effectLst>
              </a:rPr>
              <a:t>And forces shall be mustered by him, and they shall defile the sanctuary fortress; then they shall take away the daily sacrifices, and place there the abomination of desolation.</a:t>
            </a: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24:9-22</a:t>
            </a:r>
          </a:p>
        </p:txBody>
      </p:sp>
      <p:sp>
        <p:nvSpPr>
          <p:cNvPr id="5" name="TextBox 4"/>
          <p:cNvSpPr txBox="1"/>
          <p:nvPr/>
        </p:nvSpPr>
        <p:spPr>
          <a:xfrm>
            <a:off x="469376" y="2726757"/>
            <a:ext cx="8200103" cy="2062103"/>
          </a:xfrm>
          <a:prstGeom prst="rect">
            <a:avLst/>
          </a:prstGeom>
          <a:noFill/>
        </p:spPr>
        <p:txBody>
          <a:bodyPr wrap="square" rtlCol="0">
            <a:spAutoFit/>
          </a:bodyPr>
          <a:lstStyle/>
          <a:p>
            <a:r>
              <a:rPr lang="en-US" sz="3200" dirty="0">
                <a:effectLst>
                  <a:outerShdw blurRad="38100" dist="38100" dir="2700000" algn="tl">
                    <a:srgbClr val="000000">
                      <a:alpha val="43137"/>
                    </a:srgbClr>
                  </a:outerShdw>
                </a:effectLst>
              </a:rPr>
              <a:t>Dan. 12:11 ~ </a:t>
            </a:r>
            <a:r>
              <a:rPr lang="en-US" sz="3200" dirty="0">
                <a:solidFill>
                  <a:srgbClr val="FFFF00"/>
                </a:solidFill>
                <a:effectLst>
                  <a:outerShdw blurRad="38100" dist="38100" dir="2700000" algn="tl">
                    <a:srgbClr val="000000">
                      <a:alpha val="43137"/>
                    </a:srgbClr>
                  </a:outerShdw>
                </a:effectLst>
              </a:rPr>
              <a:t>And from the time that the daily sacrifice is taken away, and the abomination of desolation is set up, there shall be one thousand two hundred and ninety days.</a:t>
            </a:r>
          </a:p>
        </p:txBody>
      </p:sp>
    </p:spTree>
    <p:extLst>
      <p:ext uri="{BB962C8B-B14F-4D97-AF65-F5344CB8AC3E}">
        <p14:creationId xmlns:p14="http://schemas.microsoft.com/office/powerpoint/2010/main" val="378907990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par>
                          <p:cTn id="13" fill="hold">
                            <p:stCondLst>
                              <p:cond delay="500"/>
                            </p:stCondLst>
                            <p:childTnLst>
                              <p:par>
                                <p:cTn id="14" presetID="9" presetClass="emph" presetSubtype="0" grpId="1" nodeType="afterEffect">
                                  <p:stCondLst>
                                    <p:cond delay="0"/>
                                  </p:stCondLst>
                                  <p:childTnLst>
                                    <p:set>
                                      <p:cBhvr rctx="PPT">
                                        <p:cTn id="15" dur="indefinite"/>
                                        <p:tgtEl>
                                          <p:spTgt spid="2"/>
                                        </p:tgtEl>
                                        <p:attrNameLst>
                                          <p:attrName>style.opacity</p:attrName>
                                        </p:attrNameLst>
                                      </p:cBhvr>
                                      <p:to>
                                        <p:strVal val="0.4"/>
                                      </p:to>
                                    </p:set>
                                    <p:animEffect filter="image" prLst="opacity: 0.4">
                                      <p:cBhvr rctx="IE">
                                        <p:cTn id="16" dur="indefinite"/>
                                        <p:tgtEl>
                                          <p:spTgt spid="2"/>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mph" presetSubtype="0" grpId="2" nodeType="clickEffect">
                                  <p:stCondLst>
                                    <p:cond delay="0"/>
                                  </p:stCondLst>
                                  <p:childTnLst>
                                    <p:set>
                                      <p:cBhvr rctx="PPT">
                                        <p:cTn id="20" dur="indefinite"/>
                                        <p:tgtEl>
                                          <p:spTgt spid="2"/>
                                        </p:tgtEl>
                                        <p:attrNameLst>
                                          <p:attrName>style.opacity</p:attrName>
                                        </p:attrNameLst>
                                      </p:cBhvr>
                                      <p:to>
                                        <p:strVal val="1"/>
                                      </p:to>
                                    </p:set>
                                    <p:animEffect filter="image" prLst="opacity: 1">
                                      <p:cBhvr rctx="IE">
                                        <p:cTn id="21" dur="indefinite"/>
                                        <p:tgtEl>
                                          <p:spTgt spid="2"/>
                                        </p:tgtEl>
                                      </p:cBhvr>
                                    </p:animEffect>
                                  </p:childTnLst>
                                </p:cTn>
                              </p:par>
                            </p:childTnLst>
                          </p:cTn>
                        </p:par>
                        <p:par>
                          <p:cTn id="22" fill="hold">
                            <p:stCondLst>
                              <p:cond delay="0"/>
                            </p:stCondLst>
                            <p:childTnLst>
                              <p:par>
                                <p:cTn id="23" presetID="9" presetClass="emph" presetSubtype="0" grpId="1" nodeType="afterEffect">
                                  <p:stCondLst>
                                    <p:cond delay="0"/>
                                  </p:stCondLst>
                                  <p:childTnLst>
                                    <p:set>
                                      <p:cBhvr rctx="PPT">
                                        <p:cTn id="24" dur="indefinite"/>
                                        <p:tgtEl>
                                          <p:spTgt spid="5"/>
                                        </p:tgtEl>
                                        <p:attrNameLst>
                                          <p:attrName>style.opacity</p:attrName>
                                        </p:attrNameLst>
                                      </p:cBhvr>
                                      <p:to>
                                        <p:strVal val="0.4"/>
                                      </p:to>
                                    </p:set>
                                    <p:animEffect filter="image" prLst="opacity: 0.4">
                                      <p:cBhvr rctx="IE">
                                        <p:cTn id="25" dur="indefinite"/>
                                        <p:tgtEl>
                                          <p:spTgt spid="5"/>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mph" presetSubtype="0" grpId="2" nodeType="clickEffect">
                                  <p:stCondLst>
                                    <p:cond delay="0"/>
                                  </p:stCondLst>
                                  <p:childTnLst>
                                    <p:set>
                                      <p:cBhvr rctx="PPT">
                                        <p:cTn id="29" dur="indefinite"/>
                                        <p:tgtEl>
                                          <p:spTgt spid="5"/>
                                        </p:tgtEl>
                                        <p:attrNameLst>
                                          <p:attrName>style.opacity</p:attrName>
                                        </p:attrNameLst>
                                      </p:cBhvr>
                                      <p:to>
                                        <p:strVal val="1"/>
                                      </p:to>
                                    </p:set>
                                    <p:animEffect filter="image" prLst="opacity: 1">
                                      <p:cBhvr rctx="IE">
                                        <p:cTn id="30" dur="indefinite"/>
                                        <p:tgtEl>
                                          <p:spTgt spid="5"/>
                                        </p:tgtEl>
                                      </p:cBhvr>
                                    </p:animEffect>
                                  </p:childTnLst>
                                </p:cTn>
                              </p:par>
                            </p:childTnLst>
                          </p:cTn>
                        </p:par>
                        <p:par>
                          <p:cTn id="31" fill="hold">
                            <p:stCondLst>
                              <p:cond delay="0"/>
                            </p:stCondLst>
                            <p:childTnLst>
                              <p:par>
                                <p:cTn id="32" presetID="9" presetClass="emph" presetSubtype="0" grpId="3" nodeType="afterEffect">
                                  <p:stCondLst>
                                    <p:cond delay="0"/>
                                  </p:stCondLst>
                                  <p:childTnLst>
                                    <p:set>
                                      <p:cBhvr rctx="PPT">
                                        <p:cTn id="33" dur="indefinite"/>
                                        <p:tgtEl>
                                          <p:spTgt spid="2"/>
                                        </p:tgtEl>
                                        <p:attrNameLst>
                                          <p:attrName>style.opacity</p:attrName>
                                        </p:attrNameLst>
                                      </p:cBhvr>
                                      <p:to>
                                        <p:strVal val="0.4"/>
                                      </p:to>
                                    </p:set>
                                    <p:animEffect filter="image" prLst="opacity: 0.4">
                                      <p:cBhvr rctx="IE">
                                        <p:cTn id="34" dur="indefinite"/>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 grpId="2"/>
      <p:bldP spid="2" grpId="3"/>
      <p:bldP spid="5" grpId="0"/>
      <p:bldP spid="5" grpId="1"/>
      <p:bldP spid="5" grpId="2"/>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4031873"/>
          </a:xfrm>
          <a:prstGeom prst="rect">
            <a:avLst/>
          </a:prstGeom>
          <a:noFill/>
        </p:spPr>
        <p:txBody>
          <a:bodyPr wrap="square" rtlCol="0">
            <a:spAutoFit/>
          </a:bodyPr>
          <a:lstStyle/>
          <a:p>
            <a:r>
              <a:rPr lang="en-US" sz="3200" dirty="0">
                <a:effectLst>
                  <a:outerShdw blurRad="38100" dist="38100" dir="2700000" algn="tl">
                    <a:srgbClr val="000000">
                      <a:alpha val="43137"/>
                    </a:srgbClr>
                  </a:outerShdw>
                </a:effectLst>
              </a:rPr>
              <a:t>2 Thess. 2:3-4 ~ </a:t>
            </a:r>
            <a:r>
              <a:rPr lang="en-US" sz="3200" baseline="30000" dirty="0">
                <a:effectLst>
                  <a:outerShdw blurRad="38100" dist="38100" dir="2700000" algn="tl">
                    <a:srgbClr val="000000">
                      <a:alpha val="43137"/>
                    </a:srgbClr>
                  </a:outerShdw>
                </a:effectLst>
              </a:rPr>
              <a:t>3</a:t>
            </a:r>
            <a:r>
              <a:rPr lang="en-US" sz="3200" dirty="0">
                <a:effectLst>
                  <a:outerShdw blurRad="38100" dist="38100" dir="2700000" algn="tl">
                    <a:srgbClr val="000000">
                      <a:alpha val="43137"/>
                    </a:srgbClr>
                  </a:outerShdw>
                </a:effectLst>
              </a:rPr>
              <a:t> </a:t>
            </a:r>
            <a:r>
              <a:rPr lang="en-US" sz="3200" dirty="0">
                <a:solidFill>
                  <a:srgbClr val="FFFF00"/>
                </a:solidFill>
                <a:effectLst>
                  <a:outerShdw blurRad="38100" dist="38100" dir="2700000" algn="tl">
                    <a:srgbClr val="000000">
                      <a:alpha val="43137"/>
                    </a:srgbClr>
                  </a:outerShdw>
                </a:effectLst>
              </a:rPr>
              <a:t>Let no one deceive you by any means; for that Day will not come unless the falling away comes first, and the man of sin is revealed, the son of perdition, </a:t>
            </a:r>
            <a:r>
              <a:rPr lang="en-US" sz="3200" baseline="30000" dirty="0">
                <a:effectLst>
                  <a:outerShdw blurRad="38100" dist="38100" dir="2700000" algn="tl">
                    <a:srgbClr val="000000">
                      <a:alpha val="43137"/>
                    </a:srgbClr>
                  </a:outerShdw>
                </a:effectLst>
              </a:rPr>
              <a:t>4 </a:t>
            </a:r>
            <a:r>
              <a:rPr lang="en-US" sz="3200" dirty="0">
                <a:solidFill>
                  <a:srgbClr val="FFFF00"/>
                </a:solidFill>
                <a:effectLst>
                  <a:outerShdw blurRad="38100" dist="38100" dir="2700000" algn="tl">
                    <a:srgbClr val="000000">
                      <a:alpha val="43137"/>
                    </a:srgbClr>
                  </a:outerShdw>
                </a:effectLst>
              </a:rPr>
              <a:t>who opposes and exalts himself above all that is called God or that is worshiped, so that he sits as God in the temple of God, showing himself that he is God.</a:t>
            </a: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24:9-22</a:t>
            </a:r>
          </a:p>
        </p:txBody>
      </p:sp>
    </p:spTree>
    <p:extLst>
      <p:ext uri="{BB962C8B-B14F-4D97-AF65-F5344CB8AC3E}">
        <p14:creationId xmlns:p14="http://schemas.microsoft.com/office/powerpoint/2010/main" val="20509437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2062103"/>
          </a:xfrm>
          <a:prstGeom prst="rect">
            <a:avLst/>
          </a:prstGeom>
          <a:noFill/>
        </p:spPr>
        <p:txBody>
          <a:bodyPr wrap="square" rtlCol="0">
            <a:spAutoFit/>
          </a:bodyPr>
          <a:lstStyle/>
          <a:p>
            <a:r>
              <a:rPr lang="en-US" sz="3200" dirty="0">
                <a:solidFill>
                  <a:srgbClr val="FFFF00"/>
                </a:solidFill>
                <a:effectLst>
                  <a:outerShdw blurRad="38100" dist="38100" dir="2700000" algn="tl">
                    <a:srgbClr val="000000">
                      <a:alpha val="43137"/>
                    </a:srgbClr>
                  </a:outerShdw>
                </a:effectLst>
              </a:rPr>
              <a:t>Preterism (from a Latin word meaning “</a:t>
            </a:r>
            <a:r>
              <a:rPr lang="en-US" sz="3200" i="1" dirty="0">
                <a:solidFill>
                  <a:srgbClr val="FFFF00"/>
                </a:solidFill>
                <a:effectLst>
                  <a:outerShdw blurRad="38100" dist="38100" dir="2700000" algn="tl">
                    <a:srgbClr val="000000">
                      <a:alpha val="43137"/>
                    </a:srgbClr>
                  </a:outerShdw>
                </a:effectLst>
              </a:rPr>
              <a:t>past</a:t>
            </a:r>
            <a:r>
              <a:rPr lang="en-US" sz="3200" dirty="0">
                <a:solidFill>
                  <a:srgbClr val="FFFF00"/>
                </a:solidFill>
                <a:effectLst>
                  <a:outerShdw blurRad="38100" dist="38100" dir="2700000" algn="tl">
                    <a:srgbClr val="000000">
                      <a:alpha val="43137"/>
                    </a:srgbClr>
                  </a:outerShdw>
                </a:effectLst>
              </a:rPr>
              <a:t>”) ~ </a:t>
            </a:r>
            <a:r>
              <a:rPr lang="en-US" sz="3200" dirty="0">
                <a:effectLst>
                  <a:outerShdw blurRad="38100" dist="38100" dir="2700000" algn="tl">
                    <a:srgbClr val="000000">
                      <a:alpha val="43137"/>
                    </a:srgbClr>
                  </a:outerShdw>
                </a:effectLst>
              </a:rPr>
              <a:t>“a belief system in which most or all of the eschatological events in the Bible were fulfilled during the Roman-Jewish War of AD 66-73.”</a:t>
            </a: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24:9-22</a:t>
            </a:r>
          </a:p>
        </p:txBody>
      </p:sp>
      <p:sp>
        <p:nvSpPr>
          <p:cNvPr id="4" name="TextBox 3"/>
          <p:cNvSpPr txBox="1"/>
          <p:nvPr/>
        </p:nvSpPr>
        <p:spPr>
          <a:xfrm>
            <a:off x="468520" y="2713951"/>
            <a:ext cx="8200103" cy="2062103"/>
          </a:xfrm>
          <a:prstGeom prst="rect">
            <a:avLst/>
          </a:prstGeom>
          <a:noFill/>
        </p:spPr>
        <p:txBody>
          <a:bodyPr wrap="square" rtlCol="0">
            <a:spAutoFit/>
          </a:bodyPr>
          <a:lstStyle/>
          <a:p>
            <a:r>
              <a:rPr lang="en-US" sz="3200" dirty="0">
                <a:solidFill>
                  <a:srgbClr val="FFFF00"/>
                </a:solidFill>
                <a:effectLst>
                  <a:outerShdw blurRad="38100" dist="38100" dir="2700000" algn="tl">
                    <a:srgbClr val="000000">
                      <a:alpha val="43137"/>
                    </a:srgbClr>
                  </a:outerShdw>
                </a:effectLst>
              </a:rPr>
              <a:t>Futurism (as it pertains to the biblical prophecy) ~ </a:t>
            </a:r>
            <a:r>
              <a:rPr lang="en-US" sz="3200" dirty="0">
                <a:effectLst>
                  <a:outerShdw blurRad="38100" dist="38100" dir="2700000" algn="tl">
                    <a:srgbClr val="000000">
                      <a:alpha val="43137"/>
                    </a:srgbClr>
                  </a:outerShdw>
                </a:effectLst>
              </a:rPr>
              <a:t>“a belief system in which most of the eschatological events in the Bible are still yet to be fulfilled.”</a:t>
            </a:r>
            <a:endParaRPr lang="en-US" sz="48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5140001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par>
                                <p:cTn id="13" presetID="3" presetClass="emph" presetSubtype="2" fill="hold" grpId="1" nodeType="withEffect">
                                  <p:stCondLst>
                                    <p:cond delay="0"/>
                                  </p:stCondLst>
                                  <p:childTnLst>
                                    <p:animClr clrSpc="rgb" dir="cw">
                                      <p:cBhvr override="childStyle">
                                        <p:cTn id="14" dur="2000" fill="hold"/>
                                        <p:tgtEl>
                                          <p:spTgt spid="2"/>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2062103"/>
          </a:xfrm>
          <a:prstGeom prst="rect">
            <a:avLst/>
          </a:prstGeom>
          <a:noFill/>
        </p:spPr>
        <p:txBody>
          <a:bodyPr wrap="square" rtlCol="0">
            <a:spAutoFit/>
          </a:bodyPr>
          <a:lstStyle/>
          <a:p>
            <a:r>
              <a:rPr lang="en-US" sz="3200" dirty="0">
                <a:effectLst>
                  <a:outerShdw blurRad="38100" dist="38100" dir="2700000" algn="tl">
                    <a:srgbClr val="000000">
                      <a:alpha val="43137"/>
                    </a:srgbClr>
                  </a:outerShdw>
                </a:effectLst>
              </a:rPr>
              <a:t>Gen. 12:3 ~ </a:t>
            </a:r>
            <a:r>
              <a:rPr lang="en-US" sz="3200" dirty="0">
                <a:solidFill>
                  <a:srgbClr val="FFFF00"/>
                </a:solidFill>
                <a:effectLst>
                  <a:outerShdw blurRad="38100" dist="38100" dir="2700000" algn="tl">
                    <a:srgbClr val="000000">
                      <a:alpha val="43137"/>
                    </a:srgbClr>
                  </a:outerShdw>
                </a:effectLst>
              </a:rPr>
              <a:t>“I will bless those who bless you,</a:t>
            </a:r>
          </a:p>
          <a:p>
            <a:r>
              <a:rPr lang="en-US" sz="3200" dirty="0">
                <a:solidFill>
                  <a:srgbClr val="FFFF00"/>
                </a:solidFill>
                <a:effectLst>
                  <a:outerShdw blurRad="38100" dist="38100" dir="2700000" algn="tl">
                    <a:srgbClr val="000000">
                      <a:alpha val="43137"/>
                    </a:srgbClr>
                  </a:outerShdw>
                </a:effectLst>
              </a:rPr>
              <a:t>And I will curse him who curses you;</a:t>
            </a:r>
          </a:p>
          <a:p>
            <a:r>
              <a:rPr lang="en-US" sz="3200" dirty="0">
                <a:solidFill>
                  <a:srgbClr val="FFFF00"/>
                </a:solidFill>
                <a:effectLst>
                  <a:outerShdw blurRad="38100" dist="38100" dir="2700000" algn="tl">
                    <a:srgbClr val="000000">
                      <a:alpha val="43137"/>
                    </a:srgbClr>
                  </a:outerShdw>
                </a:effectLst>
              </a:rPr>
              <a:t>And in you all the families of the earth shall be blessed.”</a:t>
            </a:r>
            <a:endParaRPr lang="en-US" sz="4800" dirty="0">
              <a:solidFill>
                <a:srgbClr val="FFFF00"/>
              </a:solidFill>
              <a:effectLst>
                <a:outerShdw blurRad="38100" dist="38100" dir="2700000" algn="tl">
                  <a:srgbClr val="000000">
                    <a:alpha val="43137"/>
                  </a:srgbClr>
                </a:outerShdw>
              </a:effectLst>
            </a:endParaRP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24:9-22</a:t>
            </a:r>
          </a:p>
        </p:txBody>
      </p:sp>
      <p:sp>
        <p:nvSpPr>
          <p:cNvPr id="4" name="TextBox 3"/>
          <p:cNvSpPr txBox="1"/>
          <p:nvPr/>
        </p:nvSpPr>
        <p:spPr>
          <a:xfrm>
            <a:off x="460836" y="2690899"/>
            <a:ext cx="8200103" cy="3046988"/>
          </a:xfrm>
          <a:prstGeom prst="rect">
            <a:avLst/>
          </a:prstGeom>
          <a:noFill/>
        </p:spPr>
        <p:txBody>
          <a:bodyPr wrap="square" rtlCol="0">
            <a:spAutoFit/>
          </a:bodyPr>
          <a:lstStyle/>
          <a:p>
            <a:r>
              <a:rPr lang="en-US" sz="3200" dirty="0">
                <a:effectLst>
                  <a:outerShdw blurRad="38100" dist="38100" dir="2700000" algn="tl">
                    <a:srgbClr val="000000">
                      <a:alpha val="43137"/>
                    </a:srgbClr>
                  </a:outerShdw>
                </a:effectLst>
              </a:rPr>
              <a:t>Rom. 11:25-26a ~ </a:t>
            </a:r>
            <a:r>
              <a:rPr lang="en-US" sz="3200" baseline="30000" dirty="0">
                <a:effectLst>
                  <a:outerShdw blurRad="38100" dist="38100" dir="2700000" algn="tl">
                    <a:srgbClr val="000000">
                      <a:alpha val="43137"/>
                    </a:srgbClr>
                  </a:outerShdw>
                </a:effectLst>
              </a:rPr>
              <a:t>25</a:t>
            </a:r>
            <a:r>
              <a:rPr lang="en-US" sz="3200" dirty="0">
                <a:effectLst>
                  <a:outerShdw blurRad="38100" dist="38100" dir="2700000" algn="tl">
                    <a:srgbClr val="000000">
                      <a:alpha val="43137"/>
                    </a:srgbClr>
                  </a:outerShdw>
                </a:effectLst>
              </a:rPr>
              <a:t> </a:t>
            </a:r>
            <a:r>
              <a:rPr lang="en-US" sz="3200" dirty="0">
                <a:solidFill>
                  <a:srgbClr val="FFFF00"/>
                </a:solidFill>
                <a:effectLst>
                  <a:outerShdw blurRad="38100" dist="38100" dir="2700000" algn="tl">
                    <a:srgbClr val="000000">
                      <a:alpha val="43137"/>
                    </a:srgbClr>
                  </a:outerShdw>
                </a:effectLst>
              </a:rPr>
              <a:t>For I do not desire, brethren, that you should be ignorant of this mystery, lest you should be wise in your own opinion, that blindness in part has happened to Israel until the fullness of the Gentiles has come in. </a:t>
            </a:r>
            <a:r>
              <a:rPr lang="en-US" sz="3200" baseline="30000" dirty="0">
                <a:effectLst>
                  <a:outerShdw blurRad="38100" dist="38100" dir="2700000" algn="tl">
                    <a:srgbClr val="000000">
                      <a:alpha val="43137"/>
                    </a:srgbClr>
                  </a:outerShdw>
                </a:effectLst>
              </a:rPr>
              <a:t>26a</a:t>
            </a:r>
            <a:r>
              <a:rPr lang="en-US" sz="3200" dirty="0">
                <a:effectLst>
                  <a:outerShdw blurRad="38100" dist="38100" dir="2700000" algn="tl">
                    <a:srgbClr val="000000">
                      <a:alpha val="43137"/>
                    </a:srgbClr>
                  </a:outerShdw>
                </a:effectLst>
              </a:rPr>
              <a:t> </a:t>
            </a:r>
            <a:r>
              <a:rPr lang="en-US" sz="3200" dirty="0">
                <a:solidFill>
                  <a:srgbClr val="FFFF00"/>
                </a:solidFill>
                <a:effectLst>
                  <a:outerShdw blurRad="38100" dist="38100" dir="2700000" algn="tl">
                    <a:srgbClr val="000000">
                      <a:alpha val="43137"/>
                    </a:srgbClr>
                  </a:outerShdw>
                </a:effectLst>
              </a:rPr>
              <a:t>And so all Israel will be saved …</a:t>
            </a:r>
          </a:p>
        </p:txBody>
      </p:sp>
    </p:spTree>
    <p:extLst>
      <p:ext uri="{BB962C8B-B14F-4D97-AF65-F5344CB8AC3E}">
        <p14:creationId xmlns:p14="http://schemas.microsoft.com/office/powerpoint/2010/main" val="137894681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par>
                                <p:cTn id="13" presetID="3" presetClass="emph" presetSubtype="2" fill="hold" grpId="1" nodeType="withEffect">
                                  <p:stCondLst>
                                    <p:cond delay="0"/>
                                  </p:stCondLst>
                                  <p:childTnLst>
                                    <p:animClr clrSpc="rgb" dir="cw">
                                      <p:cBhvr override="childStyle">
                                        <p:cTn id="14" dur="2000" fill="hold"/>
                                        <p:tgtEl>
                                          <p:spTgt spid="2"/>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Rectangle 6"/>
          <p:cNvSpPr/>
          <p:nvPr/>
        </p:nvSpPr>
        <p:spPr>
          <a:xfrm>
            <a:off x="447473" y="4146870"/>
            <a:ext cx="8243169" cy="924400"/>
          </a:xfrm>
          <a:prstGeom prst="rect">
            <a:avLst/>
          </a:prstGeom>
          <a:ln w="28575">
            <a:solidFill>
              <a:schemeClr val="bg1"/>
            </a:solidFill>
          </a:ln>
          <a:scene3d>
            <a:camera prst="orthographicFront"/>
            <a:lightRig rig="threePt" dir="t"/>
          </a:scene3d>
          <a:sp3d>
            <a:bevelT w="254000" h="2540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p:nvPr/>
        </p:nvCxnSpPr>
        <p:spPr>
          <a:xfrm>
            <a:off x="1463299" y="4143722"/>
            <a:ext cx="0" cy="924400"/>
          </a:xfrm>
          <a:prstGeom prst="line">
            <a:avLst/>
          </a:prstGeom>
          <a:ln w="28575">
            <a:solidFill>
              <a:schemeClr val="bg1"/>
            </a:solidFill>
          </a:ln>
          <a:scene3d>
            <a:camera prst="orthographicFront"/>
            <a:lightRig rig="threePt" dir="t"/>
          </a:scene3d>
          <a:sp3d>
            <a:bevelT w="254000" h="254000"/>
          </a:sp3d>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497853" y="4143722"/>
            <a:ext cx="0" cy="924400"/>
          </a:xfrm>
          <a:prstGeom prst="line">
            <a:avLst/>
          </a:prstGeom>
          <a:ln w="28575">
            <a:solidFill>
              <a:schemeClr val="bg1"/>
            </a:solidFill>
          </a:ln>
          <a:scene3d>
            <a:camera prst="orthographicFront"/>
            <a:lightRig rig="threePt" dir="t"/>
          </a:scene3d>
          <a:sp3d>
            <a:bevelT w="254000" h="254000"/>
          </a:sp3d>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519610" y="4143722"/>
            <a:ext cx="0" cy="924400"/>
          </a:xfrm>
          <a:prstGeom prst="line">
            <a:avLst/>
          </a:prstGeom>
          <a:ln w="28575">
            <a:solidFill>
              <a:schemeClr val="bg1"/>
            </a:solidFill>
          </a:ln>
          <a:scene3d>
            <a:camera prst="orthographicFront"/>
            <a:lightRig rig="threePt" dir="t"/>
          </a:scene3d>
          <a:sp3d>
            <a:bevelT w="254000" h="254000"/>
          </a:sp3d>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565562" y="4143722"/>
            <a:ext cx="0" cy="924400"/>
          </a:xfrm>
          <a:prstGeom prst="line">
            <a:avLst/>
          </a:prstGeom>
          <a:ln w="28575">
            <a:solidFill>
              <a:schemeClr val="bg1"/>
            </a:solidFill>
          </a:ln>
          <a:scene3d>
            <a:camera prst="orthographicFront"/>
            <a:lightRig rig="threePt" dir="t"/>
          </a:scene3d>
          <a:sp3d>
            <a:bevelT w="254000" h="254000"/>
          </a:sp3d>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598796" y="4143722"/>
            <a:ext cx="0" cy="924400"/>
          </a:xfrm>
          <a:prstGeom prst="line">
            <a:avLst/>
          </a:prstGeom>
          <a:ln w="28575">
            <a:solidFill>
              <a:schemeClr val="bg1"/>
            </a:solidFill>
          </a:ln>
          <a:scene3d>
            <a:camera prst="orthographicFront"/>
            <a:lightRig rig="threePt" dir="t"/>
          </a:scene3d>
          <a:sp3d>
            <a:bevelT w="254000" h="254000"/>
          </a:sp3d>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6625346" y="4157064"/>
            <a:ext cx="0" cy="924400"/>
          </a:xfrm>
          <a:prstGeom prst="line">
            <a:avLst/>
          </a:prstGeom>
          <a:ln w="28575">
            <a:solidFill>
              <a:schemeClr val="bg1"/>
            </a:solidFill>
          </a:ln>
          <a:scene3d>
            <a:camera prst="orthographicFront"/>
            <a:lightRig rig="threePt" dir="t"/>
          </a:scene3d>
          <a:sp3d>
            <a:bevelT w="254000" h="254000"/>
          </a:sp3d>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7665836" y="4157064"/>
            <a:ext cx="0" cy="924400"/>
          </a:xfrm>
          <a:prstGeom prst="line">
            <a:avLst/>
          </a:prstGeom>
          <a:ln w="28575">
            <a:solidFill>
              <a:schemeClr val="bg1"/>
            </a:solidFill>
          </a:ln>
          <a:scene3d>
            <a:camera prst="orthographicFront"/>
            <a:lightRig rig="threePt" dir="t"/>
          </a:scene3d>
          <a:sp3d>
            <a:bevelT w="254000" h="254000"/>
          </a:sp3d>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24:9-22</a:t>
            </a:r>
          </a:p>
        </p:txBody>
      </p:sp>
      <p:sp>
        <p:nvSpPr>
          <p:cNvPr id="17" name="TextBox 16"/>
          <p:cNvSpPr txBox="1"/>
          <p:nvPr/>
        </p:nvSpPr>
        <p:spPr>
          <a:xfrm>
            <a:off x="939238" y="4407879"/>
            <a:ext cx="1096990" cy="461665"/>
          </a:xfrm>
          <a:prstGeom prst="rect">
            <a:avLst/>
          </a:prstGeom>
          <a:solidFill>
            <a:schemeClr val="accent1"/>
          </a:solidFill>
          <a:scene3d>
            <a:camera prst="orthographicFront"/>
            <a:lightRig rig="threePt" dir="t"/>
          </a:scene3d>
          <a:sp3d>
            <a:bevelT w="190500" h="190500"/>
          </a:sp3d>
        </p:spPr>
        <p:txBody>
          <a:bodyPr wrap="square" rtlCol="0">
            <a:spAutoFit/>
          </a:bodyPr>
          <a:lstStyle/>
          <a:p>
            <a:pPr algn="ctr"/>
            <a:r>
              <a:rPr lang="en-US" sz="2300" dirty="0">
                <a:solidFill>
                  <a:schemeClr val="bg1"/>
                </a:solidFill>
                <a:effectLst>
                  <a:outerShdw blurRad="38100" dist="38100" dir="2700000" algn="tl">
                    <a:srgbClr val="000000">
                      <a:alpha val="43137"/>
                    </a:srgbClr>
                  </a:outerShdw>
                </a:effectLst>
                <a:latin typeface="Penoir" panose="020B0500000000000000" pitchFamily="34" charset="0"/>
              </a:rPr>
              <a:t>AD 30</a:t>
            </a:r>
          </a:p>
        </p:txBody>
      </p:sp>
      <p:sp>
        <p:nvSpPr>
          <p:cNvPr id="18" name="TextBox 17"/>
          <p:cNvSpPr txBox="1"/>
          <p:nvPr/>
        </p:nvSpPr>
        <p:spPr>
          <a:xfrm>
            <a:off x="2956523" y="4417698"/>
            <a:ext cx="1111497" cy="461665"/>
          </a:xfrm>
          <a:prstGeom prst="rect">
            <a:avLst/>
          </a:prstGeom>
          <a:solidFill>
            <a:schemeClr val="accent1"/>
          </a:solidFill>
          <a:scene3d>
            <a:camera prst="orthographicFront"/>
            <a:lightRig rig="threePt" dir="t"/>
          </a:scene3d>
          <a:sp3d>
            <a:bevelT w="190500" h="190500"/>
          </a:sp3d>
        </p:spPr>
        <p:txBody>
          <a:bodyPr wrap="square" rtlCol="0">
            <a:spAutoFit/>
          </a:bodyPr>
          <a:lstStyle/>
          <a:p>
            <a:r>
              <a:rPr lang="en-US" sz="2300" dirty="0">
                <a:solidFill>
                  <a:schemeClr val="bg1"/>
                </a:solidFill>
                <a:effectLst>
                  <a:outerShdw blurRad="38100" dist="38100" dir="2700000" algn="tl">
                    <a:srgbClr val="000000">
                      <a:alpha val="43137"/>
                    </a:srgbClr>
                  </a:outerShdw>
                </a:effectLst>
                <a:latin typeface="Penoir" panose="020B0500000000000000" pitchFamily="34" charset="0"/>
              </a:rPr>
              <a:t>AD 50</a:t>
            </a:r>
          </a:p>
        </p:txBody>
      </p:sp>
      <p:sp>
        <p:nvSpPr>
          <p:cNvPr id="37" name="TextBox 36"/>
          <p:cNvSpPr txBox="1"/>
          <p:nvPr/>
        </p:nvSpPr>
        <p:spPr>
          <a:xfrm>
            <a:off x="468726" y="891348"/>
            <a:ext cx="8214232" cy="1077218"/>
          </a:xfrm>
          <a:prstGeom prst="rect">
            <a:avLst/>
          </a:prstGeom>
          <a:noFill/>
        </p:spPr>
        <p:txBody>
          <a:bodyPr wrap="square" rtlCol="0">
            <a:spAutoFit/>
          </a:bodyPr>
          <a:lstStyle/>
          <a:p>
            <a:pPr algn="ctr"/>
            <a:r>
              <a:rPr lang="en-US" sz="3200" dirty="0">
                <a:effectLst>
                  <a:outerShdw blurRad="38100" dist="38100" dir="2700000" algn="tl">
                    <a:srgbClr val="000000">
                      <a:alpha val="43137"/>
                    </a:srgbClr>
                  </a:outerShdw>
                </a:effectLst>
              </a:rPr>
              <a:t>Could the book of Revelation have been fulfilled in the Fall of Jerusalem?</a:t>
            </a:r>
          </a:p>
        </p:txBody>
      </p:sp>
      <p:sp>
        <p:nvSpPr>
          <p:cNvPr id="31" name="Rectangle 30"/>
          <p:cNvSpPr/>
          <p:nvPr/>
        </p:nvSpPr>
        <p:spPr>
          <a:xfrm>
            <a:off x="7688520" y="4174660"/>
            <a:ext cx="519260" cy="838200"/>
          </a:xfrm>
          <a:prstGeom prst="rect">
            <a:avLst/>
          </a:prstGeom>
          <a:solidFill>
            <a:schemeClr val="accent4">
              <a:lumMod val="50000"/>
              <a:alpha val="60000"/>
            </a:schemeClr>
          </a:solidFill>
          <a:ln>
            <a:no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p:cNvSpPr/>
          <p:nvPr/>
        </p:nvSpPr>
        <p:spPr>
          <a:xfrm>
            <a:off x="5169245" y="4183971"/>
            <a:ext cx="710683" cy="838200"/>
          </a:xfrm>
          <a:prstGeom prst="rect">
            <a:avLst/>
          </a:prstGeom>
          <a:solidFill>
            <a:srgbClr val="00B050">
              <a:alpha val="60000"/>
            </a:srgbClr>
          </a:solidFill>
          <a:ln>
            <a:no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5058902" y="4401413"/>
            <a:ext cx="1093295" cy="461665"/>
          </a:xfrm>
          <a:prstGeom prst="rect">
            <a:avLst/>
          </a:prstGeom>
          <a:solidFill>
            <a:schemeClr val="accent1"/>
          </a:solidFill>
          <a:scene3d>
            <a:camera prst="orthographicFront"/>
            <a:lightRig rig="threePt" dir="t"/>
          </a:scene3d>
          <a:sp3d>
            <a:bevelT w="190500" h="190500"/>
          </a:sp3d>
        </p:spPr>
        <p:txBody>
          <a:bodyPr wrap="square" rtlCol="0">
            <a:spAutoFit/>
          </a:bodyPr>
          <a:lstStyle/>
          <a:p>
            <a:r>
              <a:rPr lang="en-US" sz="2300" dirty="0">
                <a:solidFill>
                  <a:schemeClr val="bg1"/>
                </a:solidFill>
                <a:effectLst>
                  <a:outerShdw blurRad="38100" dist="38100" dir="2700000" algn="tl">
                    <a:srgbClr val="000000">
                      <a:alpha val="43137"/>
                    </a:srgbClr>
                  </a:outerShdw>
                </a:effectLst>
                <a:latin typeface="Penoir" panose="020B0500000000000000" pitchFamily="34" charset="0"/>
              </a:rPr>
              <a:t>AD 70</a:t>
            </a:r>
          </a:p>
        </p:txBody>
      </p:sp>
      <p:sp>
        <p:nvSpPr>
          <p:cNvPr id="25" name="TextBox 24"/>
          <p:cNvSpPr txBox="1"/>
          <p:nvPr/>
        </p:nvSpPr>
        <p:spPr>
          <a:xfrm>
            <a:off x="7124386" y="4397052"/>
            <a:ext cx="1093295" cy="461665"/>
          </a:xfrm>
          <a:prstGeom prst="rect">
            <a:avLst/>
          </a:prstGeom>
          <a:solidFill>
            <a:schemeClr val="accent1"/>
          </a:solidFill>
          <a:scene3d>
            <a:camera prst="orthographicFront"/>
            <a:lightRig rig="threePt" dir="t"/>
          </a:scene3d>
          <a:sp3d>
            <a:bevelT w="190500" h="190500"/>
          </a:sp3d>
        </p:spPr>
        <p:txBody>
          <a:bodyPr wrap="square" rtlCol="0">
            <a:spAutoFit/>
          </a:bodyPr>
          <a:lstStyle/>
          <a:p>
            <a:r>
              <a:rPr lang="en-US" sz="2300" dirty="0">
                <a:solidFill>
                  <a:schemeClr val="bg1"/>
                </a:solidFill>
                <a:effectLst>
                  <a:outerShdw blurRad="38100" dist="38100" dir="2700000" algn="tl">
                    <a:srgbClr val="000000">
                      <a:alpha val="43137"/>
                    </a:srgbClr>
                  </a:outerShdw>
                </a:effectLst>
                <a:latin typeface="Penoir" panose="020B0500000000000000" pitchFamily="34" charset="0"/>
              </a:rPr>
              <a:t>AD 90</a:t>
            </a:r>
          </a:p>
        </p:txBody>
      </p:sp>
      <p:sp>
        <p:nvSpPr>
          <p:cNvPr id="5" name="TextBox 4"/>
          <p:cNvSpPr txBox="1"/>
          <p:nvPr/>
        </p:nvSpPr>
        <p:spPr>
          <a:xfrm>
            <a:off x="3424041" y="2067472"/>
            <a:ext cx="2432775" cy="830997"/>
          </a:xfrm>
          <a:prstGeom prst="rect">
            <a:avLst/>
          </a:prstGeom>
          <a:noFill/>
          <a:ln w="28575">
            <a:solidFill>
              <a:schemeClr val="bg1"/>
            </a:solidFill>
          </a:ln>
        </p:spPr>
        <p:txBody>
          <a:bodyPr wrap="square" rtlCol="0">
            <a:spAutoFit/>
          </a:bodyPr>
          <a:lstStyle/>
          <a:p>
            <a:pPr algn="ctr"/>
            <a:r>
              <a:rPr lang="en-US" sz="2400" dirty="0"/>
              <a:t>Roman/Jewish war</a:t>
            </a:r>
          </a:p>
          <a:p>
            <a:pPr algn="ctr"/>
            <a:r>
              <a:rPr lang="en-US" sz="2400" dirty="0"/>
              <a:t>(AD 67-73)</a:t>
            </a:r>
          </a:p>
        </p:txBody>
      </p:sp>
      <p:sp>
        <p:nvSpPr>
          <p:cNvPr id="38" name="TextBox 37"/>
          <p:cNvSpPr txBox="1"/>
          <p:nvPr/>
        </p:nvSpPr>
        <p:spPr>
          <a:xfrm>
            <a:off x="5917223" y="2063970"/>
            <a:ext cx="2659775" cy="830997"/>
          </a:xfrm>
          <a:prstGeom prst="rect">
            <a:avLst/>
          </a:prstGeom>
          <a:noFill/>
          <a:ln w="28575">
            <a:solidFill>
              <a:schemeClr val="bg1"/>
            </a:solidFill>
          </a:ln>
        </p:spPr>
        <p:txBody>
          <a:bodyPr wrap="square" rtlCol="0">
            <a:spAutoFit/>
          </a:bodyPr>
          <a:lstStyle/>
          <a:p>
            <a:pPr algn="ctr"/>
            <a:r>
              <a:rPr lang="en-US" sz="2400" dirty="0"/>
              <a:t>Book of Revelation</a:t>
            </a:r>
          </a:p>
          <a:p>
            <a:pPr algn="ctr"/>
            <a:r>
              <a:rPr lang="en-US" sz="2400" dirty="0"/>
              <a:t>(AD 90-95)</a:t>
            </a:r>
          </a:p>
        </p:txBody>
      </p:sp>
      <p:sp>
        <p:nvSpPr>
          <p:cNvPr id="41" name="Freeform 40"/>
          <p:cNvSpPr/>
          <p:nvPr/>
        </p:nvSpPr>
        <p:spPr>
          <a:xfrm>
            <a:off x="4707198" y="2882811"/>
            <a:ext cx="1109084" cy="1202329"/>
          </a:xfrm>
          <a:custGeom>
            <a:avLst/>
            <a:gdLst>
              <a:gd name="connsiteX0" fmla="*/ 478972 w 544286"/>
              <a:gd name="connsiteY0" fmla="*/ 0 h 1126671"/>
              <a:gd name="connsiteX1" fmla="*/ 0 w 544286"/>
              <a:gd name="connsiteY1" fmla="*/ 1121229 h 1126671"/>
              <a:gd name="connsiteX2" fmla="*/ 544286 w 544286"/>
              <a:gd name="connsiteY2" fmla="*/ 1126671 h 1126671"/>
              <a:gd name="connsiteX3" fmla="*/ 478972 w 544286"/>
              <a:gd name="connsiteY3" fmla="*/ 0 h 1126671"/>
              <a:gd name="connsiteX0" fmla="*/ 478972 w 2057400"/>
              <a:gd name="connsiteY0" fmla="*/ 0 h 1121229"/>
              <a:gd name="connsiteX1" fmla="*/ 0 w 2057400"/>
              <a:gd name="connsiteY1" fmla="*/ 1121229 h 1121229"/>
              <a:gd name="connsiteX2" fmla="*/ 2057400 w 2057400"/>
              <a:gd name="connsiteY2" fmla="*/ 1121228 h 1121229"/>
              <a:gd name="connsiteX3" fmla="*/ 478972 w 2057400"/>
              <a:gd name="connsiteY3" fmla="*/ 0 h 1121229"/>
              <a:gd name="connsiteX0" fmla="*/ 2237015 w 3815443"/>
              <a:gd name="connsiteY0" fmla="*/ 0 h 1121228"/>
              <a:gd name="connsiteX1" fmla="*/ 0 w 3815443"/>
              <a:gd name="connsiteY1" fmla="*/ 1104900 h 1121228"/>
              <a:gd name="connsiteX2" fmla="*/ 3815443 w 3815443"/>
              <a:gd name="connsiteY2" fmla="*/ 1121228 h 1121228"/>
              <a:gd name="connsiteX3" fmla="*/ 2237015 w 3815443"/>
              <a:gd name="connsiteY3" fmla="*/ 0 h 1121228"/>
              <a:gd name="connsiteX0" fmla="*/ 2237015 w 3815443"/>
              <a:gd name="connsiteY0" fmla="*/ 0 h 1121228"/>
              <a:gd name="connsiteX1" fmla="*/ 0 w 3815443"/>
              <a:gd name="connsiteY1" fmla="*/ 1104900 h 1121228"/>
              <a:gd name="connsiteX2" fmla="*/ 3815443 w 3815443"/>
              <a:gd name="connsiteY2" fmla="*/ 1121228 h 1121228"/>
              <a:gd name="connsiteX3" fmla="*/ 2237015 w 3815443"/>
              <a:gd name="connsiteY3" fmla="*/ 0 h 1121228"/>
              <a:gd name="connsiteX0" fmla="*/ 2255786 w 3834214"/>
              <a:gd name="connsiteY0" fmla="*/ 0 h 1121228"/>
              <a:gd name="connsiteX1" fmla="*/ 0 w 3834214"/>
              <a:gd name="connsiteY1" fmla="*/ 1110263 h 1121228"/>
              <a:gd name="connsiteX2" fmla="*/ 3834214 w 3834214"/>
              <a:gd name="connsiteY2" fmla="*/ 1121228 h 1121228"/>
              <a:gd name="connsiteX3" fmla="*/ 2255786 w 3834214"/>
              <a:gd name="connsiteY3" fmla="*/ 0 h 1121228"/>
              <a:gd name="connsiteX0" fmla="*/ 2255786 w 3834214"/>
              <a:gd name="connsiteY0" fmla="*/ 0 h 1126352"/>
              <a:gd name="connsiteX1" fmla="*/ 0 w 3834214"/>
              <a:gd name="connsiteY1" fmla="*/ 1126352 h 1126352"/>
              <a:gd name="connsiteX2" fmla="*/ 3834214 w 3834214"/>
              <a:gd name="connsiteY2" fmla="*/ 1121228 h 1126352"/>
              <a:gd name="connsiteX3" fmla="*/ 2255786 w 3834214"/>
              <a:gd name="connsiteY3" fmla="*/ 0 h 1126352"/>
              <a:gd name="connsiteX0" fmla="*/ 2255786 w 3834214"/>
              <a:gd name="connsiteY0" fmla="*/ 0 h 1129272"/>
              <a:gd name="connsiteX1" fmla="*/ 0 w 3834214"/>
              <a:gd name="connsiteY1" fmla="*/ 1126352 h 1129272"/>
              <a:gd name="connsiteX2" fmla="*/ 3834214 w 3834214"/>
              <a:gd name="connsiteY2" fmla="*/ 1129272 h 1129272"/>
              <a:gd name="connsiteX3" fmla="*/ 2255786 w 3834214"/>
              <a:gd name="connsiteY3" fmla="*/ 0 h 1129272"/>
              <a:gd name="connsiteX0" fmla="*/ 0 w 6166425"/>
              <a:gd name="connsiteY0" fmla="*/ 0 h 1251111"/>
              <a:gd name="connsiteX1" fmla="*/ 2332211 w 6166425"/>
              <a:gd name="connsiteY1" fmla="*/ 1248191 h 1251111"/>
              <a:gd name="connsiteX2" fmla="*/ 6166425 w 6166425"/>
              <a:gd name="connsiteY2" fmla="*/ 1251111 h 1251111"/>
              <a:gd name="connsiteX3" fmla="*/ 0 w 6166425"/>
              <a:gd name="connsiteY3" fmla="*/ 0 h 1251111"/>
            </a:gdLst>
            <a:ahLst/>
            <a:cxnLst>
              <a:cxn ang="0">
                <a:pos x="connsiteX0" y="connsiteY0"/>
              </a:cxn>
              <a:cxn ang="0">
                <a:pos x="connsiteX1" y="connsiteY1"/>
              </a:cxn>
              <a:cxn ang="0">
                <a:pos x="connsiteX2" y="connsiteY2"/>
              </a:cxn>
              <a:cxn ang="0">
                <a:pos x="connsiteX3" y="connsiteY3"/>
              </a:cxn>
            </a:cxnLst>
            <a:rect l="l" t="t" r="r" b="b"/>
            <a:pathLst>
              <a:path w="6166425" h="1251111">
                <a:moveTo>
                  <a:pt x="0" y="0"/>
                </a:moveTo>
                <a:lnTo>
                  <a:pt x="2332211" y="1248191"/>
                </a:lnTo>
                <a:lnTo>
                  <a:pt x="6166425" y="1251111"/>
                </a:lnTo>
                <a:lnTo>
                  <a:pt x="0" y="0"/>
                </a:lnTo>
                <a:close/>
              </a:path>
            </a:pathLst>
          </a:cu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Freeform 41"/>
          <p:cNvSpPr/>
          <p:nvPr/>
        </p:nvSpPr>
        <p:spPr>
          <a:xfrm>
            <a:off x="7275291" y="2884667"/>
            <a:ext cx="916598" cy="1202329"/>
          </a:xfrm>
          <a:custGeom>
            <a:avLst/>
            <a:gdLst>
              <a:gd name="connsiteX0" fmla="*/ 478972 w 544286"/>
              <a:gd name="connsiteY0" fmla="*/ 0 h 1126671"/>
              <a:gd name="connsiteX1" fmla="*/ 0 w 544286"/>
              <a:gd name="connsiteY1" fmla="*/ 1121229 h 1126671"/>
              <a:gd name="connsiteX2" fmla="*/ 544286 w 544286"/>
              <a:gd name="connsiteY2" fmla="*/ 1126671 h 1126671"/>
              <a:gd name="connsiteX3" fmla="*/ 478972 w 544286"/>
              <a:gd name="connsiteY3" fmla="*/ 0 h 1126671"/>
              <a:gd name="connsiteX0" fmla="*/ 478972 w 2057400"/>
              <a:gd name="connsiteY0" fmla="*/ 0 h 1121229"/>
              <a:gd name="connsiteX1" fmla="*/ 0 w 2057400"/>
              <a:gd name="connsiteY1" fmla="*/ 1121229 h 1121229"/>
              <a:gd name="connsiteX2" fmla="*/ 2057400 w 2057400"/>
              <a:gd name="connsiteY2" fmla="*/ 1121228 h 1121229"/>
              <a:gd name="connsiteX3" fmla="*/ 478972 w 2057400"/>
              <a:gd name="connsiteY3" fmla="*/ 0 h 1121229"/>
              <a:gd name="connsiteX0" fmla="*/ 2237015 w 3815443"/>
              <a:gd name="connsiteY0" fmla="*/ 0 h 1121228"/>
              <a:gd name="connsiteX1" fmla="*/ 0 w 3815443"/>
              <a:gd name="connsiteY1" fmla="*/ 1104900 h 1121228"/>
              <a:gd name="connsiteX2" fmla="*/ 3815443 w 3815443"/>
              <a:gd name="connsiteY2" fmla="*/ 1121228 h 1121228"/>
              <a:gd name="connsiteX3" fmla="*/ 2237015 w 3815443"/>
              <a:gd name="connsiteY3" fmla="*/ 0 h 1121228"/>
              <a:gd name="connsiteX0" fmla="*/ 2237015 w 3815443"/>
              <a:gd name="connsiteY0" fmla="*/ 0 h 1121228"/>
              <a:gd name="connsiteX1" fmla="*/ 0 w 3815443"/>
              <a:gd name="connsiteY1" fmla="*/ 1104900 h 1121228"/>
              <a:gd name="connsiteX2" fmla="*/ 3815443 w 3815443"/>
              <a:gd name="connsiteY2" fmla="*/ 1121228 h 1121228"/>
              <a:gd name="connsiteX3" fmla="*/ 2237015 w 3815443"/>
              <a:gd name="connsiteY3" fmla="*/ 0 h 1121228"/>
              <a:gd name="connsiteX0" fmla="*/ 2255786 w 3834214"/>
              <a:gd name="connsiteY0" fmla="*/ 0 h 1121228"/>
              <a:gd name="connsiteX1" fmla="*/ 0 w 3834214"/>
              <a:gd name="connsiteY1" fmla="*/ 1110263 h 1121228"/>
              <a:gd name="connsiteX2" fmla="*/ 3834214 w 3834214"/>
              <a:gd name="connsiteY2" fmla="*/ 1121228 h 1121228"/>
              <a:gd name="connsiteX3" fmla="*/ 2255786 w 3834214"/>
              <a:gd name="connsiteY3" fmla="*/ 0 h 1121228"/>
              <a:gd name="connsiteX0" fmla="*/ 2255786 w 3834214"/>
              <a:gd name="connsiteY0" fmla="*/ 0 h 1126352"/>
              <a:gd name="connsiteX1" fmla="*/ 0 w 3834214"/>
              <a:gd name="connsiteY1" fmla="*/ 1126352 h 1126352"/>
              <a:gd name="connsiteX2" fmla="*/ 3834214 w 3834214"/>
              <a:gd name="connsiteY2" fmla="*/ 1121228 h 1126352"/>
              <a:gd name="connsiteX3" fmla="*/ 2255786 w 3834214"/>
              <a:gd name="connsiteY3" fmla="*/ 0 h 1126352"/>
              <a:gd name="connsiteX0" fmla="*/ 2255786 w 3834214"/>
              <a:gd name="connsiteY0" fmla="*/ 0 h 1129272"/>
              <a:gd name="connsiteX1" fmla="*/ 0 w 3834214"/>
              <a:gd name="connsiteY1" fmla="*/ 1126352 h 1129272"/>
              <a:gd name="connsiteX2" fmla="*/ 3834214 w 3834214"/>
              <a:gd name="connsiteY2" fmla="*/ 1129272 h 1129272"/>
              <a:gd name="connsiteX3" fmla="*/ 2255786 w 3834214"/>
              <a:gd name="connsiteY3" fmla="*/ 0 h 1129272"/>
              <a:gd name="connsiteX0" fmla="*/ 0 w 6166425"/>
              <a:gd name="connsiteY0" fmla="*/ 0 h 1251111"/>
              <a:gd name="connsiteX1" fmla="*/ 2332211 w 6166425"/>
              <a:gd name="connsiteY1" fmla="*/ 1248191 h 1251111"/>
              <a:gd name="connsiteX2" fmla="*/ 6166425 w 6166425"/>
              <a:gd name="connsiteY2" fmla="*/ 1251111 h 1251111"/>
              <a:gd name="connsiteX3" fmla="*/ 0 w 6166425"/>
              <a:gd name="connsiteY3" fmla="*/ 0 h 1251111"/>
            </a:gdLst>
            <a:ahLst/>
            <a:cxnLst>
              <a:cxn ang="0">
                <a:pos x="connsiteX0" y="connsiteY0"/>
              </a:cxn>
              <a:cxn ang="0">
                <a:pos x="connsiteX1" y="connsiteY1"/>
              </a:cxn>
              <a:cxn ang="0">
                <a:pos x="connsiteX2" y="connsiteY2"/>
              </a:cxn>
              <a:cxn ang="0">
                <a:pos x="connsiteX3" y="connsiteY3"/>
              </a:cxn>
            </a:cxnLst>
            <a:rect l="l" t="t" r="r" b="b"/>
            <a:pathLst>
              <a:path w="6166425" h="1251111">
                <a:moveTo>
                  <a:pt x="0" y="0"/>
                </a:moveTo>
                <a:lnTo>
                  <a:pt x="2332211" y="1248191"/>
                </a:lnTo>
                <a:lnTo>
                  <a:pt x="6166425" y="1251111"/>
                </a:lnTo>
                <a:lnTo>
                  <a:pt x="0" y="0"/>
                </a:lnTo>
                <a:close/>
              </a:path>
            </a:pathLst>
          </a:cu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20730146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fade">
                                      <p:cBhvr>
                                        <p:cTn id="7" dur="500"/>
                                        <p:tgtEl>
                                          <p:spTgt spid="3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par>
                                <p:cTn id="12" presetID="10" presetClass="entr" presetSubtype="0" fill="hold" nodeType="with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500"/>
                                        <p:tgtEl>
                                          <p:spTgt spid="8"/>
                                        </p:tgtEl>
                                      </p:cBhvr>
                                    </p:animEffect>
                                  </p:childTnLst>
                                </p:cTn>
                              </p:par>
                              <p:par>
                                <p:cTn id="15" presetID="10" presetClass="entr" presetSubtype="0" fill="hold" nodeType="with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par>
                                <p:cTn id="18" presetID="10" presetClass="entr" presetSubtype="0" fill="hold" nodeType="with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fade">
                                      <p:cBhvr>
                                        <p:cTn id="20" dur="500"/>
                                        <p:tgtEl>
                                          <p:spTgt spid="10"/>
                                        </p:tgtEl>
                                      </p:cBhvr>
                                    </p:animEffect>
                                  </p:childTnLst>
                                </p:cTn>
                              </p:par>
                              <p:par>
                                <p:cTn id="21" presetID="10" presetClass="entr" presetSubtype="0" fill="hold" nodeType="with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500"/>
                                        <p:tgtEl>
                                          <p:spTgt spid="11"/>
                                        </p:tgtEl>
                                      </p:cBhvr>
                                    </p:animEffect>
                                  </p:childTnLst>
                                </p:cTn>
                              </p:par>
                              <p:par>
                                <p:cTn id="24" presetID="10" presetClass="entr" presetSubtype="0" fill="hold" nodeType="with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fade">
                                      <p:cBhvr>
                                        <p:cTn id="26" dur="500"/>
                                        <p:tgtEl>
                                          <p:spTgt spid="12"/>
                                        </p:tgtEl>
                                      </p:cBhvr>
                                    </p:animEffect>
                                  </p:childTnLst>
                                </p:cTn>
                              </p:par>
                              <p:par>
                                <p:cTn id="27" presetID="10" presetClass="entr" presetSubtype="0" fill="hold" nodeType="withEffect">
                                  <p:stCondLst>
                                    <p:cond delay="0"/>
                                  </p:stCondLst>
                                  <p:childTnLst>
                                    <p:set>
                                      <p:cBhvr>
                                        <p:cTn id="28" dur="1" fill="hold">
                                          <p:stCondLst>
                                            <p:cond delay="0"/>
                                          </p:stCondLst>
                                        </p:cTn>
                                        <p:tgtEl>
                                          <p:spTgt spid="22"/>
                                        </p:tgtEl>
                                        <p:attrNameLst>
                                          <p:attrName>style.visibility</p:attrName>
                                        </p:attrNameLst>
                                      </p:cBhvr>
                                      <p:to>
                                        <p:strVal val="visible"/>
                                      </p:to>
                                    </p:set>
                                    <p:animEffect transition="in" filter="fade">
                                      <p:cBhvr>
                                        <p:cTn id="29" dur="500"/>
                                        <p:tgtEl>
                                          <p:spTgt spid="22"/>
                                        </p:tgtEl>
                                      </p:cBhvr>
                                    </p:animEffect>
                                  </p:childTnLst>
                                </p:cTn>
                              </p:par>
                              <p:par>
                                <p:cTn id="30" presetID="10" presetClass="entr" presetSubtype="0" fill="hold" nodeType="with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fade">
                                      <p:cBhvr>
                                        <p:cTn id="32" dur="500"/>
                                        <p:tgtEl>
                                          <p:spTgt spid="23"/>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fade">
                                      <p:cBhvr>
                                        <p:cTn id="35" dur="500"/>
                                        <p:tgtEl>
                                          <p:spTgt spid="17"/>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fade">
                                      <p:cBhvr>
                                        <p:cTn id="38" dur="500"/>
                                        <p:tgtEl>
                                          <p:spTgt spid="18"/>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19"/>
                                        </p:tgtEl>
                                        <p:attrNameLst>
                                          <p:attrName>style.visibility</p:attrName>
                                        </p:attrNameLst>
                                      </p:cBhvr>
                                      <p:to>
                                        <p:strVal val="visible"/>
                                      </p:to>
                                    </p:set>
                                    <p:animEffect transition="in" filter="fade">
                                      <p:cBhvr>
                                        <p:cTn id="41" dur="500"/>
                                        <p:tgtEl>
                                          <p:spTgt spid="19"/>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25"/>
                                        </p:tgtEl>
                                        <p:attrNameLst>
                                          <p:attrName>style.visibility</p:attrName>
                                        </p:attrNameLst>
                                      </p:cBhvr>
                                      <p:to>
                                        <p:strVal val="visible"/>
                                      </p:to>
                                    </p:set>
                                    <p:animEffect transition="in" filter="fade">
                                      <p:cBhvr>
                                        <p:cTn id="44" dur="500"/>
                                        <p:tgtEl>
                                          <p:spTgt spid="25"/>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5"/>
                                        </p:tgtEl>
                                        <p:attrNameLst>
                                          <p:attrName>style.visibility</p:attrName>
                                        </p:attrNameLst>
                                      </p:cBhvr>
                                      <p:to>
                                        <p:strVal val="visible"/>
                                      </p:to>
                                    </p:set>
                                    <p:animEffect transition="in" filter="fade">
                                      <p:cBhvr>
                                        <p:cTn id="49" dur="500"/>
                                        <p:tgtEl>
                                          <p:spTgt spid="5"/>
                                        </p:tgtEl>
                                      </p:cBhvr>
                                    </p:animEffect>
                                  </p:childTnLst>
                                </p:cTn>
                              </p:par>
                            </p:childTnLst>
                          </p:cTn>
                        </p:par>
                        <p:par>
                          <p:cTn id="50" fill="hold">
                            <p:stCondLst>
                              <p:cond delay="500"/>
                            </p:stCondLst>
                            <p:childTnLst>
                              <p:par>
                                <p:cTn id="51" presetID="22" presetClass="entr" presetSubtype="1" fill="hold" grpId="1" nodeType="afterEffect">
                                  <p:stCondLst>
                                    <p:cond delay="0"/>
                                  </p:stCondLst>
                                  <p:childTnLst>
                                    <p:set>
                                      <p:cBhvr>
                                        <p:cTn id="52" dur="1" fill="hold">
                                          <p:stCondLst>
                                            <p:cond delay="0"/>
                                          </p:stCondLst>
                                        </p:cTn>
                                        <p:tgtEl>
                                          <p:spTgt spid="41"/>
                                        </p:tgtEl>
                                        <p:attrNameLst>
                                          <p:attrName>style.visibility</p:attrName>
                                        </p:attrNameLst>
                                      </p:cBhvr>
                                      <p:to>
                                        <p:strVal val="visible"/>
                                      </p:to>
                                    </p:set>
                                    <p:animEffect transition="in" filter="wipe(up)">
                                      <p:cBhvr>
                                        <p:cTn id="53" dur="500"/>
                                        <p:tgtEl>
                                          <p:spTgt spid="41"/>
                                        </p:tgtEl>
                                      </p:cBhvr>
                                    </p:animEffect>
                                  </p:childTnLst>
                                </p:cTn>
                              </p:par>
                            </p:childTnLst>
                          </p:cTn>
                        </p:par>
                        <p:par>
                          <p:cTn id="54" fill="hold">
                            <p:stCondLst>
                              <p:cond delay="1000"/>
                            </p:stCondLst>
                            <p:childTnLst>
                              <p:par>
                                <p:cTn id="55" presetID="22" presetClass="entr" presetSubtype="8" fill="hold" grpId="0" nodeType="afterEffect">
                                  <p:stCondLst>
                                    <p:cond delay="0"/>
                                  </p:stCondLst>
                                  <p:childTnLst>
                                    <p:set>
                                      <p:cBhvr>
                                        <p:cTn id="56" dur="1" fill="hold">
                                          <p:stCondLst>
                                            <p:cond delay="0"/>
                                          </p:stCondLst>
                                        </p:cTn>
                                        <p:tgtEl>
                                          <p:spTgt spid="36"/>
                                        </p:tgtEl>
                                        <p:attrNameLst>
                                          <p:attrName>style.visibility</p:attrName>
                                        </p:attrNameLst>
                                      </p:cBhvr>
                                      <p:to>
                                        <p:strVal val="visible"/>
                                      </p:to>
                                    </p:set>
                                    <p:animEffect transition="in" filter="wipe(left)">
                                      <p:cBhvr>
                                        <p:cTn id="57" dur="500"/>
                                        <p:tgtEl>
                                          <p:spTgt spid="36"/>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8"/>
                                        </p:tgtEl>
                                        <p:attrNameLst>
                                          <p:attrName>style.visibility</p:attrName>
                                        </p:attrNameLst>
                                      </p:cBhvr>
                                      <p:to>
                                        <p:strVal val="visible"/>
                                      </p:to>
                                    </p:set>
                                    <p:animEffect transition="in" filter="fade">
                                      <p:cBhvr>
                                        <p:cTn id="62" dur="500"/>
                                        <p:tgtEl>
                                          <p:spTgt spid="38"/>
                                        </p:tgtEl>
                                      </p:cBhvr>
                                    </p:animEffect>
                                  </p:childTnLst>
                                </p:cTn>
                              </p:par>
                            </p:childTnLst>
                          </p:cTn>
                        </p:par>
                        <p:par>
                          <p:cTn id="63" fill="hold">
                            <p:stCondLst>
                              <p:cond delay="500"/>
                            </p:stCondLst>
                            <p:childTnLst>
                              <p:par>
                                <p:cTn id="64" presetID="22" presetClass="entr" presetSubtype="1" fill="hold" grpId="1" nodeType="afterEffect">
                                  <p:stCondLst>
                                    <p:cond delay="0"/>
                                  </p:stCondLst>
                                  <p:childTnLst>
                                    <p:set>
                                      <p:cBhvr>
                                        <p:cTn id="65" dur="1" fill="hold">
                                          <p:stCondLst>
                                            <p:cond delay="0"/>
                                          </p:stCondLst>
                                        </p:cTn>
                                        <p:tgtEl>
                                          <p:spTgt spid="42"/>
                                        </p:tgtEl>
                                        <p:attrNameLst>
                                          <p:attrName>style.visibility</p:attrName>
                                        </p:attrNameLst>
                                      </p:cBhvr>
                                      <p:to>
                                        <p:strVal val="visible"/>
                                      </p:to>
                                    </p:set>
                                    <p:animEffect transition="in" filter="wipe(up)">
                                      <p:cBhvr>
                                        <p:cTn id="66" dur="500"/>
                                        <p:tgtEl>
                                          <p:spTgt spid="42"/>
                                        </p:tgtEl>
                                      </p:cBhvr>
                                    </p:animEffect>
                                  </p:childTnLst>
                                </p:cTn>
                              </p:par>
                            </p:childTnLst>
                          </p:cTn>
                        </p:par>
                        <p:par>
                          <p:cTn id="67" fill="hold">
                            <p:stCondLst>
                              <p:cond delay="1000"/>
                            </p:stCondLst>
                            <p:childTnLst>
                              <p:par>
                                <p:cTn id="68" presetID="22" presetClass="entr" presetSubtype="8" fill="hold" grpId="0" nodeType="afterEffect">
                                  <p:stCondLst>
                                    <p:cond delay="0"/>
                                  </p:stCondLst>
                                  <p:childTnLst>
                                    <p:set>
                                      <p:cBhvr>
                                        <p:cTn id="69" dur="1" fill="hold">
                                          <p:stCondLst>
                                            <p:cond delay="0"/>
                                          </p:stCondLst>
                                        </p:cTn>
                                        <p:tgtEl>
                                          <p:spTgt spid="31"/>
                                        </p:tgtEl>
                                        <p:attrNameLst>
                                          <p:attrName>style.visibility</p:attrName>
                                        </p:attrNameLst>
                                      </p:cBhvr>
                                      <p:to>
                                        <p:strVal val="visible"/>
                                      </p:to>
                                    </p:set>
                                    <p:animEffect transition="in" filter="wipe(left)">
                                      <p:cBhvr>
                                        <p:cTn id="70"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7" grpId="0" animBg="1"/>
      <p:bldP spid="18" grpId="0" animBg="1"/>
      <p:bldP spid="37" grpId="0"/>
      <p:bldP spid="31" grpId="0" animBg="1"/>
      <p:bldP spid="36" grpId="0" animBg="1"/>
      <p:bldP spid="19" grpId="0" animBg="1"/>
      <p:bldP spid="25" grpId="0" animBg="1"/>
      <p:bldP spid="5" grpId="0" animBg="1"/>
      <p:bldP spid="38" grpId="0" animBg="1"/>
      <p:bldP spid="41" grpId="1" animBg="1"/>
      <p:bldP spid="42" grpId="1" animBg="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105032"/>
            <a:ext cx="7787149" cy="584775"/>
          </a:xfrm>
          <a:prstGeom prst="rect">
            <a:avLst/>
          </a:prstGeom>
          <a:noFill/>
        </p:spPr>
        <p:txBody>
          <a:bodyPr wrap="square" rtlCol="0">
            <a:spAutoFit/>
          </a:bodyPr>
          <a:lstStyle/>
          <a:p>
            <a:r>
              <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24:9-22</a:t>
            </a:r>
          </a:p>
        </p:txBody>
      </p:sp>
    </p:spTree>
    <p:extLst>
      <p:ext uri="{BB962C8B-B14F-4D97-AF65-F5344CB8AC3E}">
        <p14:creationId xmlns:p14="http://schemas.microsoft.com/office/powerpoint/2010/main" val="138890504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1077218"/>
          </a:xfrm>
          <a:prstGeom prst="rect">
            <a:avLst/>
          </a:prstGeom>
          <a:noFill/>
        </p:spPr>
        <p:txBody>
          <a:bodyPr wrap="square" rtlCol="0">
            <a:spAutoFit/>
          </a:bodyPr>
          <a:lstStyle/>
          <a:p>
            <a:r>
              <a:rPr lang="en-US" sz="3200" dirty="0">
                <a:effectLst>
                  <a:outerShdw blurRad="38100" dist="38100" dir="2700000" algn="tl">
                    <a:srgbClr val="000000">
                      <a:alpha val="43137"/>
                    </a:srgbClr>
                  </a:outerShdw>
                </a:effectLst>
              </a:rPr>
              <a:t>AD 70 ~ 1,100,00 died in siege alone (650,000 in one day)</a:t>
            </a:r>
            <a:endParaRPr lang="en-US" sz="4800" dirty="0">
              <a:solidFill>
                <a:srgbClr val="FFFF00"/>
              </a:solidFill>
              <a:effectLst>
                <a:outerShdw blurRad="38100" dist="38100" dir="2700000" algn="tl">
                  <a:srgbClr val="000000">
                    <a:alpha val="43137"/>
                  </a:srgbClr>
                </a:outerShdw>
              </a:effectLst>
              <a:latin typeface="Penoir" panose="020B0500000000000000" pitchFamily="34" charset="0"/>
            </a:endParaRP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24:9-22</a:t>
            </a:r>
          </a:p>
        </p:txBody>
      </p:sp>
      <p:sp>
        <p:nvSpPr>
          <p:cNvPr id="4" name="TextBox 3"/>
          <p:cNvSpPr txBox="1"/>
          <p:nvPr/>
        </p:nvSpPr>
        <p:spPr>
          <a:xfrm>
            <a:off x="453358" y="1739584"/>
            <a:ext cx="8208861" cy="1077218"/>
          </a:xfrm>
          <a:prstGeom prst="rect">
            <a:avLst/>
          </a:prstGeom>
          <a:noFill/>
        </p:spPr>
        <p:txBody>
          <a:bodyPr wrap="square" rtlCol="0">
            <a:spAutoFit/>
          </a:bodyPr>
          <a:lstStyle/>
          <a:p>
            <a:r>
              <a:rPr lang="en-US" sz="3200" dirty="0">
                <a:effectLst>
                  <a:outerShdw blurRad="38100" dist="38100" dir="2700000" algn="tl">
                    <a:srgbClr val="000000">
                      <a:alpha val="43137"/>
                    </a:srgbClr>
                  </a:outerShdw>
                </a:effectLst>
              </a:rPr>
              <a:t>Mid-14</a:t>
            </a:r>
            <a:r>
              <a:rPr lang="en-US" sz="3200" baseline="30000" dirty="0">
                <a:effectLst>
                  <a:outerShdw blurRad="38100" dist="38100" dir="2700000" algn="tl">
                    <a:srgbClr val="000000">
                      <a:alpha val="43137"/>
                    </a:srgbClr>
                  </a:outerShdw>
                </a:effectLst>
              </a:rPr>
              <a:t>th</a:t>
            </a:r>
            <a:r>
              <a:rPr lang="en-US" sz="3200" dirty="0">
                <a:effectLst>
                  <a:outerShdw blurRad="38100" dist="38100" dir="2700000" algn="tl">
                    <a:srgbClr val="000000">
                      <a:alpha val="43137"/>
                    </a:srgbClr>
                  </a:outerShdw>
                </a:effectLst>
              </a:rPr>
              <a:t> century ~ blamed for Black Plague, 1,000s executed</a:t>
            </a:r>
            <a:endParaRPr lang="en-US" sz="3200" b="1" i="1" cap="small"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5" name="TextBox 4"/>
          <p:cNvSpPr txBox="1"/>
          <p:nvPr/>
        </p:nvSpPr>
        <p:spPr>
          <a:xfrm>
            <a:off x="452078" y="2783328"/>
            <a:ext cx="8208861" cy="1077218"/>
          </a:xfrm>
          <a:prstGeom prst="rect">
            <a:avLst/>
          </a:prstGeom>
          <a:noFill/>
        </p:spPr>
        <p:txBody>
          <a:bodyPr wrap="square" rtlCol="0">
            <a:spAutoFit/>
          </a:bodyPr>
          <a:lstStyle/>
          <a:p>
            <a:r>
              <a:rPr lang="en-US" sz="3200" dirty="0">
                <a:effectLst>
                  <a:outerShdw blurRad="38100" dist="38100" dir="2700000" algn="tl">
                    <a:srgbClr val="000000">
                      <a:alpha val="43137"/>
                    </a:srgbClr>
                  </a:outerShdw>
                </a:effectLst>
              </a:rPr>
              <a:t>1492 ~ Alhambra Decree – 1,000s drowned in sea in Spain</a:t>
            </a:r>
            <a:endParaRPr lang="en-US" sz="4800" b="1" i="1" cap="small"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816883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par>
                                <p:cTn id="13" presetID="3" presetClass="emph" presetSubtype="2" fill="hold" grpId="1" nodeType="withEffect">
                                  <p:stCondLst>
                                    <p:cond delay="0"/>
                                  </p:stCondLst>
                                  <p:childTnLst>
                                    <p:animClr clrSpc="rgb" dir="cw">
                                      <p:cBhvr override="childStyle">
                                        <p:cTn id="14" dur="2000" fill="hold"/>
                                        <p:tgtEl>
                                          <p:spTgt spid="2"/>
                                        </p:tgtEl>
                                        <p:attrNameLst>
                                          <p:attrName>style.color</p:attrName>
                                        </p:attrNameLst>
                                      </p:cBhvr>
                                      <p:to>
                                        <a:schemeClr val="accent2"/>
                                      </p:to>
                                    </p:animClr>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500"/>
                                        <p:tgtEl>
                                          <p:spTgt spid="5"/>
                                        </p:tgtEl>
                                      </p:cBhvr>
                                    </p:animEffect>
                                  </p:childTnLst>
                                </p:cTn>
                              </p:par>
                              <p:par>
                                <p:cTn id="20" presetID="3" presetClass="emph" presetSubtype="2" fill="hold" grpId="1" nodeType="withEffect">
                                  <p:stCondLst>
                                    <p:cond delay="0"/>
                                  </p:stCondLst>
                                  <p:childTnLst>
                                    <p:animClr clrSpc="rgb" dir="cw">
                                      <p:cBhvr override="childStyle">
                                        <p:cTn id="21" dur="2000" fill="hold"/>
                                        <p:tgtEl>
                                          <p:spTgt spid="4"/>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4" grpId="0"/>
      <p:bldP spid="4" grpId="1"/>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584775"/>
          </a:xfrm>
          <a:prstGeom prst="rect">
            <a:avLst/>
          </a:prstGeom>
          <a:noFill/>
        </p:spPr>
        <p:txBody>
          <a:bodyPr wrap="square" rtlCol="0">
            <a:spAutoFit/>
          </a:bodyPr>
          <a:lstStyle/>
          <a:p>
            <a:r>
              <a:rPr lang="en-US" sz="3200" dirty="0">
                <a:solidFill>
                  <a:srgbClr val="FFFF00"/>
                </a:solidFill>
                <a:effectLst>
                  <a:outerShdw blurRad="38100" dist="38100" dir="2700000" algn="tl">
                    <a:srgbClr val="000000">
                      <a:alpha val="43137"/>
                    </a:srgbClr>
                  </a:outerShdw>
                </a:effectLst>
              </a:rPr>
              <a:t>Martin Luther, 1543 </a:t>
            </a:r>
            <a:r>
              <a:rPr lang="en-US" sz="3200" i="1" dirty="0">
                <a:solidFill>
                  <a:srgbClr val="FFFF00"/>
                </a:solidFill>
                <a:effectLst>
                  <a:outerShdw blurRad="38100" dist="38100" dir="2700000" algn="tl">
                    <a:srgbClr val="000000">
                      <a:alpha val="43137"/>
                    </a:srgbClr>
                  </a:outerShdw>
                </a:effectLst>
              </a:rPr>
              <a:t>On the Jews and Their Lies, </a:t>
            </a:r>
            <a:endParaRPr lang="en-US" sz="3200" dirty="0">
              <a:effectLst>
                <a:outerShdw blurRad="38100" dist="38100" dir="2700000" algn="tl">
                  <a:srgbClr val="000000">
                    <a:alpha val="43137"/>
                  </a:srgbClr>
                </a:outerShdw>
              </a:effectLst>
            </a:endParaRP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24:9-22</a:t>
            </a:r>
          </a:p>
        </p:txBody>
      </p:sp>
      <p:sp>
        <p:nvSpPr>
          <p:cNvPr id="6" name="TextBox 5"/>
          <p:cNvSpPr txBox="1"/>
          <p:nvPr/>
        </p:nvSpPr>
        <p:spPr>
          <a:xfrm>
            <a:off x="476410" y="1252504"/>
            <a:ext cx="8198864" cy="4031873"/>
          </a:xfrm>
          <a:prstGeom prst="rect">
            <a:avLst/>
          </a:prstGeom>
          <a:noFill/>
        </p:spPr>
        <p:txBody>
          <a:bodyPr wrap="square" rtlCol="0">
            <a:spAutoFit/>
          </a:bodyPr>
          <a:lstStyle/>
          <a:p>
            <a:r>
              <a:rPr lang="en-US" sz="3200" i="1" dirty="0">
                <a:effectLst>
                  <a:outerShdw blurRad="38100" dist="38100" dir="2700000" algn="tl">
                    <a:srgbClr val="000000">
                      <a:alpha val="43137"/>
                    </a:srgbClr>
                  </a:outerShdw>
                </a:effectLst>
              </a:rPr>
              <a:t>“</a:t>
            </a:r>
            <a:r>
              <a:rPr lang="en-US" sz="3200" dirty="0">
                <a:effectLst>
                  <a:outerShdw blurRad="38100" dist="38100" dir="2700000" algn="tl">
                    <a:srgbClr val="000000">
                      <a:alpha val="43137"/>
                    </a:srgbClr>
                  </a:outerShdw>
                </a:effectLst>
              </a:rPr>
              <a:t>... eject them forever from this country. For, as we have heard, God's anger with them is so intense that gentle mercy will only tend to make them worse and worse, while sharp mercy will reform them but little. Therefore, in any case, away with them! ... What then shall we Christians do with this damned, rejected race of Jews?</a:t>
            </a:r>
          </a:p>
        </p:txBody>
      </p:sp>
    </p:spTree>
    <p:extLst>
      <p:ext uri="{BB962C8B-B14F-4D97-AF65-F5344CB8AC3E}">
        <p14:creationId xmlns:p14="http://schemas.microsoft.com/office/powerpoint/2010/main" val="281965820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584775"/>
          </a:xfrm>
          <a:prstGeom prst="rect">
            <a:avLst/>
          </a:prstGeom>
          <a:noFill/>
        </p:spPr>
        <p:txBody>
          <a:bodyPr wrap="square" rtlCol="0">
            <a:spAutoFit/>
          </a:bodyPr>
          <a:lstStyle/>
          <a:p>
            <a:r>
              <a:rPr lang="en-US" sz="3200" dirty="0">
                <a:solidFill>
                  <a:srgbClr val="FFFF00"/>
                </a:solidFill>
                <a:effectLst>
                  <a:outerShdw blurRad="38100" dist="38100" dir="2700000" algn="tl">
                    <a:srgbClr val="000000">
                      <a:alpha val="43137"/>
                    </a:srgbClr>
                  </a:outerShdw>
                </a:effectLst>
              </a:rPr>
              <a:t>Martin Luther, 1543 </a:t>
            </a:r>
            <a:r>
              <a:rPr lang="en-US" sz="3200" i="1" dirty="0">
                <a:solidFill>
                  <a:srgbClr val="FFFF00"/>
                </a:solidFill>
                <a:effectLst>
                  <a:outerShdw blurRad="38100" dist="38100" dir="2700000" algn="tl">
                    <a:srgbClr val="000000">
                      <a:alpha val="43137"/>
                    </a:srgbClr>
                  </a:outerShdw>
                </a:effectLst>
              </a:rPr>
              <a:t>On the Jews and Their Lies, </a:t>
            </a:r>
            <a:endParaRPr lang="en-US" sz="3200" dirty="0">
              <a:effectLst>
                <a:outerShdw blurRad="38100" dist="38100" dir="2700000" algn="tl">
                  <a:srgbClr val="000000">
                    <a:alpha val="43137"/>
                  </a:srgbClr>
                </a:outerShdw>
              </a:effectLst>
            </a:endParaRP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24:9-22</a:t>
            </a:r>
          </a:p>
        </p:txBody>
      </p:sp>
      <p:sp>
        <p:nvSpPr>
          <p:cNvPr id="4" name="TextBox 3"/>
          <p:cNvSpPr txBox="1"/>
          <p:nvPr/>
        </p:nvSpPr>
        <p:spPr>
          <a:xfrm>
            <a:off x="476410" y="1252504"/>
            <a:ext cx="8198864" cy="1077218"/>
          </a:xfrm>
          <a:prstGeom prst="rect">
            <a:avLst/>
          </a:prstGeom>
          <a:noFill/>
        </p:spPr>
        <p:txBody>
          <a:bodyPr wrap="square" rtlCol="0">
            <a:spAutoFit/>
          </a:bodyPr>
          <a:lstStyle/>
          <a:p>
            <a:r>
              <a:rPr lang="en-US" sz="3200" dirty="0">
                <a:effectLst>
                  <a:outerShdw blurRad="38100" dist="38100" dir="2700000" algn="tl">
                    <a:srgbClr val="000000">
                      <a:alpha val="43137"/>
                    </a:srgbClr>
                  </a:outerShdw>
                </a:effectLst>
              </a:rPr>
              <a:t>First, their synagogues or churches should be set on fire …</a:t>
            </a:r>
          </a:p>
        </p:txBody>
      </p:sp>
      <p:sp>
        <p:nvSpPr>
          <p:cNvPr id="5" name="TextBox 4"/>
          <p:cNvSpPr txBox="1"/>
          <p:nvPr/>
        </p:nvSpPr>
        <p:spPr>
          <a:xfrm>
            <a:off x="475130" y="2257828"/>
            <a:ext cx="8198864" cy="1569660"/>
          </a:xfrm>
          <a:prstGeom prst="rect">
            <a:avLst/>
          </a:prstGeom>
          <a:noFill/>
        </p:spPr>
        <p:txBody>
          <a:bodyPr wrap="square" rtlCol="0">
            <a:spAutoFit/>
          </a:bodyPr>
          <a:lstStyle/>
          <a:p>
            <a:r>
              <a:rPr lang="en-US" sz="3200" dirty="0">
                <a:effectLst>
                  <a:outerShdw blurRad="38100" dist="38100" dir="2700000" algn="tl">
                    <a:srgbClr val="000000">
                      <a:alpha val="43137"/>
                    </a:srgbClr>
                  </a:outerShdw>
                </a:effectLst>
              </a:rPr>
              <a:t>Secondly, their homes should likewise be broken down and destroyed ... They ought to be put under one roof or in a stable, like gypsies.</a:t>
            </a:r>
            <a:endParaRPr lang="en-US" sz="4800" dirty="0">
              <a:effectLst>
                <a:outerShdw blurRad="38100" dist="38100" dir="2700000" algn="tl">
                  <a:srgbClr val="000000">
                    <a:alpha val="43137"/>
                  </a:srgbClr>
                </a:outerShdw>
              </a:effectLst>
            </a:endParaRPr>
          </a:p>
        </p:txBody>
      </p:sp>
      <p:sp>
        <p:nvSpPr>
          <p:cNvPr id="6" name="TextBox 5"/>
          <p:cNvSpPr txBox="1"/>
          <p:nvPr/>
        </p:nvSpPr>
        <p:spPr>
          <a:xfrm>
            <a:off x="473850" y="3801032"/>
            <a:ext cx="8198864" cy="1569660"/>
          </a:xfrm>
          <a:prstGeom prst="rect">
            <a:avLst/>
          </a:prstGeom>
          <a:noFill/>
        </p:spPr>
        <p:txBody>
          <a:bodyPr wrap="square" rtlCol="0">
            <a:spAutoFit/>
          </a:bodyPr>
          <a:lstStyle/>
          <a:p>
            <a:r>
              <a:rPr lang="en-US" sz="3200" dirty="0">
                <a:effectLst>
                  <a:outerShdw blurRad="38100" dist="38100" dir="2700000" algn="tl">
                    <a:srgbClr val="000000">
                      <a:alpha val="43137"/>
                    </a:srgbClr>
                  </a:outerShdw>
                </a:effectLst>
              </a:rPr>
              <a:t>Thirdly, they should be deprived of their prayer books and </a:t>
            </a:r>
            <a:r>
              <a:rPr lang="en-US" sz="3200" dirty="0" err="1">
                <a:effectLst>
                  <a:outerShdw blurRad="38100" dist="38100" dir="2700000" algn="tl">
                    <a:srgbClr val="000000">
                      <a:alpha val="43137"/>
                    </a:srgbClr>
                  </a:outerShdw>
                </a:effectLst>
              </a:rPr>
              <a:t>Talmuds</a:t>
            </a:r>
            <a:r>
              <a:rPr lang="en-US" sz="3200" dirty="0">
                <a:effectLst>
                  <a:outerShdw blurRad="38100" dist="38100" dir="2700000" algn="tl">
                    <a:srgbClr val="000000">
                      <a:alpha val="43137"/>
                    </a:srgbClr>
                  </a:outerShdw>
                </a:effectLst>
              </a:rPr>
              <a:t> in which such idolatry, lies, cursing and blasphemy are taught.</a:t>
            </a:r>
            <a:endParaRPr lang="en-US" sz="7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7541505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3" presetClass="emph" presetSubtype="2" fill="hold" grpId="1" nodeType="withEffect">
                                  <p:stCondLst>
                                    <p:cond delay="0"/>
                                  </p:stCondLst>
                                  <p:childTnLst>
                                    <p:animClr clrSpc="rgb" dir="cw">
                                      <p:cBhvr override="childStyle">
                                        <p:cTn id="9" dur="2000" fill="hold"/>
                                        <p:tgtEl>
                                          <p:spTgt spid="4"/>
                                        </p:tgtEl>
                                        <p:attrNameLst>
                                          <p:attrName>style.color</p:attrName>
                                        </p:attrNameLst>
                                      </p:cBhvr>
                                      <p:to>
                                        <a:schemeClr val="accent2"/>
                                      </p:to>
                                    </p:animClr>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500"/>
                                        <p:tgtEl>
                                          <p:spTgt spid="6"/>
                                        </p:tgtEl>
                                      </p:cBhvr>
                                    </p:animEffect>
                                  </p:childTnLst>
                                </p:cTn>
                              </p:par>
                              <p:par>
                                <p:cTn id="15" presetID="3" presetClass="emph" presetSubtype="2" fill="hold" grpId="1" nodeType="withEffect">
                                  <p:stCondLst>
                                    <p:cond delay="0"/>
                                  </p:stCondLst>
                                  <p:childTnLst>
                                    <p:animClr clrSpc="rgb" dir="cw">
                                      <p:cBhvr override="childStyle">
                                        <p:cTn id="16" dur="2000" fill="hold"/>
                                        <p:tgtEl>
                                          <p:spTgt spid="5"/>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1"/>
      <p:bldP spid="5" grpId="0"/>
      <p:bldP spid="5" grpId="1"/>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4031873"/>
          </a:xfrm>
          <a:prstGeom prst="rect">
            <a:avLst/>
          </a:prstGeom>
          <a:noFill/>
        </p:spPr>
        <p:txBody>
          <a:bodyPr wrap="square" rtlCol="0">
            <a:spAutoFit/>
          </a:bodyPr>
          <a:lstStyle/>
          <a:p>
            <a:r>
              <a:rPr lang="en-US" sz="3200" dirty="0">
                <a:solidFill>
                  <a:schemeClr val="bg1"/>
                </a:solidFill>
                <a:effectLst>
                  <a:outerShdw blurRad="38100" dist="38100" dir="2700000" algn="tl">
                    <a:srgbClr val="000000">
                      <a:alpha val="43137"/>
                    </a:srgbClr>
                  </a:outerShdw>
                </a:effectLst>
              </a:rPr>
              <a:t>Rev. 14:6-7 ~ </a:t>
            </a:r>
            <a:r>
              <a:rPr lang="en-US" sz="3200" baseline="30000" dirty="0">
                <a:solidFill>
                  <a:schemeClr val="bg1"/>
                </a:solidFill>
                <a:effectLst>
                  <a:outerShdw blurRad="38100" dist="38100" dir="2700000" algn="tl">
                    <a:srgbClr val="000000">
                      <a:alpha val="43137"/>
                    </a:srgbClr>
                  </a:outerShdw>
                </a:effectLst>
              </a:rPr>
              <a:t>6</a:t>
            </a:r>
            <a:r>
              <a:rPr lang="en-US" sz="3200" dirty="0">
                <a:solidFill>
                  <a:schemeClr val="bg1"/>
                </a:solidFill>
                <a:effectLst>
                  <a:outerShdw blurRad="38100" dist="38100" dir="2700000" algn="tl">
                    <a:srgbClr val="000000">
                      <a:alpha val="43137"/>
                    </a:srgbClr>
                  </a:outerShdw>
                </a:effectLst>
              </a:rPr>
              <a:t> </a:t>
            </a:r>
            <a:r>
              <a:rPr lang="en-US" sz="3200" dirty="0">
                <a:solidFill>
                  <a:srgbClr val="FFFF00"/>
                </a:solidFill>
                <a:effectLst>
                  <a:outerShdw blurRad="38100" dist="38100" dir="2700000" algn="tl">
                    <a:srgbClr val="000000">
                      <a:alpha val="43137"/>
                    </a:srgbClr>
                  </a:outerShdw>
                </a:effectLst>
              </a:rPr>
              <a:t>Then I saw another angel flying in the midst of heaven, having the everlasting gospel to preach to those who dwell on the earth to every nation, tribe, tongue, and people — </a:t>
            </a:r>
            <a:r>
              <a:rPr lang="en-US" sz="3200" baseline="30000" dirty="0">
                <a:solidFill>
                  <a:schemeClr val="bg1"/>
                </a:solidFill>
                <a:effectLst>
                  <a:outerShdw blurRad="38100" dist="38100" dir="2700000" algn="tl">
                    <a:srgbClr val="000000">
                      <a:alpha val="43137"/>
                    </a:srgbClr>
                  </a:outerShdw>
                </a:effectLst>
              </a:rPr>
              <a:t>7</a:t>
            </a:r>
            <a:r>
              <a:rPr lang="en-US" sz="3200" dirty="0">
                <a:solidFill>
                  <a:srgbClr val="FFFF00"/>
                </a:solidFill>
                <a:effectLst>
                  <a:outerShdw blurRad="38100" dist="38100" dir="2700000" algn="tl">
                    <a:srgbClr val="000000">
                      <a:alpha val="43137"/>
                    </a:srgbClr>
                  </a:outerShdw>
                </a:effectLst>
              </a:rPr>
              <a:t> saying with a loud voice, “Fear God and give glory to Him, for the hour of His judgment has come; and worship Him who made heaven and earth, the sea and springs of water.”</a:t>
            </a:r>
            <a:endParaRPr lang="en-US" sz="4800" dirty="0">
              <a:solidFill>
                <a:srgbClr val="FFFF00"/>
              </a:solidFill>
              <a:effectLst>
                <a:outerShdw blurRad="38100" dist="38100" dir="2700000" algn="tl">
                  <a:srgbClr val="000000">
                    <a:alpha val="43137"/>
                  </a:srgbClr>
                </a:outerShdw>
              </a:effectLst>
              <a:latin typeface="Penoir" panose="020B0500000000000000" pitchFamily="34" charset="0"/>
            </a:endParaRP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24:9-22</a:t>
            </a:r>
          </a:p>
        </p:txBody>
      </p:sp>
    </p:spTree>
    <p:extLst>
      <p:ext uri="{BB962C8B-B14F-4D97-AF65-F5344CB8AC3E}">
        <p14:creationId xmlns:p14="http://schemas.microsoft.com/office/powerpoint/2010/main" val="427558716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584775"/>
          </a:xfrm>
          <a:prstGeom prst="rect">
            <a:avLst/>
          </a:prstGeom>
          <a:noFill/>
        </p:spPr>
        <p:txBody>
          <a:bodyPr wrap="square" rtlCol="0">
            <a:spAutoFit/>
          </a:bodyPr>
          <a:lstStyle/>
          <a:p>
            <a:r>
              <a:rPr lang="en-US" sz="3200" dirty="0">
                <a:solidFill>
                  <a:srgbClr val="FFFF00"/>
                </a:solidFill>
                <a:effectLst>
                  <a:outerShdw blurRad="38100" dist="38100" dir="2700000" algn="tl">
                    <a:srgbClr val="000000">
                      <a:alpha val="43137"/>
                    </a:srgbClr>
                  </a:outerShdw>
                </a:effectLst>
              </a:rPr>
              <a:t>Martin Luther, 1543 </a:t>
            </a:r>
            <a:r>
              <a:rPr lang="en-US" sz="3200" i="1" dirty="0">
                <a:solidFill>
                  <a:srgbClr val="FFFF00"/>
                </a:solidFill>
                <a:effectLst>
                  <a:outerShdw blurRad="38100" dist="38100" dir="2700000" algn="tl">
                    <a:srgbClr val="000000">
                      <a:alpha val="43137"/>
                    </a:srgbClr>
                  </a:outerShdw>
                </a:effectLst>
              </a:rPr>
              <a:t>On the Jews and Their Lies, </a:t>
            </a:r>
            <a:endParaRPr lang="en-US" sz="3200" dirty="0">
              <a:effectLst>
                <a:outerShdw blurRad="38100" dist="38100" dir="2700000" algn="tl">
                  <a:srgbClr val="000000">
                    <a:alpha val="43137"/>
                  </a:srgbClr>
                </a:outerShdw>
              </a:effectLst>
            </a:endParaRP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24:9-22</a:t>
            </a:r>
          </a:p>
        </p:txBody>
      </p:sp>
      <p:sp>
        <p:nvSpPr>
          <p:cNvPr id="4" name="TextBox 3"/>
          <p:cNvSpPr txBox="1"/>
          <p:nvPr/>
        </p:nvSpPr>
        <p:spPr>
          <a:xfrm>
            <a:off x="476410" y="1252504"/>
            <a:ext cx="8198864" cy="1077218"/>
          </a:xfrm>
          <a:prstGeom prst="rect">
            <a:avLst/>
          </a:prstGeom>
          <a:noFill/>
        </p:spPr>
        <p:txBody>
          <a:bodyPr wrap="square" rtlCol="0">
            <a:spAutoFit/>
          </a:bodyPr>
          <a:lstStyle/>
          <a:p>
            <a:r>
              <a:rPr lang="en-US" sz="3200" dirty="0">
                <a:effectLst>
                  <a:outerShdw blurRad="38100" dist="38100" dir="2700000" algn="tl">
                    <a:srgbClr val="000000">
                      <a:alpha val="43137"/>
                    </a:srgbClr>
                  </a:outerShdw>
                </a:effectLst>
              </a:rPr>
              <a:t>Fourthly, their rabbis must be forbidden under threat of death to teach any more ...</a:t>
            </a:r>
            <a:endParaRPr lang="en-US" sz="4800" dirty="0">
              <a:effectLst>
                <a:outerShdw blurRad="38100" dist="38100" dir="2700000" algn="tl">
                  <a:srgbClr val="000000">
                    <a:alpha val="43137"/>
                  </a:srgbClr>
                </a:outerShdw>
              </a:effectLst>
            </a:endParaRPr>
          </a:p>
        </p:txBody>
      </p:sp>
      <p:sp>
        <p:nvSpPr>
          <p:cNvPr id="5" name="TextBox 4"/>
          <p:cNvSpPr txBox="1"/>
          <p:nvPr/>
        </p:nvSpPr>
        <p:spPr>
          <a:xfrm>
            <a:off x="475130" y="2257828"/>
            <a:ext cx="8198864" cy="1077218"/>
          </a:xfrm>
          <a:prstGeom prst="rect">
            <a:avLst/>
          </a:prstGeom>
          <a:noFill/>
        </p:spPr>
        <p:txBody>
          <a:bodyPr wrap="square" rtlCol="0">
            <a:spAutoFit/>
          </a:bodyPr>
          <a:lstStyle/>
          <a:p>
            <a:r>
              <a:rPr lang="en-US" sz="3200" dirty="0">
                <a:effectLst>
                  <a:outerShdw blurRad="38100" dist="38100" dir="2700000" algn="tl">
                    <a:srgbClr val="000000">
                      <a:alpha val="43137"/>
                    </a:srgbClr>
                  </a:outerShdw>
                </a:effectLst>
              </a:rPr>
              <a:t>Fifthly, passport and traveling privileges should be absolutely forbidden to the Jews ...</a:t>
            </a:r>
            <a:endParaRPr lang="en-US" sz="7200" dirty="0">
              <a:effectLst>
                <a:outerShdw blurRad="38100" dist="38100" dir="2700000" algn="tl">
                  <a:srgbClr val="000000">
                    <a:alpha val="43137"/>
                  </a:srgbClr>
                </a:outerShdw>
              </a:effectLst>
            </a:endParaRPr>
          </a:p>
        </p:txBody>
      </p:sp>
      <p:sp>
        <p:nvSpPr>
          <p:cNvPr id="6" name="TextBox 5"/>
          <p:cNvSpPr txBox="1"/>
          <p:nvPr/>
        </p:nvSpPr>
        <p:spPr>
          <a:xfrm>
            <a:off x="473850" y="3286204"/>
            <a:ext cx="8198864" cy="2062103"/>
          </a:xfrm>
          <a:prstGeom prst="rect">
            <a:avLst/>
          </a:prstGeom>
          <a:noFill/>
        </p:spPr>
        <p:txBody>
          <a:bodyPr wrap="square" rtlCol="0">
            <a:spAutoFit/>
          </a:bodyPr>
          <a:lstStyle/>
          <a:p>
            <a:r>
              <a:rPr lang="en-US" sz="3200" dirty="0">
                <a:effectLst>
                  <a:outerShdw blurRad="38100" dist="38100" dir="2700000" algn="tl">
                    <a:srgbClr val="000000">
                      <a:alpha val="43137"/>
                    </a:srgbClr>
                  </a:outerShdw>
                </a:effectLst>
              </a:rPr>
              <a:t>Sixthly, they ought to be stopped from usury. All their cash and valuables of silver and gold ought to be taken from them and put aside for safe keeping ...</a:t>
            </a:r>
          </a:p>
        </p:txBody>
      </p:sp>
    </p:spTree>
    <p:extLst>
      <p:ext uri="{BB962C8B-B14F-4D97-AF65-F5344CB8AC3E}">
        <p14:creationId xmlns:p14="http://schemas.microsoft.com/office/powerpoint/2010/main" val="187310710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3" presetClass="emph" presetSubtype="2" fill="hold" grpId="1" nodeType="withEffect">
                                  <p:stCondLst>
                                    <p:cond delay="0"/>
                                  </p:stCondLst>
                                  <p:childTnLst>
                                    <p:animClr clrSpc="rgb" dir="cw">
                                      <p:cBhvr override="childStyle">
                                        <p:cTn id="9" dur="2000" fill="hold"/>
                                        <p:tgtEl>
                                          <p:spTgt spid="4"/>
                                        </p:tgtEl>
                                        <p:attrNameLst>
                                          <p:attrName>style.color</p:attrName>
                                        </p:attrNameLst>
                                      </p:cBhvr>
                                      <p:to>
                                        <a:schemeClr val="accent2"/>
                                      </p:to>
                                    </p:animClr>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500"/>
                                        <p:tgtEl>
                                          <p:spTgt spid="6"/>
                                        </p:tgtEl>
                                      </p:cBhvr>
                                    </p:animEffect>
                                  </p:childTnLst>
                                </p:cTn>
                              </p:par>
                              <p:par>
                                <p:cTn id="15" presetID="3" presetClass="emph" presetSubtype="2" fill="hold" grpId="1" nodeType="withEffect">
                                  <p:stCondLst>
                                    <p:cond delay="0"/>
                                  </p:stCondLst>
                                  <p:childTnLst>
                                    <p:animClr clrSpc="rgb" dir="cw">
                                      <p:cBhvr override="childStyle">
                                        <p:cTn id="16" dur="2000" fill="hold"/>
                                        <p:tgtEl>
                                          <p:spTgt spid="5"/>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1"/>
      <p:bldP spid="5" grpId="0"/>
      <p:bldP spid="5" grpId="1"/>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584775"/>
          </a:xfrm>
          <a:prstGeom prst="rect">
            <a:avLst/>
          </a:prstGeom>
          <a:noFill/>
        </p:spPr>
        <p:txBody>
          <a:bodyPr wrap="square" rtlCol="0">
            <a:spAutoFit/>
          </a:bodyPr>
          <a:lstStyle/>
          <a:p>
            <a:r>
              <a:rPr lang="en-US" sz="3200" dirty="0">
                <a:solidFill>
                  <a:srgbClr val="FFFF00"/>
                </a:solidFill>
                <a:effectLst>
                  <a:outerShdw blurRad="38100" dist="38100" dir="2700000" algn="tl">
                    <a:srgbClr val="000000">
                      <a:alpha val="43137"/>
                    </a:srgbClr>
                  </a:outerShdw>
                </a:effectLst>
              </a:rPr>
              <a:t>Martin Luther, 1543 </a:t>
            </a:r>
            <a:r>
              <a:rPr lang="en-US" sz="3200" i="1" dirty="0">
                <a:solidFill>
                  <a:srgbClr val="FFFF00"/>
                </a:solidFill>
                <a:effectLst>
                  <a:outerShdw blurRad="38100" dist="38100" dir="2700000" algn="tl">
                    <a:srgbClr val="000000">
                      <a:alpha val="43137"/>
                    </a:srgbClr>
                  </a:outerShdw>
                </a:effectLst>
              </a:rPr>
              <a:t>On the Jews and Their Lies, </a:t>
            </a:r>
            <a:endParaRPr lang="en-US" sz="3200" dirty="0">
              <a:effectLst>
                <a:outerShdw blurRad="38100" dist="38100" dir="2700000" algn="tl">
                  <a:srgbClr val="000000">
                    <a:alpha val="43137"/>
                  </a:srgbClr>
                </a:outerShdw>
              </a:effectLst>
            </a:endParaRP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24:9-22</a:t>
            </a:r>
          </a:p>
        </p:txBody>
      </p:sp>
      <p:sp>
        <p:nvSpPr>
          <p:cNvPr id="4" name="TextBox 3"/>
          <p:cNvSpPr txBox="1"/>
          <p:nvPr/>
        </p:nvSpPr>
        <p:spPr>
          <a:xfrm>
            <a:off x="476410" y="1252504"/>
            <a:ext cx="8198864" cy="4524315"/>
          </a:xfrm>
          <a:prstGeom prst="rect">
            <a:avLst/>
          </a:prstGeom>
          <a:noFill/>
        </p:spPr>
        <p:txBody>
          <a:bodyPr wrap="square" rtlCol="0">
            <a:spAutoFit/>
          </a:bodyPr>
          <a:lstStyle/>
          <a:p>
            <a:r>
              <a:rPr lang="en-US" sz="3200" dirty="0">
                <a:effectLst>
                  <a:outerShdw blurRad="38100" dist="38100" dir="2700000" algn="tl">
                    <a:srgbClr val="000000">
                      <a:alpha val="43137"/>
                    </a:srgbClr>
                  </a:outerShdw>
                </a:effectLst>
              </a:rPr>
              <a:t>Seventhly, let the young and strong Jews and Jewesses be given the flail, the axe, the hoe, the spade, the distaff, and spindle and let them earn their bread by the sweat of their noses ...</a:t>
            </a:r>
          </a:p>
          <a:p>
            <a:r>
              <a:rPr lang="en-US" sz="3200" dirty="0">
                <a:effectLst>
                  <a:outerShdw blurRad="38100" dist="38100" dir="2700000" algn="tl">
                    <a:srgbClr val="000000">
                      <a:alpha val="43137"/>
                    </a:srgbClr>
                  </a:outerShdw>
                </a:effectLst>
              </a:rPr>
              <a:t>To sum up, dear princes and nobles who have Jews in your domains, if this advice of mine does not suit you, then find a better one so that you and we may all be free of this insufferable devilish burden - the Jews.”</a:t>
            </a:r>
          </a:p>
        </p:txBody>
      </p:sp>
    </p:spTree>
    <p:extLst>
      <p:ext uri="{BB962C8B-B14F-4D97-AF65-F5344CB8AC3E}">
        <p14:creationId xmlns:p14="http://schemas.microsoft.com/office/powerpoint/2010/main" val="312251489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1077218"/>
          </a:xfrm>
          <a:prstGeom prst="rect">
            <a:avLst/>
          </a:prstGeom>
          <a:noFill/>
        </p:spPr>
        <p:txBody>
          <a:bodyPr wrap="square" rtlCol="0">
            <a:spAutoFit/>
          </a:bodyPr>
          <a:lstStyle/>
          <a:p>
            <a:r>
              <a:rPr lang="en-US" sz="3200" dirty="0">
                <a:effectLst>
                  <a:outerShdw blurRad="38100" dist="38100" dir="2700000" algn="tl">
                    <a:srgbClr val="000000">
                      <a:alpha val="43137"/>
                    </a:srgbClr>
                  </a:outerShdw>
                </a:effectLst>
              </a:rPr>
              <a:t>1648-9 ~ 100,000 murdered in Ukraine, 300 communities destroyed</a:t>
            </a: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24:9-22</a:t>
            </a:r>
          </a:p>
        </p:txBody>
      </p:sp>
      <p:sp>
        <p:nvSpPr>
          <p:cNvPr id="4" name="TextBox 3"/>
          <p:cNvSpPr txBox="1"/>
          <p:nvPr/>
        </p:nvSpPr>
        <p:spPr>
          <a:xfrm>
            <a:off x="476410" y="1721228"/>
            <a:ext cx="8198864" cy="1077218"/>
          </a:xfrm>
          <a:prstGeom prst="rect">
            <a:avLst/>
          </a:prstGeom>
          <a:noFill/>
        </p:spPr>
        <p:txBody>
          <a:bodyPr wrap="square" rtlCol="0">
            <a:spAutoFit/>
          </a:bodyPr>
          <a:lstStyle/>
          <a:p>
            <a:r>
              <a:rPr lang="en-US" sz="3200" dirty="0">
                <a:effectLst>
                  <a:outerShdw blurRad="38100" dist="38100" dir="2700000" algn="tl">
                    <a:srgbClr val="000000">
                      <a:alpha val="43137"/>
                    </a:srgbClr>
                  </a:outerShdw>
                </a:effectLst>
              </a:rPr>
              <a:t>1881 ~ Czar Alexander, 5 million Jews: 1/3 killed, 1/3 exiled, 1/3 converted to Orthodoxy</a:t>
            </a:r>
            <a:endParaRPr lang="en-US" sz="4800" dirty="0">
              <a:effectLst>
                <a:outerShdw blurRad="38100" dist="38100" dir="2700000" algn="tl">
                  <a:srgbClr val="000000">
                    <a:alpha val="43137"/>
                  </a:srgbClr>
                </a:outerShdw>
              </a:effectLst>
            </a:endParaRPr>
          </a:p>
        </p:txBody>
      </p:sp>
      <p:sp>
        <p:nvSpPr>
          <p:cNvPr id="5" name="TextBox 4"/>
          <p:cNvSpPr txBox="1"/>
          <p:nvPr/>
        </p:nvSpPr>
        <p:spPr>
          <a:xfrm>
            <a:off x="475130" y="2764972"/>
            <a:ext cx="8198864" cy="584775"/>
          </a:xfrm>
          <a:prstGeom prst="rect">
            <a:avLst/>
          </a:prstGeom>
          <a:noFill/>
        </p:spPr>
        <p:txBody>
          <a:bodyPr wrap="square" rtlCol="0">
            <a:spAutoFit/>
          </a:bodyPr>
          <a:lstStyle/>
          <a:p>
            <a:r>
              <a:rPr lang="en-US" sz="3200" dirty="0">
                <a:effectLst>
                  <a:outerShdw blurRad="38100" dist="38100" dir="2700000" algn="tl">
                    <a:srgbClr val="000000">
                      <a:alpha val="43137"/>
                    </a:srgbClr>
                  </a:outerShdw>
                </a:effectLst>
              </a:rPr>
              <a:t>WWII ~ 6 million killed (6 out of 10)</a:t>
            </a:r>
            <a:endParaRPr lang="en-US" sz="7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43117984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par>
                                <p:cTn id="13" presetID="3" presetClass="emph" presetSubtype="2" fill="hold" grpId="1" nodeType="withEffect">
                                  <p:stCondLst>
                                    <p:cond delay="0"/>
                                  </p:stCondLst>
                                  <p:childTnLst>
                                    <p:animClr clrSpc="rgb" dir="cw">
                                      <p:cBhvr override="childStyle">
                                        <p:cTn id="14" dur="2000" fill="hold"/>
                                        <p:tgtEl>
                                          <p:spTgt spid="2"/>
                                        </p:tgtEl>
                                        <p:attrNameLst>
                                          <p:attrName>style.color</p:attrName>
                                        </p:attrNameLst>
                                      </p:cBhvr>
                                      <p:to>
                                        <a:schemeClr val="accent2"/>
                                      </p:to>
                                    </p:animClr>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500"/>
                                        <p:tgtEl>
                                          <p:spTgt spid="5"/>
                                        </p:tgtEl>
                                      </p:cBhvr>
                                    </p:animEffect>
                                  </p:childTnLst>
                                </p:cTn>
                              </p:par>
                              <p:par>
                                <p:cTn id="20" presetID="3" presetClass="emph" presetSubtype="2" fill="hold" grpId="1" nodeType="withEffect">
                                  <p:stCondLst>
                                    <p:cond delay="0"/>
                                  </p:stCondLst>
                                  <p:childTnLst>
                                    <p:animClr clrSpc="rgb" dir="cw">
                                      <p:cBhvr override="childStyle">
                                        <p:cTn id="21" dur="2000" fill="hold"/>
                                        <p:tgtEl>
                                          <p:spTgt spid="4"/>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4" grpId="0"/>
      <p:bldP spid="4" grpId="1"/>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105032"/>
            <a:ext cx="7787149" cy="584775"/>
          </a:xfrm>
          <a:prstGeom prst="rect">
            <a:avLst/>
          </a:prstGeom>
          <a:noFill/>
        </p:spPr>
        <p:txBody>
          <a:bodyPr wrap="square" rtlCol="0">
            <a:spAutoFit/>
          </a:bodyPr>
          <a:lstStyle/>
          <a:p>
            <a:r>
              <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24:9-22</a:t>
            </a:r>
          </a:p>
        </p:txBody>
      </p:sp>
    </p:spTree>
    <p:extLst>
      <p:ext uri="{BB962C8B-B14F-4D97-AF65-F5344CB8AC3E}">
        <p14:creationId xmlns:p14="http://schemas.microsoft.com/office/powerpoint/2010/main" val="222896157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105032"/>
            <a:ext cx="7787149" cy="584775"/>
          </a:xfrm>
          <a:prstGeom prst="rect">
            <a:avLst/>
          </a:prstGeom>
          <a:noFill/>
        </p:spPr>
        <p:txBody>
          <a:bodyPr wrap="square" rtlCol="0">
            <a:spAutoFit/>
          </a:bodyPr>
          <a:lstStyle/>
          <a:p>
            <a:r>
              <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24:9-22</a:t>
            </a:r>
          </a:p>
        </p:txBody>
      </p:sp>
    </p:spTree>
    <p:extLst>
      <p:ext uri="{BB962C8B-B14F-4D97-AF65-F5344CB8AC3E}">
        <p14:creationId xmlns:p14="http://schemas.microsoft.com/office/powerpoint/2010/main" val="408234300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584775"/>
          </a:xfrm>
          <a:prstGeom prst="rect">
            <a:avLst/>
          </a:prstGeom>
          <a:noFill/>
        </p:spPr>
        <p:txBody>
          <a:bodyPr wrap="square" rtlCol="0">
            <a:spAutoFit/>
          </a:bodyPr>
          <a:lstStyle/>
          <a:p>
            <a:r>
              <a:rPr lang="en-US" sz="3200" dirty="0">
                <a:solidFill>
                  <a:srgbClr val="FFFF00"/>
                </a:solidFill>
                <a:effectLst>
                  <a:outerShdw blurRad="38100" dist="38100" dir="2700000" algn="tl">
                    <a:srgbClr val="000000">
                      <a:alpha val="43137"/>
                    </a:srgbClr>
                  </a:outerShdw>
                </a:effectLst>
              </a:rPr>
              <a:t>Abomination</a:t>
            </a:r>
            <a:r>
              <a:rPr lang="en-US" sz="3200" dirty="0">
                <a:effectLst>
                  <a:outerShdw blurRad="38100" dist="38100" dir="2700000" algn="tl">
                    <a:srgbClr val="000000">
                      <a:alpha val="43137"/>
                    </a:srgbClr>
                  </a:outerShdw>
                </a:effectLst>
              </a:rPr>
              <a:t> ~ </a:t>
            </a:r>
            <a:r>
              <a:rPr lang="en-US" sz="3200" i="1" dirty="0">
                <a:effectLst>
                  <a:outerShdw blurRad="38100" dist="38100" dir="2700000" algn="tl">
                    <a:srgbClr val="000000">
                      <a:alpha val="43137"/>
                    </a:srgbClr>
                  </a:outerShdw>
                </a:effectLst>
              </a:rPr>
              <a:t>a foul stench causing nausea</a:t>
            </a:r>
            <a:endParaRPr lang="en-US" sz="3200" dirty="0">
              <a:effectLst>
                <a:outerShdw blurRad="38100" dist="38100" dir="2700000" algn="tl">
                  <a:srgbClr val="000000">
                    <a:alpha val="43137"/>
                  </a:srgbClr>
                </a:outerShdw>
              </a:effectLst>
            </a:endParaRP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24:9-22</a:t>
            </a:r>
          </a:p>
        </p:txBody>
      </p:sp>
      <p:sp>
        <p:nvSpPr>
          <p:cNvPr id="5" name="Rectangle 4"/>
          <p:cNvSpPr/>
          <p:nvPr/>
        </p:nvSpPr>
        <p:spPr>
          <a:xfrm>
            <a:off x="1211812" y="2262305"/>
            <a:ext cx="2133731" cy="565879"/>
          </a:xfrm>
          <a:prstGeom prst="rect">
            <a:avLst/>
          </a:prstGeom>
          <a:solidFill>
            <a:srgbClr val="7030A0">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645352" y="2276823"/>
            <a:ext cx="2560991" cy="551362"/>
          </a:xfrm>
          <a:prstGeom prst="rect">
            <a:avLst/>
          </a:prstGeom>
          <a:solidFill>
            <a:srgbClr val="7030A0">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462116" y="1246308"/>
            <a:ext cx="8200103" cy="1569660"/>
          </a:xfrm>
          <a:prstGeom prst="rect">
            <a:avLst/>
          </a:prstGeom>
          <a:noFill/>
        </p:spPr>
        <p:txBody>
          <a:bodyPr wrap="square" rtlCol="0">
            <a:spAutoFit/>
          </a:bodyPr>
          <a:lstStyle/>
          <a:p>
            <a:r>
              <a:rPr lang="en-US" sz="3200" dirty="0">
                <a:solidFill>
                  <a:schemeClr val="bg1"/>
                </a:solidFill>
                <a:effectLst>
                  <a:outerShdw blurRad="38100" dist="38100" dir="2700000" algn="tl">
                    <a:srgbClr val="000000">
                      <a:alpha val="43137"/>
                    </a:srgbClr>
                  </a:outerShdw>
                </a:effectLst>
                <a:latin typeface="Penoir" panose="020B0500000000000000" pitchFamily="34" charset="0"/>
              </a:rPr>
              <a:t>Dan. 9:27a ~ </a:t>
            </a:r>
            <a:r>
              <a:rPr lang="en-US" sz="3200" dirty="0">
                <a:solidFill>
                  <a:srgbClr val="FFFF00"/>
                </a:solidFill>
                <a:effectLst>
                  <a:outerShdw blurRad="38100" dist="38100" dir="2700000" algn="tl">
                    <a:srgbClr val="000000">
                      <a:alpha val="43137"/>
                    </a:srgbClr>
                  </a:outerShdw>
                </a:effectLst>
                <a:latin typeface="Penoir" panose="020B0500000000000000" pitchFamily="34" charset="0"/>
              </a:rPr>
              <a:t>Seventy weeks </a:t>
            </a:r>
            <a:r>
              <a:rPr lang="en-US" sz="3200" dirty="0">
                <a:solidFill>
                  <a:schemeClr val="bg1"/>
                </a:solidFill>
                <a:effectLst>
                  <a:outerShdw blurRad="38100" dist="38100" dir="2700000" algn="tl">
                    <a:srgbClr val="000000">
                      <a:alpha val="43137"/>
                    </a:srgbClr>
                  </a:outerShdw>
                </a:effectLst>
                <a:latin typeface="Penoir" panose="020B0500000000000000" pitchFamily="34" charset="0"/>
              </a:rPr>
              <a:t>(i.e. 7-year periods) </a:t>
            </a:r>
            <a:r>
              <a:rPr lang="en-US" sz="3200" dirty="0">
                <a:solidFill>
                  <a:srgbClr val="FFFF00"/>
                </a:solidFill>
                <a:effectLst>
                  <a:outerShdw blurRad="38100" dist="38100" dir="2700000" algn="tl">
                    <a:srgbClr val="000000">
                      <a:alpha val="43137"/>
                    </a:srgbClr>
                  </a:outerShdw>
                </a:effectLst>
                <a:latin typeface="Penoir" panose="020B0500000000000000" pitchFamily="34" charset="0"/>
              </a:rPr>
              <a:t>are determined </a:t>
            </a:r>
          </a:p>
          <a:p>
            <a:r>
              <a:rPr lang="en-US" sz="3200" dirty="0">
                <a:solidFill>
                  <a:srgbClr val="FFFF00"/>
                </a:solidFill>
                <a:effectLst>
                  <a:outerShdw blurRad="38100" dist="38100" dir="2700000" algn="tl">
                    <a:srgbClr val="000000">
                      <a:alpha val="43137"/>
                    </a:srgbClr>
                  </a:outerShdw>
                </a:effectLst>
                <a:latin typeface="Penoir" panose="020B0500000000000000" pitchFamily="34" charset="0"/>
              </a:rPr>
              <a:t>For your people and for your holy city</a:t>
            </a:r>
          </a:p>
        </p:txBody>
      </p:sp>
    </p:spTree>
    <p:extLst>
      <p:ext uri="{BB962C8B-B14F-4D97-AF65-F5344CB8AC3E}">
        <p14:creationId xmlns:p14="http://schemas.microsoft.com/office/powerpoint/2010/main" val="134380556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left)">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left)">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P spid="6" grpId="0" animBg="1"/>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584775"/>
          </a:xfrm>
          <a:prstGeom prst="rect">
            <a:avLst/>
          </a:prstGeom>
          <a:noFill/>
        </p:spPr>
        <p:txBody>
          <a:bodyPr wrap="square" rtlCol="0">
            <a:spAutoFit/>
          </a:bodyPr>
          <a:lstStyle/>
          <a:p>
            <a:r>
              <a:rPr lang="en-US" sz="3200" dirty="0">
                <a:solidFill>
                  <a:srgbClr val="FFFF00"/>
                </a:solidFill>
                <a:effectLst>
                  <a:outerShdw blurRad="38100" dist="38100" dir="2700000" algn="tl">
                    <a:srgbClr val="000000">
                      <a:alpha val="43137"/>
                    </a:srgbClr>
                  </a:outerShdw>
                </a:effectLst>
              </a:rPr>
              <a:t>Abomination</a:t>
            </a:r>
            <a:r>
              <a:rPr lang="en-US" sz="3200" dirty="0">
                <a:effectLst>
                  <a:outerShdw blurRad="38100" dist="38100" dir="2700000" algn="tl">
                    <a:srgbClr val="000000">
                      <a:alpha val="43137"/>
                    </a:srgbClr>
                  </a:outerShdw>
                </a:effectLst>
              </a:rPr>
              <a:t> ~ </a:t>
            </a:r>
            <a:r>
              <a:rPr lang="en-US" sz="3200" i="1" dirty="0">
                <a:effectLst>
                  <a:outerShdw blurRad="38100" dist="38100" dir="2700000" algn="tl">
                    <a:srgbClr val="000000">
                      <a:alpha val="43137"/>
                    </a:srgbClr>
                  </a:outerShdw>
                </a:effectLst>
              </a:rPr>
              <a:t>a foul stench causing nausea</a:t>
            </a:r>
            <a:endParaRPr lang="en-US" sz="3200" dirty="0">
              <a:effectLst>
                <a:outerShdw blurRad="38100" dist="38100" dir="2700000" algn="tl">
                  <a:srgbClr val="000000">
                    <a:alpha val="43137"/>
                  </a:srgbClr>
                </a:outerShdw>
              </a:effectLst>
            </a:endParaRP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24:9-22</a:t>
            </a:r>
          </a:p>
        </p:txBody>
      </p:sp>
      <p:sp>
        <p:nvSpPr>
          <p:cNvPr id="4" name="TextBox 3"/>
          <p:cNvSpPr txBox="1"/>
          <p:nvPr/>
        </p:nvSpPr>
        <p:spPr>
          <a:xfrm>
            <a:off x="478971" y="1219200"/>
            <a:ext cx="8193315" cy="5016758"/>
          </a:xfrm>
          <a:prstGeom prst="rect">
            <a:avLst/>
          </a:prstGeom>
          <a:noFill/>
        </p:spPr>
        <p:txBody>
          <a:bodyPr wrap="square" rtlCol="0">
            <a:spAutoFit/>
          </a:bodyPr>
          <a:lstStyle/>
          <a:p>
            <a:r>
              <a:rPr lang="en-US" sz="3200" dirty="0">
                <a:effectLst>
                  <a:outerShdw blurRad="38100" dist="38100" dir="2700000" algn="tl">
                    <a:srgbClr val="000000">
                      <a:alpha val="43137"/>
                    </a:srgbClr>
                  </a:outerShdw>
                </a:effectLst>
              </a:rPr>
              <a:t>Daniel 9:24–27 (NLT) ~ </a:t>
            </a:r>
            <a:r>
              <a:rPr lang="en-US" sz="3200" baseline="30000" dirty="0">
                <a:effectLst>
                  <a:outerShdw blurRad="38100" dist="38100" dir="2700000" algn="tl">
                    <a:srgbClr val="000000">
                      <a:alpha val="43137"/>
                    </a:srgbClr>
                  </a:outerShdw>
                </a:effectLst>
              </a:rPr>
              <a:t>24</a:t>
            </a:r>
            <a:r>
              <a:rPr lang="en-US" sz="3200" dirty="0">
                <a:effectLst>
                  <a:outerShdw blurRad="38100" dist="38100" dir="2700000" algn="tl">
                    <a:srgbClr val="000000">
                      <a:alpha val="43137"/>
                    </a:srgbClr>
                  </a:outerShdw>
                </a:effectLst>
              </a:rPr>
              <a:t> </a:t>
            </a:r>
            <a:r>
              <a:rPr lang="en-US" sz="3200" dirty="0">
                <a:solidFill>
                  <a:srgbClr val="FFFF00"/>
                </a:solidFill>
                <a:effectLst>
                  <a:outerShdw blurRad="38100" dist="38100" dir="2700000" algn="tl">
                    <a:srgbClr val="000000">
                      <a:alpha val="43137"/>
                    </a:srgbClr>
                  </a:outerShdw>
                </a:effectLst>
              </a:rPr>
              <a:t>“A period of seventy sets of seven has been decreed for your people and your holy city to finish their rebellion, to put an end to their sin, to atone for their guilt, to bring in everlasting righteousness, to confirm the prophetic vision, and to anoint the Most Holy Place. </a:t>
            </a:r>
            <a:r>
              <a:rPr lang="en-US" sz="3200" baseline="30000" dirty="0">
                <a:effectLst>
                  <a:outerShdw blurRad="38100" dist="38100" dir="2700000" algn="tl">
                    <a:srgbClr val="000000">
                      <a:alpha val="43137"/>
                    </a:srgbClr>
                  </a:outerShdw>
                </a:effectLst>
              </a:rPr>
              <a:t>25</a:t>
            </a:r>
            <a:r>
              <a:rPr lang="en-US" sz="3200" dirty="0">
                <a:effectLst>
                  <a:outerShdw blurRad="38100" dist="38100" dir="2700000" algn="tl">
                    <a:srgbClr val="000000">
                      <a:alpha val="43137"/>
                    </a:srgbClr>
                  </a:outerShdw>
                </a:effectLst>
              </a:rPr>
              <a:t> </a:t>
            </a:r>
            <a:r>
              <a:rPr lang="en-US" sz="3200" dirty="0">
                <a:solidFill>
                  <a:srgbClr val="FFFF00"/>
                </a:solidFill>
                <a:effectLst>
                  <a:outerShdw blurRad="38100" dist="38100" dir="2700000" algn="tl">
                    <a:srgbClr val="000000">
                      <a:alpha val="43137"/>
                    </a:srgbClr>
                  </a:outerShdw>
                </a:effectLst>
              </a:rPr>
              <a:t>Now listen and understand! Seven sets of seven </a:t>
            </a:r>
            <a:r>
              <a:rPr lang="en-US" sz="3200" dirty="0">
                <a:solidFill>
                  <a:schemeClr val="bg1"/>
                </a:solidFill>
                <a:effectLst>
                  <a:outerShdw blurRad="38100" dist="38100" dir="2700000" algn="tl">
                    <a:srgbClr val="000000">
                      <a:alpha val="43137"/>
                    </a:srgbClr>
                  </a:outerShdw>
                </a:effectLst>
              </a:rPr>
              <a:t>(49 yr.)</a:t>
            </a:r>
            <a:r>
              <a:rPr lang="en-US" sz="3200" dirty="0">
                <a:solidFill>
                  <a:srgbClr val="FFFF00"/>
                </a:solidFill>
                <a:effectLst>
                  <a:outerShdw blurRad="38100" dist="38100" dir="2700000" algn="tl">
                    <a:srgbClr val="000000">
                      <a:alpha val="43137"/>
                    </a:srgbClr>
                  </a:outerShdw>
                </a:effectLst>
              </a:rPr>
              <a:t> plus sixty-two sets of seven </a:t>
            </a:r>
            <a:r>
              <a:rPr lang="en-US" sz="3200" dirty="0">
                <a:solidFill>
                  <a:schemeClr val="bg1"/>
                </a:solidFill>
                <a:effectLst>
                  <a:outerShdw blurRad="38100" dist="38100" dir="2700000" algn="tl">
                    <a:srgbClr val="000000">
                      <a:alpha val="43137"/>
                    </a:srgbClr>
                  </a:outerShdw>
                </a:effectLst>
              </a:rPr>
              <a:t>(434 yr.) </a:t>
            </a:r>
            <a:r>
              <a:rPr lang="en-US" sz="3200" dirty="0">
                <a:solidFill>
                  <a:srgbClr val="FFFF00"/>
                </a:solidFill>
                <a:effectLst>
                  <a:outerShdw blurRad="38100" dist="38100" dir="2700000" algn="tl">
                    <a:srgbClr val="000000">
                      <a:alpha val="43137"/>
                    </a:srgbClr>
                  </a:outerShdw>
                </a:effectLst>
              </a:rPr>
              <a:t>will pass from the time the command is given to </a:t>
            </a:r>
          </a:p>
        </p:txBody>
      </p:sp>
    </p:spTree>
    <p:extLst>
      <p:ext uri="{BB962C8B-B14F-4D97-AF65-F5344CB8AC3E}">
        <p14:creationId xmlns:p14="http://schemas.microsoft.com/office/powerpoint/2010/main" val="119751230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584775"/>
          </a:xfrm>
          <a:prstGeom prst="rect">
            <a:avLst/>
          </a:prstGeom>
          <a:noFill/>
        </p:spPr>
        <p:txBody>
          <a:bodyPr wrap="square" rtlCol="0">
            <a:spAutoFit/>
          </a:bodyPr>
          <a:lstStyle/>
          <a:p>
            <a:r>
              <a:rPr lang="en-US" sz="3200" dirty="0">
                <a:solidFill>
                  <a:srgbClr val="FFFF00"/>
                </a:solidFill>
                <a:effectLst>
                  <a:outerShdw blurRad="38100" dist="38100" dir="2700000" algn="tl">
                    <a:srgbClr val="000000">
                      <a:alpha val="43137"/>
                    </a:srgbClr>
                  </a:outerShdw>
                </a:effectLst>
              </a:rPr>
              <a:t>Abomination</a:t>
            </a:r>
            <a:r>
              <a:rPr lang="en-US" sz="3200" dirty="0">
                <a:effectLst>
                  <a:outerShdw blurRad="38100" dist="38100" dir="2700000" algn="tl">
                    <a:srgbClr val="000000">
                      <a:alpha val="43137"/>
                    </a:srgbClr>
                  </a:outerShdw>
                </a:effectLst>
              </a:rPr>
              <a:t> ~ </a:t>
            </a:r>
            <a:r>
              <a:rPr lang="en-US" sz="3200" i="1" dirty="0">
                <a:effectLst>
                  <a:outerShdw blurRad="38100" dist="38100" dir="2700000" algn="tl">
                    <a:srgbClr val="000000">
                      <a:alpha val="43137"/>
                    </a:srgbClr>
                  </a:outerShdw>
                </a:effectLst>
              </a:rPr>
              <a:t>a foul stench causing nausea</a:t>
            </a:r>
            <a:endParaRPr lang="en-US" sz="3200" dirty="0">
              <a:effectLst>
                <a:outerShdw blurRad="38100" dist="38100" dir="2700000" algn="tl">
                  <a:srgbClr val="000000">
                    <a:alpha val="43137"/>
                  </a:srgbClr>
                </a:outerShdw>
              </a:effectLst>
            </a:endParaRP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24:9-22</a:t>
            </a:r>
          </a:p>
        </p:txBody>
      </p:sp>
      <p:sp>
        <p:nvSpPr>
          <p:cNvPr id="4" name="TextBox 3"/>
          <p:cNvSpPr txBox="1"/>
          <p:nvPr/>
        </p:nvSpPr>
        <p:spPr>
          <a:xfrm>
            <a:off x="478971" y="1219200"/>
            <a:ext cx="8193315" cy="5016758"/>
          </a:xfrm>
          <a:prstGeom prst="rect">
            <a:avLst/>
          </a:prstGeom>
          <a:noFill/>
        </p:spPr>
        <p:txBody>
          <a:bodyPr wrap="square" rtlCol="0">
            <a:spAutoFit/>
          </a:bodyPr>
          <a:lstStyle/>
          <a:p>
            <a:r>
              <a:rPr lang="en-US" sz="3200" dirty="0">
                <a:solidFill>
                  <a:schemeClr val="bg1"/>
                </a:solidFill>
              </a:rPr>
              <a:t>Daniel 9:24–27 (NLT) ~ </a:t>
            </a:r>
            <a:r>
              <a:rPr lang="en-US" sz="3200" dirty="0">
                <a:solidFill>
                  <a:srgbClr val="FFFF00"/>
                </a:solidFill>
              </a:rPr>
              <a:t>rebuild</a:t>
            </a:r>
            <a:r>
              <a:rPr lang="en-US" sz="3200" dirty="0">
                <a:solidFill>
                  <a:schemeClr val="bg1"/>
                </a:solidFill>
              </a:rPr>
              <a:t> </a:t>
            </a:r>
            <a:r>
              <a:rPr lang="en-US" sz="3200" dirty="0">
                <a:solidFill>
                  <a:srgbClr val="FFFF00"/>
                </a:solidFill>
                <a:effectLst>
                  <a:outerShdw blurRad="38100" dist="38100" dir="2700000" algn="tl">
                    <a:srgbClr val="000000">
                      <a:alpha val="43137"/>
                    </a:srgbClr>
                  </a:outerShdw>
                </a:effectLst>
              </a:rPr>
              <a:t>Jerusalem until a ruler—the Anointed One—comes. Jerusalem will be rebuilt with streets and strong defenses, despite the perilous times.</a:t>
            </a:r>
          </a:p>
          <a:p>
            <a:r>
              <a:rPr lang="en-US" sz="3200" baseline="30000" dirty="0">
                <a:effectLst>
                  <a:outerShdw blurRad="38100" dist="38100" dir="2700000" algn="tl">
                    <a:srgbClr val="000000">
                      <a:alpha val="43137"/>
                    </a:srgbClr>
                  </a:outerShdw>
                </a:effectLst>
              </a:rPr>
              <a:t>26</a:t>
            </a:r>
            <a:r>
              <a:rPr lang="en-US" sz="3200" dirty="0">
                <a:effectLst>
                  <a:outerShdw blurRad="38100" dist="38100" dir="2700000" algn="tl">
                    <a:srgbClr val="000000">
                      <a:alpha val="43137"/>
                    </a:srgbClr>
                  </a:outerShdw>
                </a:effectLst>
              </a:rPr>
              <a:t> </a:t>
            </a:r>
            <a:r>
              <a:rPr lang="en-US" sz="3200" dirty="0">
                <a:solidFill>
                  <a:srgbClr val="FFFF00"/>
                </a:solidFill>
                <a:effectLst>
                  <a:outerShdw blurRad="38100" dist="38100" dir="2700000" algn="tl">
                    <a:srgbClr val="000000">
                      <a:alpha val="43137"/>
                    </a:srgbClr>
                  </a:outerShdw>
                </a:effectLst>
              </a:rPr>
              <a:t>“After this period of sixty-two sets of seven </a:t>
            </a:r>
            <a:r>
              <a:rPr lang="en-US" sz="3200" dirty="0">
                <a:solidFill>
                  <a:schemeClr val="bg1"/>
                </a:solidFill>
                <a:effectLst>
                  <a:outerShdw blurRad="38100" dist="38100" dir="2700000" algn="tl">
                    <a:srgbClr val="000000">
                      <a:alpha val="43137"/>
                    </a:srgbClr>
                  </a:outerShdw>
                </a:effectLst>
              </a:rPr>
              <a:t>(434 yr.)</a:t>
            </a:r>
            <a:r>
              <a:rPr lang="en-US" sz="3200" dirty="0">
                <a:solidFill>
                  <a:srgbClr val="FFFF00"/>
                </a:solidFill>
                <a:effectLst>
                  <a:outerShdw blurRad="38100" dist="38100" dir="2700000" algn="tl">
                    <a:srgbClr val="000000">
                      <a:alpha val="43137"/>
                    </a:srgbClr>
                  </a:outerShdw>
                </a:effectLst>
              </a:rPr>
              <a:t>, the Anointed One will be killed, appearing to have accomplished nothing, and a ruler will arise whose armies will destroy the city and the Temple. The end will come with a flood, and war and its miseries are decreed from </a:t>
            </a:r>
          </a:p>
        </p:txBody>
      </p:sp>
    </p:spTree>
    <p:extLst>
      <p:ext uri="{BB962C8B-B14F-4D97-AF65-F5344CB8AC3E}">
        <p14:creationId xmlns:p14="http://schemas.microsoft.com/office/powerpoint/2010/main" val="220201150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584775"/>
          </a:xfrm>
          <a:prstGeom prst="rect">
            <a:avLst/>
          </a:prstGeom>
          <a:noFill/>
        </p:spPr>
        <p:txBody>
          <a:bodyPr wrap="square" rtlCol="0">
            <a:spAutoFit/>
          </a:bodyPr>
          <a:lstStyle/>
          <a:p>
            <a:r>
              <a:rPr lang="en-US" sz="3200" dirty="0">
                <a:solidFill>
                  <a:srgbClr val="FFFF00"/>
                </a:solidFill>
                <a:effectLst>
                  <a:outerShdw blurRad="38100" dist="38100" dir="2700000" algn="tl">
                    <a:srgbClr val="000000">
                      <a:alpha val="43137"/>
                    </a:srgbClr>
                  </a:outerShdw>
                </a:effectLst>
              </a:rPr>
              <a:t>Abomination</a:t>
            </a:r>
            <a:r>
              <a:rPr lang="en-US" sz="3200" dirty="0">
                <a:effectLst>
                  <a:outerShdw blurRad="38100" dist="38100" dir="2700000" algn="tl">
                    <a:srgbClr val="000000">
                      <a:alpha val="43137"/>
                    </a:srgbClr>
                  </a:outerShdw>
                </a:effectLst>
              </a:rPr>
              <a:t> ~ </a:t>
            </a:r>
            <a:r>
              <a:rPr lang="en-US" sz="3200" i="1" dirty="0">
                <a:effectLst>
                  <a:outerShdw blurRad="38100" dist="38100" dir="2700000" algn="tl">
                    <a:srgbClr val="000000">
                      <a:alpha val="43137"/>
                    </a:srgbClr>
                  </a:outerShdw>
                </a:effectLst>
              </a:rPr>
              <a:t>a foul stench causing nausea</a:t>
            </a:r>
            <a:endParaRPr lang="en-US" sz="3200" dirty="0">
              <a:effectLst>
                <a:outerShdw blurRad="38100" dist="38100" dir="2700000" algn="tl">
                  <a:srgbClr val="000000">
                    <a:alpha val="43137"/>
                  </a:srgbClr>
                </a:outerShdw>
              </a:effectLst>
            </a:endParaRP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24:9-22</a:t>
            </a:r>
          </a:p>
        </p:txBody>
      </p:sp>
      <p:sp>
        <p:nvSpPr>
          <p:cNvPr id="4" name="TextBox 3"/>
          <p:cNvSpPr txBox="1"/>
          <p:nvPr/>
        </p:nvSpPr>
        <p:spPr>
          <a:xfrm>
            <a:off x="478971" y="1219200"/>
            <a:ext cx="8193315" cy="4524315"/>
          </a:xfrm>
          <a:prstGeom prst="rect">
            <a:avLst/>
          </a:prstGeom>
          <a:noFill/>
        </p:spPr>
        <p:txBody>
          <a:bodyPr wrap="square" rtlCol="0">
            <a:spAutoFit/>
          </a:bodyPr>
          <a:lstStyle/>
          <a:p>
            <a:r>
              <a:rPr lang="en-US" sz="3200" dirty="0">
                <a:solidFill>
                  <a:schemeClr val="bg1"/>
                </a:solidFill>
              </a:rPr>
              <a:t>Daniel 9:24–27 (NLT) ~ </a:t>
            </a:r>
            <a:r>
              <a:rPr lang="en-US" sz="3200" dirty="0">
                <a:solidFill>
                  <a:srgbClr val="FFFF00"/>
                </a:solidFill>
                <a:effectLst>
                  <a:outerShdw blurRad="38100" dist="38100" dir="2700000" algn="tl">
                    <a:srgbClr val="000000">
                      <a:alpha val="43137"/>
                    </a:srgbClr>
                  </a:outerShdw>
                </a:effectLst>
              </a:rPr>
              <a:t>that time to the very end. </a:t>
            </a:r>
            <a:r>
              <a:rPr lang="en-US" sz="3200" baseline="30000" dirty="0">
                <a:effectLst>
                  <a:outerShdw blurRad="38100" dist="38100" dir="2700000" algn="tl">
                    <a:srgbClr val="000000">
                      <a:alpha val="43137"/>
                    </a:srgbClr>
                  </a:outerShdw>
                </a:effectLst>
              </a:rPr>
              <a:t>27</a:t>
            </a:r>
            <a:r>
              <a:rPr lang="en-US" sz="3200" dirty="0">
                <a:effectLst>
                  <a:outerShdw blurRad="38100" dist="38100" dir="2700000" algn="tl">
                    <a:srgbClr val="000000">
                      <a:alpha val="43137"/>
                    </a:srgbClr>
                  </a:outerShdw>
                </a:effectLst>
              </a:rPr>
              <a:t> </a:t>
            </a:r>
            <a:r>
              <a:rPr lang="en-US" sz="3200" dirty="0">
                <a:solidFill>
                  <a:srgbClr val="FFFF00"/>
                </a:solidFill>
                <a:effectLst>
                  <a:outerShdw blurRad="38100" dist="38100" dir="2700000" algn="tl">
                    <a:srgbClr val="000000">
                      <a:alpha val="43137"/>
                    </a:srgbClr>
                  </a:outerShdw>
                </a:effectLst>
              </a:rPr>
              <a:t>The ruler will make a treaty with the people for a period of one set of seven </a:t>
            </a:r>
            <a:r>
              <a:rPr lang="en-US" sz="3200" dirty="0">
                <a:solidFill>
                  <a:schemeClr val="bg1"/>
                </a:solidFill>
                <a:effectLst>
                  <a:outerShdw blurRad="38100" dist="38100" dir="2700000" algn="tl">
                    <a:srgbClr val="000000">
                      <a:alpha val="43137"/>
                    </a:srgbClr>
                  </a:outerShdw>
                </a:effectLst>
              </a:rPr>
              <a:t>(7 yr.)</a:t>
            </a:r>
            <a:r>
              <a:rPr lang="en-US" sz="3200" dirty="0">
                <a:solidFill>
                  <a:srgbClr val="FFFF00"/>
                </a:solidFill>
                <a:effectLst>
                  <a:outerShdw blurRad="38100" dist="38100" dir="2700000" algn="tl">
                    <a:srgbClr val="000000">
                      <a:alpha val="43137"/>
                    </a:srgbClr>
                  </a:outerShdw>
                </a:effectLst>
              </a:rPr>
              <a:t>, but after half this time, he will put an end to the sacrifices and offerings. And as a climax to all his terrible deeds, he will set up a sacrilegious object that causes desecration, until the fate decreed for this defiler is finally poured out on him.”</a:t>
            </a:r>
            <a:endParaRPr lang="en-US" sz="3200" dirty="0">
              <a:solidFill>
                <a:srgbClr val="FFFF00"/>
              </a:solidFill>
            </a:endParaRPr>
          </a:p>
        </p:txBody>
      </p:sp>
    </p:spTree>
    <p:extLst>
      <p:ext uri="{BB962C8B-B14F-4D97-AF65-F5344CB8AC3E}">
        <p14:creationId xmlns:p14="http://schemas.microsoft.com/office/powerpoint/2010/main" val="319372266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9" name="Freeform 58"/>
          <p:cNvSpPr/>
          <p:nvPr/>
        </p:nvSpPr>
        <p:spPr>
          <a:xfrm>
            <a:off x="440871" y="1614984"/>
            <a:ext cx="581827" cy="1084434"/>
          </a:xfrm>
          <a:custGeom>
            <a:avLst/>
            <a:gdLst>
              <a:gd name="connsiteX0" fmla="*/ 478972 w 544286"/>
              <a:gd name="connsiteY0" fmla="*/ 0 h 1126671"/>
              <a:gd name="connsiteX1" fmla="*/ 0 w 544286"/>
              <a:gd name="connsiteY1" fmla="*/ 1121229 h 1126671"/>
              <a:gd name="connsiteX2" fmla="*/ 544286 w 544286"/>
              <a:gd name="connsiteY2" fmla="*/ 1126671 h 1126671"/>
              <a:gd name="connsiteX3" fmla="*/ 478972 w 544286"/>
              <a:gd name="connsiteY3" fmla="*/ 0 h 1126671"/>
              <a:gd name="connsiteX0" fmla="*/ 478972 w 581827"/>
              <a:gd name="connsiteY0" fmla="*/ 0 h 1132034"/>
              <a:gd name="connsiteX1" fmla="*/ 0 w 581827"/>
              <a:gd name="connsiteY1" fmla="*/ 1121229 h 1132034"/>
              <a:gd name="connsiteX2" fmla="*/ 581827 w 581827"/>
              <a:gd name="connsiteY2" fmla="*/ 1132034 h 1132034"/>
              <a:gd name="connsiteX3" fmla="*/ 478972 w 581827"/>
              <a:gd name="connsiteY3" fmla="*/ 0 h 1132034"/>
              <a:gd name="connsiteX0" fmla="*/ 478972 w 581827"/>
              <a:gd name="connsiteY0" fmla="*/ 0 h 1137318"/>
              <a:gd name="connsiteX1" fmla="*/ 0 w 581827"/>
              <a:gd name="connsiteY1" fmla="*/ 1137318 h 1137318"/>
              <a:gd name="connsiteX2" fmla="*/ 581827 w 581827"/>
              <a:gd name="connsiteY2" fmla="*/ 1132034 h 1137318"/>
              <a:gd name="connsiteX3" fmla="*/ 478972 w 581827"/>
              <a:gd name="connsiteY3" fmla="*/ 0 h 1137318"/>
            </a:gdLst>
            <a:ahLst/>
            <a:cxnLst>
              <a:cxn ang="0">
                <a:pos x="connsiteX0" y="connsiteY0"/>
              </a:cxn>
              <a:cxn ang="0">
                <a:pos x="connsiteX1" y="connsiteY1"/>
              </a:cxn>
              <a:cxn ang="0">
                <a:pos x="connsiteX2" y="connsiteY2"/>
              </a:cxn>
              <a:cxn ang="0">
                <a:pos x="connsiteX3" y="connsiteY3"/>
              </a:cxn>
            </a:cxnLst>
            <a:rect l="l" t="t" r="r" b="b"/>
            <a:pathLst>
              <a:path w="581827" h="1137318">
                <a:moveTo>
                  <a:pt x="478972" y="0"/>
                </a:moveTo>
                <a:lnTo>
                  <a:pt x="0" y="1137318"/>
                </a:lnTo>
                <a:lnTo>
                  <a:pt x="581827" y="1132034"/>
                </a:lnTo>
                <a:lnTo>
                  <a:pt x="478972" y="0"/>
                </a:lnTo>
                <a:close/>
              </a:path>
            </a:pathLst>
          </a:cu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24:9-22</a:t>
            </a:r>
          </a:p>
        </p:txBody>
      </p:sp>
      <p:sp>
        <p:nvSpPr>
          <p:cNvPr id="16" name="TextBox 15"/>
          <p:cNvSpPr txBox="1"/>
          <p:nvPr/>
        </p:nvSpPr>
        <p:spPr>
          <a:xfrm>
            <a:off x="388006" y="1143779"/>
            <a:ext cx="1039091" cy="461665"/>
          </a:xfrm>
          <a:prstGeom prst="rect">
            <a:avLst/>
          </a:prstGeom>
          <a:solidFill>
            <a:schemeClr val="accent1"/>
          </a:solidFill>
          <a:scene3d>
            <a:camera prst="orthographicFront"/>
            <a:lightRig rig="threePt" dir="t"/>
          </a:scene3d>
          <a:sp3d>
            <a:bevelT w="190500" h="190500"/>
          </a:sp3d>
        </p:spPr>
        <p:txBody>
          <a:bodyPr wrap="square" rtlCol="0" anchor="ctr">
            <a:spAutoFit/>
          </a:bodyPr>
          <a:lstStyle/>
          <a:p>
            <a:pPr algn="ctr"/>
            <a:r>
              <a:rPr lang="en-US" sz="2400" dirty="0">
                <a:solidFill>
                  <a:schemeClr val="bg1"/>
                </a:solidFill>
                <a:effectLst>
                  <a:outerShdw blurRad="38100" dist="38100" dir="2700000" algn="tl">
                    <a:srgbClr val="000000">
                      <a:alpha val="43137"/>
                    </a:srgbClr>
                  </a:outerShdw>
                </a:effectLst>
                <a:latin typeface="Penoir" panose="020B0500000000000000" pitchFamily="34" charset="0"/>
              </a:rPr>
              <a:t>49 yr.</a:t>
            </a:r>
          </a:p>
        </p:txBody>
      </p:sp>
      <p:sp>
        <p:nvSpPr>
          <p:cNvPr id="17" name="TextBox 16"/>
          <p:cNvSpPr txBox="1"/>
          <p:nvPr/>
        </p:nvSpPr>
        <p:spPr>
          <a:xfrm>
            <a:off x="2657168" y="1139963"/>
            <a:ext cx="1229032" cy="461665"/>
          </a:xfrm>
          <a:prstGeom prst="rect">
            <a:avLst/>
          </a:prstGeom>
          <a:solidFill>
            <a:schemeClr val="accent1"/>
          </a:solidFill>
          <a:scene3d>
            <a:camera prst="orthographicFront"/>
            <a:lightRig rig="threePt" dir="t"/>
          </a:scene3d>
          <a:sp3d>
            <a:bevelT w="190500" h="190500"/>
          </a:sp3d>
        </p:spPr>
        <p:txBody>
          <a:bodyPr wrap="square" rtlCol="0">
            <a:spAutoFit/>
          </a:bodyPr>
          <a:lstStyle/>
          <a:p>
            <a:r>
              <a:rPr lang="en-US" sz="2400" dirty="0">
                <a:solidFill>
                  <a:schemeClr val="bg1"/>
                </a:solidFill>
                <a:effectLst>
                  <a:outerShdw blurRad="38100" dist="38100" dir="2700000" algn="tl">
                    <a:srgbClr val="000000">
                      <a:alpha val="43137"/>
                    </a:srgbClr>
                  </a:outerShdw>
                </a:effectLst>
                <a:latin typeface="Penoir" panose="020B0500000000000000" pitchFamily="34" charset="0"/>
              </a:rPr>
              <a:t>434 yr.</a:t>
            </a:r>
          </a:p>
        </p:txBody>
      </p:sp>
      <p:sp>
        <p:nvSpPr>
          <p:cNvPr id="20" name="TextBox 19"/>
          <p:cNvSpPr txBox="1"/>
          <p:nvPr/>
        </p:nvSpPr>
        <p:spPr>
          <a:xfrm>
            <a:off x="7758591" y="1148987"/>
            <a:ext cx="813267" cy="461665"/>
          </a:xfrm>
          <a:prstGeom prst="rect">
            <a:avLst/>
          </a:prstGeom>
          <a:solidFill>
            <a:schemeClr val="accent1"/>
          </a:solidFill>
          <a:scene3d>
            <a:camera prst="orthographicFront"/>
            <a:lightRig rig="threePt" dir="t"/>
          </a:scene3d>
          <a:sp3d>
            <a:bevelT w="190500" h="190500"/>
          </a:sp3d>
        </p:spPr>
        <p:txBody>
          <a:bodyPr wrap="square" rtlCol="0">
            <a:spAutoFit/>
          </a:bodyPr>
          <a:lstStyle/>
          <a:p>
            <a:r>
              <a:rPr lang="en-US" sz="2400" dirty="0">
                <a:solidFill>
                  <a:schemeClr val="bg1"/>
                </a:solidFill>
                <a:effectLst>
                  <a:outerShdw blurRad="38100" dist="38100" dir="2700000" algn="tl">
                    <a:srgbClr val="000000">
                      <a:alpha val="43137"/>
                    </a:srgbClr>
                  </a:outerShdw>
                </a:effectLst>
                <a:latin typeface="Penoir" panose="020B0500000000000000" pitchFamily="34" charset="0"/>
              </a:rPr>
              <a:t>7 yr.</a:t>
            </a:r>
          </a:p>
        </p:txBody>
      </p:sp>
      <p:sp>
        <p:nvSpPr>
          <p:cNvPr id="6" name="Rectangle 5"/>
          <p:cNvSpPr/>
          <p:nvPr/>
        </p:nvSpPr>
        <p:spPr>
          <a:xfrm>
            <a:off x="448887" y="2743199"/>
            <a:ext cx="5037513" cy="838200"/>
          </a:xfrm>
          <a:custGeom>
            <a:avLst/>
            <a:gdLst>
              <a:gd name="connsiteX0" fmla="*/ 0 w 8300884"/>
              <a:gd name="connsiteY0" fmla="*/ 0 h 838200"/>
              <a:gd name="connsiteX1" fmla="*/ 8300884 w 8300884"/>
              <a:gd name="connsiteY1" fmla="*/ 0 h 838200"/>
              <a:gd name="connsiteX2" fmla="*/ 8300884 w 8300884"/>
              <a:gd name="connsiteY2" fmla="*/ 838200 h 838200"/>
              <a:gd name="connsiteX3" fmla="*/ 0 w 8300884"/>
              <a:gd name="connsiteY3" fmla="*/ 838200 h 838200"/>
              <a:gd name="connsiteX4" fmla="*/ 0 w 8300884"/>
              <a:gd name="connsiteY4" fmla="*/ 0 h 838200"/>
              <a:gd name="connsiteX0" fmla="*/ 0 w 8302176"/>
              <a:gd name="connsiteY0" fmla="*/ 0 h 838200"/>
              <a:gd name="connsiteX1" fmla="*/ 8300884 w 8302176"/>
              <a:gd name="connsiteY1" fmla="*/ 0 h 838200"/>
              <a:gd name="connsiteX2" fmla="*/ 8302176 w 8302176"/>
              <a:gd name="connsiteY2" fmla="*/ 215685 h 838200"/>
              <a:gd name="connsiteX3" fmla="*/ 8300884 w 8302176"/>
              <a:gd name="connsiteY3" fmla="*/ 838200 h 838200"/>
              <a:gd name="connsiteX4" fmla="*/ 0 w 8302176"/>
              <a:gd name="connsiteY4" fmla="*/ 838200 h 838200"/>
              <a:gd name="connsiteX5" fmla="*/ 0 w 8302176"/>
              <a:gd name="connsiteY5" fmla="*/ 0 h 838200"/>
              <a:gd name="connsiteX0" fmla="*/ 0 w 8302176"/>
              <a:gd name="connsiteY0" fmla="*/ 0 h 838200"/>
              <a:gd name="connsiteX1" fmla="*/ 8300884 w 8302176"/>
              <a:gd name="connsiteY1" fmla="*/ 0 h 838200"/>
              <a:gd name="connsiteX2" fmla="*/ 8302176 w 8302176"/>
              <a:gd name="connsiteY2" fmla="*/ 215685 h 838200"/>
              <a:gd name="connsiteX3" fmla="*/ 8300884 w 8302176"/>
              <a:gd name="connsiteY3" fmla="*/ 838200 h 838200"/>
              <a:gd name="connsiteX4" fmla="*/ 8298301 w 8302176"/>
              <a:gd name="connsiteY4" fmla="*/ 417163 h 838200"/>
              <a:gd name="connsiteX5" fmla="*/ 0 w 8302176"/>
              <a:gd name="connsiteY5" fmla="*/ 838200 h 838200"/>
              <a:gd name="connsiteX6" fmla="*/ 0 w 8302176"/>
              <a:gd name="connsiteY6" fmla="*/ 0 h 838200"/>
              <a:gd name="connsiteX0" fmla="*/ 0 w 8302176"/>
              <a:gd name="connsiteY0" fmla="*/ 0 h 838200"/>
              <a:gd name="connsiteX1" fmla="*/ 8300884 w 8302176"/>
              <a:gd name="connsiteY1" fmla="*/ 0 h 838200"/>
              <a:gd name="connsiteX2" fmla="*/ 8302176 w 8302176"/>
              <a:gd name="connsiteY2" fmla="*/ 215685 h 838200"/>
              <a:gd name="connsiteX3" fmla="*/ 8300884 w 8302176"/>
              <a:gd name="connsiteY3" fmla="*/ 838200 h 838200"/>
              <a:gd name="connsiteX4" fmla="*/ 8302176 w 8302176"/>
              <a:gd name="connsiteY4" fmla="*/ 614766 h 838200"/>
              <a:gd name="connsiteX5" fmla="*/ 8298301 w 8302176"/>
              <a:gd name="connsiteY5" fmla="*/ 417163 h 838200"/>
              <a:gd name="connsiteX6" fmla="*/ 0 w 8302176"/>
              <a:gd name="connsiteY6" fmla="*/ 838200 h 838200"/>
              <a:gd name="connsiteX7" fmla="*/ 0 w 8302176"/>
              <a:gd name="connsiteY7" fmla="*/ 0 h 838200"/>
              <a:gd name="connsiteX0" fmla="*/ 0 w 8302548"/>
              <a:gd name="connsiteY0" fmla="*/ 0 h 838200"/>
              <a:gd name="connsiteX1" fmla="*/ 8300884 w 8302548"/>
              <a:gd name="connsiteY1" fmla="*/ 0 h 838200"/>
              <a:gd name="connsiteX2" fmla="*/ 8302176 w 8302548"/>
              <a:gd name="connsiteY2" fmla="*/ 215685 h 838200"/>
              <a:gd name="connsiteX3" fmla="*/ 8300884 w 8302548"/>
              <a:gd name="connsiteY3" fmla="*/ 838200 h 838200"/>
              <a:gd name="connsiteX4" fmla="*/ 8302176 w 8302548"/>
              <a:gd name="connsiteY4" fmla="*/ 614766 h 838200"/>
              <a:gd name="connsiteX5" fmla="*/ 8302176 w 8302548"/>
              <a:gd name="connsiteY5" fmla="*/ 827868 h 838200"/>
              <a:gd name="connsiteX6" fmla="*/ 0 w 8302548"/>
              <a:gd name="connsiteY6" fmla="*/ 838200 h 838200"/>
              <a:gd name="connsiteX7" fmla="*/ 0 w 8302548"/>
              <a:gd name="connsiteY7" fmla="*/ 0 h 838200"/>
              <a:gd name="connsiteX0" fmla="*/ 0 w 8302548"/>
              <a:gd name="connsiteY0" fmla="*/ 0 h 838200"/>
              <a:gd name="connsiteX1" fmla="*/ 8300884 w 8302548"/>
              <a:gd name="connsiteY1" fmla="*/ 0 h 838200"/>
              <a:gd name="connsiteX2" fmla="*/ 8302176 w 8302548"/>
              <a:gd name="connsiteY2" fmla="*/ 215685 h 838200"/>
              <a:gd name="connsiteX3" fmla="*/ 8300884 w 8302548"/>
              <a:gd name="connsiteY3" fmla="*/ 838200 h 838200"/>
              <a:gd name="connsiteX4" fmla="*/ 8302176 w 8302548"/>
              <a:gd name="connsiteY4" fmla="*/ 614766 h 838200"/>
              <a:gd name="connsiteX5" fmla="*/ 8302176 w 8302548"/>
              <a:gd name="connsiteY5" fmla="*/ 723255 h 838200"/>
              <a:gd name="connsiteX6" fmla="*/ 0 w 8302548"/>
              <a:gd name="connsiteY6" fmla="*/ 838200 h 838200"/>
              <a:gd name="connsiteX7" fmla="*/ 0 w 8302548"/>
              <a:gd name="connsiteY7" fmla="*/ 0 h 838200"/>
              <a:gd name="connsiteX0" fmla="*/ 0 w 8302548"/>
              <a:gd name="connsiteY0" fmla="*/ 0 h 838200"/>
              <a:gd name="connsiteX1" fmla="*/ 8300884 w 8302548"/>
              <a:gd name="connsiteY1" fmla="*/ 0 h 838200"/>
              <a:gd name="connsiteX2" fmla="*/ 8302176 w 8302548"/>
              <a:gd name="connsiteY2" fmla="*/ 215685 h 838200"/>
              <a:gd name="connsiteX3" fmla="*/ 8300884 w 8302548"/>
              <a:gd name="connsiteY3" fmla="*/ 729712 h 838200"/>
              <a:gd name="connsiteX4" fmla="*/ 8302176 w 8302548"/>
              <a:gd name="connsiteY4" fmla="*/ 614766 h 838200"/>
              <a:gd name="connsiteX5" fmla="*/ 8302176 w 8302548"/>
              <a:gd name="connsiteY5" fmla="*/ 723255 h 838200"/>
              <a:gd name="connsiteX6" fmla="*/ 0 w 8302548"/>
              <a:gd name="connsiteY6" fmla="*/ 838200 h 838200"/>
              <a:gd name="connsiteX7" fmla="*/ 0 w 8302548"/>
              <a:gd name="connsiteY7" fmla="*/ 0 h 838200"/>
              <a:gd name="connsiteX0" fmla="*/ 0 w 8302548"/>
              <a:gd name="connsiteY0" fmla="*/ 0 h 838200"/>
              <a:gd name="connsiteX1" fmla="*/ 8300884 w 8302548"/>
              <a:gd name="connsiteY1" fmla="*/ 0 h 838200"/>
              <a:gd name="connsiteX2" fmla="*/ 8302176 w 8302548"/>
              <a:gd name="connsiteY2" fmla="*/ 215685 h 838200"/>
              <a:gd name="connsiteX3" fmla="*/ 8300884 w 8302548"/>
              <a:gd name="connsiteY3" fmla="*/ 729712 h 838200"/>
              <a:gd name="connsiteX4" fmla="*/ 8302176 w 8302548"/>
              <a:gd name="connsiteY4" fmla="*/ 614766 h 838200"/>
              <a:gd name="connsiteX5" fmla="*/ 8302176 w 8302548"/>
              <a:gd name="connsiteY5" fmla="*/ 820120 h 838200"/>
              <a:gd name="connsiteX6" fmla="*/ 0 w 8302548"/>
              <a:gd name="connsiteY6" fmla="*/ 838200 h 838200"/>
              <a:gd name="connsiteX7" fmla="*/ 0 w 8302548"/>
              <a:gd name="connsiteY7" fmla="*/ 0 h 838200"/>
              <a:gd name="connsiteX0" fmla="*/ 0 w 8302347"/>
              <a:gd name="connsiteY0" fmla="*/ 0 h 838200"/>
              <a:gd name="connsiteX1" fmla="*/ 8300884 w 8302347"/>
              <a:gd name="connsiteY1" fmla="*/ 0 h 838200"/>
              <a:gd name="connsiteX2" fmla="*/ 8302176 w 8302347"/>
              <a:gd name="connsiteY2" fmla="*/ 215685 h 838200"/>
              <a:gd name="connsiteX3" fmla="*/ 8300884 w 8302347"/>
              <a:gd name="connsiteY3" fmla="*/ 729712 h 838200"/>
              <a:gd name="connsiteX4" fmla="*/ 8298301 w 8302347"/>
              <a:gd name="connsiteY4" fmla="*/ 490779 h 838200"/>
              <a:gd name="connsiteX5" fmla="*/ 8302176 w 8302347"/>
              <a:gd name="connsiteY5" fmla="*/ 820120 h 838200"/>
              <a:gd name="connsiteX6" fmla="*/ 0 w 8302347"/>
              <a:gd name="connsiteY6" fmla="*/ 838200 h 838200"/>
              <a:gd name="connsiteX7" fmla="*/ 0 w 8302347"/>
              <a:gd name="connsiteY7" fmla="*/ 0 h 838200"/>
              <a:gd name="connsiteX0" fmla="*/ 0 w 8302347"/>
              <a:gd name="connsiteY0" fmla="*/ 0 h 838200"/>
              <a:gd name="connsiteX1" fmla="*/ 8300884 w 8302347"/>
              <a:gd name="connsiteY1" fmla="*/ 0 h 838200"/>
              <a:gd name="connsiteX2" fmla="*/ 8302176 w 8302347"/>
              <a:gd name="connsiteY2" fmla="*/ 215685 h 838200"/>
              <a:gd name="connsiteX3" fmla="*/ 8300884 w 8302347"/>
              <a:gd name="connsiteY3" fmla="*/ 656095 h 838200"/>
              <a:gd name="connsiteX4" fmla="*/ 8298301 w 8302347"/>
              <a:gd name="connsiteY4" fmla="*/ 490779 h 838200"/>
              <a:gd name="connsiteX5" fmla="*/ 8302176 w 8302347"/>
              <a:gd name="connsiteY5" fmla="*/ 820120 h 838200"/>
              <a:gd name="connsiteX6" fmla="*/ 0 w 8302347"/>
              <a:gd name="connsiteY6" fmla="*/ 838200 h 838200"/>
              <a:gd name="connsiteX7" fmla="*/ 0 w 8302347"/>
              <a:gd name="connsiteY7" fmla="*/ 0 h 838200"/>
              <a:gd name="connsiteX0" fmla="*/ 0 w 8302347"/>
              <a:gd name="connsiteY0" fmla="*/ 0 h 838200"/>
              <a:gd name="connsiteX1" fmla="*/ 8300884 w 8302347"/>
              <a:gd name="connsiteY1" fmla="*/ 0 h 838200"/>
              <a:gd name="connsiteX2" fmla="*/ 8193688 w 8302347"/>
              <a:gd name="connsiteY2" fmla="*/ 215685 h 838200"/>
              <a:gd name="connsiteX3" fmla="*/ 8300884 w 8302347"/>
              <a:gd name="connsiteY3" fmla="*/ 656095 h 838200"/>
              <a:gd name="connsiteX4" fmla="*/ 8298301 w 8302347"/>
              <a:gd name="connsiteY4" fmla="*/ 490779 h 838200"/>
              <a:gd name="connsiteX5" fmla="*/ 8302176 w 8302347"/>
              <a:gd name="connsiteY5" fmla="*/ 820120 h 838200"/>
              <a:gd name="connsiteX6" fmla="*/ 0 w 8302347"/>
              <a:gd name="connsiteY6" fmla="*/ 838200 h 838200"/>
              <a:gd name="connsiteX7" fmla="*/ 0 w 8302347"/>
              <a:gd name="connsiteY7" fmla="*/ 0 h 838200"/>
              <a:gd name="connsiteX0" fmla="*/ 0 w 8360294"/>
              <a:gd name="connsiteY0" fmla="*/ 0 h 838200"/>
              <a:gd name="connsiteX1" fmla="*/ 8300884 w 8360294"/>
              <a:gd name="connsiteY1" fmla="*/ 0 h 838200"/>
              <a:gd name="connsiteX2" fmla="*/ 8193688 w 8360294"/>
              <a:gd name="connsiteY2" fmla="*/ 215685 h 838200"/>
              <a:gd name="connsiteX3" fmla="*/ 8300884 w 8360294"/>
              <a:gd name="connsiteY3" fmla="*/ 656095 h 838200"/>
              <a:gd name="connsiteX4" fmla="*/ 8360294 w 8360294"/>
              <a:gd name="connsiteY4" fmla="*/ 455908 h 838200"/>
              <a:gd name="connsiteX5" fmla="*/ 8302176 w 8360294"/>
              <a:gd name="connsiteY5" fmla="*/ 820120 h 838200"/>
              <a:gd name="connsiteX6" fmla="*/ 0 w 8360294"/>
              <a:gd name="connsiteY6" fmla="*/ 838200 h 838200"/>
              <a:gd name="connsiteX7" fmla="*/ 0 w 8360294"/>
              <a:gd name="connsiteY7" fmla="*/ 0 h 838200"/>
              <a:gd name="connsiteX0" fmla="*/ 0 w 8360294"/>
              <a:gd name="connsiteY0" fmla="*/ 0 h 838200"/>
              <a:gd name="connsiteX1" fmla="*/ 8300884 w 8360294"/>
              <a:gd name="connsiteY1" fmla="*/ 0 h 838200"/>
              <a:gd name="connsiteX2" fmla="*/ 8193688 w 8360294"/>
              <a:gd name="connsiteY2" fmla="*/ 215685 h 838200"/>
              <a:gd name="connsiteX3" fmla="*/ 8223392 w 8360294"/>
              <a:gd name="connsiteY3" fmla="*/ 648346 h 838200"/>
              <a:gd name="connsiteX4" fmla="*/ 8360294 w 8360294"/>
              <a:gd name="connsiteY4" fmla="*/ 455908 h 838200"/>
              <a:gd name="connsiteX5" fmla="*/ 8302176 w 8360294"/>
              <a:gd name="connsiteY5" fmla="*/ 820120 h 838200"/>
              <a:gd name="connsiteX6" fmla="*/ 0 w 8360294"/>
              <a:gd name="connsiteY6" fmla="*/ 838200 h 838200"/>
              <a:gd name="connsiteX7" fmla="*/ 0 w 8360294"/>
              <a:gd name="connsiteY7" fmla="*/ 0 h 838200"/>
              <a:gd name="connsiteX0" fmla="*/ 0 w 8366769"/>
              <a:gd name="connsiteY0" fmla="*/ 0 h 838200"/>
              <a:gd name="connsiteX1" fmla="*/ 8300884 w 8366769"/>
              <a:gd name="connsiteY1" fmla="*/ 0 h 838200"/>
              <a:gd name="connsiteX2" fmla="*/ 8193688 w 8366769"/>
              <a:gd name="connsiteY2" fmla="*/ 215685 h 838200"/>
              <a:gd name="connsiteX3" fmla="*/ 8366751 w 8366769"/>
              <a:gd name="connsiteY3" fmla="*/ 450743 h 838200"/>
              <a:gd name="connsiteX4" fmla="*/ 8360294 w 8366769"/>
              <a:gd name="connsiteY4" fmla="*/ 455908 h 838200"/>
              <a:gd name="connsiteX5" fmla="*/ 8302176 w 8366769"/>
              <a:gd name="connsiteY5" fmla="*/ 820120 h 838200"/>
              <a:gd name="connsiteX6" fmla="*/ 0 w 8366769"/>
              <a:gd name="connsiteY6" fmla="*/ 838200 h 838200"/>
              <a:gd name="connsiteX7" fmla="*/ 0 w 8366769"/>
              <a:gd name="connsiteY7" fmla="*/ 0 h 838200"/>
              <a:gd name="connsiteX0" fmla="*/ 0 w 8366751"/>
              <a:gd name="connsiteY0" fmla="*/ 0 h 838200"/>
              <a:gd name="connsiteX1" fmla="*/ 8300884 w 8366751"/>
              <a:gd name="connsiteY1" fmla="*/ 0 h 838200"/>
              <a:gd name="connsiteX2" fmla="*/ 8193688 w 8366751"/>
              <a:gd name="connsiteY2" fmla="*/ 215685 h 838200"/>
              <a:gd name="connsiteX3" fmla="*/ 8366751 w 8366751"/>
              <a:gd name="connsiteY3" fmla="*/ 450743 h 838200"/>
              <a:gd name="connsiteX4" fmla="*/ 8166565 w 8366751"/>
              <a:gd name="connsiteY4" fmla="*/ 548898 h 838200"/>
              <a:gd name="connsiteX5" fmla="*/ 8302176 w 8366751"/>
              <a:gd name="connsiteY5" fmla="*/ 820120 h 838200"/>
              <a:gd name="connsiteX6" fmla="*/ 0 w 8366751"/>
              <a:gd name="connsiteY6" fmla="*/ 838200 h 838200"/>
              <a:gd name="connsiteX7" fmla="*/ 0 w 8366751"/>
              <a:gd name="connsiteY7" fmla="*/ 0 h 838200"/>
              <a:gd name="connsiteX0" fmla="*/ 0 w 8366751"/>
              <a:gd name="connsiteY0" fmla="*/ 0 h 838200"/>
              <a:gd name="connsiteX1" fmla="*/ 8300884 w 8366751"/>
              <a:gd name="connsiteY1" fmla="*/ 0 h 838200"/>
              <a:gd name="connsiteX2" fmla="*/ 8193688 w 8366751"/>
              <a:gd name="connsiteY2" fmla="*/ 215685 h 838200"/>
              <a:gd name="connsiteX3" fmla="*/ 8366751 w 8366751"/>
              <a:gd name="connsiteY3" fmla="*/ 450743 h 838200"/>
              <a:gd name="connsiteX4" fmla="*/ 8166565 w 8366751"/>
              <a:gd name="connsiteY4" fmla="*/ 548898 h 838200"/>
              <a:gd name="connsiteX5" fmla="*/ 8302176 w 8366751"/>
              <a:gd name="connsiteY5" fmla="*/ 820120 h 838200"/>
              <a:gd name="connsiteX6" fmla="*/ 0 w 8366751"/>
              <a:gd name="connsiteY6" fmla="*/ 838200 h 838200"/>
              <a:gd name="connsiteX7" fmla="*/ 0 w 8366751"/>
              <a:gd name="connsiteY7" fmla="*/ 0 h 838200"/>
              <a:gd name="connsiteX0" fmla="*/ 0 w 8366751"/>
              <a:gd name="connsiteY0" fmla="*/ 0 h 838200"/>
              <a:gd name="connsiteX1" fmla="*/ 8300884 w 8366751"/>
              <a:gd name="connsiteY1" fmla="*/ 0 h 838200"/>
              <a:gd name="connsiteX2" fmla="*/ 8193688 w 8366751"/>
              <a:gd name="connsiteY2" fmla="*/ 215685 h 838200"/>
              <a:gd name="connsiteX3" fmla="*/ 8366751 w 8366751"/>
              <a:gd name="connsiteY3" fmla="*/ 450743 h 838200"/>
              <a:gd name="connsiteX4" fmla="*/ 8185938 w 8366751"/>
              <a:gd name="connsiteY4" fmla="*/ 599267 h 838200"/>
              <a:gd name="connsiteX5" fmla="*/ 8302176 w 8366751"/>
              <a:gd name="connsiteY5" fmla="*/ 820120 h 838200"/>
              <a:gd name="connsiteX6" fmla="*/ 0 w 8366751"/>
              <a:gd name="connsiteY6" fmla="*/ 838200 h 838200"/>
              <a:gd name="connsiteX7" fmla="*/ 0 w 8366751"/>
              <a:gd name="connsiteY7" fmla="*/ 0 h 838200"/>
              <a:gd name="connsiteX0" fmla="*/ 0 w 8366751"/>
              <a:gd name="connsiteY0" fmla="*/ 0 h 838200"/>
              <a:gd name="connsiteX1" fmla="*/ 8300884 w 8366751"/>
              <a:gd name="connsiteY1" fmla="*/ 0 h 838200"/>
              <a:gd name="connsiteX2" fmla="*/ 8193688 w 8366751"/>
              <a:gd name="connsiteY2" fmla="*/ 262180 h 838200"/>
              <a:gd name="connsiteX3" fmla="*/ 8366751 w 8366751"/>
              <a:gd name="connsiteY3" fmla="*/ 450743 h 838200"/>
              <a:gd name="connsiteX4" fmla="*/ 8185938 w 8366751"/>
              <a:gd name="connsiteY4" fmla="*/ 599267 h 838200"/>
              <a:gd name="connsiteX5" fmla="*/ 8302176 w 8366751"/>
              <a:gd name="connsiteY5" fmla="*/ 820120 h 838200"/>
              <a:gd name="connsiteX6" fmla="*/ 0 w 8366751"/>
              <a:gd name="connsiteY6" fmla="*/ 838200 h 838200"/>
              <a:gd name="connsiteX7" fmla="*/ 0 w 8366751"/>
              <a:gd name="connsiteY7" fmla="*/ 0 h 838200"/>
              <a:gd name="connsiteX0" fmla="*/ 0 w 8366751"/>
              <a:gd name="connsiteY0" fmla="*/ 0 h 838200"/>
              <a:gd name="connsiteX1" fmla="*/ 8300884 w 8366751"/>
              <a:gd name="connsiteY1" fmla="*/ 0 h 838200"/>
              <a:gd name="connsiteX2" fmla="*/ 8193688 w 8366751"/>
              <a:gd name="connsiteY2" fmla="*/ 262180 h 838200"/>
              <a:gd name="connsiteX3" fmla="*/ 8366751 w 8366751"/>
              <a:gd name="connsiteY3" fmla="*/ 450743 h 838200"/>
              <a:gd name="connsiteX4" fmla="*/ 8185938 w 8366751"/>
              <a:gd name="connsiteY4" fmla="*/ 626389 h 838200"/>
              <a:gd name="connsiteX5" fmla="*/ 8302176 w 8366751"/>
              <a:gd name="connsiteY5" fmla="*/ 820120 h 838200"/>
              <a:gd name="connsiteX6" fmla="*/ 0 w 8366751"/>
              <a:gd name="connsiteY6" fmla="*/ 838200 h 838200"/>
              <a:gd name="connsiteX7" fmla="*/ 0 w 8366751"/>
              <a:gd name="connsiteY7" fmla="*/ 0 h 838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366751" h="838200">
                <a:moveTo>
                  <a:pt x="0" y="0"/>
                </a:moveTo>
                <a:lnTo>
                  <a:pt x="8300884" y="0"/>
                </a:lnTo>
                <a:cubicBezTo>
                  <a:pt x="8301315" y="71895"/>
                  <a:pt x="8193257" y="190285"/>
                  <a:pt x="8193688" y="262180"/>
                </a:cubicBezTo>
                <a:lnTo>
                  <a:pt x="8366751" y="450743"/>
                </a:lnTo>
                <a:cubicBezTo>
                  <a:pt x="8367182" y="376265"/>
                  <a:pt x="8185507" y="700867"/>
                  <a:pt x="8185938" y="626389"/>
                </a:cubicBezTo>
                <a:cubicBezTo>
                  <a:pt x="8184646" y="560521"/>
                  <a:pt x="8303468" y="885988"/>
                  <a:pt x="8302176" y="820120"/>
                </a:cubicBezTo>
                <a:lnTo>
                  <a:pt x="0" y="838200"/>
                </a:lnTo>
                <a:lnTo>
                  <a:pt x="0" y="0"/>
                </a:lnTo>
                <a:close/>
              </a:path>
            </a:pathLst>
          </a:custGeom>
          <a:ln w="28575">
            <a:solidFill>
              <a:schemeClr val="bg1"/>
            </a:solidFill>
          </a:ln>
          <a:scene3d>
            <a:camera prst="orthographicFront"/>
            <a:lightRig rig="threePt" dir="t"/>
          </a:scene3d>
          <a:sp3d>
            <a:bevelT w="254000" h="2540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5"/>
          <p:cNvSpPr/>
          <p:nvPr/>
        </p:nvSpPr>
        <p:spPr>
          <a:xfrm flipH="1">
            <a:off x="5694828" y="2727382"/>
            <a:ext cx="2978523" cy="838200"/>
          </a:xfrm>
          <a:custGeom>
            <a:avLst/>
            <a:gdLst>
              <a:gd name="connsiteX0" fmla="*/ 0 w 8300884"/>
              <a:gd name="connsiteY0" fmla="*/ 0 h 838200"/>
              <a:gd name="connsiteX1" fmla="*/ 8300884 w 8300884"/>
              <a:gd name="connsiteY1" fmla="*/ 0 h 838200"/>
              <a:gd name="connsiteX2" fmla="*/ 8300884 w 8300884"/>
              <a:gd name="connsiteY2" fmla="*/ 838200 h 838200"/>
              <a:gd name="connsiteX3" fmla="*/ 0 w 8300884"/>
              <a:gd name="connsiteY3" fmla="*/ 838200 h 838200"/>
              <a:gd name="connsiteX4" fmla="*/ 0 w 8300884"/>
              <a:gd name="connsiteY4" fmla="*/ 0 h 838200"/>
              <a:gd name="connsiteX0" fmla="*/ 0 w 8302176"/>
              <a:gd name="connsiteY0" fmla="*/ 0 h 838200"/>
              <a:gd name="connsiteX1" fmla="*/ 8300884 w 8302176"/>
              <a:gd name="connsiteY1" fmla="*/ 0 h 838200"/>
              <a:gd name="connsiteX2" fmla="*/ 8302176 w 8302176"/>
              <a:gd name="connsiteY2" fmla="*/ 215685 h 838200"/>
              <a:gd name="connsiteX3" fmla="*/ 8300884 w 8302176"/>
              <a:gd name="connsiteY3" fmla="*/ 838200 h 838200"/>
              <a:gd name="connsiteX4" fmla="*/ 0 w 8302176"/>
              <a:gd name="connsiteY4" fmla="*/ 838200 h 838200"/>
              <a:gd name="connsiteX5" fmla="*/ 0 w 8302176"/>
              <a:gd name="connsiteY5" fmla="*/ 0 h 838200"/>
              <a:gd name="connsiteX0" fmla="*/ 0 w 8302176"/>
              <a:gd name="connsiteY0" fmla="*/ 0 h 838200"/>
              <a:gd name="connsiteX1" fmla="*/ 8300884 w 8302176"/>
              <a:gd name="connsiteY1" fmla="*/ 0 h 838200"/>
              <a:gd name="connsiteX2" fmla="*/ 8302176 w 8302176"/>
              <a:gd name="connsiteY2" fmla="*/ 215685 h 838200"/>
              <a:gd name="connsiteX3" fmla="*/ 8300884 w 8302176"/>
              <a:gd name="connsiteY3" fmla="*/ 838200 h 838200"/>
              <a:gd name="connsiteX4" fmla="*/ 8298301 w 8302176"/>
              <a:gd name="connsiteY4" fmla="*/ 417163 h 838200"/>
              <a:gd name="connsiteX5" fmla="*/ 0 w 8302176"/>
              <a:gd name="connsiteY5" fmla="*/ 838200 h 838200"/>
              <a:gd name="connsiteX6" fmla="*/ 0 w 8302176"/>
              <a:gd name="connsiteY6" fmla="*/ 0 h 838200"/>
              <a:gd name="connsiteX0" fmla="*/ 0 w 8302176"/>
              <a:gd name="connsiteY0" fmla="*/ 0 h 838200"/>
              <a:gd name="connsiteX1" fmla="*/ 8300884 w 8302176"/>
              <a:gd name="connsiteY1" fmla="*/ 0 h 838200"/>
              <a:gd name="connsiteX2" fmla="*/ 8302176 w 8302176"/>
              <a:gd name="connsiteY2" fmla="*/ 215685 h 838200"/>
              <a:gd name="connsiteX3" fmla="*/ 8300884 w 8302176"/>
              <a:gd name="connsiteY3" fmla="*/ 838200 h 838200"/>
              <a:gd name="connsiteX4" fmla="*/ 8302176 w 8302176"/>
              <a:gd name="connsiteY4" fmla="*/ 614766 h 838200"/>
              <a:gd name="connsiteX5" fmla="*/ 8298301 w 8302176"/>
              <a:gd name="connsiteY5" fmla="*/ 417163 h 838200"/>
              <a:gd name="connsiteX6" fmla="*/ 0 w 8302176"/>
              <a:gd name="connsiteY6" fmla="*/ 838200 h 838200"/>
              <a:gd name="connsiteX7" fmla="*/ 0 w 8302176"/>
              <a:gd name="connsiteY7" fmla="*/ 0 h 838200"/>
              <a:gd name="connsiteX0" fmla="*/ 0 w 8302548"/>
              <a:gd name="connsiteY0" fmla="*/ 0 h 838200"/>
              <a:gd name="connsiteX1" fmla="*/ 8300884 w 8302548"/>
              <a:gd name="connsiteY1" fmla="*/ 0 h 838200"/>
              <a:gd name="connsiteX2" fmla="*/ 8302176 w 8302548"/>
              <a:gd name="connsiteY2" fmla="*/ 215685 h 838200"/>
              <a:gd name="connsiteX3" fmla="*/ 8300884 w 8302548"/>
              <a:gd name="connsiteY3" fmla="*/ 838200 h 838200"/>
              <a:gd name="connsiteX4" fmla="*/ 8302176 w 8302548"/>
              <a:gd name="connsiteY4" fmla="*/ 614766 h 838200"/>
              <a:gd name="connsiteX5" fmla="*/ 8302176 w 8302548"/>
              <a:gd name="connsiteY5" fmla="*/ 827868 h 838200"/>
              <a:gd name="connsiteX6" fmla="*/ 0 w 8302548"/>
              <a:gd name="connsiteY6" fmla="*/ 838200 h 838200"/>
              <a:gd name="connsiteX7" fmla="*/ 0 w 8302548"/>
              <a:gd name="connsiteY7" fmla="*/ 0 h 838200"/>
              <a:gd name="connsiteX0" fmla="*/ 0 w 8302548"/>
              <a:gd name="connsiteY0" fmla="*/ 0 h 838200"/>
              <a:gd name="connsiteX1" fmla="*/ 8300884 w 8302548"/>
              <a:gd name="connsiteY1" fmla="*/ 0 h 838200"/>
              <a:gd name="connsiteX2" fmla="*/ 8302176 w 8302548"/>
              <a:gd name="connsiteY2" fmla="*/ 215685 h 838200"/>
              <a:gd name="connsiteX3" fmla="*/ 8300884 w 8302548"/>
              <a:gd name="connsiteY3" fmla="*/ 838200 h 838200"/>
              <a:gd name="connsiteX4" fmla="*/ 8302176 w 8302548"/>
              <a:gd name="connsiteY4" fmla="*/ 614766 h 838200"/>
              <a:gd name="connsiteX5" fmla="*/ 8302176 w 8302548"/>
              <a:gd name="connsiteY5" fmla="*/ 723255 h 838200"/>
              <a:gd name="connsiteX6" fmla="*/ 0 w 8302548"/>
              <a:gd name="connsiteY6" fmla="*/ 838200 h 838200"/>
              <a:gd name="connsiteX7" fmla="*/ 0 w 8302548"/>
              <a:gd name="connsiteY7" fmla="*/ 0 h 838200"/>
              <a:gd name="connsiteX0" fmla="*/ 0 w 8302548"/>
              <a:gd name="connsiteY0" fmla="*/ 0 h 838200"/>
              <a:gd name="connsiteX1" fmla="*/ 8300884 w 8302548"/>
              <a:gd name="connsiteY1" fmla="*/ 0 h 838200"/>
              <a:gd name="connsiteX2" fmla="*/ 8302176 w 8302548"/>
              <a:gd name="connsiteY2" fmla="*/ 215685 h 838200"/>
              <a:gd name="connsiteX3" fmla="*/ 8300884 w 8302548"/>
              <a:gd name="connsiteY3" fmla="*/ 729712 h 838200"/>
              <a:gd name="connsiteX4" fmla="*/ 8302176 w 8302548"/>
              <a:gd name="connsiteY4" fmla="*/ 614766 h 838200"/>
              <a:gd name="connsiteX5" fmla="*/ 8302176 w 8302548"/>
              <a:gd name="connsiteY5" fmla="*/ 723255 h 838200"/>
              <a:gd name="connsiteX6" fmla="*/ 0 w 8302548"/>
              <a:gd name="connsiteY6" fmla="*/ 838200 h 838200"/>
              <a:gd name="connsiteX7" fmla="*/ 0 w 8302548"/>
              <a:gd name="connsiteY7" fmla="*/ 0 h 838200"/>
              <a:gd name="connsiteX0" fmla="*/ 0 w 8302548"/>
              <a:gd name="connsiteY0" fmla="*/ 0 h 838200"/>
              <a:gd name="connsiteX1" fmla="*/ 8300884 w 8302548"/>
              <a:gd name="connsiteY1" fmla="*/ 0 h 838200"/>
              <a:gd name="connsiteX2" fmla="*/ 8302176 w 8302548"/>
              <a:gd name="connsiteY2" fmla="*/ 215685 h 838200"/>
              <a:gd name="connsiteX3" fmla="*/ 8300884 w 8302548"/>
              <a:gd name="connsiteY3" fmla="*/ 729712 h 838200"/>
              <a:gd name="connsiteX4" fmla="*/ 8302176 w 8302548"/>
              <a:gd name="connsiteY4" fmla="*/ 614766 h 838200"/>
              <a:gd name="connsiteX5" fmla="*/ 8302176 w 8302548"/>
              <a:gd name="connsiteY5" fmla="*/ 820120 h 838200"/>
              <a:gd name="connsiteX6" fmla="*/ 0 w 8302548"/>
              <a:gd name="connsiteY6" fmla="*/ 838200 h 838200"/>
              <a:gd name="connsiteX7" fmla="*/ 0 w 8302548"/>
              <a:gd name="connsiteY7" fmla="*/ 0 h 838200"/>
              <a:gd name="connsiteX0" fmla="*/ 0 w 8302347"/>
              <a:gd name="connsiteY0" fmla="*/ 0 h 838200"/>
              <a:gd name="connsiteX1" fmla="*/ 8300884 w 8302347"/>
              <a:gd name="connsiteY1" fmla="*/ 0 h 838200"/>
              <a:gd name="connsiteX2" fmla="*/ 8302176 w 8302347"/>
              <a:gd name="connsiteY2" fmla="*/ 215685 h 838200"/>
              <a:gd name="connsiteX3" fmla="*/ 8300884 w 8302347"/>
              <a:gd name="connsiteY3" fmla="*/ 729712 h 838200"/>
              <a:gd name="connsiteX4" fmla="*/ 8298301 w 8302347"/>
              <a:gd name="connsiteY4" fmla="*/ 490779 h 838200"/>
              <a:gd name="connsiteX5" fmla="*/ 8302176 w 8302347"/>
              <a:gd name="connsiteY5" fmla="*/ 820120 h 838200"/>
              <a:gd name="connsiteX6" fmla="*/ 0 w 8302347"/>
              <a:gd name="connsiteY6" fmla="*/ 838200 h 838200"/>
              <a:gd name="connsiteX7" fmla="*/ 0 w 8302347"/>
              <a:gd name="connsiteY7" fmla="*/ 0 h 838200"/>
              <a:gd name="connsiteX0" fmla="*/ 0 w 8302347"/>
              <a:gd name="connsiteY0" fmla="*/ 0 h 838200"/>
              <a:gd name="connsiteX1" fmla="*/ 8300884 w 8302347"/>
              <a:gd name="connsiteY1" fmla="*/ 0 h 838200"/>
              <a:gd name="connsiteX2" fmla="*/ 8302176 w 8302347"/>
              <a:gd name="connsiteY2" fmla="*/ 215685 h 838200"/>
              <a:gd name="connsiteX3" fmla="*/ 8300884 w 8302347"/>
              <a:gd name="connsiteY3" fmla="*/ 656095 h 838200"/>
              <a:gd name="connsiteX4" fmla="*/ 8298301 w 8302347"/>
              <a:gd name="connsiteY4" fmla="*/ 490779 h 838200"/>
              <a:gd name="connsiteX5" fmla="*/ 8302176 w 8302347"/>
              <a:gd name="connsiteY5" fmla="*/ 820120 h 838200"/>
              <a:gd name="connsiteX6" fmla="*/ 0 w 8302347"/>
              <a:gd name="connsiteY6" fmla="*/ 838200 h 838200"/>
              <a:gd name="connsiteX7" fmla="*/ 0 w 8302347"/>
              <a:gd name="connsiteY7" fmla="*/ 0 h 838200"/>
              <a:gd name="connsiteX0" fmla="*/ 0 w 8302347"/>
              <a:gd name="connsiteY0" fmla="*/ 0 h 838200"/>
              <a:gd name="connsiteX1" fmla="*/ 8300884 w 8302347"/>
              <a:gd name="connsiteY1" fmla="*/ 0 h 838200"/>
              <a:gd name="connsiteX2" fmla="*/ 8193688 w 8302347"/>
              <a:gd name="connsiteY2" fmla="*/ 215685 h 838200"/>
              <a:gd name="connsiteX3" fmla="*/ 8300884 w 8302347"/>
              <a:gd name="connsiteY3" fmla="*/ 656095 h 838200"/>
              <a:gd name="connsiteX4" fmla="*/ 8298301 w 8302347"/>
              <a:gd name="connsiteY4" fmla="*/ 490779 h 838200"/>
              <a:gd name="connsiteX5" fmla="*/ 8302176 w 8302347"/>
              <a:gd name="connsiteY5" fmla="*/ 820120 h 838200"/>
              <a:gd name="connsiteX6" fmla="*/ 0 w 8302347"/>
              <a:gd name="connsiteY6" fmla="*/ 838200 h 838200"/>
              <a:gd name="connsiteX7" fmla="*/ 0 w 8302347"/>
              <a:gd name="connsiteY7" fmla="*/ 0 h 838200"/>
              <a:gd name="connsiteX0" fmla="*/ 0 w 8360294"/>
              <a:gd name="connsiteY0" fmla="*/ 0 h 838200"/>
              <a:gd name="connsiteX1" fmla="*/ 8300884 w 8360294"/>
              <a:gd name="connsiteY1" fmla="*/ 0 h 838200"/>
              <a:gd name="connsiteX2" fmla="*/ 8193688 w 8360294"/>
              <a:gd name="connsiteY2" fmla="*/ 215685 h 838200"/>
              <a:gd name="connsiteX3" fmla="*/ 8300884 w 8360294"/>
              <a:gd name="connsiteY3" fmla="*/ 656095 h 838200"/>
              <a:gd name="connsiteX4" fmla="*/ 8360294 w 8360294"/>
              <a:gd name="connsiteY4" fmla="*/ 455908 h 838200"/>
              <a:gd name="connsiteX5" fmla="*/ 8302176 w 8360294"/>
              <a:gd name="connsiteY5" fmla="*/ 820120 h 838200"/>
              <a:gd name="connsiteX6" fmla="*/ 0 w 8360294"/>
              <a:gd name="connsiteY6" fmla="*/ 838200 h 838200"/>
              <a:gd name="connsiteX7" fmla="*/ 0 w 8360294"/>
              <a:gd name="connsiteY7" fmla="*/ 0 h 838200"/>
              <a:gd name="connsiteX0" fmla="*/ 0 w 8360294"/>
              <a:gd name="connsiteY0" fmla="*/ 0 h 838200"/>
              <a:gd name="connsiteX1" fmla="*/ 8300884 w 8360294"/>
              <a:gd name="connsiteY1" fmla="*/ 0 h 838200"/>
              <a:gd name="connsiteX2" fmla="*/ 8193688 w 8360294"/>
              <a:gd name="connsiteY2" fmla="*/ 215685 h 838200"/>
              <a:gd name="connsiteX3" fmla="*/ 8223392 w 8360294"/>
              <a:gd name="connsiteY3" fmla="*/ 648346 h 838200"/>
              <a:gd name="connsiteX4" fmla="*/ 8360294 w 8360294"/>
              <a:gd name="connsiteY4" fmla="*/ 455908 h 838200"/>
              <a:gd name="connsiteX5" fmla="*/ 8302176 w 8360294"/>
              <a:gd name="connsiteY5" fmla="*/ 820120 h 838200"/>
              <a:gd name="connsiteX6" fmla="*/ 0 w 8360294"/>
              <a:gd name="connsiteY6" fmla="*/ 838200 h 838200"/>
              <a:gd name="connsiteX7" fmla="*/ 0 w 8360294"/>
              <a:gd name="connsiteY7" fmla="*/ 0 h 838200"/>
              <a:gd name="connsiteX0" fmla="*/ 0 w 8366769"/>
              <a:gd name="connsiteY0" fmla="*/ 0 h 838200"/>
              <a:gd name="connsiteX1" fmla="*/ 8300884 w 8366769"/>
              <a:gd name="connsiteY1" fmla="*/ 0 h 838200"/>
              <a:gd name="connsiteX2" fmla="*/ 8193688 w 8366769"/>
              <a:gd name="connsiteY2" fmla="*/ 215685 h 838200"/>
              <a:gd name="connsiteX3" fmla="*/ 8366751 w 8366769"/>
              <a:gd name="connsiteY3" fmla="*/ 450743 h 838200"/>
              <a:gd name="connsiteX4" fmla="*/ 8360294 w 8366769"/>
              <a:gd name="connsiteY4" fmla="*/ 455908 h 838200"/>
              <a:gd name="connsiteX5" fmla="*/ 8302176 w 8366769"/>
              <a:gd name="connsiteY5" fmla="*/ 820120 h 838200"/>
              <a:gd name="connsiteX6" fmla="*/ 0 w 8366769"/>
              <a:gd name="connsiteY6" fmla="*/ 838200 h 838200"/>
              <a:gd name="connsiteX7" fmla="*/ 0 w 8366769"/>
              <a:gd name="connsiteY7" fmla="*/ 0 h 838200"/>
              <a:gd name="connsiteX0" fmla="*/ 0 w 8366751"/>
              <a:gd name="connsiteY0" fmla="*/ 0 h 838200"/>
              <a:gd name="connsiteX1" fmla="*/ 8300884 w 8366751"/>
              <a:gd name="connsiteY1" fmla="*/ 0 h 838200"/>
              <a:gd name="connsiteX2" fmla="*/ 8193688 w 8366751"/>
              <a:gd name="connsiteY2" fmla="*/ 215685 h 838200"/>
              <a:gd name="connsiteX3" fmla="*/ 8366751 w 8366751"/>
              <a:gd name="connsiteY3" fmla="*/ 450743 h 838200"/>
              <a:gd name="connsiteX4" fmla="*/ 8166565 w 8366751"/>
              <a:gd name="connsiteY4" fmla="*/ 548898 h 838200"/>
              <a:gd name="connsiteX5" fmla="*/ 8302176 w 8366751"/>
              <a:gd name="connsiteY5" fmla="*/ 820120 h 838200"/>
              <a:gd name="connsiteX6" fmla="*/ 0 w 8366751"/>
              <a:gd name="connsiteY6" fmla="*/ 838200 h 838200"/>
              <a:gd name="connsiteX7" fmla="*/ 0 w 8366751"/>
              <a:gd name="connsiteY7" fmla="*/ 0 h 838200"/>
              <a:gd name="connsiteX0" fmla="*/ 0 w 8366751"/>
              <a:gd name="connsiteY0" fmla="*/ 0 h 838200"/>
              <a:gd name="connsiteX1" fmla="*/ 8300884 w 8366751"/>
              <a:gd name="connsiteY1" fmla="*/ 0 h 838200"/>
              <a:gd name="connsiteX2" fmla="*/ 8193688 w 8366751"/>
              <a:gd name="connsiteY2" fmla="*/ 215685 h 838200"/>
              <a:gd name="connsiteX3" fmla="*/ 8366751 w 8366751"/>
              <a:gd name="connsiteY3" fmla="*/ 450743 h 838200"/>
              <a:gd name="connsiteX4" fmla="*/ 8166565 w 8366751"/>
              <a:gd name="connsiteY4" fmla="*/ 548898 h 838200"/>
              <a:gd name="connsiteX5" fmla="*/ 8302176 w 8366751"/>
              <a:gd name="connsiteY5" fmla="*/ 820120 h 838200"/>
              <a:gd name="connsiteX6" fmla="*/ 0 w 8366751"/>
              <a:gd name="connsiteY6" fmla="*/ 838200 h 838200"/>
              <a:gd name="connsiteX7" fmla="*/ 0 w 8366751"/>
              <a:gd name="connsiteY7" fmla="*/ 0 h 838200"/>
              <a:gd name="connsiteX0" fmla="*/ 0 w 8366751"/>
              <a:gd name="connsiteY0" fmla="*/ 0 h 838200"/>
              <a:gd name="connsiteX1" fmla="*/ 8300884 w 8366751"/>
              <a:gd name="connsiteY1" fmla="*/ 0 h 838200"/>
              <a:gd name="connsiteX2" fmla="*/ 8193688 w 8366751"/>
              <a:gd name="connsiteY2" fmla="*/ 215685 h 838200"/>
              <a:gd name="connsiteX3" fmla="*/ 8366751 w 8366751"/>
              <a:gd name="connsiteY3" fmla="*/ 450743 h 838200"/>
              <a:gd name="connsiteX4" fmla="*/ 8185938 w 8366751"/>
              <a:gd name="connsiteY4" fmla="*/ 599267 h 838200"/>
              <a:gd name="connsiteX5" fmla="*/ 8302176 w 8366751"/>
              <a:gd name="connsiteY5" fmla="*/ 820120 h 838200"/>
              <a:gd name="connsiteX6" fmla="*/ 0 w 8366751"/>
              <a:gd name="connsiteY6" fmla="*/ 838200 h 838200"/>
              <a:gd name="connsiteX7" fmla="*/ 0 w 8366751"/>
              <a:gd name="connsiteY7" fmla="*/ 0 h 838200"/>
              <a:gd name="connsiteX0" fmla="*/ 0 w 8366751"/>
              <a:gd name="connsiteY0" fmla="*/ 0 h 838200"/>
              <a:gd name="connsiteX1" fmla="*/ 8300884 w 8366751"/>
              <a:gd name="connsiteY1" fmla="*/ 0 h 838200"/>
              <a:gd name="connsiteX2" fmla="*/ 8193688 w 8366751"/>
              <a:gd name="connsiteY2" fmla="*/ 262180 h 838200"/>
              <a:gd name="connsiteX3" fmla="*/ 8366751 w 8366751"/>
              <a:gd name="connsiteY3" fmla="*/ 450743 h 838200"/>
              <a:gd name="connsiteX4" fmla="*/ 8185938 w 8366751"/>
              <a:gd name="connsiteY4" fmla="*/ 599267 h 838200"/>
              <a:gd name="connsiteX5" fmla="*/ 8302176 w 8366751"/>
              <a:gd name="connsiteY5" fmla="*/ 820120 h 838200"/>
              <a:gd name="connsiteX6" fmla="*/ 0 w 8366751"/>
              <a:gd name="connsiteY6" fmla="*/ 838200 h 838200"/>
              <a:gd name="connsiteX7" fmla="*/ 0 w 8366751"/>
              <a:gd name="connsiteY7" fmla="*/ 0 h 838200"/>
              <a:gd name="connsiteX0" fmla="*/ 0 w 8366751"/>
              <a:gd name="connsiteY0" fmla="*/ 0 h 838200"/>
              <a:gd name="connsiteX1" fmla="*/ 8300884 w 8366751"/>
              <a:gd name="connsiteY1" fmla="*/ 0 h 838200"/>
              <a:gd name="connsiteX2" fmla="*/ 8193688 w 8366751"/>
              <a:gd name="connsiteY2" fmla="*/ 262180 h 838200"/>
              <a:gd name="connsiteX3" fmla="*/ 8366751 w 8366751"/>
              <a:gd name="connsiteY3" fmla="*/ 450743 h 838200"/>
              <a:gd name="connsiteX4" fmla="*/ 8185938 w 8366751"/>
              <a:gd name="connsiteY4" fmla="*/ 626389 h 838200"/>
              <a:gd name="connsiteX5" fmla="*/ 8302176 w 8366751"/>
              <a:gd name="connsiteY5" fmla="*/ 820120 h 838200"/>
              <a:gd name="connsiteX6" fmla="*/ 0 w 8366751"/>
              <a:gd name="connsiteY6" fmla="*/ 838200 h 838200"/>
              <a:gd name="connsiteX7" fmla="*/ 0 w 8366751"/>
              <a:gd name="connsiteY7" fmla="*/ 0 h 838200"/>
              <a:gd name="connsiteX0" fmla="*/ 0 w 8415168"/>
              <a:gd name="connsiteY0" fmla="*/ 0 h 838200"/>
              <a:gd name="connsiteX1" fmla="*/ 8300884 w 8415168"/>
              <a:gd name="connsiteY1" fmla="*/ 0 h 838200"/>
              <a:gd name="connsiteX2" fmla="*/ 8415168 w 8415168"/>
              <a:gd name="connsiteY2" fmla="*/ 255830 h 838200"/>
              <a:gd name="connsiteX3" fmla="*/ 8366751 w 8415168"/>
              <a:gd name="connsiteY3" fmla="*/ 450743 h 838200"/>
              <a:gd name="connsiteX4" fmla="*/ 8185938 w 8415168"/>
              <a:gd name="connsiteY4" fmla="*/ 626389 h 838200"/>
              <a:gd name="connsiteX5" fmla="*/ 8302176 w 8415168"/>
              <a:gd name="connsiteY5" fmla="*/ 820120 h 838200"/>
              <a:gd name="connsiteX6" fmla="*/ 0 w 8415168"/>
              <a:gd name="connsiteY6" fmla="*/ 838200 h 838200"/>
              <a:gd name="connsiteX7" fmla="*/ 0 w 8415168"/>
              <a:gd name="connsiteY7" fmla="*/ 0 h 838200"/>
              <a:gd name="connsiteX0" fmla="*/ 0 w 8415168"/>
              <a:gd name="connsiteY0" fmla="*/ 0 h 838200"/>
              <a:gd name="connsiteX1" fmla="*/ 8300884 w 8415168"/>
              <a:gd name="connsiteY1" fmla="*/ 0 h 838200"/>
              <a:gd name="connsiteX2" fmla="*/ 8415168 w 8415168"/>
              <a:gd name="connsiteY2" fmla="*/ 255830 h 838200"/>
              <a:gd name="connsiteX3" fmla="*/ 8182185 w 8415168"/>
              <a:gd name="connsiteY3" fmla="*/ 469793 h 838200"/>
              <a:gd name="connsiteX4" fmla="*/ 8185938 w 8415168"/>
              <a:gd name="connsiteY4" fmla="*/ 626389 h 838200"/>
              <a:gd name="connsiteX5" fmla="*/ 8302176 w 8415168"/>
              <a:gd name="connsiteY5" fmla="*/ 820120 h 838200"/>
              <a:gd name="connsiteX6" fmla="*/ 0 w 8415168"/>
              <a:gd name="connsiteY6" fmla="*/ 838200 h 838200"/>
              <a:gd name="connsiteX7" fmla="*/ 0 w 8415168"/>
              <a:gd name="connsiteY7" fmla="*/ 0 h 838200"/>
              <a:gd name="connsiteX0" fmla="*/ 0 w 8423238"/>
              <a:gd name="connsiteY0" fmla="*/ 0 h 838200"/>
              <a:gd name="connsiteX1" fmla="*/ 8300884 w 8423238"/>
              <a:gd name="connsiteY1" fmla="*/ 0 h 838200"/>
              <a:gd name="connsiteX2" fmla="*/ 8415168 w 8423238"/>
              <a:gd name="connsiteY2" fmla="*/ 255830 h 838200"/>
              <a:gd name="connsiteX3" fmla="*/ 8182185 w 8423238"/>
              <a:gd name="connsiteY3" fmla="*/ 469793 h 838200"/>
              <a:gd name="connsiteX4" fmla="*/ 8423238 w 8423238"/>
              <a:gd name="connsiteY4" fmla="*/ 654964 h 838200"/>
              <a:gd name="connsiteX5" fmla="*/ 8302176 w 8423238"/>
              <a:gd name="connsiteY5" fmla="*/ 820120 h 838200"/>
              <a:gd name="connsiteX6" fmla="*/ 0 w 8423238"/>
              <a:gd name="connsiteY6" fmla="*/ 838200 h 838200"/>
              <a:gd name="connsiteX7" fmla="*/ 0 w 8423238"/>
              <a:gd name="connsiteY7" fmla="*/ 0 h 838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423238" h="838200">
                <a:moveTo>
                  <a:pt x="0" y="0"/>
                </a:moveTo>
                <a:lnTo>
                  <a:pt x="8300884" y="0"/>
                </a:lnTo>
                <a:cubicBezTo>
                  <a:pt x="8301315" y="71895"/>
                  <a:pt x="8414737" y="183935"/>
                  <a:pt x="8415168" y="255830"/>
                </a:cubicBezTo>
                <a:lnTo>
                  <a:pt x="8182185" y="469793"/>
                </a:lnTo>
                <a:cubicBezTo>
                  <a:pt x="8182616" y="395315"/>
                  <a:pt x="8422807" y="729442"/>
                  <a:pt x="8423238" y="654964"/>
                </a:cubicBezTo>
                <a:cubicBezTo>
                  <a:pt x="8421946" y="589096"/>
                  <a:pt x="8303468" y="885988"/>
                  <a:pt x="8302176" y="820120"/>
                </a:cubicBezTo>
                <a:lnTo>
                  <a:pt x="0" y="838200"/>
                </a:lnTo>
                <a:lnTo>
                  <a:pt x="0" y="0"/>
                </a:lnTo>
                <a:close/>
              </a:path>
            </a:pathLst>
          </a:custGeom>
          <a:ln w="28575">
            <a:solidFill>
              <a:schemeClr val="bg1"/>
            </a:solidFill>
          </a:ln>
          <a:scene3d>
            <a:camera prst="orthographicFront"/>
            <a:lightRig rig="threePt" dir="t"/>
          </a:scene3d>
          <a:sp3d>
            <a:bevelT w="254000" h="2540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437355" y="2749085"/>
            <a:ext cx="587341" cy="838200"/>
          </a:xfrm>
          <a:prstGeom prst="rect">
            <a:avLst/>
          </a:prstGeom>
          <a:solidFill>
            <a:srgbClr val="00B050">
              <a:alpha val="60000"/>
            </a:srgbClr>
          </a:solidFill>
          <a:ln>
            <a:no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1001485" y="2753038"/>
            <a:ext cx="3842658" cy="838200"/>
          </a:xfrm>
          <a:prstGeom prst="rect">
            <a:avLst/>
          </a:prstGeom>
          <a:solidFill>
            <a:schemeClr val="accent4">
              <a:lumMod val="50000"/>
              <a:alpha val="60000"/>
            </a:schemeClr>
          </a:solidFill>
          <a:ln>
            <a:no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p:nvSpPr>
        <p:spPr>
          <a:xfrm>
            <a:off x="8496299" y="2726877"/>
            <a:ext cx="175027" cy="838200"/>
          </a:xfrm>
          <a:prstGeom prst="rect">
            <a:avLst/>
          </a:prstGeom>
          <a:solidFill>
            <a:srgbClr val="7030A0">
              <a:alpha val="60000"/>
            </a:srgbClr>
          </a:solidFill>
          <a:ln>
            <a:noFill/>
          </a:ln>
          <a:scene3d>
            <a:camera prst="orthographicFront"/>
            <a:lightRig rig="threePt" dir="t"/>
          </a:scene3d>
          <a:sp3d>
            <a:bevelT w="190500" h="190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p:nvPr/>
        </p:nvCxnSpPr>
        <p:spPr>
          <a:xfrm>
            <a:off x="1002855" y="2736891"/>
            <a:ext cx="0" cy="838200"/>
          </a:xfrm>
          <a:prstGeom prst="line">
            <a:avLst/>
          </a:prstGeom>
          <a:ln w="28575">
            <a:solidFill>
              <a:schemeClr val="bg1"/>
            </a:solidFill>
          </a:ln>
          <a:scene3d>
            <a:camera prst="orthographicFront"/>
            <a:lightRig rig="threePt" dir="t"/>
          </a:scene3d>
          <a:sp3d>
            <a:bevelT w="254000" h="254000"/>
          </a:sp3d>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552569" y="2737825"/>
            <a:ext cx="0" cy="838200"/>
          </a:xfrm>
          <a:prstGeom prst="line">
            <a:avLst/>
          </a:prstGeom>
          <a:ln w="28575">
            <a:solidFill>
              <a:schemeClr val="bg1"/>
            </a:solidFill>
          </a:ln>
          <a:scene3d>
            <a:camera prst="orthographicFront"/>
            <a:lightRig rig="threePt" dir="t"/>
          </a:scene3d>
          <a:sp3d>
            <a:bevelT w="254000" h="254000"/>
          </a:sp3d>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2097283" y="2737317"/>
            <a:ext cx="0" cy="838200"/>
          </a:xfrm>
          <a:prstGeom prst="line">
            <a:avLst/>
          </a:prstGeom>
          <a:ln w="28575">
            <a:solidFill>
              <a:schemeClr val="bg1"/>
            </a:solidFill>
          </a:ln>
          <a:scene3d>
            <a:camera prst="orthographicFront"/>
            <a:lightRig rig="threePt" dir="t"/>
          </a:scene3d>
          <a:sp3d>
            <a:bevelT w="254000" h="254000"/>
          </a:sp3d>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644496" y="2737317"/>
            <a:ext cx="0" cy="838200"/>
          </a:xfrm>
          <a:prstGeom prst="line">
            <a:avLst/>
          </a:prstGeom>
          <a:ln w="28575">
            <a:solidFill>
              <a:schemeClr val="bg1"/>
            </a:solidFill>
          </a:ln>
          <a:scene3d>
            <a:camera prst="orthographicFront"/>
            <a:lightRig rig="threePt" dir="t"/>
          </a:scene3d>
          <a:sp3d>
            <a:bevelT w="254000" h="254000"/>
          </a:sp3d>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3197329" y="2737317"/>
            <a:ext cx="0" cy="838200"/>
          </a:xfrm>
          <a:prstGeom prst="line">
            <a:avLst/>
          </a:prstGeom>
          <a:ln w="28575">
            <a:solidFill>
              <a:schemeClr val="bg1"/>
            </a:solidFill>
          </a:ln>
          <a:scene3d>
            <a:camera prst="orthographicFront"/>
            <a:lightRig rig="threePt" dir="t"/>
          </a:scene3d>
          <a:sp3d>
            <a:bevelT w="254000" h="254000"/>
          </a:sp3d>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3747036" y="2734180"/>
            <a:ext cx="0" cy="838200"/>
          </a:xfrm>
          <a:prstGeom prst="line">
            <a:avLst/>
          </a:prstGeom>
          <a:ln w="28575">
            <a:solidFill>
              <a:schemeClr val="bg1"/>
            </a:solidFill>
          </a:ln>
          <a:scene3d>
            <a:camera prst="orthographicFront"/>
            <a:lightRig rig="threePt" dir="t"/>
          </a:scene3d>
          <a:sp3d>
            <a:bevelT w="254000" h="254000"/>
          </a:sp3d>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4294249" y="2734180"/>
            <a:ext cx="0" cy="838200"/>
          </a:xfrm>
          <a:prstGeom prst="line">
            <a:avLst/>
          </a:prstGeom>
          <a:ln w="28575">
            <a:solidFill>
              <a:schemeClr val="bg1"/>
            </a:solidFill>
          </a:ln>
          <a:scene3d>
            <a:camera prst="orthographicFront"/>
            <a:lightRig rig="threePt" dir="t"/>
          </a:scene3d>
          <a:sp3d>
            <a:bevelT w="254000" h="254000"/>
          </a:sp3d>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4847082" y="2734180"/>
            <a:ext cx="0" cy="838200"/>
          </a:xfrm>
          <a:prstGeom prst="line">
            <a:avLst/>
          </a:prstGeom>
          <a:ln w="28575">
            <a:solidFill>
              <a:schemeClr val="bg1"/>
            </a:solidFill>
          </a:ln>
          <a:scene3d>
            <a:camera prst="orthographicFront"/>
            <a:lightRig rig="threePt" dir="t"/>
          </a:scene3d>
          <a:sp3d>
            <a:bevelT w="254000" h="254000"/>
          </a:sp3d>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8497683" y="2721074"/>
            <a:ext cx="0" cy="838200"/>
          </a:xfrm>
          <a:prstGeom prst="line">
            <a:avLst/>
          </a:prstGeom>
          <a:ln w="28575">
            <a:solidFill>
              <a:schemeClr val="bg1"/>
            </a:solidFill>
          </a:ln>
          <a:scene3d>
            <a:camera prst="orthographicFront"/>
            <a:lightRig rig="threePt" dir="t"/>
          </a:scene3d>
          <a:sp3d>
            <a:bevelT w="254000" h="254000"/>
          </a:sp3d>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7947969" y="2722008"/>
            <a:ext cx="0" cy="838200"/>
          </a:xfrm>
          <a:prstGeom prst="line">
            <a:avLst/>
          </a:prstGeom>
          <a:ln w="28575">
            <a:solidFill>
              <a:schemeClr val="bg1"/>
            </a:solidFill>
          </a:ln>
          <a:scene3d>
            <a:camera prst="orthographicFront"/>
            <a:lightRig rig="threePt" dir="t"/>
          </a:scene3d>
          <a:sp3d>
            <a:bevelT w="254000" h="254000"/>
          </a:sp3d>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7399497" y="2718825"/>
            <a:ext cx="0" cy="838200"/>
          </a:xfrm>
          <a:prstGeom prst="line">
            <a:avLst/>
          </a:prstGeom>
          <a:ln w="28575">
            <a:solidFill>
              <a:schemeClr val="bg1"/>
            </a:solidFill>
          </a:ln>
          <a:scene3d>
            <a:camera prst="orthographicFront"/>
            <a:lightRig rig="threePt" dir="t"/>
          </a:scene3d>
          <a:sp3d>
            <a:bevelT w="254000" h="254000"/>
          </a:sp3d>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6849783" y="2719759"/>
            <a:ext cx="0" cy="838200"/>
          </a:xfrm>
          <a:prstGeom prst="line">
            <a:avLst/>
          </a:prstGeom>
          <a:ln w="28575">
            <a:solidFill>
              <a:schemeClr val="bg1"/>
            </a:solidFill>
          </a:ln>
          <a:scene3d>
            <a:camera prst="orthographicFront"/>
            <a:lightRig rig="threePt" dir="t"/>
          </a:scene3d>
          <a:sp3d>
            <a:bevelT w="254000" h="254000"/>
          </a:sp3d>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6321483" y="2716576"/>
            <a:ext cx="0" cy="838200"/>
          </a:xfrm>
          <a:prstGeom prst="line">
            <a:avLst/>
          </a:prstGeom>
          <a:ln w="28575">
            <a:solidFill>
              <a:schemeClr val="bg1"/>
            </a:solidFill>
          </a:ln>
          <a:scene3d>
            <a:camera prst="orthographicFront"/>
            <a:lightRig rig="threePt" dir="t"/>
          </a:scene3d>
          <a:sp3d>
            <a:bevelT w="254000" h="254000"/>
          </a:sp3d>
        </p:spPr>
        <p:style>
          <a:lnRef idx="1">
            <a:schemeClr val="accent1"/>
          </a:lnRef>
          <a:fillRef idx="0">
            <a:schemeClr val="accent1"/>
          </a:fillRef>
          <a:effectRef idx="0">
            <a:schemeClr val="accent1"/>
          </a:effectRef>
          <a:fontRef idx="minor">
            <a:schemeClr val="tx1"/>
          </a:fontRef>
        </p:style>
      </p:cxnSp>
      <p:sp>
        <p:nvSpPr>
          <p:cNvPr id="60" name="Freeform 59"/>
          <p:cNvSpPr/>
          <p:nvPr/>
        </p:nvSpPr>
        <p:spPr>
          <a:xfrm>
            <a:off x="1026256" y="1611571"/>
            <a:ext cx="3834214" cy="1085241"/>
          </a:xfrm>
          <a:custGeom>
            <a:avLst/>
            <a:gdLst>
              <a:gd name="connsiteX0" fmla="*/ 478972 w 544286"/>
              <a:gd name="connsiteY0" fmla="*/ 0 h 1126671"/>
              <a:gd name="connsiteX1" fmla="*/ 0 w 544286"/>
              <a:gd name="connsiteY1" fmla="*/ 1121229 h 1126671"/>
              <a:gd name="connsiteX2" fmla="*/ 544286 w 544286"/>
              <a:gd name="connsiteY2" fmla="*/ 1126671 h 1126671"/>
              <a:gd name="connsiteX3" fmla="*/ 478972 w 544286"/>
              <a:gd name="connsiteY3" fmla="*/ 0 h 1126671"/>
              <a:gd name="connsiteX0" fmla="*/ 478972 w 2057400"/>
              <a:gd name="connsiteY0" fmla="*/ 0 h 1121229"/>
              <a:gd name="connsiteX1" fmla="*/ 0 w 2057400"/>
              <a:gd name="connsiteY1" fmla="*/ 1121229 h 1121229"/>
              <a:gd name="connsiteX2" fmla="*/ 2057400 w 2057400"/>
              <a:gd name="connsiteY2" fmla="*/ 1121228 h 1121229"/>
              <a:gd name="connsiteX3" fmla="*/ 478972 w 2057400"/>
              <a:gd name="connsiteY3" fmla="*/ 0 h 1121229"/>
              <a:gd name="connsiteX0" fmla="*/ 2237015 w 3815443"/>
              <a:gd name="connsiteY0" fmla="*/ 0 h 1121228"/>
              <a:gd name="connsiteX1" fmla="*/ 0 w 3815443"/>
              <a:gd name="connsiteY1" fmla="*/ 1104900 h 1121228"/>
              <a:gd name="connsiteX2" fmla="*/ 3815443 w 3815443"/>
              <a:gd name="connsiteY2" fmla="*/ 1121228 h 1121228"/>
              <a:gd name="connsiteX3" fmla="*/ 2237015 w 3815443"/>
              <a:gd name="connsiteY3" fmla="*/ 0 h 1121228"/>
              <a:gd name="connsiteX0" fmla="*/ 2237015 w 3815443"/>
              <a:gd name="connsiteY0" fmla="*/ 0 h 1121228"/>
              <a:gd name="connsiteX1" fmla="*/ 0 w 3815443"/>
              <a:gd name="connsiteY1" fmla="*/ 1104900 h 1121228"/>
              <a:gd name="connsiteX2" fmla="*/ 3815443 w 3815443"/>
              <a:gd name="connsiteY2" fmla="*/ 1121228 h 1121228"/>
              <a:gd name="connsiteX3" fmla="*/ 2237015 w 3815443"/>
              <a:gd name="connsiteY3" fmla="*/ 0 h 1121228"/>
              <a:gd name="connsiteX0" fmla="*/ 2255786 w 3834214"/>
              <a:gd name="connsiteY0" fmla="*/ 0 h 1121228"/>
              <a:gd name="connsiteX1" fmla="*/ 0 w 3834214"/>
              <a:gd name="connsiteY1" fmla="*/ 1110263 h 1121228"/>
              <a:gd name="connsiteX2" fmla="*/ 3834214 w 3834214"/>
              <a:gd name="connsiteY2" fmla="*/ 1121228 h 1121228"/>
              <a:gd name="connsiteX3" fmla="*/ 2255786 w 3834214"/>
              <a:gd name="connsiteY3" fmla="*/ 0 h 1121228"/>
              <a:gd name="connsiteX0" fmla="*/ 2255786 w 3834214"/>
              <a:gd name="connsiteY0" fmla="*/ 0 h 1126352"/>
              <a:gd name="connsiteX1" fmla="*/ 0 w 3834214"/>
              <a:gd name="connsiteY1" fmla="*/ 1126352 h 1126352"/>
              <a:gd name="connsiteX2" fmla="*/ 3834214 w 3834214"/>
              <a:gd name="connsiteY2" fmla="*/ 1121228 h 1126352"/>
              <a:gd name="connsiteX3" fmla="*/ 2255786 w 3834214"/>
              <a:gd name="connsiteY3" fmla="*/ 0 h 1126352"/>
              <a:gd name="connsiteX0" fmla="*/ 2255786 w 3834214"/>
              <a:gd name="connsiteY0" fmla="*/ 0 h 1129272"/>
              <a:gd name="connsiteX1" fmla="*/ 0 w 3834214"/>
              <a:gd name="connsiteY1" fmla="*/ 1126352 h 1129272"/>
              <a:gd name="connsiteX2" fmla="*/ 3834214 w 3834214"/>
              <a:gd name="connsiteY2" fmla="*/ 1129272 h 1129272"/>
              <a:gd name="connsiteX3" fmla="*/ 2255786 w 3834214"/>
              <a:gd name="connsiteY3" fmla="*/ 0 h 1129272"/>
            </a:gdLst>
            <a:ahLst/>
            <a:cxnLst>
              <a:cxn ang="0">
                <a:pos x="connsiteX0" y="connsiteY0"/>
              </a:cxn>
              <a:cxn ang="0">
                <a:pos x="connsiteX1" y="connsiteY1"/>
              </a:cxn>
              <a:cxn ang="0">
                <a:pos x="connsiteX2" y="connsiteY2"/>
              </a:cxn>
              <a:cxn ang="0">
                <a:pos x="connsiteX3" y="connsiteY3"/>
              </a:cxn>
            </a:cxnLst>
            <a:rect l="l" t="t" r="r" b="b"/>
            <a:pathLst>
              <a:path w="3834214" h="1129272">
                <a:moveTo>
                  <a:pt x="2255786" y="0"/>
                </a:moveTo>
                <a:lnTo>
                  <a:pt x="0" y="1126352"/>
                </a:lnTo>
                <a:lnTo>
                  <a:pt x="3834214" y="1129272"/>
                </a:lnTo>
                <a:lnTo>
                  <a:pt x="2255786" y="0"/>
                </a:lnTo>
                <a:close/>
              </a:path>
            </a:pathLst>
          </a:cu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Freeform 60"/>
          <p:cNvSpPr/>
          <p:nvPr/>
        </p:nvSpPr>
        <p:spPr>
          <a:xfrm flipH="1">
            <a:off x="8165864" y="1591100"/>
            <a:ext cx="478972" cy="1075832"/>
          </a:xfrm>
          <a:custGeom>
            <a:avLst/>
            <a:gdLst>
              <a:gd name="connsiteX0" fmla="*/ 478972 w 544286"/>
              <a:gd name="connsiteY0" fmla="*/ 0 h 1126671"/>
              <a:gd name="connsiteX1" fmla="*/ 0 w 544286"/>
              <a:gd name="connsiteY1" fmla="*/ 1121229 h 1126671"/>
              <a:gd name="connsiteX2" fmla="*/ 544286 w 544286"/>
              <a:gd name="connsiteY2" fmla="*/ 1126671 h 1126671"/>
              <a:gd name="connsiteX3" fmla="*/ 478972 w 544286"/>
              <a:gd name="connsiteY3" fmla="*/ 0 h 1126671"/>
              <a:gd name="connsiteX0" fmla="*/ 478972 w 581827"/>
              <a:gd name="connsiteY0" fmla="*/ 0 h 1132034"/>
              <a:gd name="connsiteX1" fmla="*/ 0 w 581827"/>
              <a:gd name="connsiteY1" fmla="*/ 1121229 h 1132034"/>
              <a:gd name="connsiteX2" fmla="*/ 581827 w 581827"/>
              <a:gd name="connsiteY2" fmla="*/ 1132034 h 1132034"/>
              <a:gd name="connsiteX3" fmla="*/ 478972 w 581827"/>
              <a:gd name="connsiteY3" fmla="*/ 0 h 1132034"/>
              <a:gd name="connsiteX0" fmla="*/ 478972 w 581827"/>
              <a:gd name="connsiteY0" fmla="*/ 0 h 1137318"/>
              <a:gd name="connsiteX1" fmla="*/ 0 w 581827"/>
              <a:gd name="connsiteY1" fmla="*/ 1137318 h 1137318"/>
              <a:gd name="connsiteX2" fmla="*/ 581827 w 581827"/>
              <a:gd name="connsiteY2" fmla="*/ 1132034 h 1137318"/>
              <a:gd name="connsiteX3" fmla="*/ 478972 w 581827"/>
              <a:gd name="connsiteY3" fmla="*/ 0 h 1137318"/>
              <a:gd name="connsiteX0" fmla="*/ 478972 w 478972"/>
              <a:gd name="connsiteY0" fmla="*/ 0 h 1139177"/>
              <a:gd name="connsiteX1" fmla="*/ 0 w 478972"/>
              <a:gd name="connsiteY1" fmla="*/ 1137318 h 1139177"/>
              <a:gd name="connsiteX2" fmla="*/ 214639 w 478972"/>
              <a:gd name="connsiteY2" fmla="*/ 1139177 h 1139177"/>
              <a:gd name="connsiteX3" fmla="*/ 478972 w 478972"/>
              <a:gd name="connsiteY3" fmla="*/ 0 h 1139177"/>
              <a:gd name="connsiteX0" fmla="*/ 478972 w 478972"/>
              <a:gd name="connsiteY0" fmla="*/ 0 h 1139177"/>
              <a:gd name="connsiteX1" fmla="*/ 0 w 478972"/>
              <a:gd name="connsiteY1" fmla="*/ 1137318 h 1139177"/>
              <a:gd name="connsiteX2" fmla="*/ 153203 w 478972"/>
              <a:gd name="connsiteY2" fmla="*/ 1139177 h 1139177"/>
              <a:gd name="connsiteX3" fmla="*/ 478972 w 478972"/>
              <a:gd name="connsiteY3" fmla="*/ 0 h 1139177"/>
            </a:gdLst>
            <a:ahLst/>
            <a:cxnLst>
              <a:cxn ang="0">
                <a:pos x="connsiteX0" y="connsiteY0"/>
              </a:cxn>
              <a:cxn ang="0">
                <a:pos x="connsiteX1" y="connsiteY1"/>
              </a:cxn>
              <a:cxn ang="0">
                <a:pos x="connsiteX2" y="connsiteY2"/>
              </a:cxn>
              <a:cxn ang="0">
                <a:pos x="connsiteX3" y="connsiteY3"/>
              </a:cxn>
            </a:cxnLst>
            <a:rect l="l" t="t" r="r" b="b"/>
            <a:pathLst>
              <a:path w="478972" h="1139177">
                <a:moveTo>
                  <a:pt x="478972" y="0"/>
                </a:moveTo>
                <a:lnTo>
                  <a:pt x="0" y="1137318"/>
                </a:lnTo>
                <a:lnTo>
                  <a:pt x="153203" y="1139177"/>
                </a:lnTo>
                <a:lnTo>
                  <a:pt x="478972" y="0"/>
                </a:lnTo>
                <a:close/>
              </a:path>
            </a:pathLst>
          </a:cu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extBox 61"/>
          <p:cNvSpPr txBox="1"/>
          <p:nvPr/>
        </p:nvSpPr>
        <p:spPr>
          <a:xfrm>
            <a:off x="751678" y="5159461"/>
            <a:ext cx="2704935" cy="830997"/>
          </a:xfrm>
          <a:prstGeom prst="rect">
            <a:avLst/>
          </a:prstGeom>
          <a:noFill/>
          <a:ln w="28575">
            <a:solidFill>
              <a:schemeClr val="bg1"/>
            </a:solidFill>
          </a:ln>
          <a:effectLst>
            <a:outerShdw blurRad="50800" dist="38100" dir="8100000" algn="tr" rotWithShape="0">
              <a:prstClr val="black">
                <a:alpha val="40000"/>
              </a:prstClr>
            </a:outerShdw>
          </a:effectLst>
        </p:spPr>
        <p:txBody>
          <a:bodyPr wrap="square" rtlCol="0">
            <a:spAutoFit/>
          </a:bodyPr>
          <a:lstStyle/>
          <a:p>
            <a:pPr algn="ctr"/>
            <a:r>
              <a:rPr lang="en-US" sz="2400" dirty="0">
                <a:effectLst>
                  <a:outerShdw blurRad="38100" dist="38100" dir="2700000" algn="tl">
                    <a:srgbClr val="000000">
                      <a:alpha val="43137"/>
                    </a:srgbClr>
                  </a:outerShdw>
                </a:effectLst>
              </a:rPr>
              <a:t>Artaxerxes’ decree (Mar. 5, 444 BC)</a:t>
            </a:r>
          </a:p>
        </p:txBody>
      </p:sp>
      <p:sp>
        <p:nvSpPr>
          <p:cNvPr id="63" name="TextBox 62"/>
          <p:cNvSpPr txBox="1"/>
          <p:nvPr/>
        </p:nvSpPr>
        <p:spPr>
          <a:xfrm>
            <a:off x="914260" y="4281721"/>
            <a:ext cx="2235484" cy="830997"/>
          </a:xfrm>
          <a:prstGeom prst="rect">
            <a:avLst/>
          </a:prstGeom>
          <a:noFill/>
          <a:ln w="28575">
            <a:solidFill>
              <a:schemeClr val="bg1"/>
            </a:solidFill>
          </a:ln>
          <a:effectLst>
            <a:outerShdw blurRad="50800" dist="38100" dir="8100000" algn="tr" rotWithShape="0">
              <a:prstClr val="black">
                <a:alpha val="40000"/>
              </a:prstClr>
            </a:outerShdw>
          </a:effectLst>
        </p:spPr>
        <p:txBody>
          <a:bodyPr wrap="square" rtlCol="0">
            <a:spAutoFit/>
          </a:bodyPr>
          <a:lstStyle/>
          <a:p>
            <a:pPr algn="ctr"/>
            <a:r>
              <a:rPr lang="en-US" sz="2400" dirty="0"/>
              <a:t>Jerusalem rebuilt (396 BC)</a:t>
            </a:r>
          </a:p>
        </p:txBody>
      </p:sp>
      <p:sp>
        <p:nvSpPr>
          <p:cNvPr id="64" name="TextBox 63"/>
          <p:cNvSpPr txBox="1"/>
          <p:nvPr/>
        </p:nvSpPr>
        <p:spPr>
          <a:xfrm>
            <a:off x="3516514" y="5173493"/>
            <a:ext cx="2459032" cy="830997"/>
          </a:xfrm>
          <a:prstGeom prst="rect">
            <a:avLst/>
          </a:prstGeom>
          <a:noFill/>
          <a:ln w="28575">
            <a:solidFill>
              <a:schemeClr val="bg1"/>
            </a:solidFill>
          </a:ln>
          <a:effectLst>
            <a:outerShdw blurRad="50800" dist="38100" dir="8100000" algn="tr" rotWithShape="0">
              <a:prstClr val="black">
                <a:alpha val="40000"/>
              </a:prstClr>
            </a:outerShdw>
          </a:effectLst>
        </p:spPr>
        <p:txBody>
          <a:bodyPr wrap="square" rtlCol="0">
            <a:spAutoFit/>
          </a:bodyPr>
          <a:lstStyle/>
          <a:p>
            <a:pPr algn="ctr"/>
            <a:r>
              <a:rPr lang="en-US" sz="2400" dirty="0"/>
              <a:t>Triumphal Entry (Mar. 30, AD 33)</a:t>
            </a:r>
          </a:p>
        </p:txBody>
      </p:sp>
      <p:sp>
        <p:nvSpPr>
          <p:cNvPr id="65" name="TextBox 64"/>
          <p:cNvSpPr txBox="1"/>
          <p:nvPr/>
        </p:nvSpPr>
        <p:spPr>
          <a:xfrm>
            <a:off x="6816820" y="4274467"/>
            <a:ext cx="1388059" cy="830997"/>
          </a:xfrm>
          <a:prstGeom prst="rect">
            <a:avLst/>
          </a:prstGeom>
          <a:noFill/>
          <a:ln w="28575">
            <a:solidFill>
              <a:schemeClr val="bg1"/>
            </a:solidFill>
          </a:ln>
          <a:effectLst>
            <a:outerShdw blurRad="50800" dist="38100" dir="8100000" algn="tr" rotWithShape="0">
              <a:prstClr val="black">
                <a:alpha val="40000"/>
              </a:prstClr>
            </a:outerShdw>
          </a:effectLst>
        </p:spPr>
        <p:txBody>
          <a:bodyPr wrap="square" rtlCol="0">
            <a:spAutoFit/>
          </a:bodyPr>
          <a:lstStyle/>
          <a:p>
            <a:pPr algn="ctr"/>
            <a:r>
              <a:rPr lang="en-US" sz="2400" dirty="0"/>
              <a:t>Antichrist revealed</a:t>
            </a:r>
          </a:p>
        </p:txBody>
      </p:sp>
      <p:sp>
        <p:nvSpPr>
          <p:cNvPr id="66" name="TextBox 65"/>
          <p:cNvSpPr txBox="1"/>
          <p:nvPr/>
        </p:nvSpPr>
        <p:spPr>
          <a:xfrm>
            <a:off x="6968445" y="5203742"/>
            <a:ext cx="1388059" cy="817870"/>
          </a:xfrm>
          <a:prstGeom prst="rect">
            <a:avLst/>
          </a:prstGeom>
          <a:noFill/>
          <a:ln w="28575">
            <a:solidFill>
              <a:schemeClr val="bg1"/>
            </a:solidFill>
          </a:ln>
          <a:effectLst>
            <a:outerShdw blurRad="50800" dist="38100" dir="8100000" algn="tr" rotWithShape="0">
              <a:prstClr val="black">
                <a:alpha val="40000"/>
              </a:prstClr>
            </a:outerShdw>
          </a:effectLst>
        </p:spPr>
        <p:txBody>
          <a:bodyPr wrap="square" rtlCol="0">
            <a:spAutoFit/>
          </a:bodyPr>
          <a:lstStyle/>
          <a:p>
            <a:pPr algn="ctr"/>
            <a:r>
              <a:rPr lang="en-US" sz="2400" dirty="0"/>
              <a:t>Jesus’ 2</a:t>
            </a:r>
            <a:r>
              <a:rPr lang="en-US" sz="2400" baseline="30000" dirty="0"/>
              <a:t>nd</a:t>
            </a:r>
            <a:r>
              <a:rPr lang="en-US" sz="2400" dirty="0"/>
              <a:t> Coming</a:t>
            </a:r>
          </a:p>
        </p:txBody>
      </p:sp>
      <p:cxnSp>
        <p:nvCxnSpPr>
          <p:cNvPr id="68" name="Straight Arrow Connector 67"/>
          <p:cNvCxnSpPr/>
          <p:nvPr/>
        </p:nvCxnSpPr>
        <p:spPr>
          <a:xfrm flipH="1" flipV="1">
            <a:off x="449945" y="3657602"/>
            <a:ext cx="303090" cy="1513753"/>
          </a:xfrm>
          <a:prstGeom prst="straightConnector1">
            <a:avLst/>
          </a:prstGeom>
          <a:ln w="28575">
            <a:solidFill>
              <a:schemeClr val="bg1"/>
            </a:solidFill>
            <a:tailEnd type="triangle"/>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p:nvPr/>
        </p:nvCxnSpPr>
        <p:spPr>
          <a:xfrm flipV="1">
            <a:off x="921657" y="3628572"/>
            <a:ext cx="101602" cy="645885"/>
          </a:xfrm>
          <a:prstGeom prst="straightConnector1">
            <a:avLst/>
          </a:prstGeom>
          <a:ln w="28575">
            <a:solidFill>
              <a:schemeClr val="bg1"/>
            </a:solidFill>
            <a:tailEnd type="triangle"/>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5" name="Straight Arrow Connector 74"/>
          <p:cNvCxnSpPr/>
          <p:nvPr/>
        </p:nvCxnSpPr>
        <p:spPr>
          <a:xfrm flipH="1" flipV="1">
            <a:off x="4862287" y="3606801"/>
            <a:ext cx="1100523" cy="1564554"/>
          </a:xfrm>
          <a:prstGeom prst="straightConnector1">
            <a:avLst/>
          </a:prstGeom>
          <a:ln w="28575">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flipH="1">
            <a:off x="8200571" y="3621314"/>
            <a:ext cx="275772" cy="645886"/>
          </a:xfrm>
          <a:prstGeom prst="straightConnector1">
            <a:avLst/>
          </a:prstGeom>
          <a:ln w="28575">
            <a:solidFill>
              <a:schemeClr val="bg1"/>
            </a:solidFill>
            <a:headEnd type="triangle" w="med" len="med"/>
            <a:tailEnd type="none" w="med" len="med"/>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0" name="Straight Arrow Connector 79"/>
          <p:cNvCxnSpPr/>
          <p:nvPr/>
        </p:nvCxnSpPr>
        <p:spPr>
          <a:xfrm flipV="1">
            <a:off x="8360229" y="3619130"/>
            <a:ext cx="301418" cy="1562471"/>
          </a:xfrm>
          <a:prstGeom prst="straightConnector1">
            <a:avLst/>
          </a:prstGeom>
          <a:ln w="28575">
            <a:solidFill>
              <a:schemeClr val="bg1"/>
            </a:solidFill>
            <a:tailEnd type="triangle"/>
          </a:ln>
          <a:effectLst>
            <a:outerShdw blurRad="50800" dist="38100" dir="8100000" algn="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82" name="TextBox 81"/>
          <p:cNvSpPr txBox="1"/>
          <p:nvPr/>
        </p:nvSpPr>
        <p:spPr>
          <a:xfrm>
            <a:off x="4753878" y="2656118"/>
            <a:ext cx="3606802" cy="923330"/>
          </a:xfrm>
          <a:prstGeom prst="rect">
            <a:avLst/>
          </a:prstGeom>
          <a:noFill/>
        </p:spPr>
        <p:txBody>
          <a:bodyPr wrap="square" rtlCol="0">
            <a:spAutoFit/>
          </a:bodyPr>
          <a:lstStyle/>
          <a:p>
            <a:pPr algn="ctr"/>
            <a:r>
              <a:rPr lang="en-US" sz="5400" dirty="0">
                <a:effectLst>
                  <a:outerShdw blurRad="38100" dist="38100" dir="2700000" algn="tl">
                    <a:srgbClr val="000000">
                      <a:alpha val="43137"/>
                    </a:srgbClr>
                  </a:outerShdw>
                </a:effectLst>
              </a:rPr>
              <a:t>Church age</a:t>
            </a:r>
          </a:p>
        </p:txBody>
      </p:sp>
      <p:sp>
        <p:nvSpPr>
          <p:cNvPr id="83" name="TextBox 82"/>
          <p:cNvSpPr txBox="1"/>
          <p:nvPr/>
        </p:nvSpPr>
        <p:spPr>
          <a:xfrm>
            <a:off x="458079" y="2721427"/>
            <a:ext cx="573314" cy="830997"/>
          </a:xfrm>
          <a:prstGeom prst="rect">
            <a:avLst/>
          </a:prstGeom>
          <a:noFill/>
        </p:spPr>
        <p:txBody>
          <a:bodyPr wrap="square" rtlCol="0">
            <a:spAutoFit/>
          </a:bodyPr>
          <a:lstStyle/>
          <a:p>
            <a:pPr algn="ctr"/>
            <a:r>
              <a:rPr lang="en-US" sz="2400" dirty="0">
                <a:effectLst>
                  <a:outerShdw blurRad="38100" dist="38100" dir="2700000" algn="tl">
                    <a:srgbClr val="000000">
                      <a:alpha val="43137"/>
                    </a:srgbClr>
                  </a:outerShdw>
                </a:effectLst>
              </a:rPr>
              <a:t>7 </a:t>
            </a:r>
            <a:r>
              <a:rPr lang="en-US" sz="2400" dirty="0" err="1">
                <a:effectLst>
                  <a:outerShdw blurRad="38100" dist="38100" dir="2700000" algn="tl">
                    <a:srgbClr val="000000">
                      <a:alpha val="43137"/>
                    </a:srgbClr>
                  </a:outerShdw>
                </a:effectLst>
              </a:rPr>
              <a:t>wk</a:t>
            </a:r>
            <a:endParaRPr lang="en-US" sz="2400" dirty="0">
              <a:effectLst>
                <a:outerShdw blurRad="38100" dist="38100" dir="2700000" algn="tl">
                  <a:srgbClr val="000000">
                    <a:alpha val="43137"/>
                  </a:srgbClr>
                </a:outerShdw>
              </a:effectLst>
            </a:endParaRPr>
          </a:p>
        </p:txBody>
      </p:sp>
      <p:sp>
        <p:nvSpPr>
          <p:cNvPr id="84" name="TextBox 83"/>
          <p:cNvSpPr txBox="1"/>
          <p:nvPr/>
        </p:nvSpPr>
        <p:spPr>
          <a:xfrm>
            <a:off x="2598073" y="2721430"/>
            <a:ext cx="573314" cy="830997"/>
          </a:xfrm>
          <a:prstGeom prst="rect">
            <a:avLst/>
          </a:prstGeom>
          <a:noFill/>
        </p:spPr>
        <p:txBody>
          <a:bodyPr wrap="square" rtlCol="0">
            <a:spAutoFit/>
          </a:bodyPr>
          <a:lstStyle/>
          <a:p>
            <a:pPr algn="ctr"/>
            <a:r>
              <a:rPr lang="en-US" sz="2400" dirty="0">
                <a:effectLst>
                  <a:outerShdw blurRad="38100" dist="38100" dir="2700000" algn="tl">
                    <a:srgbClr val="000000">
                      <a:alpha val="43137"/>
                    </a:srgbClr>
                  </a:outerShdw>
                </a:effectLst>
              </a:rPr>
              <a:t>62 </a:t>
            </a:r>
            <a:r>
              <a:rPr lang="en-US" sz="2400" dirty="0" err="1">
                <a:effectLst>
                  <a:outerShdw blurRad="38100" dist="38100" dir="2700000" algn="tl">
                    <a:srgbClr val="000000">
                      <a:alpha val="43137"/>
                    </a:srgbClr>
                  </a:outerShdw>
                </a:effectLst>
              </a:rPr>
              <a:t>wk</a:t>
            </a:r>
            <a:endParaRPr lang="en-US" sz="2400" dirty="0">
              <a:effectLst>
                <a:outerShdw blurRad="38100" dist="38100" dir="2700000" algn="tl">
                  <a:srgbClr val="000000">
                    <a:alpha val="43137"/>
                  </a:srgbClr>
                </a:outerShdw>
              </a:effectLst>
            </a:endParaRPr>
          </a:p>
        </p:txBody>
      </p:sp>
      <p:sp>
        <p:nvSpPr>
          <p:cNvPr id="85" name="TextBox 84"/>
          <p:cNvSpPr txBox="1"/>
          <p:nvPr/>
        </p:nvSpPr>
        <p:spPr>
          <a:xfrm>
            <a:off x="8294901" y="2721433"/>
            <a:ext cx="573314" cy="830997"/>
          </a:xfrm>
          <a:prstGeom prst="rect">
            <a:avLst/>
          </a:prstGeom>
          <a:noFill/>
        </p:spPr>
        <p:txBody>
          <a:bodyPr wrap="square" rtlCol="0">
            <a:spAutoFit/>
          </a:bodyPr>
          <a:lstStyle/>
          <a:p>
            <a:pPr algn="ctr"/>
            <a:r>
              <a:rPr lang="en-US" sz="2400" dirty="0">
                <a:effectLst>
                  <a:outerShdw blurRad="38100" dist="38100" dir="2700000" algn="tl">
                    <a:srgbClr val="000000">
                      <a:alpha val="43137"/>
                    </a:srgbClr>
                  </a:outerShdw>
                </a:effectLst>
              </a:rPr>
              <a:t>1 </a:t>
            </a:r>
            <a:r>
              <a:rPr lang="en-US" sz="2400" dirty="0" err="1">
                <a:effectLst>
                  <a:outerShdw blurRad="38100" dist="38100" dir="2700000" algn="tl">
                    <a:srgbClr val="000000">
                      <a:alpha val="43137"/>
                    </a:srgbClr>
                  </a:outerShdw>
                </a:effectLst>
              </a:rPr>
              <a:t>wk</a:t>
            </a:r>
            <a:endParaRPr lang="en-US" sz="2400" dirty="0">
              <a:effectLst>
                <a:outerShdw blurRad="38100" dist="38100" dir="2700000" algn="tl">
                  <a:srgbClr val="000000">
                    <a:alpha val="43137"/>
                  </a:srgbClr>
                </a:outerShdw>
              </a:effectLst>
            </a:endParaRPr>
          </a:p>
        </p:txBody>
      </p:sp>
      <p:sp>
        <p:nvSpPr>
          <p:cNvPr id="88" name="TextBox 87"/>
          <p:cNvSpPr txBox="1"/>
          <p:nvPr/>
        </p:nvSpPr>
        <p:spPr>
          <a:xfrm>
            <a:off x="4725296" y="1836483"/>
            <a:ext cx="3051330" cy="584775"/>
          </a:xfrm>
          <a:prstGeom prst="rect">
            <a:avLst/>
          </a:prstGeom>
          <a:noFill/>
        </p:spPr>
        <p:txBody>
          <a:bodyPr wrap="square" rtlCol="0">
            <a:spAutoFit/>
          </a:bodyPr>
          <a:lstStyle/>
          <a:p>
            <a:r>
              <a:rPr lang="en-US" sz="3200" dirty="0">
                <a:effectLst>
                  <a:outerShdw blurRad="38100" dist="38100" dir="2700000" algn="tl">
                    <a:srgbClr val="000000">
                      <a:alpha val="43137"/>
                    </a:srgbClr>
                  </a:outerShdw>
                </a:effectLst>
              </a:rPr>
              <a:t>7 + 62 + 1 = 70</a:t>
            </a:r>
          </a:p>
        </p:txBody>
      </p:sp>
    </p:spTree>
    <p:extLst>
      <p:ext uri="{BB962C8B-B14F-4D97-AF65-F5344CB8AC3E}">
        <p14:creationId xmlns:p14="http://schemas.microsoft.com/office/powerpoint/2010/main" val="331206668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par>
                                <p:cTn id="11" presetID="10"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par>
                                <p:cTn id="14" presetID="10" presetClass="entr" presetSubtype="0" fill="hold"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500"/>
                                        <p:tgtEl>
                                          <p:spTgt spid="9"/>
                                        </p:tgtEl>
                                      </p:cBhvr>
                                    </p:animEffect>
                                  </p:childTnLst>
                                </p:cTn>
                              </p:par>
                              <p:par>
                                <p:cTn id="17" presetID="10" presetClass="entr" presetSubtype="0" fill="hold" nodeType="with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500"/>
                                        <p:tgtEl>
                                          <p:spTgt spid="10"/>
                                        </p:tgtEl>
                                      </p:cBhvr>
                                    </p:animEffect>
                                  </p:childTnLst>
                                </p:cTn>
                              </p:par>
                              <p:par>
                                <p:cTn id="20" presetID="10" presetClass="entr" presetSubtype="0" fill="hold"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500"/>
                                        <p:tgtEl>
                                          <p:spTgt spid="11"/>
                                        </p:tgtEl>
                                      </p:cBhvr>
                                    </p:animEffect>
                                  </p:childTnLst>
                                </p:cTn>
                              </p:par>
                              <p:par>
                                <p:cTn id="23" presetID="10" presetClass="entr" presetSubtype="0" fill="hold" nodeType="withEffect">
                                  <p:stCondLst>
                                    <p:cond delay="0"/>
                                  </p:stCondLst>
                                  <p:childTnLst>
                                    <p:set>
                                      <p:cBhvr>
                                        <p:cTn id="24" dur="1" fill="hold">
                                          <p:stCondLst>
                                            <p:cond delay="0"/>
                                          </p:stCondLst>
                                        </p:cTn>
                                        <p:tgtEl>
                                          <p:spTgt spid="37"/>
                                        </p:tgtEl>
                                        <p:attrNameLst>
                                          <p:attrName>style.visibility</p:attrName>
                                        </p:attrNameLst>
                                      </p:cBhvr>
                                      <p:to>
                                        <p:strVal val="visible"/>
                                      </p:to>
                                    </p:set>
                                    <p:animEffect transition="in" filter="fade">
                                      <p:cBhvr>
                                        <p:cTn id="25" dur="500"/>
                                        <p:tgtEl>
                                          <p:spTgt spid="37"/>
                                        </p:tgtEl>
                                      </p:cBhvr>
                                    </p:animEffect>
                                  </p:childTnLst>
                                </p:cTn>
                              </p:par>
                              <p:par>
                                <p:cTn id="26" presetID="10" presetClass="entr" presetSubtype="0" fill="hold" nodeType="withEffect">
                                  <p:stCondLst>
                                    <p:cond delay="0"/>
                                  </p:stCondLst>
                                  <p:childTnLst>
                                    <p:set>
                                      <p:cBhvr>
                                        <p:cTn id="27" dur="1" fill="hold">
                                          <p:stCondLst>
                                            <p:cond delay="0"/>
                                          </p:stCondLst>
                                        </p:cTn>
                                        <p:tgtEl>
                                          <p:spTgt spid="38"/>
                                        </p:tgtEl>
                                        <p:attrNameLst>
                                          <p:attrName>style.visibility</p:attrName>
                                        </p:attrNameLst>
                                      </p:cBhvr>
                                      <p:to>
                                        <p:strVal val="visible"/>
                                      </p:to>
                                    </p:set>
                                    <p:animEffect transition="in" filter="fade">
                                      <p:cBhvr>
                                        <p:cTn id="28" dur="500"/>
                                        <p:tgtEl>
                                          <p:spTgt spid="38"/>
                                        </p:tgtEl>
                                      </p:cBhvr>
                                    </p:animEffect>
                                  </p:childTnLst>
                                </p:cTn>
                              </p:par>
                              <p:par>
                                <p:cTn id="29" presetID="10" presetClass="entr" presetSubtype="0" fill="hold" nodeType="withEffect">
                                  <p:stCondLst>
                                    <p:cond delay="0"/>
                                  </p:stCondLst>
                                  <p:childTnLst>
                                    <p:set>
                                      <p:cBhvr>
                                        <p:cTn id="30" dur="1" fill="hold">
                                          <p:stCondLst>
                                            <p:cond delay="0"/>
                                          </p:stCondLst>
                                        </p:cTn>
                                        <p:tgtEl>
                                          <p:spTgt spid="39"/>
                                        </p:tgtEl>
                                        <p:attrNameLst>
                                          <p:attrName>style.visibility</p:attrName>
                                        </p:attrNameLst>
                                      </p:cBhvr>
                                      <p:to>
                                        <p:strVal val="visible"/>
                                      </p:to>
                                    </p:set>
                                    <p:animEffect transition="in" filter="fade">
                                      <p:cBhvr>
                                        <p:cTn id="31" dur="500"/>
                                        <p:tgtEl>
                                          <p:spTgt spid="39"/>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42"/>
                                        </p:tgtEl>
                                        <p:attrNameLst>
                                          <p:attrName>style.visibility</p:attrName>
                                        </p:attrNameLst>
                                      </p:cBhvr>
                                      <p:to>
                                        <p:strVal val="visible"/>
                                      </p:to>
                                    </p:set>
                                    <p:animEffect transition="in" filter="fade">
                                      <p:cBhvr>
                                        <p:cTn id="34" dur="500"/>
                                        <p:tgtEl>
                                          <p:spTgt spid="42"/>
                                        </p:tgtEl>
                                      </p:cBhvr>
                                    </p:animEffect>
                                  </p:childTnLst>
                                </p:cTn>
                              </p:par>
                              <p:par>
                                <p:cTn id="35" presetID="10" presetClass="entr" presetSubtype="0" fill="hold" nodeType="withEffect">
                                  <p:stCondLst>
                                    <p:cond delay="0"/>
                                  </p:stCondLst>
                                  <p:childTnLst>
                                    <p:set>
                                      <p:cBhvr>
                                        <p:cTn id="36" dur="1" fill="hold">
                                          <p:stCondLst>
                                            <p:cond delay="0"/>
                                          </p:stCondLst>
                                        </p:cTn>
                                        <p:tgtEl>
                                          <p:spTgt spid="43"/>
                                        </p:tgtEl>
                                        <p:attrNameLst>
                                          <p:attrName>style.visibility</p:attrName>
                                        </p:attrNameLst>
                                      </p:cBhvr>
                                      <p:to>
                                        <p:strVal val="visible"/>
                                      </p:to>
                                    </p:set>
                                    <p:animEffect transition="in" filter="fade">
                                      <p:cBhvr>
                                        <p:cTn id="37" dur="500"/>
                                        <p:tgtEl>
                                          <p:spTgt spid="43"/>
                                        </p:tgtEl>
                                      </p:cBhvr>
                                    </p:animEffect>
                                  </p:childTnLst>
                                </p:cTn>
                              </p:par>
                              <p:par>
                                <p:cTn id="38" presetID="10" presetClass="entr" presetSubtype="0" fill="hold" nodeType="withEffect">
                                  <p:stCondLst>
                                    <p:cond delay="0"/>
                                  </p:stCondLst>
                                  <p:childTnLst>
                                    <p:set>
                                      <p:cBhvr>
                                        <p:cTn id="39" dur="1" fill="hold">
                                          <p:stCondLst>
                                            <p:cond delay="0"/>
                                          </p:stCondLst>
                                        </p:cTn>
                                        <p:tgtEl>
                                          <p:spTgt spid="44"/>
                                        </p:tgtEl>
                                        <p:attrNameLst>
                                          <p:attrName>style.visibility</p:attrName>
                                        </p:attrNameLst>
                                      </p:cBhvr>
                                      <p:to>
                                        <p:strVal val="visible"/>
                                      </p:to>
                                    </p:set>
                                    <p:animEffect transition="in" filter="fade">
                                      <p:cBhvr>
                                        <p:cTn id="40" dur="500"/>
                                        <p:tgtEl>
                                          <p:spTgt spid="44"/>
                                        </p:tgtEl>
                                      </p:cBhvr>
                                    </p:animEffect>
                                  </p:childTnLst>
                                </p:cTn>
                              </p:par>
                              <p:par>
                                <p:cTn id="41" presetID="10" presetClass="entr" presetSubtype="0" fill="hold" nodeType="withEffect">
                                  <p:stCondLst>
                                    <p:cond delay="0"/>
                                  </p:stCondLst>
                                  <p:childTnLst>
                                    <p:set>
                                      <p:cBhvr>
                                        <p:cTn id="42" dur="1" fill="hold">
                                          <p:stCondLst>
                                            <p:cond delay="0"/>
                                          </p:stCondLst>
                                        </p:cTn>
                                        <p:tgtEl>
                                          <p:spTgt spid="55"/>
                                        </p:tgtEl>
                                        <p:attrNameLst>
                                          <p:attrName>style.visibility</p:attrName>
                                        </p:attrNameLst>
                                      </p:cBhvr>
                                      <p:to>
                                        <p:strVal val="visible"/>
                                      </p:to>
                                    </p:set>
                                    <p:animEffect transition="in" filter="fade">
                                      <p:cBhvr>
                                        <p:cTn id="43" dur="500"/>
                                        <p:tgtEl>
                                          <p:spTgt spid="55"/>
                                        </p:tgtEl>
                                      </p:cBhvr>
                                    </p:animEffect>
                                  </p:childTnLst>
                                </p:cTn>
                              </p:par>
                              <p:par>
                                <p:cTn id="44" presetID="10" presetClass="entr" presetSubtype="0" fill="hold" nodeType="withEffect">
                                  <p:stCondLst>
                                    <p:cond delay="0"/>
                                  </p:stCondLst>
                                  <p:childTnLst>
                                    <p:set>
                                      <p:cBhvr>
                                        <p:cTn id="45" dur="1" fill="hold">
                                          <p:stCondLst>
                                            <p:cond delay="0"/>
                                          </p:stCondLst>
                                        </p:cTn>
                                        <p:tgtEl>
                                          <p:spTgt spid="56"/>
                                        </p:tgtEl>
                                        <p:attrNameLst>
                                          <p:attrName>style.visibility</p:attrName>
                                        </p:attrNameLst>
                                      </p:cBhvr>
                                      <p:to>
                                        <p:strVal val="visible"/>
                                      </p:to>
                                    </p:set>
                                    <p:animEffect transition="in" filter="fade">
                                      <p:cBhvr>
                                        <p:cTn id="46" dur="500"/>
                                        <p:tgtEl>
                                          <p:spTgt spid="56"/>
                                        </p:tgtEl>
                                      </p:cBhvr>
                                    </p:animEffect>
                                  </p:childTnLst>
                                </p:cTn>
                              </p:par>
                              <p:par>
                                <p:cTn id="47" presetID="10" presetClass="entr" presetSubtype="0" fill="hold" nodeType="withEffect">
                                  <p:stCondLst>
                                    <p:cond delay="0"/>
                                  </p:stCondLst>
                                  <p:childTnLst>
                                    <p:set>
                                      <p:cBhvr>
                                        <p:cTn id="48" dur="1" fill="hold">
                                          <p:stCondLst>
                                            <p:cond delay="0"/>
                                          </p:stCondLst>
                                        </p:cTn>
                                        <p:tgtEl>
                                          <p:spTgt spid="57"/>
                                        </p:tgtEl>
                                        <p:attrNameLst>
                                          <p:attrName>style.visibility</p:attrName>
                                        </p:attrNameLst>
                                      </p:cBhvr>
                                      <p:to>
                                        <p:strVal val="visible"/>
                                      </p:to>
                                    </p:set>
                                    <p:animEffect transition="in" filter="fade">
                                      <p:cBhvr>
                                        <p:cTn id="49" dur="500"/>
                                        <p:tgtEl>
                                          <p:spTgt spid="57"/>
                                        </p:tgtEl>
                                      </p:cBhvr>
                                    </p:animEffect>
                                  </p:childTnLst>
                                </p:cTn>
                              </p:par>
                            </p:childTnLst>
                          </p:cTn>
                        </p:par>
                        <p:par>
                          <p:cTn id="50" fill="hold">
                            <p:stCondLst>
                              <p:cond delay="500"/>
                            </p:stCondLst>
                            <p:childTnLst>
                              <p:par>
                                <p:cTn id="51" presetID="10" presetClass="entr" presetSubtype="0" fill="hold" grpId="0" nodeType="afterEffect">
                                  <p:stCondLst>
                                    <p:cond delay="0"/>
                                  </p:stCondLst>
                                  <p:childTnLst>
                                    <p:set>
                                      <p:cBhvr>
                                        <p:cTn id="52" dur="1" fill="hold">
                                          <p:stCondLst>
                                            <p:cond delay="0"/>
                                          </p:stCondLst>
                                        </p:cTn>
                                        <p:tgtEl>
                                          <p:spTgt spid="62"/>
                                        </p:tgtEl>
                                        <p:attrNameLst>
                                          <p:attrName>style.visibility</p:attrName>
                                        </p:attrNameLst>
                                      </p:cBhvr>
                                      <p:to>
                                        <p:strVal val="visible"/>
                                      </p:to>
                                    </p:set>
                                    <p:animEffect transition="in" filter="fade">
                                      <p:cBhvr>
                                        <p:cTn id="53" dur="500"/>
                                        <p:tgtEl>
                                          <p:spTgt spid="62"/>
                                        </p:tgtEl>
                                      </p:cBhvr>
                                    </p:animEffect>
                                  </p:childTnLst>
                                </p:cTn>
                              </p:par>
                            </p:childTnLst>
                          </p:cTn>
                        </p:par>
                        <p:par>
                          <p:cTn id="54" fill="hold">
                            <p:stCondLst>
                              <p:cond delay="1000"/>
                            </p:stCondLst>
                            <p:childTnLst>
                              <p:par>
                                <p:cTn id="55" presetID="22" presetClass="entr" presetSubtype="4" fill="hold" nodeType="afterEffect">
                                  <p:stCondLst>
                                    <p:cond delay="0"/>
                                  </p:stCondLst>
                                  <p:childTnLst>
                                    <p:set>
                                      <p:cBhvr>
                                        <p:cTn id="56" dur="1" fill="hold">
                                          <p:stCondLst>
                                            <p:cond delay="0"/>
                                          </p:stCondLst>
                                        </p:cTn>
                                        <p:tgtEl>
                                          <p:spTgt spid="68"/>
                                        </p:tgtEl>
                                        <p:attrNameLst>
                                          <p:attrName>style.visibility</p:attrName>
                                        </p:attrNameLst>
                                      </p:cBhvr>
                                      <p:to>
                                        <p:strVal val="visible"/>
                                      </p:to>
                                    </p:set>
                                    <p:animEffect transition="in" filter="wipe(down)">
                                      <p:cBhvr>
                                        <p:cTn id="57" dur="500"/>
                                        <p:tgtEl>
                                          <p:spTgt spid="68"/>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6"/>
                                        </p:tgtEl>
                                        <p:attrNameLst>
                                          <p:attrName>style.visibility</p:attrName>
                                        </p:attrNameLst>
                                      </p:cBhvr>
                                      <p:to>
                                        <p:strVal val="visible"/>
                                      </p:to>
                                    </p:set>
                                    <p:animEffect transition="in" filter="fade">
                                      <p:cBhvr>
                                        <p:cTn id="62" dur="500"/>
                                        <p:tgtEl>
                                          <p:spTgt spid="16"/>
                                        </p:tgtEl>
                                      </p:cBhvr>
                                    </p:animEffect>
                                  </p:childTnLst>
                                </p:cTn>
                              </p:par>
                            </p:childTnLst>
                          </p:cTn>
                        </p:par>
                        <p:par>
                          <p:cTn id="63" fill="hold">
                            <p:stCondLst>
                              <p:cond delay="500"/>
                            </p:stCondLst>
                            <p:childTnLst>
                              <p:par>
                                <p:cTn id="64" presetID="22" presetClass="entr" presetSubtype="1" fill="hold" grpId="0" nodeType="afterEffect">
                                  <p:stCondLst>
                                    <p:cond delay="0"/>
                                  </p:stCondLst>
                                  <p:childTnLst>
                                    <p:set>
                                      <p:cBhvr>
                                        <p:cTn id="65" dur="1" fill="hold">
                                          <p:stCondLst>
                                            <p:cond delay="0"/>
                                          </p:stCondLst>
                                        </p:cTn>
                                        <p:tgtEl>
                                          <p:spTgt spid="59"/>
                                        </p:tgtEl>
                                        <p:attrNameLst>
                                          <p:attrName>style.visibility</p:attrName>
                                        </p:attrNameLst>
                                      </p:cBhvr>
                                      <p:to>
                                        <p:strVal val="visible"/>
                                      </p:to>
                                    </p:set>
                                    <p:animEffect transition="in" filter="wipe(up)">
                                      <p:cBhvr>
                                        <p:cTn id="66" dur="500"/>
                                        <p:tgtEl>
                                          <p:spTgt spid="59"/>
                                        </p:tgtEl>
                                      </p:cBhvr>
                                    </p:animEffect>
                                  </p:childTnLst>
                                </p:cTn>
                              </p:par>
                            </p:childTnLst>
                          </p:cTn>
                        </p:par>
                        <p:par>
                          <p:cTn id="67" fill="hold">
                            <p:stCondLst>
                              <p:cond delay="1000"/>
                            </p:stCondLst>
                            <p:childTnLst>
                              <p:par>
                                <p:cTn id="68" presetID="10" presetClass="entr" presetSubtype="0" fill="hold" grpId="0" nodeType="afterEffect">
                                  <p:stCondLst>
                                    <p:cond delay="0"/>
                                  </p:stCondLst>
                                  <p:childTnLst>
                                    <p:set>
                                      <p:cBhvr>
                                        <p:cTn id="69" dur="1" fill="hold">
                                          <p:stCondLst>
                                            <p:cond delay="0"/>
                                          </p:stCondLst>
                                        </p:cTn>
                                        <p:tgtEl>
                                          <p:spTgt spid="63"/>
                                        </p:tgtEl>
                                        <p:attrNameLst>
                                          <p:attrName>style.visibility</p:attrName>
                                        </p:attrNameLst>
                                      </p:cBhvr>
                                      <p:to>
                                        <p:strVal val="visible"/>
                                      </p:to>
                                    </p:set>
                                    <p:animEffect transition="in" filter="fade">
                                      <p:cBhvr>
                                        <p:cTn id="70" dur="500"/>
                                        <p:tgtEl>
                                          <p:spTgt spid="63"/>
                                        </p:tgtEl>
                                      </p:cBhvr>
                                    </p:animEffect>
                                  </p:childTnLst>
                                </p:cTn>
                              </p:par>
                            </p:childTnLst>
                          </p:cTn>
                        </p:par>
                        <p:par>
                          <p:cTn id="71" fill="hold">
                            <p:stCondLst>
                              <p:cond delay="1500"/>
                            </p:stCondLst>
                            <p:childTnLst>
                              <p:par>
                                <p:cTn id="72" presetID="22" presetClass="entr" presetSubtype="4" fill="hold" nodeType="afterEffect">
                                  <p:stCondLst>
                                    <p:cond delay="0"/>
                                  </p:stCondLst>
                                  <p:childTnLst>
                                    <p:set>
                                      <p:cBhvr>
                                        <p:cTn id="73" dur="1" fill="hold">
                                          <p:stCondLst>
                                            <p:cond delay="0"/>
                                          </p:stCondLst>
                                        </p:cTn>
                                        <p:tgtEl>
                                          <p:spTgt spid="70"/>
                                        </p:tgtEl>
                                        <p:attrNameLst>
                                          <p:attrName>style.visibility</p:attrName>
                                        </p:attrNameLst>
                                      </p:cBhvr>
                                      <p:to>
                                        <p:strVal val="visible"/>
                                      </p:to>
                                    </p:set>
                                    <p:animEffect transition="in" filter="wipe(down)">
                                      <p:cBhvr>
                                        <p:cTn id="74" dur="500"/>
                                        <p:tgtEl>
                                          <p:spTgt spid="70"/>
                                        </p:tgtEl>
                                      </p:cBhvr>
                                    </p:animEffect>
                                  </p:childTnLst>
                                </p:cTn>
                              </p:par>
                            </p:childTnLst>
                          </p:cTn>
                        </p:par>
                        <p:par>
                          <p:cTn id="75" fill="hold">
                            <p:stCondLst>
                              <p:cond delay="2000"/>
                            </p:stCondLst>
                            <p:childTnLst>
                              <p:par>
                                <p:cTn id="76" presetID="22" presetClass="entr" presetSubtype="8" fill="hold" grpId="0" nodeType="afterEffect">
                                  <p:stCondLst>
                                    <p:cond delay="0"/>
                                  </p:stCondLst>
                                  <p:childTnLst>
                                    <p:set>
                                      <p:cBhvr>
                                        <p:cTn id="77" dur="1" fill="hold">
                                          <p:stCondLst>
                                            <p:cond delay="0"/>
                                          </p:stCondLst>
                                        </p:cTn>
                                        <p:tgtEl>
                                          <p:spTgt spid="12"/>
                                        </p:tgtEl>
                                        <p:attrNameLst>
                                          <p:attrName>style.visibility</p:attrName>
                                        </p:attrNameLst>
                                      </p:cBhvr>
                                      <p:to>
                                        <p:strVal val="visible"/>
                                      </p:to>
                                    </p:set>
                                    <p:animEffect transition="in" filter="wipe(left)">
                                      <p:cBhvr>
                                        <p:cTn id="78" dur="500"/>
                                        <p:tgtEl>
                                          <p:spTgt spid="12"/>
                                        </p:tgtEl>
                                      </p:cBhvr>
                                    </p:animEffect>
                                  </p:childTnLst>
                                </p:cTn>
                              </p:par>
                            </p:childTnLst>
                          </p:cTn>
                        </p:par>
                        <p:par>
                          <p:cTn id="79" fill="hold">
                            <p:stCondLst>
                              <p:cond delay="2500"/>
                            </p:stCondLst>
                            <p:childTnLst>
                              <p:par>
                                <p:cTn id="80" presetID="10" presetClass="entr" presetSubtype="0" fill="hold" grpId="0" nodeType="afterEffect">
                                  <p:stCondLst>
                                    <p:cond delay="0"/>
                                  </p:stCondLst>
                                  <p:childTnLst>
                                    <p:set>
                                      <p:cBhvr>
                                        <p:cTn id="81" dur="1" fill="hold">
                                          <p:stCondLst>
                                            <p:cond delay="0"/>
                                          </p:stCondLst>
                                        </p:cTn>
                                        <p:tgtEl>
                                          <p:spTgt spid="83"/>
                                        </p:tgtEl>
                                        <p:attrNameLst>
                                          <p:attrName>style.visibility</p:attrName>
                                        </p:attrNameLst>
                                      </p:cBhvr>
                                      <p:to>
                                        <p:strVal val="visible"/>
                                      </p:to>
                                    </p:set>
                                    <p:animEffect transition="in" filter="fade">
                                      <p:cBhvr>
                                        <p:cTn id="82" dur="500"/>
                                        <p:tgtEl>
                                          <p:spTgt spid="83"/>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17"/>
                                        </p:tgtEl>
                                        <p:attrNameLst>
                                          <p:attrName>style.visibility</p:attrName>
                                        </p:attrNameLst>
                                      </p:cBhvr>
                                      <p:to>
                                        <p:strVal val="visible"/>
                                      </p:to>
                                    </p:set>
                                    <p:animEffect transition="in" filter="fade">
                                      <p:cBhvr>
                                        <p:cTn id="87" dur="500"/>
                                        <p:tgtEl>
                                          <p:spTgt spid="17"/>
                                        </p:tgtEl>
                                      </p:cBhvr>
                                    </p:animEffect>
                                  </p:childTnLst>
                                </p:cTn>
                              </p:par>
                            </p:childTnLst>
                          </p:cTn>
                        </p:par>
                        <p:par>
                          <p:cTn id="88" fill="hold">
                            <p:stCondLst>
                              <p:cond delay="500"/>
                            </p:stCondLst>
                            <p:childTnLst>
                              <p:par>
                                <p:cTn id="89" presetID="22" presetClass="entr" presetSubtype="1" fill="hold" grpId="0" nodeType="afterEffect">
                                  <p:stCondLst>
                                    <p:cond delay="0"/>
                                  </p:stCondLst>
                                  <p:childTnLst>
                                    <p:set>
                                      <p:cBhvr>
                                        <p:cTn id="90" dur="1" fill="hold">
                                          <p:stCondLst>
                                            <p:cond delay="0"/>
                                          </p:stCondLst>
                                        </p:cTn>
                                        <p:tgtEl>
                                          <p:spTgt spid="60"/>
                                        </p:tgtEl>
                                        <p:attrNameLst>
                                          <p:attrName>style.visibility</p:attrName>
                                        </p:attrNameLst>
                                      </p:cBhvr>
                                      <p:to>
                                        <p:strVal val="visible"/>
                                      </p:to>
                                    </p:set>
                                    <p:animEffect transition="in" filter="wipe(up)">
                                      <p:cBhvr>
                                        <p:cTn id="91" dur="500"/>
                                        <p:tgtEl>
                                          <p:spTgt spid="60"/>
                                        </p:tgtEl>
                                      </p:cBhvr>
                                    </p:animEffect>
                                  </p:childTnLst>
                                </p:cTn>
                              </p:par>
                            </p:childTnLst>
                          </p:cTn>
                        </p:par>
                        <p:par>
                          <p:cTn id="92" fill="hold">
                            <p:stCondLst>
                              <p:cond delay="1000"/>
                            </p:stCondLst>
                            <p:childTnLst>
                              <p:par>
                                <p:cTn id="93" presetID="10" presetClass="entr" presetSubtype="0" fill="hold" grpId="0" nodeType="afterEffect">
                                  <p:stCondLst>
                                    <p:cond delay="0"/>
                                  </p:stCondLst>
                                  <p:childTnLst>
                                    <p:set>
                                      <p:cBhvr>
                                        <p:cTn id="94" dur="1" fill="hold">
                                          <p:stCondLst>
                                            <p:cond delay="0"/>
                                          </p:stCondLst>
                                        </p:cTn>
                                        <p:tgtEl>
                                          <p:spTgt spid="64"/>
                                        </p:tgtEl>
                                        <p:attrNameLst>
                                          <p:attrName>style.visibility</p:attrName>
                                        </p:attrNameLst>
                                      </p:cBhvr>
                                      <p:to>
                                        <p:strVal val="visible"/>
                                      </p:to>
                                    </p:set>
                                    <p:animEffect transition="in" filter="fade">
                                      <p:cBhvr>
                                        <p:cTn id="95" dur="500"/>
                                        <p:tgtEl>
                                          <p:spTgt spid="64"/>
                                        </p:tgtEl>
                                      </p:cBhvr>
                                    </p:animEffect>
                                  </p:childTnLst>
                                </p:cTn>
                              </p:par>
                            </p:childTnLst>
                          </p:cTn>
                        </p:par>
                        <p:par>
                          <p:cTn id="96" fill="hold">
                            <p:stCondLst>
                              <p:cond delay="1500"/>
                            </p:stCondLst>
                            <p:childTnLst>
                              <p:par>
                                <p:cTn id="97" presetID="22" presetClass="entr" presetSubtype="4" fill="hold" nodeType="afterEffect">
                                  <p:stCondLst>
                                    <p:cond delay="0"/>
                                  </p:stCondLst>
                                  <p:childTnLst>
                                    <p:set>
                                      <p:cBhvr>
                                        <p:cTn id="98" dur="1" fill="hold">
                                          <p:stCondLst>
                                            <p:cond delay="0"/>
                                          </p:stCondLst>
                                        </p:cTn>
                                        <p:tgtEl>
                                          <p:spTgt spid="75"/>
                                        </p:tgtEl>
                                        <p:attrNameLst>
                                          <p:attrName>style.visibility</p:attrName>
                                        </p:attrNameLst>
                                      </p:cBhvr>
                                      <p:to>
                                        <p:strVal val="visible"/>
                                      </p:to>
                                    </p:set>
                                    <p:animEffect transition="in" filter="wipe(down)">
                                      <p:cBhvr>
                                        <p:cTn id="99" dur="500"/>
                                        <p:tgtEl>
                                          <p:spTgt spid="75"/>
                                        </p:tgtEl>
                                      </p:cBhvr>
                                    </p:animEffect>
                                  </p:childTnLst>
                                </p:cTn>
                              </p:par>
                            </p:childTnLst>
                          </p:cTn>
                        </p:par>
                        <p:par>
                          <p:cTn id="100" fill="hold">
                            <p:stCondLst>
                              <p:cond delay="2000"/>
                            </p:stCondLst>
                            <p:childTnLst>
                              <p:par>
                                <p:cTn id="101" presetID="22" presetClass="entr" presetSubtype="8" fill="hold" grpId="0" nodeType="afterEffect">
                                  <p:stCondLst>
                                    <p:cond delay="0"/>
                                  </p:stCondLst>
                                  <p:childTnLst>
                                    <p:set>
                                      <p:cBhvr>
                                        <p:cTn id="102" dur="1" fill="hold">
                                          <p:stCondLst>
                                            <p:cond delay="0"/>
                                          </p:stCondLst>
                                        </p:cTn>
                                        <p:tgtEl>
                                          <p:spTgt spid="13"/>
                                        </p:tgtEl>
                                        <p:attrNameLst>
                                          <p:attrName>style.visibility</p:attrName>
                                        </p:attrNameLst>
                                      </p:cBhvr>
                                      <p:to>
                                        <p:strVal val="visible"/>
                                      </p:to>
                                    </p:set>
                                    <p:animEffect transition="in" filter="wipe(left)">
                                      <p:cBhvr>
                                        <p:cTn id="103" dur="500"/>
                                        <p:tgtEl>
                                          <p:spTgt spid="13"/>
                                        </p:tgtEl>
                                      </p:cBhvr>
                                    </p:animEffect>
                                  </p:childTnLst>
                                </p:cTn>
                              </p:par>
                            </p:childTnLst>
                          </p:cTn>
                        </p:par>
                        <p:par>
                          <p:cTn id="104" fill="hold">
                            <p:stCondLst>
                              <p:cond delay="2500"/>
                            </p:stCondLst>
                            <p:childTnLst>
                              <p:par>
                                <p:cTn id="105" presetID="10" presetClass="entr" presetSubtype="0" fill="hold" grpId="0" nodeType="afterEffect">
                                  <p:stCondLst>
                                    <p:cond delay="0"/>
                                  </p:stCondLst>
                                  <p:childTnLst>
                                    <p:set>
                                      <p:cBhvr>
                                        <p:cTn id="106" dur="1" fill="hold">
                                          <p:stCondLst>
                                            <p:cond delay="0"/>
                                          </p:stCondLst>
                                        </p:cTn>
                                        <p:tgtEl>
                                          <p:spTgt spid="84"/>
                                        </p:tgtEl>
                                        <p:attrNameLst>
                                          <p:attrName>style.visibility</p:attrName>
                                        </p:attrNameLst>
                                      </p:cBhvr>
                                      <p:to>
                                        <p:strVal val="visible"/>
                                      </p:to>
                                    </p:set>
                                    <p:animEffect transition="in" filter="fade">
                                      <p:cBhvr>
                                        <p:cTn id="107" dur="500"/>
                                        <p:tgtEl>
                                          <p:spTgt spid="84"/>
                                        </p:tgtEl>
                                      </p:cBhvr>
                                    </p:animEffect>
                                  </p:childTnLst>
                                </p:cTn>
                              </p:par>
                            </p:childTnLst>
                          </p:cTn>
                        </p:par>
                      </p:childTnLst>
                    </p:cTn>
                  </p:par>
                  <p:par>
                    <p:cTn id="108" fill="hold">
                      <p:stCondLst>
                        <p:cond delay="indefinite"/>
                      </p:stCondLst>
                      <p:childTnLst>
                        <p:par>
                          <p:cTn id="109" fill="hold">
                            <p:stCondLst>
                              <p:cond delay="0"/>
                            </p:stCondLst>
                            <p:childTnLst>
                              <p:par>
                                <p:cTn id="110" presetID="10" presetClass="entr" presetSubtype="0" fill="hold" grpId="0" nodeType="clickEffect">
                                  <p:stCondLst>
                                    <p:cond delay="0"/>
                                  </p:stCondLst>
                                  <p:childTnLst>
                                    <p:set>
                                      <p:cBhvr>
                                        <p:cTn id="111" dur="1" fill="hold">
                                          <p:stCondLst>
                                            <p:cond delay="0"/>
                                          </p:stCondLst>
                                        </p:cTn>
                                        <p:tgtEl>
                                          <p:spTgt spid="82"/>
                                        </p:tgtEl>
                                        <p:attrNameLst>
                                          <p:attrName>style.visibility</p:attrName>
                                        </p:attrNameLst>
                                      </p:cBhvr>
                                      <p:to>
                                        <p:strVal val="visible"/>
                                      </p:to>
                                    </p:set>
                                    <p:animEffect transition="in" filter="fade">
                                      <p:cBhvr>
                                        <p:cTn id="112" dur="500"/>
                                        <p:tgtEl>
                                          <p:spTgt spid="82"/>
                                        </p:tgtEl>
                                      </p:cBhvr>
                                    </p:animEffect>
                                  </p:childTnLst>
                                </p:cTn>
                              </p:par>
                            </p:childTnLst>
                          </p:cTn>
                        </p:par>
                      </p:childTnLst>
                    </p:cTn>
                  </p:par>
                  <p:par>
                    <p:cTn id="113" fill="hold">
                      <p:stCondLst>
                        <p:cond delay="indefinite"/>
                      </p:stCondLst>
                      <p:childTnLst>
                        <p:par>
                          <p:cTn id="114" fill="hold">
                            <p:stCondLst>
                              <p:cond delay="0"/>
                            </p:stCondLst>
                            <p:childTnLst>
                              <p:par>
                                <p:cTn id="115" presetID="10" presetClass="entr" presetSubtype="0" fill="hold" grpId="0" nodeType="clickEffect">
                                  <p:stCondLst>
                                    <p:cond delay="0"/>
                                  </p:stCondLst>
                                  <p:childTnLst>
                                    <p:set>
                                      <p:cBhvr>
                                        <p:cTn id="116" dur="1" fill="hold">
                                          <p:stCondLst>
                                            <p:cond delay="0"/>
                                          </p:stCondLst>
                                        </p:cTn>
                                        <p:tgtEl>
                                          <p:spTgt spid="65"/>
                                        </p:tgtEl>
                                        <p:attrNameLst>
                                          <p:attrName>style.visibility</p:attrName>
                                        </p:attrNameLst>
                                      </p:cBhvr>
                                      <p:to>
                                        <p:strVal val="visible"/>
                                      </p:to>
                                    </p:set>
                                    <p:animEffect transition="in" filter="fade">
                                      <p:cBhvr>
                                        <p:cTn id="117" dur="500"/>
                                        <p:tgtEl>
                                          <p:spTgt spid="65"/>
                                        </p:tgtEl>
                                      </p:cBhvr>
                                    </p:animEffect>
                                  </p:childTnLst>
                                </p:cTn>
                              </p:par>
                            </p:childTnLst>
                          </p:cTn>
                        </p:par>
                        <p:par>
                          <p:cTn id="118" fill="hold">
                            <p:stCondLst>
                              <p:cond delay="500"/>
                            </p:stCondLst>
                            <p:childTnLst>
                              <p:par>
                                <p:cTn id="119" presetID="22" presetClass="entr" presetSubtype="4" fill="hold" nodeType="afterEffect">
                                  <p:stCondLst>
                                    <p:cond delay="0"/>
                                  </p:stCondLst>
                                  <p:childTnLst>
                                    <p:set>
                                      <p:cBhvr>
                                        <p:cTn id="120" dur="1" fill="hold">
                                          <p:stCondLst>
                                            <p:cond delay="0"/>
                                          </p:stCondLst>
                                        </p:cTn>
                                        <p:tgtEl>
                                          <p:spTgt spid="77"/>
                                        </p:tgtEl>
                                        <p:attrNameLst>
                                          <p:attrName>style.visibility</p:attrName>
                                        </p:attrNameLst>
                                      </p:cBhvr>
                                      <p:to>
                                        <p:strVal val="visible"/>
                                      </p:to>
                                    </p:set>
                                    <p:animEffect transition="in" filter="wipe(down)">
                                      <p:cBhvr>
                                        <p:cTn id="121" dur="500"/>
                                        <p:tgtEl>
                                          <p:spTgt spid="77"/>
                                        </p:tgtEl>
                                      </p:cBhvr>
                                    </p:animEffect>
                                  </p:childTnLst>
                                </p:cTn>
                              </p:par>
                            </p:childTnLst>
                          </p:cTn>
                        </p:par>
                        <p:par>
                          <p:cTn id="122" fill="hold">
                            <p:stCondLst>
                              <p:cond delay="1000"/>
                            </p:stCondLst>
                            <p:childTnLst>
                              <p:par>
                                <p:cTn id="123" presetID="10" presetClass="entr" presetSubtype="0" fill="hold" grpId="0" nodeType="afterEffect">
                                  <p:stCondLst>
                                    <p:cond delay="0"/>
                                  </p:stCondLst>
                                  <p:childTnLst>
                                    <p:set>
                                      <p:cBhvr>
                                        <p:cTn id="124" dur="1" fill="hold">
                                          <p:stCondLst>
                                            <p:cond delay="0"/>
                                          </p:stCondLst>
                                        </p:cTn>
                                        <p:tgtEl>
                                          <p:spTgt spid="20"/>
                                        </p:tgtEl>
                                        <p:attrNameLst>
                                          <p:attrName>style.visibility</p:attrName>
                                        </p:attrNameLst>
                                      </p:cBhvr>
                                      <p:to>
                                        <p:strVal val="visible"/>
                                      </p:to>
                                    </p:set>
                                    <p:animEffect transition="in" filter="fade">
                                      <p:cBhvr>
                                        <p:cTn id="125" dur="500"/>
                                        <p:tgtEl>
                                          <p:spTgt spid="20"/>
                                        </p:tgtEl>
                                      </p:cBhvr>
                                    </p:animEffect>
                                  </p:childTnLst>
                                </p:cTn>
                              </p:par>
                            </p:childTnLst>
                          </p:cTn>
                        </p:par>
                        <p:par>
                          <p:cTn id="126" fill="hold">
                            <p:stCondLst>
                              <p:cond delay="1500"/>
                            </p:stCondLst>
                            <p:childTnLst>
                              <p:par>
                                <p:cTn id="127" presetID="22" presetClass="entr" presetSubtype="1" fill="hold" grpId="0" nodeType="afterEffect">
                                  <p:stCondLst>
                                    <p:cond delay="0"/>
                                  </p:stCondLst>
                                  <p:childTnLst>
                                    <p:set>
                                      <p:cBhvr>
                                        <p:cTn id="128" dur="1" fill="hold">
                                          <p:stCondLst>
                                            <p:cond delay="0"/>
                                          </p:stCondLst>
                                        </p:cTn>
                                        <p:tgtEl>
                                          <p:spTgt spid="61"/>
                                        </p:tgtEl>
                                        <p:attrNameLst>
                                          <p:attrName>style.visibility</p:attrName>
                                        </p:attrNameLst>
                                      </p:cBhvr>
                                      <p:to>
                                        <p:strVal val="visible"/>
                                      </p:to>
                                    </p:set>
                                    <p:animEffect transition="in" filter="wipe(up)">
                                      <p:cBhvr>
                                        <p:cTn id="129" dur="500"/>
                                        <p:tgtEl>
                                          <p:spTgt spid="61"/>
                                        </p:tgtEl>
                                      </p:cBhvr>
                                    </p:animEffect>
                                  </p:childTnLst>
                                </p:cTn>
                              </p:par>
                            </p:childTnLst>
                          </p:cTn>
                        </p:par>
                        <p:par>
                          <p:cTn id="130" fill="hold">
                            <p:stCondLst>
                              <p:cond delay="2000"/>
                            </p:stCondLst>
                            <p:childTnLst>
                              <p:par>
                                <p:cTn id="131" presetID="22" presetClass="entr" presetSubtype="8" fill="hold" grpId="0" nodeType="afterEffect">
                                  <p:stCondLst>
                                    <p:cond delay="0"/>
                                  </p:stCondLst>
                                  <p:childTnLst>
                                    <p:set>
                                      <p:cBhvr>
                                        <p:cTn id="132" dur="1" fill="hold">
                                          <p:stCondLst>
                                            <p:cond delay="0"/>
                                          </p:stCondLst>
                                        </p:cTn>
                                        <p:tgtEl>
                                          <p:spTgt spid="15"/>
                                        </p:tgtEl>
                                        <p:attrNameLst>
                                          <p:attrName>style.visibility</p:attrName>
                                        </p:attrNameLst>
                                      </p:cBhvr>
                                      <p:to>
                                        <p:strVal val="visible"/>
                                      </p:to>
                                    </p:set>
                                    <p:animEffect transition="in" filter="wipe(left)">
                                      <p:cBhvr>
                                        <p:cTn id="133" dur="500"/>
                                        <p:tgtEl>
                                          <p:spTgt spid="15"/>
                                        </p:tgtEl>
                                      </p:cBhvr>
                                    </p:animEffect>
                                  </p:childTnLst>
                                </p:cTn>
                              </p:par>
                            </p:childTnLst>
                          </p:cTn>
                        </p:par>
                        <p:par>
                          <p:cTn id="134" fill="hold">
                            <p:stCondLst>
                              <p:cond delay="2500"/>
                            </p:stCondLst>
                            <p:childTnLst>
                              <p:par>
                                <p:cTn id="135" presetID="10" presetClass="entr" presetSubtype="0" fill="hold" grpId="0" nodeType="afterEffect">
                                  <p:stCondLst>
                                    <p:cond delay="0"/>
                                  </p:stCondLst>
                                  <p:childTnLst>
                                    <p:set>
                                      <p:cBhvr>
                                        <p:cTn id="136" dur="1" fill="hold">
                                          <p:stCondLst>
                                            <p:cond delay="0"/>
                                          </p:stCondLst>
                                        </p:cTn>
                                        <p:tgtEl>
                                          <p:spTgt spid="85"/>
                                        </p:tgtEl>
                                        <p:attrNameLst>
                                          <p:attrName>style.visibility</p:attrName>
                                        </p:attrNameLst>
                                      </p:cBhvr>
                                      <p:to>
                                        <p:strVal val="visible"/>
                                      </p:to>
                                    </p:set>
                                    <p:animEffect transition="in" filter="fade">
                                      <p:cBhvr>
                                        <p:cTn id="137" dur="500"/>
                                        <p:tgtEl>
                                          <p:spTgt spid="85"/>
                                        </p:tgtEl>
                                      </p:cBhvr>
                                    </p:animEffect>
                                  </p:childTnLst>
                                </p:cTn>
                              </p:par>
                            </p:childTnLst>
                          </p:cTn>
                        </p:par>
                      </p:childTnLst>
                    </p:cTn>
                  </p:par>
                  <p:par>
                    <p:cTn id="138" fill="hold">
                      <p:stCondLst>
                        <p:cond delay="indefinite"/>
                      </p:stCondLst>
                      <p:childTnLst>
                        <p:par>
                          <p:cTn id="139" fill="hold">
                            <p:stCondLst>
                              <p:cond delay="0"/>
                            </p:stCondLst>
                            <p:childTnLst>
                              <p:par>
                                <p:cTn id="140" presetID="10" presetClass="entr" presetSubtype="0" fill="hold" grpId="0" nodeType="clickEffect">
                                  <p:stCondLst>
                                    <p:cond delay="0"/>
                                  </p:stCondLst>
                                  <p:childTnLst>
                                    <p:set>
                                      <p:cBhvr>
                                        <p:cTn id="141" dur="1" fill="hold">
                                          <p:stCondLst>
                                            <p:cond delay="0"/>
                                          </p:stCondLst>
                                        </p:cTn>
                                        <p:tgtEl>
                                          <p:spTgt spid="66"/>
                                        </p:tgtEl>
                                        <p:attrNameLst>
                                          <p:attrName>style.visibility</p:attrName>
                                        </p:attrNameLst>
                                      </p:cBhvr>
                                      <p:to>
                                        <p:strVal val="visible"/>
                                      </p:to>
                                    </p:set>
                                    <p:animEffect transition="in" filter="fade">
                                      <p:cBhvr>
                                        <p:cTn id="142" dur="500"/>
                                        <p:tgtEl>
                                          <p:spTgt spid="66"/>
                                        </p:tgtEl>
                                      </p:cBhvr>
                                    </p:animEffect>
                                  </p:childTnLst>
                                </p:cTn>
                              </p:par>
                            </p:childTnLst>
                          </p:cTn>
                        </p:par>
                        <p:par>
                          <p:cTn id="143" fill="hold">
                            <p:stCondLst>
                              <p:cond delay="500"/>
                            </p:stCondLst>
                            <p:childTnLst>
                              <p:par>
                                <p:cTn id="144" presetID="22" presetClass="entr" presetSubtype="4" fill="hold" nodeType="afterEffect">
                                  <p:stCondLst>
                                    <p:cond delay="0"/>
                                  </p:stCondLst>
                                  <p:childTnLst>
                                    <p:set>
                                      <p:cBhvr>
                                        <p:cTn id="145" dur="1" fill="hold">
                                          <p:stCondLst>
                                            <p:cond delay="0"/>
                                          </p:stCondLst>
                                        </p:cTn>
                                        <p:tgtEl>
                                          <p:spTgt spid="80"/>
                                        </p:tgtEl>
                                        <p:attrNameLst>
                                          <p:attrName>style.visibility</p:attrName>
                                        </p:attrNameLst>
                                      </p:cBhvr>
                                      <p:to>
                                        <p:strVal val="visible"/>
                                      </p:to>
                                    </p:set>
                                    <p:animEffect transition="in" filter="wipe(down)">
                                      <p:cBhvr>
                                        <p:cTn id="146" dur="500"/>
                                        <p:tgtEl>
                                          <p:spTgt spid="80"/>
                                        </p:tgtEl>
                                      </p:cBhvr>
                                    </p:animEffect>
                                  </p:childTnLst>
                                </p:cTn>
                              </p:par>
                            </p:childTnLst>
                          </p:cTn>
                        </p:par>
                        <p:par>
                          <p:cTn id="147" fill="hold">
                            <p:stCondLst>
                              <p:cond delay="1000"/>
                            </p:stCondLst>
                            <p:childTnLst>
                              <p:par>
                                <p:cTn id="148" presetID="10" presetClass="entr" presetSubtype="0" fill="hold" grpId="0" nodeType="afterEffect">
                                  <p:stCondLst>
                                    <p:cond delay="0"/>
                                  </p:stCondLst>
                                  <p:iterate type="lt">
                                    <p:tmPct val="20000"/>
                                  </p:iterate>
                                  <p:childTnLst>
                                    <p:set>
                                      <p:cBhvr>
                                        <p:cTn id="149" dur="1" fill="hold">
                                          <p:stCondLst>
                                            <p:cond delay="0"/>
                                          </p:stCondLst>
                                        </p:cTn>
                                        <p:tgtEl>
                                          <p:spTgt spid="88"/>
                                        </p:tgtEl>
                                        <p:attrNameLst>
                                          <p:attrName>style.visibility</p:attrName>
                                        </p:attrNameLst>
                                      </p:cBhvr>
                                      <p:to>
                                        <p:strVal val="visible"/>
                                      </p:to>
                                    </p:set>
                                    <p:animEffect transition="in" filter="fade">
                                      <p:cBhvr>
                                        <p:cTn id="150" dur="500"/>
                                        <p:tgtEl>
                                          <p:spTgt spid="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animBg="1"/>
      <p:bldP spid="16" grpId="0" animBg="1"/>
      <p:bldP spid="17" grpId="0" animBg="1"/>
      <p:bldP spid="20" grpId="0" animBg="1"/>
      <p:bldP spid="6" grpId="0" animBg="1"/>
      <p:bldP spid="42" grpId="0" animBg="1"/>
      <p:bldP spid="12" grpId="0" animBg="1"/>
      <p:bldP spid="13" grpId="0" animBg="1"/>
      <p:bldP spid="15" grpId="0" animBg="1"/>
      <p:bldP spid="60" grpId="0" animBg="1"/>
      <p:bldP spid="61" grpId="0" animBg="1"/>
      <p:bldP spid="62" grpId="0" animBg="1"/>
      <p:bldP spid="63" grpId="0" animBg="1"/>
      <p:bldP spid="64" grpId="0" animBg="1"/>
      <p:bldP spid="65" grpId="0" animBg="1"/>
      <p:bldP spid="66" grpId="0" animBg="1"/>
      <p:bldP spid="82" grpId="0"/>
      <p:bldP spid="83" grpId="0"/>
      <p:bldP spid="84" grpId="0"/>
      <p:bldP spid="85" grpId="0"/>
      <p:bldP spid="88"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105032"/>
            <a:ext cx="7787149" cy="584775"/>
          </a:xfrm>
          <a:prstGeom prst="rect">
            <a:avLst/>
          </a:prstGeom>
          <a:noFill/>
        </p:spPr>
        <p:txBody>
          <a:bodyPr wrap="square" rtlCol="0">
            <a:spAutoFit/>
          </a:bodyPr>
          <a:lstStyle/>
          <a:p>
            <a:r>
              <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24:9-22</a:t>
            </a:r>
          </a:p>
        </p:txBody>
      </p:sp>
    </p:spTree>
    <p:extLst>
      <p:ext uri="{BB962C8B-B14F-4D97-AF65-F5344CB8AC3E}">
        <p14:creationId xmlns:p14="http://schemas.microsoft.com/office/powerpoint/2010/main" val="217362692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Theme">
  <a:themeElements>
    <a:clrScheme name="Matthew">
      <a:dk1>
        <a:srgbClr val="FFFFFF"/>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atthew">
      <a:majorFont>
        <a:latin typeface="Penoir"/>
        <a:ea typeface=""/>
        <a:cs typeface=""/>
      </a:majorFont>
      <a:minorFont>
        <a:latin typeface="Penoir"/>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2544961E-0970-4675-8C1A-8ABB0B0FB329}" vid="{F3943BE5-2AEB-44A9-95BA-FC3792F7D80C}"/>
    </a:ext>
  </a:extLst>
</a:theme>
</file>

<file path=docProps/app.xml><?xml version="1.0" encoding="utf-8"?>
<Properties xmlns="http://schemas.openxmlformats.org/officeDocument/2006/extended-properties" xmlns:vt="http://schemas.openxmlformats.org/officeDocument/2006/docPropsVTypes">
  <Template>Matthew</Template>
  <TotalTime>2803</TotalTime>
  <Words>1327</Words>
  <Application>Microsoft Office PowerPoint</Application>
  <PresentationFormat>On-screen Show (4:3)</PresentationFormat>
  <Paragraphs>96</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Times New Roman</vt:lpstr>
      <vt:lpstr>Britannic Bold</vt:lpstr>
      <vt:lpstr>LilyUPC</vt:lpstr>
      <vt:lpstr>Penoir</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 Merrihew</dc:creator>
  <cp:lastModifiedBy>Ken Merrihew</cp:lastModifiedBy>
  <cp:revision>35</cp:revision>
  <dcterms:created xsi:type="dcterms:W3CDTF">2016-07-15T13:53:38Z</dcterms:created>
  <dcterms:modified xsi:type="dcterms:W3CDTF">2016-07-17T12:37:19Z</dcterms:modified>
</cp:coreProperties>
</file>