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61" r:id="rId4"/>
    <p:sldId id="263" r:id="rId5"/>
    <p:sldId id="264" r:id="rId6"/>
    <p:sldId id="265" r:id="rId7"/>
    <p:sldId id="267" r:id="rId8"/>
    <p:sldId id="262" r:id="rId9"/>
    <p:sldId id="259" r:id="rId10"/>
    <p:sldId id="260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6" r:id="rId19"/>
    <p:sldId id="276" r:id="rId20"/>
    <p:sldId id="285" r:id="rId21"/>
    <p:sldId id="282" r:id="rId22"/>
    <p:sldId id="277" r:id="rId23"/>
    <p:sldId id="275" r:id="rId24"/>
    <p:sldId id="278" r:id="rId25"/>
    <p:sldId id="287" r:id="rId26"/>
    <p:sldId id="283" r:id="rId27"/>
    <p:sldId id="279" r:id="rId28"/>
    <p:sldId id="281" r:id="rId29"/>
    <p:sldId id="280" r:id="rId30"/>
    <p:sldId id="288" r:id="rId31"/>
    <p:sldId id="290" r:id="rId32"/>
    <p:sldId id="289" r:id="rId33"/>
  </p:sldIdLst>
  <p:sldSz cx="9144000" cy="6858000" type="screen4x3"/>
  <p:notesSz cx="6858000" cy="9144000"/>
  <p:embeddedFontLst>
    <p:embeddedFont>
      <p:font typeface="Britannic Bold" panose="020B0903060703020204" pitchFamily="34" charset="0"/>
      <p:regular r:id="rId34"/>
    </p:embeddedFont>
    <p:embeddedFont>
      <p:font typeface="LilyUPC" panose="020B0604020202020204" charset="-34"/>
      <p:regular r:id="rId35"/>
      <p:bold r:id="rId36"/>
      <p:italic r:id="rId37"/>
      <p:boldItalic r:id="rId38"/>
    </p:embeddedFont>
    <p:embeddedFont>
      <p:font typeface="Penoir" panose="020B0500000000000000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795" y="2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2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5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0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2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7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6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4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0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6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22DB1-149A-4FB5-BF46-D0E91AD1C571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9935" y="399672"/>
            <a:ext cx="7787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23:1-12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8880" y="323088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A free CD of this message will be available following the service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9598">
            <a:off x="5477248" y="5008546"/>
            <a:ext cx="1027893" cy="10740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/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8662">
            <a:off x="7801268" y="3457782"/>
            <a:ext cx="1019397" cy="10193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/>
          </a:sp3d>
        </p:spPr>
      </p:pic>
      <p:sp>
        <p:nvSpPr>
          <p:cNvPr id="35" name="TextBox 34"/>
          <p:cNvSpPr txBox="1"/>
          <p:nvPr/>
        </p:nvSpPr>
        <p:spPr>
          <a:xfrm>
            <a:off x="5537200" y="4695221"/>
            <a:ext cx="3423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IT WILL ALSO be available LATER THIS WEEK</a:t>
            </a:r>
          </a:p>
          <a:p>
            <a:pPr algn="r"/>
            <a:r>
              <a:rPr lang="en-US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VIA cALVARYOKC.COM</a:t>
            </a:r>
          </a:p>
        </p:txBody>
      </p:sp>
    </p:spTree>
    <p:extLst>
      <p:ext uri="{BB962C8B-B14F-4D97-AF65-F5344CB8AC3E}">
        <p14:creationId xmlns:p14="http://schemas.microsoft.com/office/powerpoint/2010/main" val="123505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23:1-12</a:t>
            </a:r>
          </a:p>
        </p:txBody>
      </p:sp>
    </p:spTree>
    <p:extLst>
      <p:ext uri="{BB962C8B-B14F-4D97-AF65-F5344CB8AC3E}">
        <p14:creationId xmlns:p14="http://schemas.microsoft.com/office/powerpoint/2010/main" val="419360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23:1-12</a:t>
            </a:r>
          </a:p>
        </p:txBody>
      </p:sp>
      <p:pic>
        <p:nvPicPr>
          <p:cNvPr id="6" name="Picture 5" descr="Jewish prayer - Wikipedia, the free encyclo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43" flipH="1">
            <a:off x="570543" y="2042161"/>
            <a:ext cx="2540000" cy="3810000"/>
          </a:xfrm>
          <a:prstGeom prst="rect">
            <a:avLst/>
          </a:prstGeom>
          <a:effectLst>
            <a:outerShdw blurRad="127000" dist="254000" dir="2700000" algn="tl" rotWithShape="0">
              <a:schemeClr val="bg1">
                <a:alpha val="35000"/>
              </a:schemeClr>
            </a:outerShdw>
          </a:effectLst>
        </p:spPr>
      </p:pic>
      <p:pic>
        <p:nvPicPr>
          <p:cNvPr id="9" name="Picture 8" descr="Joven empleando una filacteria 2 en el muro de las lamentaciones en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4179">
            <a:off x="6630880" y="1091024"/>
            <a:ext cx="2095500" cy="3400425"/>
          </a:xfrm>
          <a:prstGeom prst="rect">
            <a:avLst/>
          </a:prstGeom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</p:spPr>
      </p:pic>
      <p:pic>
        <p:nvPicPr>
          <p:cNvPr id="7" name="Picture 6" descr="Judío ortodoxo provisto de Kipá, Talit gadol y tefilín (filacterias ...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9"/>
          <a:stretch/>
        </p:blipFill>
        <p:spPr>
          <a:xfrm>
            <a:off x="2861532" y="1788033"/>
            <a:ext cx="4202987" cy="3771037"/>
          </a:xfrm>
          <a:prstGeom prst="rect">
            <a:avLst/>
          </a:prstGeom>
          <a:effectLst>
            <a:outerShdw blurRad="127000" dist="241300" dir="5400000" algn="t" rotWithShape="0">
              <a:schemeClr val="bg1">
                <a:alpha val="36000"/>
              </a:scheme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62116" y="702023"/>
            <a:ext cx="8200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Deut. 6:8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shall bind them as a sign on your hand, and they shall be as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frontlets between your eyes.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31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23:1-12</a:t>
            </a:r>
          </a:p>
        </p:txBody>
      </p:sp>
    </p:spTree>
    <p:extLst>
      <p:ext uri="{BB962C8B-B14F-4D97-AF65-F5344CB8AC3E}">
        <p14:creationId xmlns:p14="http://schemas.microsoft.com/office/powerpoint/2010/main" val="253253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Rabbi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from Hebrew word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rab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23:1-12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6497" y="1259840"/>
            <a:ext cx="79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</a:t>
            </a:r>
            <a:endParaRPr lang="en-US" sz="3200" b="1" i="1" cap="sm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217" y="1804124"/>
            <a:ext cx="79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Literally,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“my great one”</a:t>
            </a:r>
            <a:endParaRPr lang="en-US" sz="3200" b="1" i="1" cap="sm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937" y="2356092"/>
            <a:ext cx="79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Guru</a:t>
            </a:r>
            <a:endParaRPr lang="en-US" sz="3200" b="1" i="1" cap="sm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48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5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23:1-12</a:t>
            </a:r>
          </a:p>
        </p:txBody>
      </p:sp>
    </p:spTree>
    <p:extLst>
      <p:ext uri="{BB962C8B-B14F-4D97-AF65-F5344CB8AC3E}">
        <p14:creationId xmlns:p14="http://schemas.microsoft.com/office/powerpoint/2010/main" val="350457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giver of life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23:1-12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6497" y="1259840"/>
            <a:ext cx="79713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 Cor. 4:15 ~ </a:t>
            </a:r>
            <a:r>
              <a:rPr lang="en-US" altLang="en-US" sz="32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For though you might have ten thousand instructors in Christ, yet you do not have many fathers; for in Christ Jesus I have begotten you through the gospel.</a:t>
            </a:r>
            <a:endParaRPr lang="en-US" altLang="en-US" sz="4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70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23:1-12</a:t>
            </a:r>
          </a:p>
        </p:txBody>
      </p:sp>
    </p:spTree>
    <p:extLst>
      <p:ext uri="{BB962C8B-B14F-4D97-AF65-F5344CB8AC3E}">
        <p14:creationId xmlns:p14="http://schemas.microsoft.com/office/powerpoint/2010/main" val="178991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better,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</a:t>
            </a:r>
            <a:endParaRPr lang="en-US" sz="7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23:1-12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6497" y="1259840"/>
            <a:ext cx="79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Only here and in v. 8</a:t>
            </a:r>
            <a:endParaRPr lang="en-US" altLang="en-US" sz="4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217" y="1804124"/>
            <a:ext cx="7971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14:6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said to him, “I am the way, the truth, and the life. No one comes to the Father except through Me.”</a:t>
            </a:r>
          </a:p>
        </p:txBody>
      </p:sp>
    </p:spTree>
    <p:extLst>
      <p:ext uri="{BB962C8B-B14F-4D97-AF65-F5344CB8AC3E}">
        <p14:creationId xmlns:p14="http://schemas.microsoft.com/office/powerpoint/2010/main" val="124225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23:1-12</a:t>
            </a:r>
          </a:p>
        </p:txBody>
      </p:sp>
    </p:spTree>
    <p:extLst>
      <p:ext uri="{BB962C8B-B14F-4D97-AF65-F5344CB8AC3E}">
        <p14:creationId xmlns:p14="http://schemas.microsoft.com/office/powerpoint/2010/main" val="40219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88102" y="4778914"/>
            <a:ext cx="1646231" cy="593377"/>
          </a:xfrm>
          <a:prstGeom prst="rect">
            <a:avLst/>
          </a:prstGeom>
          <a:solidFill>
            <a:srgbClr val="7030A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73322" y="1700943"/>
            <a:ext cx="1682581" cy="593377"/>
          </a:xfrm>
          <a:prstGeom prst="rect">
            <a:avLst/>
          </a:prstGeom>
          <a:solidFill>
            <a:srgbClr val="7030A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2116" y="702023"/>
            <a:ext cx="8200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Ps. 111:9 (KJV)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sent redemption unto his people: he hath commanded his covenant forever: holy and reverend is his name.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23:1-12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6497" y="2220340"/>
            <a:ext cx="7971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yare`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yaw-RAY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~ usually translated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fear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or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be afraid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901" y="3264084"/>
            <a:ext cx="79713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Ps. 11:9 (NKJV)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has sent redemption to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people;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has commanded His covenant forever: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Holy and awesome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His name.</a:t>
            </a:r>
          </a:p>
        </p:txBody>
      </p:sp>
    </p:spTree>
    <p:extLst>
      <p:ext uri="{BB962C8B-B14F-4D97-AF65-F5344CB8AC3E}">
        <p14:creationId xmlns:p14="http://schemas.microsoft.com/office/powerpoint/2010/main" val="151874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2" grpId="0"/>
      <p:bldP spid="4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throw a little girl a ball, and it will hit her in the nose.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23:1-12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0880" y="1670428"/>
            <a:ext cx="7971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throw a little boy a ball, and he will try to catch it. Then it will hit him in the nose.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520" y="2614059"/>
            <a:ext cx="82001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dress your little girl in her Easter Sunday best, and she'll look just as pretty when you finally make it to church an hour later.</a:t>
            </a:r>
          </a:p>
          <a:p>
            <a:endParaRPr lang="en-US" sz="3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284" y="4051188"/>
            <a:ext cx="79713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dress a boy in his Easter Sunday best, and he'll somehow find every mud puddle from your home to the church, even if you're driving there.</a:t>
            </a:r>
          </a:p>
        </p:txBody>
      </p:sp>
    </p:spTree>
    <p:extLst>
      <p:ext uri="{BB962C8B-B14F-4D97-AF65-F5344CB8AC3E}">
        <p14:creationId xmlns:p14="http://schemas.microsoft.com/office/powerpoint/2010/main" val="4275587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23:1-12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6547" y="729984"/>
            <a:ext cx="1246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43185" y="728704"/>
            <a:ext cx="2656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opposed to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0182" y="4671892"/>
            <a:ext cx="23754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Reverend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86938" y="4678296"/>
            <a:ext cx="3703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Plain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Christian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5675" y="3571800"/>
            <a:ext cx="3188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Reverend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48518" y="3578204"/>
            <a:ext cx="37408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Kinda-sorta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Reverend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2116" y="2480672"/>
            <a:ext cx="31722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Reverend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85658" y="2487076"/>
            <a:ext cx="3703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Left/Wrong Reverend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4395" y="1380580"/>
            <a:ext cx="3188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Reverend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47238" y="1386984"/>
            <a:ext cx="37408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Not-so-much Reverend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747256" y="750905"/>
            <a:ext cx="1082168" cy="5334850"/>
            <a:chOff x="3747256" y="750905"/>
            <a:chExt cx="1082168" cy="5334850"/>
          </a:xfrm>
        </p:grpSpPr>
        <p:sp>
          <p:nvSpPr>
            <p:cNvPr id="2" name="Rectangle 1"/>
            <p:cNvSpPr/>
            <p:nvPr/>
          </p:nvSpPr>
          <p:spPr>
            <a:xfrm>
              <a:off x="3780552" y="750905"/>
              <a:ext cx="1045028" cy="533485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3780552" y="4975842"/>
              <a:ext cx="1045028" cy="0"/>
            </a:xfrm>
            <a:prstGeom prst="line">
              <a:avLst/>
            </a:prstGeom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763904" y="3873774"/>
              <a:ext cx="1045028" cy="0"/>
            </a:xfrm>
            <a:prstGeom prst="line">
              <a:avLst/>
            </a:prstGeom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747256" y="2771706"/>
              <a:ext cx="1045028" cy="0"/>
            </a:xfrm>
            <a:prstGeom prst="line">
              <a:avLst/>
            </a:prstGeom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784396" y="1617826"/>
              <a:ext cx="1045028" cy="0"/>
            </a:xfrm>
            <a:prstGeom prst="line">
              <a:avLst/>
            </a:prstGeom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/>
          <p:cNvSpPr/>
          <p:nvPr/>
        </p:nvSpPr>
        <p:spPr>
          <a:xfrm>
            <a:off x="4038370" y="5506030"/>
            <a:ext cx="567771" cy="567771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203200" h="355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4040207" y="4688945"/>
            <a:ext cx="567771" cy="567771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203200" h="355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4042047" y="3592767"/>
            <a:ext cx="567771" cy="567771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203200" h="355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4043884" y="2489248"/>
            <a:ext cx="567771" cy="567771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203200" h="355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4049390" y="1334312"/>
            <a:ext cx="567771" cy="567771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203200" h="355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32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-0.00086 -0.11875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0.00052 -0.16019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0.00035 -0.16111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-0.00017 -0.16852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3" grpId="0"/>
      <p:bldP spid="9" grpId="0"/>
      <p:bldP spid="9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40" grpId="0"/>
      <p:bldP spid="42" grpId="0" animBg="1"/>
      <p:bldP spid="42" grpId="1" animBg="1"/>
      <p:bldP spid="42" grpId="3" animBg="1"/>
      <p:bldP spid="43" grpId="3" animBg="1"/>
      <p:bldP spid="43" grpId="4" animBg="1"/>
      <p:bldP spid="43" grpId="5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23:1-12</a:t>
            </a:r>
          </a:p>
        </p:txBody>
      </p:sp>
    </p:spTree>
    <p:extLst>
      <p:ext uri="{BB962C8B-B14F-4D97-AF65-F5344CB8AC3E}">
        <p14:creationId xmlns:p14="http://schemas.microsoft.com/office/powerpoint/2010/main" val="133468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7663" y="1151614"/>
            <a:ext cx="1390563" cy="539434"/>
          </a:xfrm>
          <a:prstGeom prst="rect">
            <a:avLst/>
          </a:prstGeom>
          <a:solidFill>
            <a:srgbClr val="7030A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2116" y="702023"/>
            <a:ext cx="82001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 cathedra</a:t>
            </a:r>
            <a:r>
              <a:rPr lang="en-US" sz="2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“By a definition ‘ex cathedra’ is meant a formal infallible decision of the pope, obligatory on all the faithful.” </a:t>
            </a:r>
            <a:r>
              <a:rPr lang="en-US" sz="2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The Catholic Encyclopedia, ref. </a:t>
            </a:r>
            <a:r>
              <a:rPr lang="en-US" sz="29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Cathedra</a:t>
            </a:r>
            <a:endParaRPr lang="en-US" sz="2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23:1-12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836" y="2544903"/>
            <a:ext cx="820010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Infallibility: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“In general, exemption or immunity from liability to error or failure; in particular in theological usage, the supernatural prerogative by which the Church of Christ is, by a special Divine assistance, preserved from liability to error in her definitive dogmatic teaching regarding matters of faith and morals.” </a:t>
            </a:r>
            <a:r>
              <a:rPr lang="en-US" sz="2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The Catholic Encyclopedia, ref. </a:t>
            </a:r>
            <a:r>
              <a:rPr lang="en-US" sz="29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Infallibility</a:t>
            </a:r>
            <a:endParaRPr lang="en-US" sz="2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07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23:1-12</a:t>
            </a:r>
          </a:p>
        </p:txBody>
      </p:sp>
    </p:spTree>
    <p:extLst>
      <p:ext uri="{BB962C8B-B14F-4D97-AF65-F5344CB8AC3E}">
        <p14:creationId xmlns:p14="http://schemas.microsoft.com/office/powerpoint/2010/main" val="412668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Sam. 24:1-6 ~ </a:t>
            </a:r>
            <a:endParaRPr lang="en-US" sz="7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23:1-12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6497" y="1229104"/>
            <a:ext cx="79713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“The </a:t>
            </a:r>
            <a:r>
              <a:rPr lang="en-US" sz="3200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forbid that I should do this thing to my master, the </a:t>
            </a:r>
            <a:r>
              <a:rPr lang="en-US" sz="3200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’s anointed, to stretch out my hand against him, seeing he is the anointed of the </a:t>
            </a:r>
            <a:r>
              <a:rPr lang="en-US" sz="3200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alt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217" y="3794280"/>
            <a:ext cx="79713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</a:t>
            </a:r>
            <a:r>
              <a:rPr lang="en-US" sz="3200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forbid that I should stretch out my hand against the </a:t>
            </a:r>
            <a:r>
              <a:rPr lang="en-US" sz="3200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’s anointed. But please, take now the spear and the jug of water that are by his head, and let us go.”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0836" y="3228779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Sam. 26:5-11 ~ </a:t>
            </a:r>
            <a:endParaRPr lang="en-US" sz="7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5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Ps. 62:2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only is my rock and my salvation;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is my defense;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shall not be greatly moved.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23:1-12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95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23:1-12</a:t>
            </a:r>
          </a:p>
        </p:txBody>
      </p:sp>
    </p:spTree>
    <p:extLst>
      <p:ext uri="{BB962C8B-B14F-4D97-AF65-F5344CB8AC3E}">
        <p14:creationId xmlns:p14="http://schemas.microsoft.com/office/powerpoint/2010/main" val="148202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Eph. 2:19-20 ~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Now, therefore, you are no longer strangers and foreigners, but fellow citizens with the saints and members of the household of God,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having been built on the foundation of the apostles and prophets, Jesus Christ Himself being the chief cornerstone,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23:1-12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94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 Campbell Morgan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essential thing in religion is Life.  The false knew nothing of life in the soul, the false spent its time in making burdens, and binding them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men.  </a:t>
            </a:r>
            <a:r>
              <a:rPr lang="en-US" sz="3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the difference between false and true religion.  False religion is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true religion is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The difference between the two is Life.”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23:1-12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89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23:1-12</a:t>
            </a:r>
          </a:p>
        </p:txBody>
      </p:sp>
    </p:spTree>
    <p:extLst>
      <p:ext uri="{BB962C8B-B14F-4D97-AF65-F5344CB8AC3E}">
        <p14:creationId xmlns:p14="http://schemas.microsoft.com/office/powerpoint/2010/main" val="16586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Boys' rooms are usually messy.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23:1-12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0880" y="1240124"/>
            <a:ext cx="7971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Girls' rooms are usually messy, except it's a good smelling mess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520" y="2229859"/>
            <a:ext cx="8200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baby girl will pick up a stick and look in wonderment at what God has made.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7284" y="3198264"/>
            <a:ext cx="7971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baby boy will pick up a stick and turn it into a gun.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2608" y="4172631"/>
            <a:ext cx="8200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girls play with Barbie and Ken dolls, they like to dress them up and play house with them.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1372" y="5141036"/>
            <a:ext cx="7971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dirty="0"/>
              <a:t>When boys play with Barbie and Ken dolls, they like to tear off their appendages.</a:t>
            </a:r>
          </a:p>
        </p:txBody>
      </p:sp>
    </p:spTree>
    <p:extLst>
      <p:ext uri="{BB962C8B-B14F-4D97-AF65-F5344CB8AC3E}">
        <p14:creationId xmlns:p14="http://schemas.microsoft.com/office/powerpoint/2010/main" val="381149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/>
      <p:bldP spid="4" grpId="1"/>
      <p:bldP spid="5" grpId="0"/>
      <p:bldP spid="5" grpId="1"/>
      <p:bldP spid="6" grpId="0"/>
      <p:bldP spid="6" grpId="1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L.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Moody</a:t>
            </a:r>
            <a:r>
              <a:rPr lang="en-US" sz="3200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(1837–1899) ~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man can counterfeit love, he can counterfeit faith, he can counterfeit hope and all the other graces, but it is very difficult to counterfeit humility.”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23:1-12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836" y="2721635"/>
            <a:ext cx="82001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H. Spurgeon</a:t>
            </a:r>
            <a:r>
              <a:rPr lang="en-US" sz="3200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(1834–1892)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“He whose garments are the whitest will best perceive the spots upon them. He whose crown shines the brightest will know when he has lost a jewel. He who gives the most light to the world will always be able to discover his own darkness.”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884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oy</a:t>
            </a:r>
            <a:r>
              <a:rPr lang="en-US" sz="3200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M. P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earson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“Being humble involves the willingness to be reckoned a failure in everyone’s sight but God’s.”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23:1-12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46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23:1-12</a:t>
            </a:r>
          </a:p>
        </p:txBody>
      </p:sp>
    </p:spTree>
    <p:extLst>
      <p:ext uri="{BB962C8B-B14F-4D97-AF65-F5344CB8AC3E}">
        <p14:creationId xmlns:p14="http://schemas.microsoft.com/office/powerpoint/2010/main" val="335355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Boys couldn't care less if their hair is unruly.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23:1-12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0880" y="1240124"/>
            <a:ext cx="79713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their bangs got cut a quarter-inch too short, girls would rather lock themselves in their room for two weeks than be seen in public.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520" y="2660163"/>
            <a:ext cx="8200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Baby girls find mommy's makeup and almost instinctively start painting their face.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7284" y="3628568"/>
            <a:ext cx="7971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Baby boys find mommy's makeup and almost instinctively start painting the walls.</a:t>
            </a:r>
          </a:p>
        </p:txBody>
      </p:sp>
    </p:spTree>
    <p:extLst>
      <p:ext uri="{BB962C8B-B14F-4D97-AF65-F5344CB8AC3E}">
        <p14:creationId xmlns:p14="http://schemas.microsoft.com/office/powerpoint/2010/main" val="418427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 girl accidentally burps, she will be embarrassed.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23:1-12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0880" y="1678112"/>
            <a:ext cx="7971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 boy accidently burps, he will follow it with a dozen fake burps.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520" y="2644795"/>
            <a:ext cx="8200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Boys grow their fingernails long because they're too lazy to cut them.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7284" y="3651620"/>
            <a:ext cx="79713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Girls grow their fingernails long - not because they look nice - but because they can dig them into a boy’s arm.</a:t>
            </a:r>
          </a:p>
        </p:txBody>
      </p:sp>
    </p:spTree>
    <p:extLst>
      <p:ext uri="{BB962C8B-B14F-4D97-AF65-F5344CB8AC3E}">
        <p14:creationId xmlns:p14="http://schemas.microsoft.com/office/powerpoint/2010/main" val="165602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Girls are attracted to boys, even at an early age.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23:1-12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0880" y="1678112"/>
            <a:ext cx="79713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an early age, boys are attracted to dirt.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520" y="2214491"/>
            <a:ext cx="82001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baby girls talk before boys do.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7284" y="2760276"/>
            <a:ext cx="7971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boys talk, they learn how to make machine-gun noises.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240" y="3757695"/>
            <a:ext cx="82001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Girls will cry if someone dies in a movie.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6004" y="4303480"/>
            <a:ext cx="79713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Boys will cry if you turn off the DVD after they've watched the “Teenage Mutant Ninja Turtles” movie only three times in a row.</a:t>
            </a:r>
          </a:p>
        </p:txBody>
      </p:sp>
    </p:spTree>
    <p:extLst>
      <p:ext uri="{BB962C8B-B14F-4D97-AF65-F5344CB8AC3E}">
        <p14:creationId xmlns:p14="http://schemas.microsoft.com/office/powerpoint/2010/main" val="328230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5" grpId="1"/>
      <p:bldP spid="6" grpId="0"/>
      <p:bldP spid="6" grpId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Girls turn into women.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23:1-12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0880" y="1201704"/>
            <a:ext cx="79713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Boys turn into bigger boys.</a:t>
            </a:r>
          </a:p>
        </p:txBody>
      </p:sp>
    </p:spTree>
    <p:extLst>
      <p:ext uri="{BB962C8B-B14F-4D97-AF65-F5344CB8AC3E}">
        <p14:creationId xmlns:p14="http://schemas.microsoft.com/office/powerpoint/2010/main" val="352214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23:1-12</a:t>
            </a:r>
          </a:p>
        </p:txBody>
      </p:sp>
    </p:spTree>
    <p:extLst>
      <p:ext uri="{BB962C8B-B14F-4D97-AF65-F5344CB8AC3E}">
        <p14:creationId xmlns:p14="http://schemas.microsoft.com/office/powerpoint/2010/main" val="23114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23:1-12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14968" r="9511"/>
          <a:stretch/>
        </p:blipFill>
        <p:spPr>
          <a:xfrm rot="170025">
            <a:off x="1195635" y="1173553"/>
            <a:ext cx="6153374" cy="4272528"/>
          </a:xfrm>
          <a:prstGeom prst="rect">
            <a:avLst/>
          </a:prstGeom>
          <a:effectLst>
            <a:outerShdw blurRad="127000" dist="254000" dir="2700000" algn="tl" rotWithShape="0">
              <a:schemeClr val="bg1">
                <a:alpha val="35000"/>
              </a:scheme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98494" y="968188"/>
            <a:ext cx="46718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“Moses’ seat” from 4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 synagogue in Chorazin</a:t>
            </a:r>
          </a:p>
        </p:txBody>
      </p:sp>
    </p:spTree>
    <p:extLst>
      <p:ext uri="{BB962C8B-B14F-4D97-AF65-F5344CB8AC3E}">
        <p14:creationId xmlns:p14="http://schemas.microsoft.com/office/powerpoint/2010/main" val="412931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Matthew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atthew">
      <a:majorFont>
        <a:latin typeface="Penoir"/>
        <a:ea typeface=""/>
        <a:cs typeface=""/>
      </a:majorFont>
      <a:minorFont>
        <a:latin typeface="Penoir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544961E-0970-4675-8C1A-8ABB0B0FB329}" vid="{F3943BE5-2AEB-44A9-95BA-FC3792F7D8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Matthew</Template>
  <TotalTime>325</TotalTime>
  <Words>1206</Words>
  <Application>Microsoft Office PowerPoint</Application>
  <PresentationFormat>On-screen Show (4:3)</PresentationFormat>
  <Paragraphs>103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Times New Roman</vt:lpstr>
      <vt:lpstr>Britannic Bold</vt:lpstr>
      <vt:lpstr>LilyUPC</vt:lpstr>
      <vt:lpstr>Penoir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24</cp:revision>
  <dcterms:created xsi:type="dcterms:W3CDTF">2016-06-17T15:28:30Z</dcterms:created>
  <dcterms:modified xsi:type="dcterms:W3CDTF">2016-06-19T12:30:41Z</dcterms:modified>
</cp:coreProperties>
</file>