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 id="258" r:id="rId4"/>
    <p:sldId id="259" r:id="rId5"/>
    <p:sldId id="260" r:id="rId6"/>
    <p:sldId id="263" r:id="rId7"/>
    <p:sldId id="264" r:id="rId8"/>
    <p:sldId id="272" r:id="rId9"/>
    <p:sldId id="261" r:id="rId10"/>
    <p:sldId id="267" r:id="rId11"/>
    <p:sldId id="262" r:id="rId12"/>
    <p:sldId id="270" r:id="rId13"/>
    <p:sldId id="268" r:id="rId14"/>
    <p:sldId id="271" r:id="rId15"/>
    <p:sldId id="269" r:id="rId16"/>
    <p:sldId id="265" r:id="rId17"/>
    <p:sldId id="266" r:id="rId18"/>
  </p:sldIdLst>
  <p:sldSz cx="9144000" cy="6858000" type="screen4x3"/>
  <p:notesSz cx="6858000" cy="9144000"/>
  <p:embeddedFontLst>
    <p:embeddedFont>
      <p:font typeface="Britannic Bold" panose="020B0903060703020204" pitchFamily="34" charset="0"/>
      <p:regular r:id="rId19"/>
    </p:embeddedFont>
    <p:embeddedFont>
      <p:font typeface="LilyUPC" panose="020B0604020202020204" charset="-34"/>
      <p:regular r:id="rId20"/>
      <p:bold r:id="rId21"/>
      <p:italic r:id="rId22"/>
      <p:boldItalic r:id="rId23"/>
    </p:embeddedFont>
    <p:embeddedFont>
      <p:font typeface="Mitzvah" pitchFamily="2" charset="0"/>
      <p:regular r:id="rId24"/>
    </p:embeddedFont>
    <p:embeddedFont>
      <p:font typeface="Penoir" panose="020B0500000000000000" pitchFamily="34" charset="0"/>
      <p:regular r:id="rId25"/>
      <p:bold r:id="rId26"/>
      <p:italic r:id="rId27"/>
      <p:boldItalic r:id="rId28"/>
    </p:embeddedFont>
    <p:embeddedFont>
      <p:font typeface="Comic Sans MS" panose="030F0702030302020204" pitchFamily="66"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9D"/>
    <a:srgbClr val="FF66FF"/>
    <a:srgbClr val="FF33CC"/>
    <a:srgbClr val="F56B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howGuides="1">
      <p:cViewPr>
        <p:scale>
          <a:sx n="69" d="100"/>
          <a:sy n="69" d="100"/>
        </p:scale>
        <p:origin x="60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2222238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74753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42803019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422DB1-149A-4FB5-BF46-D0E91AD1C57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81220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422DB1-149A-4FB5-BF46-D0E91AD1C571}" type="datetimeFigureOut">
              <a:rPr lang="en-US" smtClean="0"/>
              <a:t>6/3/2016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4109714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422DB1-149A-4FB5-BF46-D0E91AD1C571}"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2984867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422DB1-149A-4FB5-BF46-D0E91AD1C571}" type="datetimeFigureOut">
              <a:rPr lang="en-US" smtClean="0"/>
              <a:t>6/3/2016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96823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422DB1-149A-4FB5-BF46-D0E91AD1C571}" type="datetimeFigureOut">
              <a:rPr lang="en-US" smtClean="0"/>
              <a:t>6/3/2016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33845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22DB1-149A-4FB5-BF46-D0E91AD1C571}" type="datetimeFigureOut">
              <a:rPr lang="en-US" smtClean="0"/>
              <a:t>6/3/2016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862100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10710892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422DB1-149A-4FB5-BF46-D0E91AD1C571}" type="datetimeFigureOut">
              <a:rPr lang="en-US" smtClean="0"/>
              <a:t>6/3/2016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D9D851-C48A-4727-9434-7F72C37547BB}" type="slidenum">
              <a:rPr lang="en-US" smtClean="0"/>
              <a:t>‹#›</a:t>
            </a:fld>
            <a:endParaRPr lang="en-US"/>
          </a:p>
        </p:txBody>
      </p:sp>
    </p:spTree>
    <p:extLst>
      <p:ext uri="{BB962C8B-B14F-4D97-AF65-F5344CB8AC3E}">
        <p14:creationId xmlns:p14="http://schemas.microsoft.com/office/powerpoint/2010/main" val="637161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22DB1-149A-4FB5-BF46-D0E91AD1C571}" type="datetimeFigureOut">
              <a:rPr lang="en-US" smtClean="0"/>
              <a:t>6/3/2016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D9D851-C48A-4727-9434-7F72C37547BB}" type="slidenum">
              <a:rPr lang="en-US" smtClean="0"/>
              <a:t>‹#›</a:t>
            </a:fld>
            <a:endParaRPr lang="en-US"/>
          </a:p>
        </p:txBody>
      </p:sp>
    </p:spTree>
    <p:extLst>
      <p:ext uri="{BB962C8B-B14F-4D97-AF65-F5344CB8AC3E}">
        <p14:creationId xmlns:p14="http://schemas.microsoft.com/office/powerpoint/2010/main" val="323031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89935" y="399672"/>
            <a:ext cx="7787149" cy="923330"/>
          </a:xfrm>
          <a:prstGeom prst="rect">
            <a:avLst/>
          </a:prstGeom>
          <a:noFill/>
        </p:spPr>
        <p:txBody>
          <a:bodyPr wrap="square" rtlCol="0">
            <a:spAutoFit/>
          </a:bodyPr>
          <a:lstStyle/>
          <a:p>
            <a:r>
              <a:rPr lang="en-US" sz="54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
        <p:nvSpPr>
          <p:cNvPr id="5" name="TextBox 4"/>
          <p:cNvSpPr txBox="1"/>
          <p:nvPr/>
        </p:nvSpPr>
        <p:spPr>
          <a:xfrm>
            <a:off x="5008880" y="3230880"/>
            <a:ext cx="3200400" cy="923330"/>
          </a:xfrm>
          <a:prstGeom prst="rect">
            <a:avLst/>
          </a:prstGeom>
          <a:noFill/>
        </p:spPr>
        <p:txBody>
          <a:bodyPr wrap="square" rtlCol="0">
            <a:spAutoFit/>
          </a:bodyPr>
          <a:lstStyle/>
          <a:p>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A free CD of this message will be available following the service</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79598">
            <a:off x="5477248" y="5008546"/>
            <a:ext cx="1027893" cy="1074076"/>
          </a:xfrm>
          <a:prstGeom prst="rect">
            <a:avLst/>
          </a:prstGeom>
          <a:scene3d>
            <a:camera prst="orthographicFront"/>
            <a:lightRig rig="threePt" dir="t"/>
          </a:scene3d>
          <a:sp3d>
            <a:bevelT w="190500" h="190500"/>
          </a:sp3d>
        </p:spPr>
      </p:pic>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18662">
            <a:off x="7801268" y="3457782"/>
            <a:ext cx="1019397" cy="1019397"/>
          </a:xfrm>
          <a:prstGeom prst="rect">
            <a:avLst/>
          </a:prstGeom>
          <a:scene3d>
            <a:camera prst="orthographicFront"/>
            <a:lightRig rig="threePt" dir="t"/>
          </a:scene3d>
          <a:sp3d>
            <a:bevelT w="190500" h="190500"/>
          </a:sp3d>
        </p:spPr>
      </p:pic>
      <p:sp>
        <p:nvSpPr>
          <p:cNvPr id="35" name="TextBox 34"/>
          <p:cNvSpPr txBox="1"/>
          <p:nvPr/>
        </p:nvSpPr>
        <p:spPr>
          <a:xfrm>
            <a:off x="5537200" y="4695221"/>
            <a:ext cx="3423249" cy="923330"/>
          </a:xfrm>
          <a:prstGeom prst="rect">
            <a:avLst/>
          </a:prstGeom>
          <a:noFill/>
        </p:spPr>
        <p:txBody>
          <a:bodyPr wrap="square" rtlCol="0">
            <a:spAutoFit/>
          </a:bodyPr>
          <a:lstStyle/>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IT WILL ALSO be available LATER THIS WEEK</a:t>
            </a:r>
          </a:p>
          <a:p>
            <a:pPr algn="r"/>
            <a:r>
              <a:rPr lang="en-US" cap="all" dirty="0">
                <a:solidFill>
                  <a:schemeClr val="bg1"/>
                </a:solidFill>
                <a:effectLst>
                  <a:outerShdw blurRad="38100" dist="38100" dir="2700000" algn="tl">
                    <a:srgbClr val="000000">
                      <a:alpha val="43137"/>
                    </a:srgbClr>
                  </a:outerShdw>
                </a:effectLst>
                <a:latin typeface="Britannic Bold" panose="020B0903060703020204" pitchFamily="34" charset="0"/>
              </a:rPr>
              <a:t>VIA cALVARYOKC.COM</a:t>
            </a:r>
          </a:p>
        </p:txBody>
      </p:sp>
    </p:spTree>
    <p:extLst>
      <p:ext uri="{BB962C8B-B14F-4D97-AF65-F5344CB8AC3E}">
        <p14:creationId xmlns:p14="http://schemas.microsoft.com/office/powerpoint/2010/main" val="123505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pPr lvl="0" algn="just" eaLnBrk="0" fontAlgn="base" hangingPunct="0">
              <a:spcBef>
                <a:spcPct val="0"/>
              </a:spcBef>
              <a:spcAft>
                <a:spcPct val="0"/>
              </a:spcAft>
            </a:pPr>
            <a:r>
              <a:rPr lang="en-US" altLang="en-US" sz="3200" dirty="0">
                <a:solidFill>
                  <a:schemeClr val="bg1"/>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1 John 4:20 ~ </a:t>
            </a:r>
            <a:r>
              <a:rPr lang="en-US" altLang="en-US" sz="3200" dirty="0">
                <a:solidFill>
                  <a:srgbClr val="FFFF00"/>
                </a:solidFill>
                <a:effectLst>
                  <a:outerShdw blurRad="38100" dist="38100" dir="2700000" algn="tl">
                    <a:srgbClr val="000000">
                      <a:alpha val="43137"/>
                    </a:srgbClr>
                  </a:outerShdw>
                </a:effectLst>
                <a:latin typeface="+mj-lt"/>
                <a:ea typeface="Times New Roman" panose="02020603050405020304" pitchFamily="18" charset="0"/>
                <a:cs typeface="Arial" panose="020B0604020202020204" pitchFamily="34" charset="0"/>
              </a:rPr>
              <a:t>If someone says, “I love God,” and hates his brother, he is a liar; for he who does not love his brother whom he has seen, how can he love God whom he has not seen?</a:t>
            </a:r>
            <a:endParaRPr lang="en-US" altLang="en-US" sz="4400" dirty="0">
              <a:solidFill>
                <a:srgbClr val="FFFF00"/>
              </a:solidFill>
              <a:effectLst>
                <a:outerShdw blurRad="38100" dist="38100" dir="2700000" algn="tl">
                  <a:srgbClr val="000000">
                    <a:alpha val="43137"/>
                  </a:srgbClr>
                </a:outerShdw>
              </a:effectLst>
              <a:latin typeface="+mj-lt"/>
              <a:cs typeface="Arial" panose="020B0604020202020204"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
        <p:nvSpPr>
          <p:cNvPr id="4" name="Rectangle 1"/>
          <p:cNvSpPr>
            <a:spLocks noChangeArrowheads="1"/>
          </p:cNvSpPr>
          <p:nvPr/>
        </p:nvSpPr>
        <p:spPr bwMode="auto">
          <a:xfrm>
            <a:off x="4479634"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83996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24042552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741923"/>
            <a:ext cx="8312727" cy="4515186"/>
          </a:xfrm>
          <a:prstGeom prst="rect">
            <a:avLst/>
          </a:prstGeom>
        </p:spPr>
      </p:pic>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grpSp>
        <p:nvGrpSpPr>
          <p:cNvPr id="15" name="Group 14"/>
          <p:cNvGrpSpPr/>
          <p:nvPr/>
        </p:nvGrpSpPr>
        <p:grpSpPr>
          <a:xfrm>
            <a:off x="166251" y="781798"/>
            <a:ext cx="2854040" cy="1755403"/>
            <a:chOff x="166251" y="781798"/>
            <a:chExt cx="2854040" cy="1755403"/>
          </a:xfrm>
        </p:grpSpPr>
        <p:sp>
          <p:nvSpPr>
            <p:cNvPr id="12" name="Oval Callout 11"/>
            <p:cNvSpPr/>
            <p:nvPr/>
          </p:nvSpPr>
          <p:spPr>
            <a:xfrm flipH="1">
              <a:off x="166251" y="781798"/>
              <a:ext cx="2840185" cy="1755403"/>
            </a:xfrm>
            <a:prstGeom prst="wedgeEllipseCallout">
              <a:avLst/>
            </a:prstGeom>
            <a:solidFill>
              <a:schemeClr val="bg1"/>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74073" y="1059873"/>
              <a:ext cx="2646218" cy="1477328"/>
            </a:xfrm>
            <a:prstGeom prst="rect">
              <a:avLst/>
            </a:prstGeom>
            <a:noFill/>
          </p:spPr>
          <p:txBody>
            <a:bodyPr wrap="square" rtlCol="0">
              <a:spAutoFit/>
            </a:bodyPr>
            <a:lstStyle/>
            <a:p>
              <a:pPr algn="ctr"/>
              <a:r>
                <a:rPr lang="en-US" b="1" dirty="0">
                  <a:solidFill>
                    <a:schemeClr val="bg2">
                      <a:lumMod val="10000"/>
                    </a:schemeClr>
                  </a:solidFill>
                  <a:latin typeface="Comic Sans MS" panose="030F0702030302020204" pitchFamily="66" charset="0"/>
                </a:rPr>
                <a:t>“I feel bad that</a:t>
              </a:r>
            </a:p>
            <a:p>
              <a:pPr algn="ctr"/>
              <a:r>
                <a:rPr lang="en-US" b="1" dirty="0">
                  <a:solidFill>
                    <a:schemeClr val="bg2">
                      <a:lumMod val="10000"/>
                    </a:schemeClr>
                  </a:solidFill>
                  <a:latin typeface="Comic Sans MS" panose="030F0702030302020204" pitchFamily="66" charset="0"/>
                </a:rPr>
                <a:t>I called Susie names and hurt her feelings. I'm sorry I did it.”</a:t>
              </a:r>
            </a:p>
            <a:p>
              <a:pPr algn="ctr"/>
              <a:endParaRPr lang="en-US" dirty="0">
                <a:solidFill>
                  <a:schemeClr val="bg2">
                    <a:lumMod val="10000"/>
                  </a:schemeClr>
                </a:solidFill>
                <a:latin typeface="Comic Sans MS" panose="030F0702030302020204" pitchFamily="66" charset="0"/>
              </a:endParaRPr>
            </a:p>
          </p:txBody>
        </p:sp>
      </p:grpSp>
      <p:grpSp>
        <p:nvGrpSpPr>
          <p:cNvPr id="24" name="Group 23"/>
          <p:cNvGrpSpPr/>
          <p:nvPr/>
        </p:nvGrpSpPr>
        <p:grpSpPr>
          <a:xfrm>
            <a:off x="4367481" y="920615"/>
            <a:ext cx="2038183" cy="1363302"/>
            <a:chOff x="4367481" y="920615"/>
            <a:chExt cx="2038183" cy="1363302"/>
          </a:xfrm>
        </p:grpSpPr>
        <p:sp>
          <p:nvSpPr>
            <p:cNvPr id="23" name="Oval Callout 22"/>
            <p:cNvSpPr/>
            <p:nvPr/>
          </p:nvSpPr>
          <p:spPr>
            <a:xfrm>
              <a:off x="4367481" y="920615"/>
              <a:ext cx="2038183" cy="1363302"/>
            </a:xfrm>
            <a:prstGeom prst="wedgeEllipseCallout">
              <a:avLst>
                <a:gd name="adj1" fmla="val -41905"/>
                <a:gd name="adj2" fmla="val 49797"/>
              </a:avLst>
            </a:prstGeom>
            <a:solidFill>
              <a:schemeClr val="bg1"/>
            </a:solidFill>
            <a:ln w="190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555300" y="1041397"/>
              <a:ext cx="1779544" cy="1200329"/>
            </a:xfrm>
            <a:prstGeom prst="rect">
              <a:avLst/>
            </a:prstGeom>
            <a:noFill/>
          </p:spPr>
          <p:txBody>
            <a:bodyPr wrap="square" rtlCol="0">
              <a:spAutoFit/>
            </a:bodyPr>
            <a:lstStyle/>
            <a:p>
              <a:pPr algn="ctr"/>
              <a:r>
                <a:rPr lang="en-US" b="1" dirty="0">
                  <a:solidFill>
                    <a:schemeClr val="bg2">
                      <a:lumMod val="10000"/>
                    </a:schemeClr>
                  </a:solidFill>
                  <a:latin typeface="Comic Sans MS" panose="030F0702030302020204" pitchFamily="66" charset="0"/>
                </a:rPr>
                <a:t>“Maybe you should apologize to her.”</a:t>
              </a:r>
            </a:p>
          </p:txBody>
        </p:sp>
      </p:grpSp>
    </p:spTree>
    <p:extLst>
      <p:ext uri="{BB962C8B-B14F-4D97-AF65-F5344CB8AC3E}">
        <p14:creationId xmlns:p14="http://schemas.microsoft.com/office/powerpoint/2010/main" val="390569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6" y="745583"/>
            <a:ext cx="8312728" cy="4515932"/>
          </a:xfrm>
          <a:prstGeom prst="rect">
            <a:avLst/>
          </a:prstGeom>
        </p:spPr>
      </p:pic>
    </p:spTree>
    <p:extLst>
      <p:ext uri="{BB962C8B-B14F-4D97-AF65-F5344CB8AC3E}">
        <p14:creationId xmlns:p14="http://schemas.microsoft.com/office/powerpoint/2010/main" val="807178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750121"/>
            <a:ext cx="8312727" cy="4515932"/>
          </a:xfrm>
          <a:prstGeom prst="rect">
            <a:avLst/>
          </a:prstGeom>
        </p:spPr>
      </p:pic>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grpSp>
        <p:nvGrpSpPr>
          <p:cNvPr id="8" name="Group 7"/>
          <p:cNvGrpSpPr/>
          <p:nvPr/>
        </p:nvGrpSpPr>
        <p:grpSpPr>
          <a:xfrm>
            <a:off x="558800" y="977900"/>
            <a:ext cx="2406650" cy="1758950"/>
            <a:chOff x="635000" y="1079500"/>
            <a:chExt cx="2406650" cy="1758950"/>
          </a:xfrm>
        </p:grpSpPr>
        <p:sp>
          <p:nvSpPr>
            <p:cNvPr id="7" name="Oval Callout 6"/>
            <p:cNvSpPr/>
            <p:nvPr/>
          </p:nvSpPr>
          <p:spPr>
            <a:xfrm flipH="1">
              <a:off x="635000" y="1079500"/>
              <a:ext cx="2406650" cy="1758950"/>
            </a:xfrm>
            <a:prstGeom prst="wedgeEllipseCallout">
              <a:avLst/>
            </a:prstGeom>
            <a:solidFill>
              <a:schemeClr val="bg1"/>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6450" y="1417863"/>
              <a:ext cx="1962150" cy="1200329"/>
            </a:xfrm>
            <a:prstGeom prst="rect">
              <a:avLst/>
            </a:prstGeom>
            <a:noFill/>
          </p:spPr>
          <p:txBody>
            <a:bodyPr wrap="square" rtlCol="0">
              <a:spAutoFit/>
            </a:bodyPr>
            <a:lstStyle/>
            <a:p>
              <a:pPr algn="ctr"/>
              <a:r>
                <a:rPr lang="en-US" b="1" dirty="0">
                  <a:solidFill>
                    <a:schemeClr val="bg2">
                      <a:lumMod val="10000"/>
                    </a:schemeClr>
                  </a:solidFill>
                  <a:latin typeface="Comic Sans MS" panose="030F0702030302020204" pitchFamily="66" charset="0"/>
                </a:rPr>
                <a:t>“I keep hoping there's a less obvious solution.”</a:t>
              </a:r>
            </a:p>
          </p:txBody>
        </p:sp>
      </p:grpSp>
    </p:spTree>
    <p:extLst>
      <p:ext uri="{BB962C8B-B14F-4D97-AF65-F5344CB8AC3E}">
        <p14:creationId xmlns:p14="http://schemas.microsoft.com/office/powerpoint/2010/main" val="794937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1418805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7" y="702023"/>
            <a:ext cx="3043084"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Penoir" panose="020B0500000000000000" pitchFamily="34" charset="0"/>
              </a:rPr>
              <a:t>Psalm 110:1 ~</a:t>
            </a:r>
            <a:endParaRPr lang="en-US" sz="32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
        <p:nvSpPr>
          <p:cNvPr id="4" name="TextBox 3"/>
          <p:cNvSpPr txBox="1"/>
          <p:nvPr/>
        </p:nvSpPr>
        <p:spPr>
          <a:xfrm>
            <a:off x="2824480" y="708212"/>
            <a:ext cx="380492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The          said to my </a:t>
            </a:r>
            <a:endParaRPr lang="en-US" sz="3200" cap="small"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5" name="TextBox 4"/>
          <p:cNvSpPr txBox="1"/>
          <p:nvPr/>
        </p:nvSpPr>
        <p:spPr>
          <a:xfrm>
            <a:off x="3500712" y="714918"/>
            <a:ext cx="1371600" cy="584775"/>
          </a:xfrm>
          <a:prstGeom prst="rect">
            <a:avLst/>
          </a:prstGeom>
          <a:noFill/>
        </p:spPr>
        <p:txBody>
          <a:bodyPr wrap="square" rtlCol="0">
            <a:spAutoFit/>
          </a:bodyPr>
          <a:lstStyle/>
          <a:p>
            <a:r>
              <a:rPr lang="en-US" sz="3200" dirty="0">
                <a:solidFill>
                  <a:srgbClr val="FFFF00"/>
                </a:solidFill>
              </a:rPr>
              <a:t>LORD</a:t>
            </a:r>
          </a:p>
        </p:txBody>
      </p:sp>
      <p:sp>
        <p:nvSpPr>
          <p:cNvPr id="6" name="TextBox 5"/>
          <p:cNvSpPr txBox="1"/>
          <p:nvPr/>
        </p:nvSpPr>
        <p:spPr>
          <a:xfrm>
            <a:off x="3395380" y="722096"/>
            <a:ext cx="1447800" cy="584775"/>
          </a:xfrm>
          <a:prstGeom prst="rect">
            <a:avLst/>
          </a:prstGeom>
          <a:noFill/>
        </p:spPr>
        <p:txBody>
          <a:bodyPr wrap="square" rtlCol="0">
            <a:spAutoFit/>
          </a:bodyPr>
          <a:lstStyle/>
          <a:p>
            <a:r>
              <a:rPr lang="en-US" sz="3200" b="1" i="1" dirty="0">
                <a:solidFill>
                  <a:srgbClr val="FFFF00"/>
                </a:solidFill>
                <a:latin typeface="Times New Roman" panose="02020603050405020304" pitchFamily="18" charset="0"/>
                <a:cs typeface="Times New Roman" panose="02020603050405020304" pitchFamily="18" charset="0"/>
              </a:rPr>
              <a:t>YHWH</a:t>
            </a:r>
          </a:p>
        </p:txBody>
      </p:sp>
      <p:sp>
        <p:nvSpPr>
          <p:cNvPr id="7" name="TextBox 6"/>
          <p:cNvSpPr txBox="1"/>
          <p:nvPr/>
        </p:nvSpPr>
        <p:spPr>
          <a:xfrm>
            <a:off x="6520926" y="722277"/>
            <a:ext cx="1559560" cy="584775"/>
          </a:xfrm>
          <a:prstGeom prst="rect">
            <a:avLst/>
          </a:prstGeom>
          <a:noFill/>
        </p:spPr>
        <p:txBody>
          <a:bodyPr wrap="square" rtlCol="0">
            <a:spAutoFit/>
          </a:bodyPr>
          <a:lstStyle/>
          <a:p>
            <a:r>
              <a:rPr lang="en-US" sz="3200" b="1" i="1" dirty="0">
                <a:solidFill>
                  <a:srgbClr val="FFFF00"/>
                </a:solidFill>
                <a:latin typeface="Times New Roman" panose="02020603050405020304" pitchFamily="18" charset="0"/>
                <a:cs typeface="Times New Roman" panose="02020603050405020304" pitchFamily="18" charset="0"/>
              </a:rPr>
              <a:t>Adonai</a:t>
            </a:r>
          </a:p>
        </p:txBody>
      </p:sp>
      <p:sp>
        <p:nvSpPr>
          <p:cNvPr id="8" name="TextBox 7"/>
          <p:cNvSpPr txBox="1"/>
          <p:nvPr/>
        </p:nvSpPr>
        <p:spPr>
          <a:xfrm>
            <a:off x="6494930" y="712690"/>
            <a:ext cx="1143000" cy="584775"/>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cs typeface="Times New Roman" panose="02020603050405020304" pitchFamily="18" charset="0"/>
              </a:rPr>
              <a:t>Lord</a:t>
            </a:r>
            <a:endParaRPr lang="en-US" sz="3200" dirty="0"/>
          </a:p>
        </p:txBody>
      </p:sp>
      <p:sp>
        <p:nvSpPr>
          <p:cNvPr id="9" name="TextBox 8"/>
          <p:cNvSpPr txBox="1"/>
          <p:nvPr/>
        </p:nvSpPr>
        <p:spPr>
          <a:xfrm>
            <a:off x="685800" y="1253838"/>
            <a:ext cx="8001000" cy="1077218"/>
          </a:xfrm>
          <a:prstGeom prst="rect">
            <a:avLst/>
          </a:prstGeom>
          <a:noFill/>
        </p:spPr>
        <p:txBody>
          <a:bodyPr wrap="square" rtlCol="0">
            <a:spAutoFit/>
          </a:bodyPr>
          <a:lstStyle/>
          <a:p>
            <a:pPr marL="228600" indent="-228600">
              <a:buFont typeface="Arial" panose="020B0604020202020204" pitchFamily="34" charset="0"/>
              <a:buChar char="•"/>
            </a:pPr>
            <a:r>
              <a:rPr lang="en-US" sz="3200" dirty="0"/>
              <a:t> John Knox ~ </a:t>
            </a:r>
            <a:r>
              <a:rPr lang="en-US" sz="3200" dirty="0">
                <a:solidFill>
                  <a:srgbClr val="FFFF00"/>
                </a:solidFill>
              </a:rPr>
              <a:t>“If David calls Christ his Master; how can he also be his son?”</a:t>
            </a:r>
          </a:p>
        </p:txBody>
      </p:sp>
    </p:spTree>
    <p:extLst>
      <p:ext uri="{BB962C8B-B14F-4D97-AF65-F5344CB8AC3E}">
        <p14:creationId xmlns:p14="http://schemas.microsoft.com/office/powerpoint/2010/main" val="959427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5" grpId="1"/>
      <p:bldP spid="6" grpId="0"/>
      <p:bldP spid="7" grpId="0"/>
      <p:bldP spid="8" grpId="0"/>
      <p:bldP spid="8"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2832983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
        <p:nvSpPr>
          <p:cNvPr id="5" name="TextBox 4"/>
          <p:cNvSpPr txBox="1"/>
          <p:nvPr/>
        </p:nvSpPr>
        <p:spPr>
          <a:xfrm>
            <a:off x="462116" y="702023"/>
            <a:ext cx="8200103" cy="107721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The Torah (the Law) is the Old Testament standard (613 precepts)</a:t>
            </a:r>
          </a:p>
        </p:txBody>
      </p:sp>
      <p:sp>
        <p:nvSpPr>
          <p:cNvPr id="6" name="TextBox 5"/>
          <p:cNvSpPr txBox="1"/>
          <p:nvPr/>
        </p:nvSpPr>
        <p:spPr>
          <a:xfrm>
            <a:off x="690880" y="1724216"/>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365 negative</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7" name="TextBox 6"/>
          <p:cNvSpPr txBox="1"/>
          <p:nvPr/>
        </p:nvSpPr>
        <p:spPr>
          <a:xfrm>
            <a:off x="685800" y="2234625"/>
            <a:ext cx="7971339"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bg1"/>
                </a:solidFill>
                <a:effectLst>
                  <a:outerShdw blurRad="38100" dist="38100" dir="2700000" algn="tl">
                    <a:srgbClr val="000000">
                      <a:alpha val="43137"/>
                    </a:srgbClr>
                  </a:outerShdw>
                </a:effectLst>
                <a:latin typeface="+mj-lt"/>
              </a:rPr>
              <a:t> </a:t>
            </a:r>
            <a:r>
              <a:rPr lang="en-US" sz="32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248 positive</a:t>
            </a:r>
            <a:endParaRPr lang="en-US" sz="3200" cap="small"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7814" y="3724814"/>
            <a:ext cx="8372" cy="8372"/>
          </a:xfrm>
          <a:prstGeom prst="rect">
            <a:avLst/>
          </a:prstGeom>
        </p:spPr>
      </p:pic>
      <p:grpSp>
        <p:nvGrpSpPr>
          <p:cNvPr id="9" name="Group 8"/>
          <p:cNvGrpSpPr/>
          <p:nvPr/>
        </p:nvGrpSpPr>
        <p:grpSpPr>
          <a:xfrm>
            <a:off x="228600" y="3276600"/>
            <a:ext cx="3352800" cy="2838793"/>
            <a:chOff x="3806294" y="2419007"/>
            <a:chExt cx="2975506" cy="3372193"/>
          </a:xfrm>
          <a:effectLst>
            <a:outerShdw blurRad="127000" dist="254000" dir="2700000" algn="tl" rotWithShape="0">
              <a:schemeClr val="bg1">
                <a:alpha val="35000"/>
              </a:schemeClr>
            </a:outerShdw>
          </a:effectLst>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294" y="2419007"/>
              <a:ext cx="2975506" cy="3372193"/>
            </a:xfrm>
            <a:prstGeom prst="rect">
              <a:avLst/>
            </a:prstGeom>
          </p:spPr>
        </p:pic>
        <p:sp>
          <p:nvSpPr>
            <p:cNvPr id="11" name="TextBox 10"/>
            <p:cNvSpPr txBox="1"/>
            <p:nvPr/>
          </p:nvSpPr>
          <p:spPr>
            <a:xfrm>
              <a:off x="4311185" y="3732439"/>
              <a:ext cx="1600201" cy="694652"/>
            </a:xfrm>
            <a:prstGeom prst="rect">
              <a:avLst/>
            </a:prstGeom>
            <a:noFill/>
          </p:spPr>
          <p:txBody>
            <a:bodyPr wrap="square" rtlCol="0">
              <a:spAutoFit/>
            </a:bodyPr>
            <a:lstStyle/>
            <a:p>
              <a:pPr algn="ctr"/>
              <a:r>
                <a:rPr lang="en-US" sz="3200" b="1" dirty="0">
                  <a:solidFill>
                    <a:schemeClr val="bg2">
                      <a:lumMod val="10000"/>
                    </a:schemeClr>
                  </a:solidFill>
                  <a:latin typeface="Mitzvah" pitchFamily="2" charset="0"/>
                </a:rPr>
                <a:t>genesis</a:t>
              </a:r>
              <a:endParaRPr lang="en-US" sz="1600" b="1" dirty="0">
                <a:solidFill>
                  <a:schemeClr val="bg2">
                    <a:lumMod val="10000"/>
                  </a:schemeClr>
                </a:solidFill>
                <a:latin typeface="Mitzvah" pitchFamily="2" charset="0"/>
              </a:endParaRPr>
            </a:p>
          </p:txBody>
        </p:sp>
      </p:grpSp>
      <p:grpSp>
        <p:nvGrpSpPr>
          <p:cNvPr id="12" name="Group 11"/>
          <p:cNvGrpSpPr/>
          <p:nvPr/>
        </p:nvGrpSpPr>
        <p:grpSpPr>
          <a:xfrm>
            <a:off x="1524000" y="2800007"/>
            <a:ext cx="3352800" cy="2838793"/>
            <a:chOff x="3806294" y="2419007"/>
            <a:chExt cx="2975506" cy="337219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294" y="2419007"/>
              <a:ext cx="2975506" cy="3372193"/>
            </a:xfrm>
            <a:prstGeom prst="rect">
              <a:avLst/>
            </a:prstGeom>
          </p:spPr>
        </p:pic>
        <p:sp>
          <p:nvSpPr>
            <p:cNvPr id="14" name="TextBox 13"/>
            <p:cNvSpPr txBox="1"/>
            <p:nvPr/>
          </p:nvSpPr>
          <p:spPr>
            <a:xfrm>
              <a:off x="4311185" y="3732439"/>
              <a:ext cx="1600201" cy="694652"/>
            </a:xfrm>
            <a:prstGeom prst="rect">
              <a:avLst/>
            </a:prstGeom>
            <a:noFill/>
          </p:spPr>
          <p:txBody>
            <a:bodyPr wrap="square" rtlCol="0">
              <a:spAutoFit/>
            </a:bodyPr>
            <a:lstStyle/>
            <a:p>
              <a:pPr algn="ctr"/>
              <a:r>
                <a:rPr lang="en-US" sz="3200" b="1" dirty="0">
                  <a:solidFill>
                    <a:schemeClr val="bg2">
                      <a:lumMod val="10000"/>
                    </a:schemeClr>
                  </a:solidFill>
                  <a:latin typeface="Mitzvah" pitchFamily="2" charset="0"/>
                </a:rPr>
                <a:t>exodus</a:t>
              </a:r>
              <a:endParaRPr lang="en-US" sz="1600" b="1" dirty="0">
                <a:solidFill>
                  <a:schemeClr val="bg2">
                    <a:lumMod val="10000"/>
                  </a:schemeClr>
                </a:solidFill>
                <a:latin typeface="Mitzvah" pitchFamily="2" charset="0"/>
              </a:endParaRPr>
            </a:p>
          </p:txBody>
        </p:sp>
      </p:grpSp>
      <p:grpSp>
        <p:nvGrpSpPr>
          <p:cNvPr id="15" name="Group 14"/>
          <p:cNvGrpSpPr/>
          <p:nvPr/>
        </p:nvGrpSpPr>
        <p:grpSpPr>
          <a:xfrm>
            <a:off x="2895600" y="2229193"/>
            <a:ext cx="3352800" cy="2838793"/>
            <a:chOff x="3806294" y="2419007"/>
            <a:chExt cx="2975506" cy="3372193"/>
          </a:xfrm>
          <a:effectLst>
            <a:outerShdw blurRad="127000" dist="254000" dir="2700000" algn="tl" rotWithShape="0">
              <a:schemeClr val="bg1">
                <a:alpha val="35000"/>
              </a:schemeClr>
            </a:outerShdw>
          </a:effectLst>
        </p:grpSpPr>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294" y="2419007"/>
              <a:ext cx="2975506" cy="3372193"/>
            </a:xfrm>
            <a:prstGeom prst="rect">
              <a:avLst/>
            </a:prstGeom>
          </p:spPr>
        </p:pic>
        <p:sp>
          <p:nvSpPr>
            <p:cNvPr id="17" name="TextBox 16"/>
            <p:cNvSpPr txBox="1"/>
            <p:nvPr/>
          </p:nvSpPr>
          <p:spPr>
            <a:xfrm>
              <a:off x="4311185" y="3732439"/>
              <a:ext cx="1600201" cy="694652"/>
            </a:xfrm>
            <a:prstGeom prst="rect">
              <a:avLst/>
            </a:prstGeom>
            <a:noFill/>
          </p:spPr>
          <p:txBody>
            <a:bodyPr wrap="square" rtlCol="0">
              <a:spAutoFit/>
            </a:bodyPr>
            <a:lstStyle/>
            <a:p>
              <a:pPr algn="ctr"/>
              <a:r>
                <a:rPr lang="en-US" sz="3200" b="1" dirty="0">
                  <a:solidFill>
                    <a:schemeClr val="bg2">
                      <a:lumMod val="10000"/>
                    </a:schemeClr>
                  </a:solidFill>
                  <a:latin typeface="Mitzvah" pitchFamily="2" charset="0"/>
                </a:rPr>
                <a:t>Leviticus</a:t>
              </a:r>
              <a:endParaRPr lang="en-US" sz="1600" b="1" dirty="0">
                <a:solidFill>
                  <a:schemeClr val="bg2">
                    <a:lumMod val="10000"/>
                  </a:schemeClr>
                </a:solidFill>
                <a:latin typeface="Mitzvah" pitchFamily="2" charset="0"/>
              </a:endParaRPr>
            </a:p>
          </p:txBody>
        </p:sp>
      </p:grpSp>
      <p:grpSp>
        <p:nvGrpSpPr>
          <p:cNvPr id="18" name="Group 17"/>
          <p:cNvGrpSpPr/>
          <p:nvPr/>
        </p:nvGrpSpPr>
        <p:grpSpPr>
          <a:xfrm>
            <a:off x="4419600" y="1752600"/>
            <a:ext cx="3352800" cy="2838793"/>
            <a:chOff x="3806294" y="2419007"/>
            <a:chExt cx="2975506" cy="3372193"/>
          </a:xfrm>
          <a:effectLst>
            <a:outerShdw blurRad="127000" dist="254000" dir="2700000" algn="tl" rotWithShape="0">
              <a:schemeClr val="bg1">
                <a:alpha val="35000"/>
              </a:schemeClr>
            </a:outerShdw>
          </a:effectLst>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294" y="2419007"/>
              <a:ext cx="2975506" cy="3372193"/>
            </a:xfrm>
            <a:prstGeom prst="rect">
              <a:avLst/>
            </a:prstGeom>
          </p:spPr>
        </p:pic>
        <p:sp>
          <p:nvSpPr>
            <p:cNvPr id="20" name="TextBox 19"/>
            <p:cNvSpPr txBox="1"/>
            <p:nvPr/>
          </p:nvSpPr>
          <p:spPr>
            <a:xfrm>
              <a:off x="4311185" y="3732439"/>
              <a:ext cx="1600201" cy="694652"/>
            </a:xfrm>
            <a:prstGeom prst="rect">
              <a:avLst/>
            </a:prstGeom>
            <a:noFill/>
          </p:spPr>
          <p:txBody>
            <a:bodyPr wrap="square" rtlCol="0">
              <a:spAutoFit/>
            </a:bodyPr>
            <a:lstStyle/>
            <a:p>
              <a:pPr algn="ctr"/>
              <a:r>
                <a:rPr lang="en-US" sz="3200" b="1" dirty="0">
                  <a:solidFill>
                    <a:schemeClr val="bg2">
                      <a:lumMod val="10000"/>
                    </a:schemeClr>
                  </a:solidFill>
                  <a:latin typeface="Mitzvah" pitchFamily="2" charset="0"/>
                </a:rPr>
                <a:t>numbers</a:t>
              </a:r>
              <a:endParaRPr lang="en-US" sz="1600" b="1" dirty="0">
                <a:solidFill>
                  <a:schemeClr val="bg2">
                    <a:lumMod val="10000"/>
                  </a:schemeClr>
                </a:solidFill>
                <a:latin typeface="Mitzvah" pitchFamily="2" charset="0"/>
              </a:endParaRPr>
            </a:p>
          </p:txBody>
        </p:sp>
      </p:grpSp>
      <p:grpSp>
        <p:nvGrpSpPr>
          <p:cNvPr id="21" name="Group 20"/>
          <p:cNvGrpSpPr/>
          <p:nvPr/>
        </p:nvGrpSpPr>
        <p:grpSpPr>
          <a:xfrm>
            <a:off x="5791200" y="1143000"/>
            <a:ext cx="3352800" cy="2838793"/>
            <a:chOff x="3806294" y="2419007"/>
            <a:chExt cx="2975506" cy="3372193"/>
          </a:xfrm>
          <a:effectLst>
            <a:outerShdw blurRad="127000" dist="254000" dir="2700000" algn="tl" rotWithShape="0">
              <a:schemeClr val="bg1">
                <a:alpha val="35000"/>
              </a:schemeClr>
            </a:outerShdw>
          </a:effectLst>
        </p:grpSpPr>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6294" y="2419007"/>
              <a:ext cx="2975506" cy="3372193"/>
            </a:xfrm>
            <a:prstGeom prst="rect">
              <a:avLst/>
            </a:prstGeom>
          </p:spPr>
        </p:pic>
        <p:sp>
          <p:nvSpPr>
            <p:cNvPr id="23" name="TextBox 22"/>
            <p:cNvSpPr txBox="1"/>
            <p:nvPr/>
          </p:nvSpPr>
          <p:spPr>
            <a:xfrm>
              <a:off x="4144420" y="3732439"/>
              <a:ext cx="1965724" cy="694652"/>
            </a:xfrm>
            <a:prstGeom prst="rect">
              <a:avLst/>
            </a:prstGeom>
            <a:noFill/>
          </p:spPr>
          <p:txBody>
            <a:bodyPr wrap="square" rtlCol="0">
              <a:spAutoFit/>
            </a:bodyPr>
            <a:lstStyle/>
            <a:p>
              <a:pPr algn="ctr"/>
              <a:r>
                <a:rPr lang="en-US" sz="3200" b="1" dirty="0">
                  <a:solidFill>
                    <a:schemeClr val="bg2">
                      <a:lumMod val="10000"/>
                    </a:schemeClr>
                  </a:solidFill>
                  <a:latin typeface="Mitzvah" pitchFamily="2" charset="0"/>
                </a:rPr>
                <a:t>Deuteronomy</a:t>
              </a:r>
              <a:endParaRPr lang="en-US" sz="1600" b="1" dirty="0">
                <a:solidFill>
                  <a:schemeClr val="bg2">
                    <a:lumMod val="10000"/>
                  </a:schemeClr>
                </a:solidFill>
                <a:latin typeface="Mitzvah" pitchFamily="2" charset="0"/>
              </a:endParaRPr>
            </a:p>
          </p:txBody>
        </p:sp>
      </p:grpSp>
    </p:spTree>
    <p:extLst>
      <p:ext uri="{BB962C8B-B14F-4D97-AF65-F5344CB8AC3E}">
        <p14:creationId xmlns:p14="http://schemas.microsoft.com/office/powerpoint/2010/main" val="42755871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Horizontal)">
                                      <p:cBhvr>
                                        <p:cTn id="11" dur="500"/>
                                        <p:tgtEl>
                                          <p:spTgt spid="9"/>
                                        </p:tgtEl>
                                      </p:cBhvr>
                                    </p:animEffect>
                                  </p:childTnLst>
                                </p:cTn>
                              </p:par>
                              <p:par>
                                <p:cTn id="12" presetID="16" presetClass="entr" presetSubtype="42" fill="hold" nodeType="withEffect">
                                  <p:stCondLst>
                                    <p:cond delay="300"/>
                                  </p:stCondLst>
                                  <p:childTnLst>
                                    <p:set>
                                      <p:cBhvr>
                                        <p:cTn id="13" dur="1" fill="hold">
                                          <p:stCondLst>
                                            <p:cond delay="0"/>
                                          </p:stCondLst>
                                        </p:cTn>
                                        <p:tgtEl>
                                          <p:spTgt spid="12"/>
                                        </p:tgtEl>
                                        <p:attrNameLst>
                                          <p:attrName>style.visibility</p:attrName>
                                        </p:attrNameLst>
                                      </p:cBhvr>
                                      <p:to>
                                        <p:strVal val="visible"/>
                                      </p:to>
                                    </p:set>
                                    <p:animEffect transition="in" filter="barn(outHorizontal)">
                                      <p:cBhvr>
                                        <p:cTn id="14" dur="500"/>
                                        <p:tgtEl>
                                          <p:spTgt spid="12"/>
                                        </p:tgtEl>
                                      </p:cBhvr>
                                    </p:animEffect>
                                  </p:childTnLst>
                                </p:cTn>
                              </p:par>
                              <p:par>
                                <p:cTn id="15" presetID="16" presetClass="entr" presetSubtype="42" fill="hold" nodeType="withEffect">
                                  <p:stCondLst>
                                    <p:cond delay="600"/>
                                  </p:stCondLst>
                                  <p:childTnLst>
                                    <p:set>
                                      <p:cBhvr>
                                        <p:cTn id="16" dur="1" fill="hold">
                                          <p:stCondLst>
                                            <p:cond delay="0"/>
                                          </p:stCondLst>
                                        </p:cTn>
                                        <p:tgtEl>
                                          <p:spTgt spid="15"/>
                                        </p:tgtEl>
                                        <p:attrNameLst>
                                          <p:attrName>style.visibility</p:attrName>
                                        </p:attrNameLst>
                                      </p:cBhvr>
                                      <p:to>
                                        <p:strVal val="visible"/>
                                      </p:to>
                                    </p:set>
                                    <p:animEffect transition="in" filter="barn(outHorizontal)">
                                      <p:cBhvr>
                                        <p:cTn id="17" dur="500"/>
                                        <p:tgtEl>
                                          <p:spTgt spid="15"/>
                                        </p:tgtEl>
                                      </p:cBhvr>
                                    </p:animEffect>
                                  </p:childTnLst>
                                </p:cTn>
                              </p:par>
                              <p:par>
                                <p:cTn id="18" presetID="16" presetClass="entr" presetSubtype="42" fill="hold" nodeType="withEffect">
                                  <p:stCondLst>
                                    <p:cond delay="900"/>
                                  </p:stCondLst>
                                  <p:childTnLst>
                                    <p:set>
                                      <p:cBhvr>
                                        <p:cTn id="19" dur="1" fill="hold">
                                          <p:stCondLst>
                                            <p:cond delay="0"/>
                                          </p:stCondLst>
                                        </p:cTn>
                                        <p:tgtEl>
                                          <p:spTgt spid="18"/>
                                        </p:tgtEl>
                                        <p:attrNameLst>
                                          <p:attrName>style.visibility</p:attrName>
                                        </p:attrNameLst>
                                      </p:cBhvr>
                                      <p:to>
                                        <p:strVal val="visible"/>
                                      </p:to>
                                    </p:set>
                                    <p:animEffect transition="in" filter="barn(outHorizontal)">
                                      <p:cBhvr>
                                        <p:cTn id="20" dur="500"/>
                                        <p:tgtEl>
                                          <p:spTgt spid="18"/>
                                        </p:tgtEl>
                                      </p:cBhvr>
                                    </p:animEffect>
                                  </p:childTnLst>
                                </p:cTn>
                              </p:par>
                              <p:par>
                                <p:cTn id="21" presetID="16" presetClass="entr" presetSubtype="42" fill="hold" nodeType="withEffect">
                                  <p:stCondLst>
                                    <p:cond delay="1200"/>
                                  </p:stCondLst>
                                  <p:childTnLst>
                                    <p:set>
                                      <p:cBhvr>
                                        <p:cTn id="22" dur="1" fill="hold">
                                          <p:stCondLst>
                                            <p:cond delay="0"/>
                                          </p:stCondLst>
                                        </p:cTn>
                                        <p:tgtEl>
                                          <p:spTgt spid="21"/>
                                        </p:tgtEl>
                                        <p:attrNameLst>
                                          <p:attrName>style.visibility</p:attrName>
                                        </p:attrNameLst>
                                      </p:cBhvr>
                                      <p:to>
                                        <p:strVal val="visible"/>
                                      </p:to>
                                    </p:set>
                                    <p:animEffect transition="in" filter="barn(out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40823430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646331"/>
          </a:xfrm>
          <a:prstGeom prst="rect">
            <a:avLst/>
          </a:prstGeom>
          <a:noFill/>
        </p:spPr>
        <p:txBody>
          <a:bodyPr wrap="square" rtlCol="0">
            <a:spAutoFit/>
          </a:bodyPr>
          <a:lstStyle/>
          <a:p>
            <a:r>
              <a:rPr lang="en-US" sz="36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Shema</a:t>
            </a:r>
            <a:r>
              <a:rPr lang="en-US" sz="3600" dirty="0">
                <a:effectLst>
                  <a:outerShdw blurRad="38100" dist="38100" dir="2700000" algn="tl">
                    <a:srgbClr val="000000">
                      <a:alpha val="43137"/>
                    </a:srgbClr>
                  </a:outerShdw>
                </a:effectLst>
              </a:rPr>
              <a:t> (Deut. 6:4-9) </a:t>
            </a:r>
            <a:endParaRPr lang="en-US" sz="5400" dirty="0">
              <a:solidFill>
                <a:srgbClr val="FFFF00"/>
              </a:solidFill>
              <a:effectLst>
                <a:outerShdw blurRad="38100" dist="38100" dir="2700000" algn="tl">
                  <a:srgbClr val="000000">
                    <a:alpha val="43137"/>
                  </a:srgbClr>
                </a:outerShdw>
              </a:effectLst>
              <a:latin typeface="Penoir" panose="020B0500000000000000" pitchFamily="34" charset="0"/>
            </a:endParaRP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31753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2664245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2062103"/>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William Barclay (1907-1978) ~ </a:t>
            </a:r>
            <a:r>
              <a:rPr lang="en-US" sz="3200" dirty="0">
                <a:effectLst>
                  <a:outerShdw blurRad="38100" dist="38100" dir="2700000" algn="tl">
                    <a:srgbClr val="000000">
                      <a:alpha val="43137"/>
                    </a:srgbClr>
                  </a:outerShdw>
                </a:effectLst>
              </a:rPr>
              <a:t>“It means that to God we must give a total love, a love which dominates our emotions, and a love which directs our thoughts.”</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
        <p:nvSpPr>
          <p:cNvPr id="5" name="TextBox 4"/>
          <p:cNvSpPr txBox="1"/>
          <p:nvPr/>
        </p:nvSpPr>
        <p:spPr>
          <a:xfrm>
            <a:off x="468520" y="2698583"/>
            <a:ext cx="8200103" cy="3539430"/>
          </a:xfrm>
          <a:prstGeom prst="rect">
            <a:avLst/>
          </a:prstGeom>
          <a:noFill/>
        </p:spPr>
        <p:txBody>
          <a:bodyPr wrap="square" rtlCol="0">
            <a:spAutoFit/>
          </a:bodyPr>
          <a:lstStyle/>
          <a:p>
            <a:r>
              <a:rPr lang="en-US" sz="3200" dirty="0">
                <a:solidFill>
                  <a:srgbClr val="FFFF00"/>
                </a:solidFill>
                <a:effectLst>
                  <a:outerShdw blurRad="38100" dist="38100" dir="2700000" algn="tl">
                    <a:srgbClr val="000000">
                      <a:alpha val="43137"/>
                    </a:srgbClr>
                  </a:outerShdw>
                </a:effectLst>
              </a:rPr>
              <a:t>William Law (1686-1781) ~ </a:t>
            </a:r>
            <a:r>
              <a:rPr lang="en-US" sz="3200" dirty="0">
                <a:effectLst>
                  <a:outerShdw blurRad="38100" dist="38100" dir="2700000" algn="tl">
                    <a:srgbClr val="000000">
                      <a:alpha val="43137"/>
                    </a:srgbClr>
                  </a:outerShdw>
                </a:effectLst>
              </a:rPr>
              <a:t>“To love God wholeheartedly, we must be convinced that our only happiness is in him alone.  We cannot believe this until we renounce all other efforts at happiness.  If we look to God to supply half our happiness, we can only love him with half our hearts.”</a:t>
            </a:r>
          </a:p>
        </p:txBody>
      </p:sp>
    </p:spTree>
    <p:extLst>
      <p:ext uri="{BB962C8B-B14F-4D97-AF65-F5344CB8AC3E}">
        <p14:creationId xmlns:p14="http://schemas.microsoft.com/office/powerpoint/2010/main" val="218664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2"/>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1682894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a:xfrm>
            <a:off x="6823340" y="5673060"/>
            <a:ext cx="799783" cy="293650"/>
          </a:xfrm>
          <a:prstGeom prst="rect">
            <a:avLst/>
          </a:prstGeom>
          <a:solidFill>
            <a:schemeClr val="bg2">
              <a:lumMod val="1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726888" y="5666656"/>
            <a:ext cx="799783" cy="293650"/>
          </a:xfrm>
          <a:prstGeom prst="rect">
            <a:avLst/>
          </a:prstGeom>
          <a:solidFill>
            <a:schemeClr val="bg2">
              <a:lumMod val="1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61280" y="5644884"/>
            <a:ext cx="799783" cy="293650"/>
          </a:xfrm>
          <a:prstGeom prst="rect">
            <a:avLst/>
          </a:prstGeom>
          <a:solidFill>
            <a:schemeClr val="accent2">
              <a:lumMod val="5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03248" y="5676900"/>
            <a:ext cx="799783" cy="293650"/>
          </a:xfrm>
          <a:prstGeom prst="rect">
            <a:avLst/>
          </a:prstGeom>
          <a:solidFill>
            <a:schemeClr val="accent1">
              <a:lumMod val="50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
        <p:nvSpPr>
          <p:cNvPr id="2" name="Rectangle 1"/>
          <p:cNvSpPr/>
          <p:nvPr/>
        </p:nvSpPr>
        <p:spPr>
          <a:xfrm>
            <a:off x="489475" y="697491"/>
            <a:ext cx="813609" cy="5268307"/>
          </a:xfrm>
          <a:prstGeom prst="rect">
            <a:avLst/>
          </a:prstGeom>
          <a:gradFill flip="none" rotWithShape="1">
            <a:gsLst>
              <a:gs pos="20000">
                <a:schemeClr val="accent1">
                  <a:lumMod val="75000"/>
                </a:schemeClr>
              </a:gs>
              <a:gs pos="74000">
                <a:srgbClr val="F56B8F"/>
              </a:gs>
              <a:gs pos="100000">
                <a:srgbClr val="FF0000"/>
              </a:gs>
            </a:gsLst>
            <a:lin ang="16200000" scaled="1"/>
            <a:tileRect/>
          </a:gradFill>
          <a:ln>
            <a:solidFill>
              <a:schemeClr val="bg1"/>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10528" y="689807"/>
            <a:ext cx="924339"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Heat</a:t>
            </a:r>
          </a:p>
        </p:txBody>
      </p:sp>
      <p:sp>
        <p:nvSpPr>
          <p:cNvPr id="9" name="TextBox 8"/>
          <p:cNvSpPr txBox="1"/>
          <p:nvPr/>
        </p:nvSpPr>
        <p:spPr>
          <a:xfrm>
            <a:off x="1403902" y="5434076"/>
            <a:ext cx="116950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Cold</a:t>
            </a:r>
          </a:p>
        </p:txBody>
      </p:sp>
      <p:pic>
        <p:nvPicPr>
          <p:cNvPr id="11" name="Picture 10" descr="Buy Thermometer Hot Clip Art at Clker.com - vector clip art onlin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2295" y="3113171"/>
            <a:ext cx="615095" cy="592542"/>
          </a:xfrm>
          <a:prstGeom prst="rect">
            <a:avLst/>
          </a:prstGeom>
        </p:spPr>
      </p:pic>
      <p:sp>
        <p:nvSpPr>
          <p:cNvPr id="13" name="Rectangle 12"/>
          <p:cNvSpPr/>
          <p:nvPr/>
        </p:nvSpPr>
        <p:spPr>
          <a:xfrm>
            <a:off x="4711184" y="703061"/>
            <a:ext cx="813609" cy="5268307"/>
          </a:xfrm>
          <a:prstGeom prst="rect">
            <a:avLst/>
          </a:prstGeom>
          <a:gradFill flip="none" rotWithShape="1">
            <a:gsLst>
              <a:gs pos="0">
                <a:schemeClr val="bg2">
                  <a:lumMod val="10000"/>
                </a:schemeClr>
              </a:gs>
              <a:gs pos="39000">
                <a:schemeClr val="bg2">
                  <a:lumMod val="50000"/>
                </a:schemeClr>
              </a:gs>
              <a:gs pos="100000">
                <a:schemeClr val="bg1"/>
              </a:gs>
            </a:gsLst>
            <a:lin ang="16200000" scaled="1"/>
            <a:tileRect/>
          </a:gradFill>
          <a:ln>
            <a:solidFill>
              <a:schemeClr val="bg1"/>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04422" y="703061"/>
            <a:ext cx="924339"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Light</a:t>
            </a:r>
          </a:p>
        </p:txBody>
      </p:sp>
      <p:sp>
        <p:nvSpPr>
          <p:cNvPr id="15" name="TextBox 14"/>
          <p:cNvSpPr txBox="1"/>
          <p:nvPr/>
        </p:nvSpPr>
        <p:spPr>
          <a:xfrm>
            <a:off x="5645421" y="5447330"/>
            <a:ext cx="116950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Dark</a:t>
            </a:r>
          </a:p>
        </p:txBody>
      </p:sp>
      <p:pic>
        <p:nvPicPr>
          <p:cNvPr id="17" name="Picture 16" descr="File:Simple light bulb graphic.png - Wikimedia Commons"/>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rot="952673">
            <a:off x="5651940" y="2965638"/>
            <a:ext cx="893095" cy="926725"/>
          </a:xfrm>
          <a:prstGeom prst="rect">
            <a:avLst/>
          </a:prstGeom>
        </p:spPr>
      </p:pic>
      <p:sp>
        <p:nvSpPr>
          <p:cNvPr id="18" name="Rectangle 17"/>
          <p:cNvSpPr/>
          <p:nvPr/>
        </p:nvSpPr>
        <p:spPr>
          <a:xfrm>
            <a:off x="2564398" y="696673"/>
            <a:ext cx="813609" cy="5268307"/>
          </a:xfrm>
          <a:prstGeom prst="rect">
            <a:avLst/>
          </a:prstGeom>
          <a:gradFill flip="none" rotWithShape="1">
            <a:gsLst>
              <a:gs pos="0">
                <a:schemeClr val="accent2">
                  <a:lumMod val="50000"/>
                </a:schemeClr>
              </a:gs>
              <a:gs pos="27000">
                <a:schemeClr val="accent2">
                  <a:lumMod val="75000"/>
                </a:schemeClr>
              </a:gs>
              <a:gs pos="100000">
                <a:schemeClr val="accent4">
                  <a:lumMod val="40000"/>
                  <a:lumOff val="60000"/>
                </a:schemeClr>
              </a:gs>
            </a:gsLst>
            <a:lin ang="16200000" scaled="1"/>
            <a:tileRect/>
          </a:gradFill>
          <a:ln>
            <a:solidFill>
              <a:schemeClr val="bg1"/>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477453" y="706376"/>
            <a:ext cx="101711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Good</a:t>
            </a:r>
          </a:p>
        </p:txBody>
      </p:sp>
      <p:sp>
        <p:nvSpPr>
          <p:cNvPr id="20" name="TextBox 19"/>
          <p:cNvSpPr txBox="1"/>
          <p:nvPr/>
        </p:nvSpPr>
        <p:spPr>
          <a:xfrm>
            <a:off x="3480352" y="5450645"/>
            <a:ext cx="116950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Evil</a:t>
            </a:r>
          </a:p>
        </p:txBody>
      </p:sp>
      <p:pic>
        <p:nvPicPr>
          <p:cNvPr id="24" name="Picture 23" descr="Clipart - Golden Cros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275209">
            <a:off x="3391785" y="2980863"/>
            <a:ext cx="750261" cy="926725"/>
          </a:xfrm>
          <a:prstGeom prst="rect">
            <a:avLst/>
          </a:prstGeom>
        </p:spPr>
      </p:pic>
      <p:sp>
        <p:nvSpPr>
          <p:cNvPr id="26" name="Rectangle 25"/>
          <p:cNvSpPr/>
          <p:nvPr/>
        </p:nvSpPr>
        <p:spPr>
          <a:xfrm>
            <a:off x="6810702" y="702243"/>
            <a:ext cx="813609" cy="5268307"/>
          </a:xfrm>
          <a:prstGeom prst="rect">
            <a:avLst/>
          </a:prstGeom>
          <a:gradFill flip="none" rotWithShape="1">
            <a:gsLst>
              <a:gs pos="7000">
                <a:schemeClr val="bg2">
                  <a:lumMod val="10000"/>
                </a:schemeClr>
              </a:gs>
              <a:gs pos="25000">
                <a:schemeClr val="accent1">
                  <a:lumMod val="75000"/>
                </a:schemeClr>
              </a:gs>
              <a:gs pos="88000">
                <a:srgbClr val="FF619D"/>
              </a:gs>
            </a:gsLst>
            <a:lin ang="16200000" scaled="1"/>
            <a:tileRect/>
          </a:gradFill>
          <a:ln>
            <a:solidFill>
              <a:schemeClr val="bg1"/>
            </a:solidFill>
          </a:ln>
          <a:scene3d>
            <a:camera prst="orthographicFront"/>
            <a:lightRig rig="threePt" dir="t"/>
          </a:scene3d>
          <a:sp3d>
            <a:bevelT w="2032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731808" y="719630"/>
            <a:ext cx="1017110"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Love</a:t>
            </a:r>
          </a:p>
        </p:txBody>
      </p:sp>
      <p:sp>
        <p:nvSpPr>
          <p:cNvPr id="28" name="TextBox 27"/>
          <p:cNvSpPr txBox="1"/>
          <p:nvPr/>
        </p:nvSpPr>
        <p:spPr>
          <a:xfrm>
            <a:off x="7725182" y="5463899"/>
            <a:ext cx="1169505" cy="523220"/>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Hate</a:t>
            </a:r>
          </a:p>
        </p:txBody>
      </p:sp>
      <p:pic>
        <p:nvPicPr>
          <p:cNvPr id="32" name="Picture 31" descr="File:Redheart.png - Wikimedia Commons"/>
          <p:cNvPicPr>
            <a:picLocks noChangeAspect="1"/>
          </p:cNvPicPr>
          <p:nvPr/>
        </p:nvPicPr>
        <p:blipFill rotWithShape="1">
          <a:blip r:embed="rId6" cstate="print">
            <a:extLst>
              <a:ext uri="{28A0092B-C50C-407E-A947-70E740481C1C}">
                <a14:useLocalDpi xmlns:a14="http://schemas.microsoft.com/office/drawing/2010/main" val="0"/>
              </a:ext>
            </a:extLst>
          </a:blip>
          <a:srcRect l="15616" t="13273" r="15954" b="17759"/>
          <a:stretch/>
        </p:blipFill>
        <p:spPr>
          <a:xfrm rot="21277223">
            <a:off x="7802436" y="3110203"/>
            <a:ext cx="915706" cy="935766"/>
          </a:xfrm>
          <a:prstGeom prst="rect">
            <a:avLst/>
          </a:prstGeom>
        </p:spPr>
      </p:pic>
    </p:spTree>
    <p:extLst>
      <p:ext uri="{BB962C8B-B14F-4D97-AF65-F5344CB8AC3E}">
        <p14:creationId xmlns:p14="http://schemas.microsoft.com/office/powerpoint/2010/main" val="793994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1" nodeType="clickEffect">
                                  <p:stCondLst>
                                    <p:cond delay="0"/>
                                  </p:stCondLst>
                                  <p:childTnLst>
                                    <p:animEffect transition="out" filter="wipe(up)">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19"/>
                                        </p:tgtEl>
                                      </p:cBhvr>
                                    </p:animEffect>
                                    <p:set>
                                      <p:cBhvr>
                                        <p:cTn id="30" dur="1" fill="hold">
                                          <p:stCondLst>
                                            <p:cond delay="1999"/>
                                          </p:stCondLst>
                                        </p:cTn>
                                        <p:tgtEl>
                                          <p:spTgt spid="19"/>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24"/>
                                        </p:tgtEl>
                                      </p:cBhvr>
                                    </p:animEffect>
                                    <p:set>
                                      <p:cBhvr>
                                        <p:cTn id="33" dur="1" fill="hold">
                                          <p:stCondLst>
                                            <p:cond delay="1999"/>
                                          </p:stCondLst>
                                        </p:cTn>
                                        <p:tgtEl>
                                          <p:spTgt spid="2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xit" presetSubtype="1" fill="hold" grpId="1" nodeType="clickEffect">
                                  <p:stCondLst>
                                    <p:cond delay="0"/>
                                  </p:stCondLst>
                                  <p:childTnLst>
                                    <p:animEffect transition="out" filter="wipe(up)">
                                      <p:cBhvr>
                                        <p:cTn id="57" dur="2000"/>
                                        <p:tgtEl>
                                          <p:spTgt spid="13"/>
                                        </p:tgtEl>
                                      </p:cBhvr>
                                    </p:animEffect>
                                    <p:set>
                                      <p:cBhvr>
                                        <p:cTn id="58" dur="1" fill="hold">
                                          <p:stCondLst>
                                            <p:cond delay="1999"/>
                                          </p:stCondLst>
                                        </p:cTn>
                                        <p:tgtEl>
                                          <p:spTgt spid="1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2000"/>
                                        <p:tgtEl>
                                          <p:spTgt spid="14"/>
                                        </p:tgtEl>
                                      </p:cBhvr>
                                    </p:animEffect>
                                    <p:set>
                                      <p:cBhvr>
                                        <p:cTn id="61" dur="1" fill="hold">
                                          <p:stCondLst>
                                            <p:cond delay="1999"/>
                                          </p:stCondLst>
                                        </p:cTn>
                                        <p:tgtEl>
                                          <p:spTgt spid="1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17"/>
                                        </p:tgtEl>
                                      </p:cBhvr>
                                    </p:animEffect>
                                    <p:set>
                                      <p:cBhvr>
                                        <p:cTn id="64" dur="1" fill="hold">
                                          <p:stCondLst>
                                            <p:cond delay="1999"/>
                                          </p:stCondLst>
                                        </p:cTn>
                                        <p:tgtEl>
                                          <p:spTgt spid="17"/>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fade">
                                      <p:cBhvr>
                                        <p:cTn id="69" dur="500"/>
                                        <p:tgtEl>
                                          <p:spTgt spid="2"/>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Effect transition="in" filter="fade">
                                      <p:cBhvr>
                                        <p:cTn id="73" dur="500"/>
                                        <p:tgtEl>
                                          <p:spTgt spid="4"/>
                                        </p:tgtEl>
                                      </p:cBhvr>
                                    </p:animEffect>
                                  </p:childTnLst>
                                </p:cTn>
                              </p:par>
                            </p:childTnLst>
                          </p:cTn>
                        </p:par>
                        <p:par>
                          <p:cTn id="74" fill="hold">
                            <p:stCondLst>
                              <p:cond delay="1500"/>
                            </p:stCondLst>
                            <p:childTnLst>
                              <p:par>
                                <p:cTn id="75" presetID="10" presetClass="entr" presetSubtype="0"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par>
                          <p:cTn id="78" fill="hold">
                            <p:stCondLst>
                              <p:cond delay="2000"/>
                            </p:stCondLst>
                            <p:childTnLst>
                              <p:par>
                                <p:cTn id="79" presetID="10" presetClass="entr" presetSubtype="0"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fade">
                                      <p:cBhvr>
                                        <p:cTn id="81" dur="500"/>
                                        <p:tgtEl>
                                          <p:spTgt spid="1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xit" presetSubtype="1" fill="hold" grpId="2" nodeType="clickEffect">
                                  <p:stCondLst>
                                    <p:cond delay="0"/>
                                  </p:stCondLst>
                                  <p:childTnLst>
                                    <p:animEffect transition="out" filter="wipe(up)">
                                      <p:cBhvr>
                                        <p:cTn id="88" dur="2000"/>
                                        <p:tgtEl>
                                          <p:spTgt spid="2"/>
                                        </p:tgtEl>
                                      </p:cBhvr>
                                    </p:animEffect>
                                    <p:set>
                                      <p:cBhvr>
                                        <p:cTn id="89" dur="1" fill="hold">
                                          <p:stCondLst>
                                            <p:cond delay="1999"/>
                                          </p:stCondLst>
                                        </p:cTn>
                                        <p:tgtEl>
                                          <p:spTgt spid="2"/>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2000"/>
                                        <p:tgtEl>
                                          <p:spTgt spid="4"/>
                                        </p:tgtEl>
                                      </p:cBhvr>
                                    </p:animEffect>
                                    <p:set>
                                      <p:cBhvr>
                                        <p:cTn id="92" dur="1" fill="hold">
                                          <p:stCondLst>
                                            <p:cond delay="1999"/>
                                          </p:stCondLst>
                                        </p:cTn>
                                        <p:tgtEl>
                                          <p:spTgt spid="4"/>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11"/>
                                        </p:tgtEl>
                                      </p:cBhvr>
                                    </p:animEffect>
                                    <p:set>
                                      <p:cBhvr>
                                        <p:cTn id="95" dur="1" fill="hold">
                                          <p:stCondLst>
                                            <p:cond delay="1999"/>
                                          </p:stCondLst>
                                        </p:cTn>
                                        <p:tgtEl>
                                          <p:spTgt spid="11"/>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fade">
                                      <p:cBhvr>
                                        <p:cTn id="100" dur="500"/>
                                        <p:tgtEl>
                                          <p:spTgt spid="26"/>
                                        </p:tgtEl>
                                      </p:cBhvr>
                                    </p:animEffect>
                                  </p:childTnLst>
                                </p:cTn>
                              </p:par>
                            </p:childTnLst>
                          </p:cTn>
                        </p:par>
                        <p:par>
                          <p:cTn id="101" fill="hold">
                            <p:stCondLst>
                              <p:cond delay="500"/>
                            </p:stCondLst>
                            <p:childTnLst>
                              <p:par>
                                <p:cTn id="102" presetID="10" presetClass="entr" presetSubtype="0" fill="hold" grpId="0" nodeType="after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par>
                          <p:cTn id="105" fill="hold">
                            <p:stCondLst>
                              <p:cond delay="1000"/>
                            </p:stCondLst>
                            <p:childTnLst>
                              <p:par>
                                <p:cTn id="106" presetID="10"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500"/>
                                        <p:tgtEl>
                                          <p:spTgt spid="28"/>
                                        </p:tgtEl>
                                      </p:cBhvr>
                                    </p:animEffect>
                                  </p:childTnLst>
                                </p:cTn>
                              </p:par>
                            </p:childTnLst>
                          </p:cTn>
                        </p:par>
                        <p:par>
                          <p:cTn id="109" fill="hold">
                            <p:stCondLst>
                              <p:cond delay="1500"/>
                            </p:stCondLst>
                            <p:childTnLst>
                              <p:par>
                                <p:cTn id="110" presetID="10" presetClass="entr" presetSubtype="0" fill="hold" nodeType="after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fade">
                                      <p:cBhvr>
                                        <p:cTn id="112" dur="500"/>
                                        <p:tgtEl>
                                          <p:spTgt spid="3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fade">
                                      <p:cBhvr>
                                        <p:cTn id="115" dur="500"/>
                                        <p:tgtEl>
                                          <p:spTgt spid="37"/>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xit" presetSubtype="1" fill="hold" grpId="1" nodeType="clickEffect">
                                  <p:stCondLst>
                                    <p:cond delay="0"/>
                                  </p:stCondLst>
                                  <p:childTnLst>
                                    <p:animEffect transition="out" filter="wipe(up)">
                                      <p:cBhvr>
                                        <p:cTn id="119" dur="2000"/>
                                        <p:tgtEl>
                                          <p:spTgt spid="26"/>
                                        </p:tgtEl>
                                      </p:cBhvr>
                                    </p:animEffect>
                                    <p:set>
                                      <p:cBhvr>
                                        <p:cTn id="120" dur="1" fill="hold">
                                          <p:stCondLst>
                                            <p:cond delay="1999"/>
                                          </p:stCondLst>
                                        </p:cTn>
                                        <p:tgtEl>
                                          <p:spTgt spid="2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2000"/>
                                        <p:tgtEl>
                                          <p:spTgt spid="27"/>
                                        </p:tgtEl>
                                      </p:cBhvr>
                                    </p:animEffect>
                                    <p:set>
                                      <p:cBhvr>
                                        <p:cTn id="123" dur="1" fill="hold">
                                          <p:stCondLst>
                                            <p:cond delay="1999"/>
                                          </p:stCondLst>
                                        </p:cTn>
                                        <p:tgtEl>
                                          <p:spTgt spid="27"/>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2000"/>
                                        <p:tgtEl>
                                          <p:spTgt spid="32"/>
                                        </p:tgtEl>
                                      </p:cBhvr>
                                    </p:animEffect>
                                    <p:set>
                                      <p:cBhvr>
                                        <p:cTn id="126" dur="1" fill="hold">
                                          <p:stCondLst>
                                            <p:cond delay="1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animBg="1"/>
      <p:bldP spid="35" grpId="0" animBg="1"/>
      <p:bldP spid="34" grpId="0" animBg="1"/>
      <p:bldP spid="2" grpId="0" animBg="1"/>
      <p:bldP spid="2" grpId="2" animBg="1"/>
      <p:bldP spid="4" grpId="0"/>
      <p:bldP spid="4" grpId="1"/>
      <p:bldP spid="9" grpId="0"/>
      <p:bldP spid="13" grpId="0" animBg="1"/>
      <p:bldP spid="13" grpId="1" animBg="1"/>
      <p:bldP spid="14" grpId="0"/>
      <p:bldP spid="14" grpId="1"/>
      <p:bldP spid="15" grpId="0"/>
      <p:bldP spid="18" grpId="0" animBg="1"/>
      <p:bldP spid="18" grpId="1" animBg="1"/>
      <p:bldP spid="19" grpId="0"/>
      <p:bldP spid="19" grpId="1"/>
      <p:bldP spid="20" grpId="0"/>
      <p:bldP spid="26" grpId="0" animBg="1"/>
      <p:bldP spid="26" grpId="1" animBg="1"/>
      <p:bldP spid="27" grpId="0"/>
      <p:bldP spid="2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116" y="702023"/>
            <a:ext cx="8200103" cy="5262979"/>
          </a:xfrm>
          <a:prstGeom prst="rect">
            <a:avLst/>
          </a:prstGeom>
          <a:noFill/>
        </p:spPr>
        <p:txBody>
          <a:bodyPr wrap="square" rtlCol="0">
            <a:spAutoFit/>
          </a:bodyPr>
          <a:lstStyle/>
          <a:p>
            <a:r>
              <a:rPr lang="en-US" sz="2800" dirty="0">
                <a:effectLst>
                  <a:outerShdw blurRad="38100" dist="38100" dir="2700000" algn="tl">
                    <a:srgbClr val="000000">
                      <a:alpha val="43137"/>
                    </a:srgbClr>
                  </a:outerShdw>
                </a:effectLst>
              </a:rPr>
              <a:t>James 3:6-10 ~ </a:t>
            </a:r>
            <a:r>
              <a:rPr lang="en-US" sz="2800" baseline="30000" dirty="0">
                <a:effectLst>
                  <a:outerShdw blurRad="38100" dist="38100" dir="2700000" algn="tl">
                    <a:srgbClr val="000000">
                      <a:alpha val="43137"/>
                    </a:srgbClr>
                  </a:outerShdw>
                </a:effectLst>
              </a:rPr>
              <a:t>6</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And the tongue is a fire, a world of iniquity. The tongue is so set among our members that it defiles the whole body, and sets on fire the course of nature; and it is set on fire by hell. </a:t>
            </a:r>
            <a:r>
              <a:rPr lang="en-US" sz="2800" baseline="30000" dirty="0">
                <a:effectLst>
                  <a:outerShdw blurRad="38100" dist="38100" dir="2700000" algn="tl">
                    <a:srgbClr val="000000">
                      <a:alpha val="43137"/>
                    </a:srgbClr>
                  </a:outerShdw>
                </a:effectLst>
              </a:rPr>
              <a:t>7</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For every kind of beast and bird, of reptile and creature of the sea, is tamed and has been tamed by mankind. </a:t>
            </a:r>
            <a:r>
              <a:rPr lang="en-US" sz="2800" baseline="30000" dirty="0">
                <a:effectLst>
                  <a:outerShdw blurRad="38100" dist="38100" dir="2700000" algn="tl">
                    <a:srgbClr val="000000">
                      <a:alpha val="43137"/>
                    </a:srgbClr>
                  </a:outerShdw>
                </a:effectLst>
              </a:rPr>
              <a:t>8</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But no man can tame the tongue. It is an unruly evil, full of deadly poison. </a:t>
            </a:r>
            <a:r>
              <a:rPr lang="en-US" sz="2800" baseline="30000" dirty="0">
                <a:effectLst>
                  <a:outerShdw blurRad="38100" dist="38100" dir="2700000" algn="tl">
                    <a:srgbClr val="000000">
                      <a:alpha val="43137"/>
                    </a:srgbClr>
                  </a:outerShdw>
                </a:effectLst>
              </a:rPr>
              <a:t>9</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With it we bless our God and Father, and with it we curse men, who have been made in the similitude of God. </a:t>
            </a:r>
            <a:r>
              <a:rPr lang="en-US" sz="2800" baseline="30000" dirty="0">
                <a:effectLst>
                  <a:outerShdw blurRad="38100" dist="38100" dir="2700000" algn="tl">
                    <a:srgbClr val="000000">
                      <a:alpha val="43137"/>
                    </a:srgbClr>
                  </a:outerShdw>
                </a:effectLst>
              </a:rPr>
              <a:t>10</a:t>
            </a:r>
            <a:r>
              <a:rPr lang="en-US" sz="2800" dirty="0">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Out of the same mouth proceed blessing and cursing. My brethren, these things ought not to be so.</a:t>
            </a:r>
          </a:p>
        </p:txBody>
      </p:sp>
      <p:sp>
        <p:nvSpPr>
          <p:cNvPr id="3" name="TextBox 2"/>
          <p:cNvSpPr txBox="1"/>
          <p:nvPr/>
        </p:nvSpPr>
        <p:spPr>
          <a:xfrm>
            <a:off x="462116" y="105032"/>
            <a:ext cx="7787149" cy="584775"/>
          </a:xfrm>
          <a:prstGeom prst="rect">
            <a:avLst/>
          </a:prstGeom>
          <a:noFill/>
        </p:spPr>
        <p:txBody>
          <a:bodyPr wrap="square" rtlCol="0">
            <a:spAutoFit/>
          </a:bodyPr>
          <a:lstStyle/>
          <a:p>
            <a:r>
              <a:rPr lang="en-US" sz="3200" dirty="0">
                <a:ln>
                  <a:solidFill>
                    <a:schemeClr val="bg1"/>
                  </a:solidFill>
                </a:ln>
                <a:solidFill>
                  <a:schemeClr val="bg1"/>
                </a:solidFill>
                <a:effectLst>
                  <a:outerShdw blurRad="50800" dist="38100" dir="5400000" algn="t" rotWithShape="0">
                    <a:prstClr val="black">
                      <a:alpha val="40000"/>
                    </a:prstClr>
                  </a:outerShdw>
                </a:effectLst>
                <a:latin typeface="Britannic Bold" panose="020B0903060703020204" pitchFamily="34" charset="0"/>
                <a:cs typeface="LilyUPC" panose="020B0604020202020204" pitchFamily="34" charset="-34"/>
              </a:rPr>
              <a:t>MATTHEW 22:34-46</a:t>
            </a:r>
          </a:p>
        </p:txBody>
      </p:sp>
    </p:spTree>
    <p:extLst>
      <p:ext uri="{BB962C8B-B14F-4D97-AF65-F5344CB8AC3E}">
        <p14:creationId xmlns:p14="http://schemas.microsoft.com/office/powerpoint/2010/main" val="1774895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Matthew">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atthew">
      <a:majorFont>
        <a:latin typeface="Penoir"/>
        <a:ea typeface=""/>
        <a:cs typeface=""/>
      </a:majorFont>
      <a:minorFont>
        <a:latin typeface="Penoi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544961E-0970-4675-8C1A-8ABB0B0FB329}" vid="{F3943BE5-2AEB-44A9-95BA-FC3792F7D80C}"/>
    </a:ext>
  </a:extLst>
</a:theme>
</file>

<file path=docProps/app.xml><?xml version="1.0" encoding="utf-8"?>
<Properties xmlns="http://schemas.openxmlformats.org/officeDocument/2006/extended-properties" xmlns:vt="http://schemas.openxmlformats.org/officeDocument/2006/docPropsVTypes">
  <Template>Matthew</Template>
  <TotalTime>2203</TotalTime>
  <Words>449</Words>
  <Application>Microsoft Office PowerPoint</Application>
  <PresentationFormat>On-screen Show (4:3)</PresentationFormat>
  <Paragraphs>52</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Britannic Bold</vt:lpstr>
      <vt:lpstr>Arial</vt:lpstr>
      <vt:lpstr>LilyUPC</vt:lpstr>
      <vt:lpstr>Mitzvah</vt:lpstr>
      <vt:lpstr>Penoir</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21</cp:revision>
  <dcterms:created xsi:type="dcterms:W3CDTF">2016-06-03T23:30:59Z</dcterms:created>
  <dcterms:modified xsi:type="dcterms:W3CDTF">2016-06-05T12:14:49Z</dcterms:modified>
</cp:coreProperties>
</file>