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58" r:id="rId7"/>
    <p:sldId id="259" r:id="rId8"/>
    <p:sldId id="260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3" r:id="rId18"/>
    <p:sldId id="283" r:id="rId19"/>
    <p:sldId id="272" r:id="rId20"/>
    <p:sldId id="274" r:id="rId21"/>
    <p:sldId id="275" r:id="rId22"/>
    <p:sldId id="276" r:id="rId23"/>
    <p:sldId id="278" r:id="rId24"/>
    <p:sldId id="279" r:id="rId25"/>
    <p:sldId id="280" r:id="rId26"/>
    <p:sldId id="277" r:id="rId27"/>
    <p:sldId id="281" r:id="rId28"/>
    <p:sldId id="282" r:id="rId29"/>
  </p:sldIdLst>
  <p:sldSz cx="9144000" cy="6858000" type="screen4x3"/>
  <p:notesSz cx="6858000" cy="9144000"/>
  <p:embeddedFontLst>
    <p:embeddedFont>
      <p:font typeface="Penoir" panose="020B0500000000000000" pitchFamily="34" charset="0"/>
      <p:regular r:id="rId30"/>
      <p:bold r:id="rId31"/>
      <p:italic r:id="rId32"/>
      <p:boldItalic r:id="rId33"/>
    </p:embeddedFont>
    <p:embeddedFont>
      <p:font typeface="LilyUPC" panose="020B0604020202020204" charset="-34"/>
      <p:regular r:id="rId34"/>
      <p:bold r:id="rId35"/>
      <p:italic r:id="rId36"/>
      <p:boldItalic r:id="rId37"/>
    </p:embeddedFont>
    <p:embeddedFont>
      <p:font typeface="Britannic Bold" panose="020B0903060703020204" pitchFamily="34" charset="0"/>
      <p:regular r:id="rId3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9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795" y="2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5.fntdata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4.fntdata"/><Relationship Id="rId38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3.fntdata"/><Relationship Id="rId37" Type="http://schemas.openxmlformats.org/officeDocument/2006/relationships/font" Target="fonts/font8.fntdata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7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1.fntdata"/><Relationship Id="rId35" Type="http://schemas.openxmlformats.org/officeDocument/2006/relationships/font" Target="fonts/font6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5/21/2016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22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5/21/2016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53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5/21/2016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30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5/21/2016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2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5/21/2016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7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5/21/2016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6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5/21/2016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2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5/21/2016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45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5/21/2016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10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5/21/2016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8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5/21/2016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61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22DB1-149A-4FB5-BF46-D0E91AD1C571}" type="datetimeFigureOut">
              <a:rPr lang="en-US" smtClean="0"/>
              <a:t>5/21/2016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1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9935" y="399672"/>
            <a:ext cx="77871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21:33-22:14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8880" y="323088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A free CD of this message will be available following the service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79598">
            <a:off x="5477248" y="5008546"/>
            <a:ext cx="1027893" cy="107407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90500" h="190500"/>
          </a:sp3d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18662">
            <a:off x="7801268" y="3457782"/>
            <a:ext cx="1019397" cy="10193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90500" h="190500"/>
          </a:sp3d>
        </p:spPr>
      </p:pic>
      <p:sp>
        <p:nvSpPr>
          <p:cNvPr id="35" name="TextBox 34"/>
          <p:cNvSpPr txBox="1"/>
          <p:nvPr/>
        </p:nvSpPr>
        <p:spPr>
          <a:xfrm>
            <a:off x="5537200" y="4695221"/>
            <a:ext cx="34232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IT WILL ALSO be available LATER THIS WEEK</a:t>
            </a:r>
          </a:p>
          <a:p>
            <a:pPr algn="r"/>
            <a:r>
              <a:rPr lang="en-US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VIA cALVARYOKC.COM</a:t>
            </a:r>
          </a:p>
        </p:txBody>
      </p:sp>
    </p:spTree>
    <p:extLst>
      <p:ext uri="{BB962C8B-B14F-4D97-AF65-F5344CB8AC3E}">
        <p14:creationId xmlns:p14="http://schemas.microsoft.com/office/powerpoint/2010/main" val="123505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21:33-22:14</a:t>
            </a:r>
          </a:p>
        </p:txBody>
      </p:sp>
    </p:spTree>
    <p:extLst>
      <p:ext uri="{BB962C8B-B14F-4D97-AF65-F5344CB8AC3E}">
        <p14:creationId xmlns:p14="http://schemas.microsoft.com/office/powerpoint/2010/main" val="242462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Nebuchadnezzars image.jpg"/>
          <p:cNvPicPr>
            <a:picLocks noChangeAspect="1"/>
          </p:cNvPicPr>
          <p:nvPr/>
        </p:nvPicPr>
        <p:blipFill>
          <a:blip r:embed="rId3" cstate="print"/>
          <a:srcRect l="34286"/>
          <a:stretch>
            <a:fillRect/>
          </a:stretch>
        </p:blipFill>
        <p:spPr>
          <a:xfrm rot="21386850">
            <a:off x="6477000" y="685800"/>
            <a:ext cx="2190750" cy="5305425"/>
          </a:xfrm>
          <a:prstGeom prst="rect">
            <a:avLst/>
          </a:prstGeom>
          <a:effectLst>
            <a:outerShdw blurRad="127000" dist="254000" dir="8100000" algn="tr" rotWithShape="0">
              <a:schemeClr val="bg1">
                <a:alpha val="35000"/>
              </a:scheme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21:33-22:14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143000"/>
            <a:ext cx="495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Head of Gold ~ Babylon (605-539 BC)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1989160"/>
            <a:ext cx="495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Breast of Silver ~ Persia (539-331BC)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2827360"/>
            <a:ext cx="495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Thighs of Brass ~ Greece (331-168 BC)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3863624"/>
            <a:ext cx="495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Legs of Iron ~ Rome (168 BC-AD 476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4989493"/>
            <a:ext cx="495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Feet of Iron and Clay ~ Revived Roman Empire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562600" y="1524000"/>
            <a:ext cx="1066800" cy="1588"/>
          </a:xfrm>
          <a:prstGeom prst="straightConnector1">
            <a:avLst/>
          </a:prstGeom>
          <a:ln w="152400">
            <a:solidFill>
              <a:srgbClr val="DA9000"/>
            </a:solidFill>
            <a:headEnd type="diamond" w="sm" len="sm"/>
            <a:tailEnd type="triangle"/>
          </a:ln>
          <a:scene3d>
            <a:camera prst="orthographicFront"/>
            <a:lightRig rig="threePt" dir="t"/>
          </a:scene3d>
          <a:sp3d>
            <a:bevelT w="152400" h="1016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562600" y="2436812"/>
            <a:ext cx="1066800" cy="1588"/>
          </a:xfrm>
          <a:prstGeom prst="straightConnector1">
            <a:avLst/>
          </a:prstGeom>
          <a:ln w="152400">
            <a:solidFill>
              <a:schemeClr val="tx1">
                <a:lumMod val="65000"/>
              </a:schemeClr>
            </a:solidFill>
            <a:headEnd type="diamond" w="sm" len="sm"/>
            <a:tailEnd type="triangle"/>
          </a:ln>
          <a:scene3d>
            <a:camera prst="orthographicFront"/>
            <a:lightRig rig="threePt" dir="t"/>
          </a:scene3d>
          <a:sp3d>
            <a:bevelT w="152400" h="1016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562600" y="3351212"/>
            <a:ext cx="1066800" cy="1588"/>
          </a:xfrm>
          <a:prstGeom prst="straightConnector1">
            <a:avLst/>
          </a:prstGeom>
          <a:ln w="152400">
            <a:solidFill>
              <a:schemeClr val="accent4">
                <a:lumMod val="60000"/>
                <a:lumOff val="40000"/>
              </a:schemeClr>
            </a:solidFill>
            <a:headEnd type="diamond" w="sm" len="sm"/>
            <a:tailEnd type="triangle"/>
          </a:ln>
          <a:scene3d>
            <a:camera prst="orthographicFront"/>
            <a:lightRig rig="threePt" dir="t"/>
          </a:scene3d>
          <a:sp3d>
            <a:bevelT w="152400" h="1016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562600" y="4387476"/>
            <a:ext cx="1066800" cy="1588"/>
          </a:xfrm>
          <a:prstGeom prst="straightConnector1">
            <a:avLst/>
          </a:prstGeom>
          <a:ln w="152400">
            <a:solidFill>
              <a:schemeClr val="tx1">
                <a:lumMod val="50000"/>
              </a:schemeClr>
            </a:solidFill>
            <a:headEnd type="diamond" w="sm" len="sm"/>
            <a:tailEnd type="triangle"/>
          </a:ln>
          <a:scene3d>
            <a:camera prst="orthographicFront"/>
            <a:lightRig rig="threePt" dir="t"/>
          </a:scene3d>
          <a:sp3d>
            <a:bevelT w="152400" h="1016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562600" y="5484812"/>
            <a:ext cx="1066800" cy="1588"/>
          </a:xfrm>
          <a:prstGeom prst="straightConnector1">
            <a:avLst/>
          </a:prstGeom>
          <a:ln w="152400">
            <a:gradFill>
              <a:gsLst>
                <a:gs pos="24000">
                  <a:schemeClr val="tx1">
                    <a:lumMod val="65000"/>
                  </a:schemeClr>
                </a:gs>
                <a:gs pos="83000">
                  <a:schemeClr val="accent2">
                    <a:lumMod val="60000"/>
                    <a:lumOff val="40000"/>
                  </a:schemeClr>
                </a:gs>
              </a:gsLst>
              <a:lin ang="5400000" scaled="1"/>
            </a:gradFill>
            <a:headEnd type="diamond" w="sm" len="sm"/>
            <a:tailEnd type="triangle"/>
          </a:ln>
          <a:scene3d>
            <a:camera prst="orthographicFront"/>
            <a:lightRig rig="threePt" dir="t"/>
          </a:scene3d>
          <a:sp3d>
            <a:bevelT w="152400" h="1270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968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4163"/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Napoleon Bonaparte ~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 know men and I tell you, Jesus Christ is no mere man.  Between Him and every other person in the world there is no comparison.  Alexander, Caesar, Charlemagne, and I have founded empires but on what rest the creations of our genius?  Upon force.  Jesus Christ founded 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empire upon love; and at this very hour millions of men would die for Him.”</a:t>
            </a:r>
            <a:endParaRPr lang="en-US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21:33-22:14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154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21:33-22:14</a:t>
            </a:r>
          </a:p>
        </p:txBody>
      </p:sp>
    </p:spTree>
    <p:extLst>
      <p:ext uri="{BB962C8B-B14F-4D97-AF65-F5344CB8AC3E}">
        <p14:creationId xmlns:p14="http://schemas.microsoft.com/office/powerpoint/2010/main" val="3671523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25192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4163"/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Pharisees </a:t>
            </a:r>
            <a:endParaRPr lang="en-US" sz="7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21:33-22:14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73934" y="702023"/>
            <a:ext cx="59551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 the self-righteous traditionalists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68521" y="1730399"/>
            <a:ext cx="26281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4163"/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32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Herodians</a:t>
            </a:r>
            <a:endParaRPr lang="en-US" sz="7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10966" y="1730399"/>
            <a:ext cx="58257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 the pro-Roman Hellenists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7241" y="2789511"/>
            <a:ext cx="26281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4163"/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Sadducees</a:t>
            </a:r>
            <a:endParaRPr lang="en-US" sz="7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81405" y="2789511"/>
            <a:ext cx="57169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 the power-hungry liberals</a:t>
            </a:r>
          </a:p>
        </p:txBody>
      </p:sp>
    </p:spTree>
    <p:extLst>
      <p:ext uri="{BB962C8B-B14F-4D97-AF65-F5344CB8AC3E}">
        <p14:creationId xmlns:p14="http://schemas.microsoft.com/office/powerpoint/2010/main" val="104401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6" grpId="0"/>
      <p:bldP spid="6" grpId="1"/>
      <p:bldP spid="7" grpId="0"/>
      <p:bldP spid="7" grpId="1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21:33-22:14</a:t>
            </a:r>
          </a:p>
        </p:txBody>
      </p:sp>
    </p:spTree>
    <p:extLst>
      <p:ext uri="{BB962C8B-B14F-4D97-AF65-F5344CB8AC3E}">
        <p14:creationId xmlns:p14="http://schemas.microsoft.com/office/powerpoint/2010/main" val="137405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</a:t>
            </a:r>
            <a:r>
              <a:rPr lang="en-US" sz="3200" baseline="30000" dirty="0"/>
              <a:t>st</a:t>
            </a:r>
            <a:r>
              <a:rPr lang="en-US" sz="3200" dirty="0"/>
              <a:t> wedding:  Gen. 2:21-23 ~ </a:t>
            </a:r>
            <a:r>
              <a:rPr lang="en-US" sz="3200" baseline="30000" dirty="0"/>
              <a:t>21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FF00"/>
                </a:solidFill>
              </a:rPr>
              <a:t>And the Lord God caused a deep sleep to fall on Adam, and he slept; and He took one of his ribs, and closed up the flesh in its place. </a:t>
            </a:r>
            <a:r>
              <a:rPr lang="en-US" sz="3200" baseline="30000" dirty="0"/>
              <a:t>22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FF00"/>
                </a:solidFill>
              </a:rPr>
              <a:t>Then the rib which the Lord God had taken from man He made into a woman, and He brought her to the man.</a:t>
            </a:r>
          </a:p>
          <a:p>
            <a:r>
              <a:rPr lang="en-US" sz="3200" baseline="30000" dirty="0"/>
              <a:t>23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FF00"/>
                </a:solidFill>
              </a:rPr>
              <a:t>And Adam said: “This is now bone of my bones</a:t>
            </a:r>
          </a:p>
          <a:p>
            <a:r>
              <a:rPr lang="en-US" sz="3200" dirty="0">
                <a:solidFill>
                  <a:srgbClr val="FFFF00"/>
                </a:solidFill>
              </a:rPr>
              <a:t>And flesh of my flesh;</a:t>
            </a:r>
          </a:p>
          <a:p>
            <a:r>
              <a:rPr lang="en-US" sz="3200" dirty="0">
                <a:solidFill>
                  <a:srgbClr val="FFFF00"/>
                </a:solidFill>
              </a:rPr>
              <a:t>She shall be called Woman,</a:t>
            </a:r>
          </a:p>
          <a:p>
            <a:r>
              <a:rPr lang="en-US" sz="3200" dirty="0">
                <a:solidFill>
                  <a:srgbClr val="FFFF00"/>
                </a:solidFill>
              </a:rPr>
              <a:t>Because she was taken out of Man.”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21:33-22:14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627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 wedding  Rev. 19:6-9 ~ 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 heard, as it were, the voice of a great multitude, as the sound of many waters and as the sound of mighty </a:t>
            </a:r>
            <a:r>
              <a:rPr lang="en-US" sz="32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thunderings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saying, “Alleluia! For the Lord God Omnipotent reigns! 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us be glad and rejoice and give Him glory, for the marriage of the Lamb has come, and His wife has made herself ready.” 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to her it was granted to be arrayed in fine linen, clean and bright, for the fine linen is the righteous acts of the saints.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21:33-22:14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783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 wedding  Rev. 19:6-9 ~ 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he said to me, “Write: ‘Blessed are those who are called to the marriage supper of the Lamb!’” And he said to me, “These are the true sayings of God.”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21:33-22:14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406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21:33-22:14</a:t>
            </a:r>
          </a:p>
        </p:txBody>
      </p:sp>
    </p:spTree>
    <p:extLst>
      <p:ext uri="{BB962C8B-B14F-4D97-AF65-F5344CB8AC3E}">
        <p14:creationId xmlns:p14="http://schemas.microsoft.com/office/powerpoint/2010/main" val="192420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Is. 5:1-7 ~ 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let me sing to my Well-beloved A song of my Beloved regarding His vineyard:</a:t>
            </a:r>
          </a:p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My Well-beloved has a vineyard</a:t>
            </a:r>
          </a:p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On a very fruitful hill.</a:t>
            </a:r>
          </a:p>
          <a:p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dug it up and cleared out its stones,</a:t>
            </a:r>
          </a:p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And planted it with the choicest vine.</a:t>
            </a:r>
          </a:p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He built a tower in its midst,</a:t>
            </a:r>
          </a:p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And also made a winepress in it;</a:t>
            </a:r>
          </a:p>
          <a:p>
            <a:pPr defTabSz="400050"/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So He expected </a:t>
            </a:r>
            <a:r>
              <a:rPr lang="en-US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bring forth </a:t>
            </a:r>
            <a:r>
              <a:rPr lang="en-US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	grapes,</a:t>
            </a:r>
          </a:p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But it brought forth wild grapes.</a:t>
            </a: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21:33-22:14</a:t>
            </a:r>
          </a:p>
        </p:txBody>
      </p:sp>
    </p:spTree>
    <p:extLst>
      <p:ext uri="{BB962C8B-B14F-4D97-AF65-F5344CB8AC3E}">
        <p14:creationId xmlns:p14="http://schemas.microsoft.com/office/powerpoint/2010/main" val="42755871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Farm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~ </a:t>
            </a:r>
            <a:r>
              <a:rPr lang="en-US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agros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agriculture </a:t>
            </a:r>
            <a:endParaRPr lang="en-US" sz="4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21:33-22:14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8520" y="1253991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Business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~ </a:t>
            </a:r>
            <a:r>
              <a:rPr lang="en-US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emporia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emporium</a:t>
            </a:r>
            <a:endParaRPr lang="en-US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6128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21:33-22:14</a:t>
            </a:r>
          </a:p>
        </p:txBody>
      </p:sp>
    </p:spTree>
    <p:extLst>
      <p:ext uri="{BB962C8B-B14F-4D97-AF65-F5344CB8AC3E}">
        <p14:creationId xmlns:p14="http://schemas.microsoft.com/office/powerpoint/2010/main" val="3065836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kinds of non-believers in this parable:</a:t>
            </a:r>
            <a:endParaRPr lang="en-US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21:33-22:14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9247" y="1238623"/>
            <a:ext cx="7969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unconcerned (v. 5)</a:t>
            </a:r>
            <a:endParaRPr lang="en-US" sz="9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5651" y="1767539"/>
            <a:ext cx="7969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unfriendly (v. 6)</a:t>
            </a:r>
            <a:endParaRPr lang="en-US" sz="9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2055" y="2311823"/>
            <a:ext cx="7969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unaffected (v. 12)</a:t>
            </a:r>
            <a:endParaRPr lang="en-US" sz="9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7408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  <p:bldP spid="7" grpId="0"/>
      <p:bldP spid="7" grpId="1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kinds of inadequate apparel: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21:33-22:14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9247" y="1238623"/>
            <a:ext cx="7969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“Good” works</a:t>
            </a:r>
            <a:endParaRPr lang="en-US" sz="9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5651" y="1767539"/>
            <a:ext cx="79693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Is. 64:6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we are all as an unclean </a:t>
            </a:r>
            <a:r>
              <a:rPr lang="en-US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defTabSz="346075"/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And all our righteousnesses are as filthy 	rags;</a:t>
            </a:r>
          </a:p>
          <a:p>
            <a:pPr defTabSz="346075"/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And we all do fade as a leaf;</a:t>
            </a:r>
          </a:p>
          <a:p>
            <a:pPr defTabSz="346075"/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And our iniquities, like the wind, </a:t>
            </a:r>
          </a:p>
          <a:p>
            <a:pPr>
              <a:tabLst>
                <a:tab pos="346075" algn="l"/>
              </a:tabLst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Have taken us away.</a:t>
            </a:r>
          </a:p>
        </p:txBody>
      </p:sp>
    </p:spTree>
    <p:extLst>
      <p:ext uri="{BB962C8B-B14F-4D97-AF65-F5344CB8AC3E}">
        <p14:creationId xmlns:p14="http://schemas.microsoft.com/office/powerpoint/2010/main" val="3204678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kinds of inadequate apparel: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21:33-22:14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9247" y="1238623"/>
            <a:ext cx="7969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Easy “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believism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endParaRPr lang="en-US" sz="9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5651" y="1767539"/>
            <a:ext cx="79693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Rom. 13:14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put on the Lord Jesus Christ, and make no provision for the flesh, to </a:t>
            </a:r>
            <a:r>
              <a:rPr lang="en-US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fulfill its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lusts.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2055" y="3256955"/>
            <a:ext cx="79693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>
              <a:buFont typeface="Arial" panose="020B0604020202020204" pitchFamily="34" charset="0"/>
              <a:buChar char="•"/>
            </a:pPr>
            <a:r>
              <a:rPr lang="en-US" sz="3200" dirty="0"/>
              <a:t> Gal. 3:27 ~ </a:t>
            </a:r>
            <a:r>
              <a:rPr lang="en-US" sz="3200" dirty="0">
                <a:solidFill>
                  <a:srgbClr val="FFFF00"/>
                </a:solidFill>
              </a:rPr>
              <a:t>For as many of you as were baptized into Christ have put on Christ.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8459" y="4285331"/>
            <a:ext cx="79693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Cor. 5:3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indeed, having been clothed, we shall not be found naked.</a:t>
            </a:r>
          </a:p>
        </p:txBody>
      </p:sp>
    </p:spTree>
    <p:extLst>
      <p:ext uri="{BB962C8B-B14F-4D97-AF65-F5344CB8AC3E}">
        <p14:creationId xmlns:p14="http://schemas.microsoft.com/office/powerpoint/2010/main" val="3246105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  <p:bldP spid="8" grpId="0"/>
      <p:bldP spid="8" grpId="1"/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kinds of inadequate apparel: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21:33-22:14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9247" y="1238623"/>
            <a:ext cx="7969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Easy “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believism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endParaRPr lang="en-US" sz="9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5651" y="1767539"/>
            <a:ext cx="79693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Eph. 4:22-24 ~ 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you put off, concerning your former conduct, the old man which grows corrupt according to the deceitful lusts, 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be renewed in the spirit of your mind, 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that you put on the new man which was created according to God, in true righteousness and holiness.</a:t>
            </a:r>
          </a:p>
        </p:txBody>
      </p:sp>
    </p:spTree>
    <p:extLst>
      <p:ext uri="{BB962C8B-B14F-4D97-AF65-F5344CB8AC3E}">
        <p14:creationId xmlns:p14="http://schemas.microsoft.com/office/powerpoint/2010/main" val="3830705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21:33-22:14</a:t>
            </a:r>
          </a:p>
        </p:txBody>
      </p:sp>
    </p:spTree>
    <p:extLst>
      <p:ext uri="{BB962C8B-B14F-4D97-AF65-F5344CB8AC3E}">
        <p14:creationId xmlns:p14="http://schemas.microsoft.com/office/powerpoint/2010/main" val="1981461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Dan. 5:6 (KJV) ~ </a:t>
            </a:r>
            <a:r>
              <a:rPr lang="en-US" alt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Then the king’s countenance was changed, and his thoughts troubled him, so that the joints of his loins were loosed, and his knees smote one against another.</a:t>
            </a:r>
            <a:endParaRPr lang="en-US" altLang="en-US" sz="4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21:33-22:14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225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21:33-22:14</a:t>
            </a:r>
          </a:p>
        </p:txBody>
      </p:sp>
    </p:spTree>
    <p:extLst>
      <p:ext uri="{BB962C8B-B14F-4D97-AF65-F5344CB8AC3E}">
        <p14:creationId xmlns:p14="http://schemas.microsoft.com/office/powerpoint/2010/main" val="2949390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00050" algn="l"/>
              </a:tabLst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Is. 5:1-7 ~ 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”And now, O inhabitants of 	Jerusalem and men of Judah,</a:t>
            </a:r>
          </a:p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Judge, please, between Me and My vineyard.</a:t>
            </a:r>
          </a:p>
          <a:p>
            <a:pPr defTabSz="460375"/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more could have been done to My 	vineyard</a:t>
            </a:r>
          </a:p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That I have not done in it?</a:t>
            </a:r>
          </a:p>
          <a:p>
            <a:pPr defTabSz="400050"/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Why then, when I expected </a:t>
            </a:r>
            <a:r>
              <a:rPr lang="en-US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bring forth 	</a:t>
            </a:r>
            <a:r>
              <a:rPr lang="en-US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grapes,</a:t>
            </a:r>
          </a:p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Did it bring forth wild grapes?</a:t>
            </a:r>
          </a:p>
          <a:p>
            <a:pPr defTabSz="400050"/>
            <a:r>
              <a:rPr lang="en-US" sz="3200" baseline="30000" dirty="0"/>
              <a:t>5</a:t>
            </a:r>
            <a:r>
              <a:rPr lang="en-US" sz="3200" dirty="0"/>
              <a:t>  </a:t>
            </a:r>
            <a:r>
              <a:rPr lang="en-US" sz="3200" dirty="0">
                <a:solidFill>
                  <a:srgbClr val="FFFF00"/>
                </a:solidFill>
              </a:rPr>
              <a:t>And now, please let Me tell you what I will 	do to My vineyard:</a:t>
            </a:r>
          </a:p>
          <a:p>
            <a:r>
              <a:rPr lang="en-US" sz="3200" dirty="0"/>
              <a:t>   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21:33-22:14</a:t>
            </a:r>
          </a:p>
        </p:txBody>
      </p:sp>
    </p:spTree>
    <p:extLst>
      <p:ext uri="{BB962C8B-B14F-4D97-AF65-F5344CB8AC3E}">
        <p14:creationId xmlns:p14="http://schemas.microsoft.com/office/powerpoint/2010/main" val="3969148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00050"/>
            <a:r>
              <a:rPr lang="en-US" sz="3200" dirty="0"/>
              <a:t>Is. 5:1-7 ~ </a:t>
            </a:r>
            <a:r>
              <a:rPr lang="en-US" sz="3200" dirty="0">
                <a:solidFill>
                  <a:srgbClr val="FFFF00"/>
                </a:solidFill>
              </a:rPr>
              <a:t>I will take away its hedge, and it 	shall be burned;</a:t>
            </a:r>
          </a:p>
          <a:p>
            <a:pPr defTabSz="460375"/>
            <a:r>
              <a:rPr lang="en-US" sz="3200" dirty="0">
                <a:solidFill>
                  <a:srgbClr val="FFFF00"/>
                </a:solidFill>
              </a:rPr>
              <a:t>   And break down its wall, and it shall be 	trampled down.</a:t>
            </a:r>
          </a:p>
          <a:p>
            <a:r>
              <a:rPr lang="en-US" sz="3200" baseline="30000" dirty="0"/>
              <a:t>6</a:t>
            </a:r>
            <a:r>
              <a:rPr lang="en-US" sz="3200" dirty="0"/>
              <a:t>  </a:t>
            </a:r>
            <a:r>
              <a:rPr lang="en-US" sz="3200" dirty="0">
                <a:solidFill>
                  <a:srgbClr val="FFFF00"/>
                </a:solidFill>
              </a:rPr>
              <a:t>I will lay it waste;</a:t>
            </a:r>
          </a:p>
          <a:p>
            <a:r>
              <a:rPr lang="en-US" sz="3200" dirty="0">
                <a:solidFill>
                  <a:srgbClr val="FFFF00"/>
                </a:solidFill>
              </a:rPr>
              <a:t>   It shall not be pruned or dug,</a:t>
            </a:r>
          </a:p>
          <a:p>
            <a:r>
              <a:rPr lang="en-US" sz="3200" dirty="0">
                <a:solidFill>
                  <a:srgbClr val="FFFF00"/>
                </a:solidFill>
              </a:rPr>
              <a:t>   But there shall come up briers and thorns.</a:t>
            </a:r>
          </a:p>
          <a:p>
            <a:r>
              <a:rPr lang="en-US" sz="3200" dirty="0">
                <a:solidFill>
                  <a:srgbClr val="FFFF00"/>
                </a:solidFill>
              </a:rPr>
              <a:t>   I will also command the clouds</a:t>
            </a:r>
          </a:p>
          <a:p>
            <a:r>
              <a:rPr lang="en-US" sz="3200" dirty="0">
                <a:solidFill>
                  <a:srgbClr val="FFFF00"/>
                </a:solidFill>
              </a:rPr>
              <a:t>   That they rain no rain on it.”</a:t>
            </a:r>
          </a:p>
          <a:p>
            <a:pPr>
              <a:tabLst>
                <a:tab pos="400050" algn="l"/>
              </a:tabLst>
            </a:pPr>
            <a:r>
              <a:rPr lang="en-US" sz="3200" baseline="30000" dirty="0"/>
              <a:t>7</a:t>
            </a:r>
            <a:r>
              <a:rPr lang="en-US" sz="3200" dirty="0"/>
              <a:t>  </a:t>
            </a:r>
            <a:r>
              <a:rPr lang="en-US" sz="3200" dirty="0">
                <a:solidFill>
                  <a:srgbClr val="FFFF00"/>
                </a:solidFill>
              </a:rPr>
              <a:t>For the vineyard of the </a:t>
            </a:r>
            <a:r>
              <a:rPr lang="en-US" sz="3200" cap="small" dirty="0">
                <a:solidFill>
                  <a:srgbClr val="FFFF00"/>
                </a:solidFill>
              </a:rPr>
              <a:t>Lord</a:t>
            </a:r>
            <a:r>
              <a:rPr lang="en-US" sz="3200" dirty="0">
                <a:solidFill>
                  <a:srgbClr val="FFFF00"/>
                </a:solidFill>
              </a:rPr>
              <a:t> of hosts is the 	house of Israel,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21:33-22:14</a:t>
            </a:r>
          </a:p>
        </p:txBody>
      </p:sp>
    </p:spTree>
    <p:extLst>
      <p:ext uri="{BB962C8B-B14F-4D97-AF65-F5344CB8AC3E}">
        <p14:creationId xmlns:p14="http://schemas.microsoft.com/office/powerpoint/2010/main" val="39277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00050" algn="l"/>
              </a:tabLst>
            </a:pPr>
            <a:r>
              <a:rPr lang="en-US" sz="3200" dirty="0"/>
              <a:t>Is. 5:1-7 ~ </a:t>
            </a:r>
            <a:r>
              <a:rPr lang="en-US" sz="3200" dirty="0">
                <a:solidFill>
                  <a:srgbClr val="FFFF00"/>
                </a:solidFill>
              </a:rPr>
              <a:t>And the men of Judah are His 	pleasant plant.</a:t>
            </a:r>
          </a:p>
          <a:p>
            <a:pPr defTabSz="400050"/>
            <a:r>
              <a:rPr lang="en-US" sz="3200" dirty="0">
                <a:solidFill>
                  <a:srgbClr val="FFFF00"/>
                </a:solidFill>
              </a:rPr>
              <a:t>   He looked for justice, but behold, 	oppression;</a:t>
            </a:r>
          </a:p>
          <a:p>
            <a:pPr>
              <a:tabLst>
                <a:tab pos="460375" algn="l"/>
              </a:tabLst>
            </a:pPr>
            <a:r>
              <a:rPr lang="en-US" sz="3200" dirty="0">
                <a:solidFill>
                  <a:srgbClr val="FFFF00"/>
                </a:solidFill>
              </a:rPr>
              <a:t>   For righteousness, but behold, a cry </a:t>
            </a:r>
            <a:r>
              <a:rPr lang="en-US" sz="3200" i="1" dirty="0">
                <a:solidFill>
                  <a:srgbClr val="FFFF00"/>
                </a:solidFill>
              </a:rPr>
              <a:t>for 	help</a:t>
            </a:r>
            <a:r>
              <a:rPr lang="en-US" sz="32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21:33-22:14</a:t>
            </a:r>
          </a:p>
        </p:txBody>
      </p:sp>
    </p:spTree>
    <p:extLst>
      <p:ext uri="{BB962C8B-B14F-4D97-AF65-F5344CB8AC3E}">
        <p14:creationId xmlns:p14="http://schemas.microsoft.com/office/powerpoint/2010/main" val="2993221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21:33-22:14</a:t>
            </a:r>
          </a:p>
        </p:txBody>
      </p:sp>
    </p:spTree>
    <p:extLst>
      <p:ext uri="{BB962C8B-B14F-4D97-AF65-F5344CB8AC3E}">
        <p14:creationId xmlns:p14="http://schemas.microsoft.com/office/powerpoint/2010/main" val="4082343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NASB, NIV ~ </a:t>
            </a:r>
            <a:r>
              <a:rPr lang="en-US" alt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He will bring those wretches to a wretched end.</a:t>
            </a:r>
            <a:endParaRPr lang="en-US" altLang="en-US" sz="4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21:33-22:14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0880" y="1770320"/>
            <a:ext cx="79713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dirty="0"/>
              <a:t>Literally, </a:t>
            </a:r>
            <a:r>
              <a:rPr lang="en-US" sz="3200" i="1" dirty="0"/>
              <a:t>Those miserable men, He will miserably destroy</a:t>
            </a:r>
            <a:endParaRPr lang="en-US" sz="32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976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21:33-22:14</a:t>
            </a:r>
          </a:p>
        </p:txBody>
      </p:sp>
    </p:spTree>
    <p:extLst>
      <p:ext uri="{BB962C8B-B14F-4D97-AF65-F5344CB8AC3E}">
        <p14:creationId xmlns:p14="http://schemas.microsoft.com/office/powerpoint/2010/main" val="964744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4163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Quoting from Ps. 118:22-23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21:33-22:14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0836" y="3259515"/>
            <a:ext cx="82001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 Guzik ~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“You guys think I’m not the Messiah unless I’m 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approved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by you … I tell you I’m not the Messiah unless I’m 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rejected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by you.”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0836" y="1238623"/>
            <a:ext cx="820010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4163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Ps. 118:26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Blessed </a:t>
            </a:r>
            <a:r>
              <a:rPr lang="en-US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 who comes in the 	name of the </a:t>
            </a:r>
            <a:r>
              <a:rPr lang="en-US" sz="3200" cap="small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  <a:p>
            <a:pPr defTabSz="284163"/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We have blessed you from the house of the 	</a:t>
            </a:r>
            <a:r>
              <a:rPr lang="en-US" sz="3200" cap="small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754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" grpId="0"/>
      <p:bldP spid="7" grpId="0"/>
      <p:bldP spid="7" grpId="1"/>
    </p:bldLst>
  </p:timing>
</p:sld>
</file>

<file path=ppt/theme/theme1.xml><?xml version="1.0" encoding="utf-8"?>
<a:theme xmlns:a="http://schemas.openxmlformats.org/drawingml/2006/main" name="Office Theme">
  <a:themeElements>
    <a:clrScheme name="Matthew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atthew">
      <a:majorFont>
        <a:latin typeface="Penoir"/>
        <a:ea typeface=""/>
        <a:cs typeface=""/>
      </a:majorFont>
      <a:minorFont>
        <a:latin typeface="Penoir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544961E-0970-4675-8C1A-8ABB0B0FB329}" vid="{F3943BE5-2AEB-44A9-95BA-FC3792F7D8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Matthew</Template>
  <TotalTime>1073</TotalTime>
  <Words>851</Words>
  <Application>Microsoft Office PowerPoint</Application>
  <PresentationFormat>On-screen Show (4:3)</PresentationFormat>
  <Paragraphs>106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Penoir</vt:lpstr>
      <vt:lpstr>Arial</vt:lpstr>
      <vt:lpstr>LilyUPC</vt:lpstr>
      <vt:lpstr>Times New Roman</vt:lpstr>
      <vt:lpstr>Britannic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17</cp:revision>
  <dcterms:created xsi:type="dcterms:W3CDTF">2016-05-20T15:59:24Z</dcterms:created>
  <dcterms:modified xsi:type="dcterms:W3CDTF">2016-05-22T12:28:42Z</dcterms:modified>
</cp:coreProperties>
</file>