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58" r:id="rId5"/>
    <p:sldId id="262" r:id="rId6"/>
    <p:sldId id="263" r:id="rId7"/>
    <p:sldId id="264" r:id="rId8"/>
    <p:sldId id="259" r:id="rId9"/>
    <p:sldId id="265" r:id="rId10"/>
    <p:sldId id="266" r:id="rId11"/>
    <p:sldId id="260" r:id="rId12"/>
    <p:sldId id="267" r:id="rId13"/>
    <p:sldId id="268" r:id="rId14"/>
  </p:sldIdLst>
  <p:sldSz cx="9144000" cy="6858000" type="screen4x3"/>
  <p:notesSz cx="6858000" cy="9144000"/>
  <p:embeddedFontLst>
    <p:embeddedFont>
      <p:font typeface="Arial Black" panose="020B0A04020102090204" pitchFamily="34" charset="0"/>
      <p:bold r:id="rId15"/>
      <p:italic r:id="rId16"/>
    </p:embeddedFont>
    <p:embeddedFont>
      <p:font typeface="Certificate" pitchFamily="2" charset="0"/>
      <p:regular r:id="rId17"/>
    </p:embeddedFont>
    <p:embeddedFont>
      <p:font typeface="Hebrew" panose="00000400000000000000" pitchFamily="2" charset="0"/>
      <p:regular r:id="rId18"/>
    </p:embeddedFont>
    <p:embeddedFont>
      <p:font typeface="Penoir" panose="020B0500000000000000" pitchFamily="34" charset="0"/>
      <p:regular r:id="rId19"/>
      <p:bold r:id="rId20"/>
      <p:italic r:id="rId21"/>
      <p:boldItalic r:id="rId22"/>
    </p:embeddedFont>
    <p:embeddedFont>
      <p:font typeface="Britannic Bold" panose="020B0903060703020204" pitchFamily="34" charset="0"/>
      <p:regular r:id="rId23"/>
    </p:embeddedFont>
    <p:embeddedFont>
      <p:font typeface="Classic Typewriter" pitchFamily="2" charset="0"/>
      <p:regular r:id="rId24"/>
    </p:embeddedFont>
    <p:embeddedFont>
      <p:font typeface="LilyUPC" panose="020B0604020202020204" charset="-34"/>
      <p:regular r:id="rId25"/>
      <p:bold r:id="rId26"/>
      <p:italic r:id="rId27"/>
      <p:boldItalic r:id="rId28"/>
    </p:embeddedFont>
    <p:embeddedFont>
      <p:font typeface="PT Impressive Bold" pitchFamily="2" charset="0"/>
      <p:regular r:id="rId29"/>
    </p:embeddedFont>
    <p:embeddedFont>
      <p:font typeface="Lucida Handwriting" panose="03010101010101010101" pitchFamily="66"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p:scale>
          <a:sx n="73" d="100"/>
          <a:sy n="73" d="100"/>
        </p:scale>
        <p:origin x="480" y="2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5/14/2016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5/14/2016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5/14/2016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5/14/2016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E. M. Bounds ~ </a:t>
            </a:r>
            <a:r>
              <a:rPr lang="en-US" sz="3200" dirty="0">
                <a:effectLst>
                  <a:outerShdw blurRad="38100" dist="38100" dir="2700000" algn="tl">
                    <a:srgbClr val="000000">
                      <a:alpha val="43137"/>
                    </a:srgbClr>
                  </a:outerShdw>
                </a:effectLst>
              </a:rPr>
              <a:t>“If we had more of Elijah’s praying, marvels would not be the marvels that they are now to us. God would not be so strange, so far away in being and so feeble in action. Everything is tame and feeble because our praying is so tame and feeble.”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
        <p:nvSpPr>
          <p:cNvPr id="4" name="TextBox 3"/>
          <p:cNvSpPr txBox="1"/>
          <p:nvPr/>
        </p:nvSpPr>
        <p:spPr>
          <a:xfrm>
            <a:off x="462119" y="3689570"/>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There are no possibilities in prayer without we really pray in all simplicity, reality and trueness. </a:t>
            </a:r>
            <a:r>
              <a:rPr lang="en-US" sz="3200" dirty="0" err="1">
                <a:effectLst>
                  <a:outerShdw blurRad="38100" dist="38100" dir="2700000" algn="tl">
                    <a:srgbClr val="000000">
                      <a:alpha val="43137"/>
                    </a:srgbClr>
                  </a:outerShdw>
                </a:effectLst>
              </a:rPr>
              <a:t>Prayerless</a:t>
            </a:r>
            <a:r>
              <a:rPr lang="en-US" sz="3200" dirty="0">
                <a:effectLst>
                  <a:outerShdw blurRad="38100" dist="38100" dir="2700000" algn="tl">
                    <a:srgbClr val="000000">
                      <a:alpha val="43137"/>
                    </a:srgbClr>
                  </a:outerShdw>
                </a:effectLst>
              </a:rPr>
              <a:t> praying — how common, how popular, how delusive and vain!”</a:t>
            </a:r>
          </a:p>
        </p:txBody>
      </p:sp>
    </p:spTree>
    <p:extLst>
      <p:ext uri="{BB962C8B-B14F-4D97-AF65-F5344CB8AC3E}">
        <p14:creationId xmlns:p14="http://schemas.microsoft.com/office/powerpoint/2010/main" val="11805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Tree>
    <p:extLst>
      <p:ext uri="{BB962C8B-B14F-4D97-AF65-F5344CB8AC3E}">
        <p14:creationId xmlns:p14="http://schemas.microsoft.com/office/powerpoint/2010/main" val="231238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grpSp>
        <p:nvGrpSpPr>
          <p:cNvPr id="11" name="Group 10"/>
          <p:cNvGrpSpPr/>
          <p:nvPr/>
        </p:nvGrpSpPr>
        <p:grpSpPr>
          <a:xfrm rot="21243247">
            <a:off x="487160" y="1007343"/>
            <a:ext cx="4594935" cy="3070042"/>
            <a:chOff x="1287888" y="393792"/>
            <a:chExt cx="4594935" cy="3070042"/>
          </a:xfrm>
          <a:effectLst>
            <a:outerShdw blurRad="127000" dist="254000" dir="8100000" algn="tr" rotWithShape="0">
              <a:schemeClr val="bg1">
                <a:alpha val="35000"/>
              </a:schemeClr>
            </a:outerShdw>
          </a:effectLst>
        </p:grpSpPr>
        <p:grpSp>
          <p:nvGrpSpPr>
            <p:cNvPr id="10" name="Group 9"/>
            <p:cNvGrpSpPr/>
            <p:nvPr/>
          </p:nvGrpSpPr>
          <p:grpSpPr>
            <a:xfrm>
              <a:off x="1410152" y="393792"/>
              <a:ext cx="4472671" cy="3070042"/>
              <a:chOff x="669925" y="-114300"/>
              <a:chExt cx="5953125" cy="4086226"/>
            </a:xfrm>
          </p:grpSpPr>
          <p:pic>
            <p:nvPicPr>
              <p:cNvPr id="1026" name="Picture 2" descr="http://dn1w8s6xszn0j.cloudfront.net/media/image/p15/media_gallery-2015-10-5-11-permit_6e7c2c712e3b31abf85b2f973856a2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14300"/>
                <a:ext cx="5953125" cy="4086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400000">
                <a:off x="861292" y="552018"/>
                <a:ext cx="3297218" cy="39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rot="19497476">
              <a:off x="1287888" y="791547"/>
              <a:ext cx="3077285" cy="523220"/>
            </a:xfrm>
            <a:prstGeom prst="rect">
              <a:avLst/>
            </a:prstGeom>
            <a:noFill/>
            <a:scene3d>
              <a:camera prst="perspectiveContrastingLeftFacing"/>
              <a:lightRig rig="threePt" dir="t"/>
            </a:scene3d>
          </p:spPr>
          <p:txBody>
            <a:bodyPr wrap="square" rtlCol="0">
              <a:spAutoFit/>
            </a:bodyPr>
            <a:lstStyle/>
            <a:p>
              <a:r>
                <a:rPr lang="en-US" sz="2800" dirty="0">
                  <a:solidFill>
                    <a:schemeClr val="accent1">
                      <a:lumMod val="75000"/>
                    </a:schemeClr>
                  </a:solidFill>
                  <a:latin typeface="Hebrew" panose="00000400000000000000" pitchFamily="2" charset="0"/>
                </a:rPr>
                <a:t>Fig tree cursing permit</a:t>
              </a:r>
            </a:p>
          </p:txBody>
        </p:sp>
      </p:grpSp>
      <p:grpSp>
        <p:nvGrpSpPr>
          <p:cNvPr id="15" name="Group 14"/>
          <p:cNvGrpSpPr/>
          <p:nvPr/>
        </p:nvGrpSpPr>
        <p:grpSpPr>
          <a:xfrm rot="373766">
            <a:off x="3941146" y="705056"/>
            <a:ext cx="4773989" cy="3371171"/>
            <a:chOff x="3160900" y="-503098"/>
            <a:chExt cx="5251388" cy="3708288"/>
          </a:xfrm>
          <a:effectLst>
            <a:outerShdw blurRad="127000" dist="254000" dir="2700000" algn="tl" rotWithShape="0">
              <a:schemeClr val="bg1">
                <a:alpha val="35000"/>
              </a:schemeClr>
            </a:outerShdw>
          </a:effectLst>
        </p:grpSpPr>
        <p:pic>
          <p:nvPicPr>
            <p:cNvPr id="1028" name="Picture 4" descr="http://previews.123rf.com/images/sooolnce/sooolnce1301/sooolnce130100002/17180446-pattern-that-is-used-in-certificate-currency-and-diplomas--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900" y="-503098"/>
              <a:ext cx="5251388" cy="37082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13036" y="734853"/>
              <a:ext cx="2502272" cy="369332"/>
            </a:xfrm>
            <a:prstGeom prst="rect">
              <a:avLst/>
            </a:prstGeom>
            <a:solidFill>
              <a:schemeClr val="bg1"/>
            </a:solidFill>
          </p:spPr>
          <p:txBody>
            <a:bodyPr wrap="square" rtlCol="0" anchor="ctr">
              <a:spAutoFit/>
            </a:bodyPr>
            <a:lstStyle/>
            <a:p>
              <a:r>
                <a:rPr lang="en-US" sz="1600" dirty="0">
                  <a:solidFill>
                    <a:schemeClr val="accent6">
                      <a:lumMod val="75000"/>
                    </a:schemeClr>
                  </a:solidFill>
                  <a:latin typeface="Certificate" pitchFamily="2" charset="0"/>
                </a:rPr>
                <a:t>Lame and Blind Healing</a:t>
              </a:r>
            </a:p>
          </p:txBody>
        </p:sp>
        <p:sp>
          <p:nvSpPr>
            <p:cNvPr id="13" name="TextBox 12"/>
            <p:cNvSpPr txBox="1"/>
            <p:nvPr/>
          </p:nvSpPr>
          <p:spPr>
            <a:xfrm>
              <a:off x="4482098" y="1039391"/>
              <a:ext cx="2599569" cy="369332"/>
            </a:xfrm>
            <a:prstGeom prst="rect">
              <a:avLst/>
            </a:prstGeom>
            <a:noFill/>
          </p:spPr>
          <p:txBody>
            <a:bodyPr wrap="square" rtlCol="0">
              <a:spAutoFit/>
            </a:bodyPr>
            <a:lstStyle/>
            <a:p>
              <a:pPr algn="ctr"/>
              <a:r>
                <a:rPr lang="en-US" b="1" dirty="0">
                  <a:solidFill>
                    <a:schemeClr val="bg2">
                      <a:lumMod val="10000"/>
                    </a:schemeClr>
                  </a:solidFill>
                  <a:latin typeface="PT Impressive Bold" pitchFamily="2" charset="0"/>
                </a:rPr>
                <a:t>Jesus of Nazareth</a:t>
              </a:r>
            </a:p>
          </p:txBody>
        </p:sp>
        <p:sp>
          <p:nvSpPr>
            <p:cNvPr id="14" name="Rectangle 13"/>
            <p:cNvSpPr/>
            <p:nvPr/>
          </p:nvSpPr>
          <p:spPr>
            <a:xfrm>
              <a:off x="4916536" y="2026934"/>
              <a:ext cx="935930" cy="315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latin typeface="Lucida Handwriting" panose="03010101010101010101" pitchFamily="66" charset="0"/>
                </a:rPr>
                <a:t>Rabbi </a:t>
              </a:r>
              <a:r>
                <a:rPr lang="en-US" sz="1200" dirty="0" err="1">
                  <a:solidFill>
                    <a:schemeClr val="bg2">
                      <a:lumMod val="10000"/>
                    </a:schemeClr>
                  </a:solidFill>
                  <a:latin typeface="Lucida Handwriting" panose="03010101010101010101" pitchFamily="66" charset="0"/>
                </a:rPr>
                <a:t>Shlomo</a:t>
              </a:r>
              <a:endParaRPr lang="en-US" sz="1200" dirty="0">
                <a:solidFill>
                  <a:schemeClr val="bg2">
                    <a:lumMod val="10000"/>
                  </a:schemeClr>
                </a:solidFill>
                <a:latin typeface="Lucida Handwriting" panose="03010101010101010101" pitchFamily="66" charset="0"/>
              </a:endParaRPr>
            </a:p>
          </p:txBody>
        </p:sp>
      </p:grpSp>
      <p:grpSp>
        <p:nvGrpSpPr>
          <p:cNvPr id="22" name="Group 21"/>
          <p:cNvGrpSpPr/>
          <p:nvPr/>
        </p:nvGrpSpPr>
        <p:grpSpPr>
          <a:xfrm rot="289184">
            <a:off x="910894" y="2588589"/>
            <a:ext cx="3737906" cy="3371138"/>
            <a:chOff x="910894" y="2588589"/>
            <a:chExt cx="3737906" cy="3371138"/>
          </a:xfrm>
          <a:effectLst>
            <a:outerShdw blurRad="127000" dist="254000" dir="2700000" algn="tl" rotWithShape="0">
              <a:schemeClr val="bg1">
                <a:alpha val="35000"/>
              </a:schemeClr>
            </a:outerShdw>
          </a:effectLst>
        </p:grpSpPr>
        <p:pic>
          <p:nvPicPr>
            <p:cNvPr id="16" name="Picture 15" descr="Green + checkmark = Succe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200" y="3352200"/>
              <a:ext cx="153600" cy="153600"/>
            </a:xfrm>
            <a:prstGeom prst="rect">
              <a:avLst/>
            </a:prstGeom>
          </p:spPr>
        </p:pic>
        <p:pic>
          <p:nvPicPr>
            <p:cNvPr id="1030" name="Picture 6" descr="http://www.addictionpro.com/sites/addictionpro.com/files/styles/570x360/public/certification.jpg?itok=cELowWu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894" y="2588589"/>
              <a:ext cx="3371137" cy="337113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53364" y="3929273"/>
              <a:ext cx="2375005" cy="735755"/>
            </a:xfrm>
            <a:prstGeom prst="rect">
              <a:avLst/>
            </a:prstGeom>
            <a:noFill/>
          </p:spPr>
          <p:txBody>
            <a:bodyPr wrap="square" rtlCol="0">
              <a:spAutoFit/>
            </a:bodyPr>
            <a:lstStyle/>
            <a:p>
              <a:pPr algn="ctr"/>
              <a:r>
                <a:rPr lang="en-US" sz="3200" b="1" dirty="0">
                  <a:solidFill>
                    <a:schemeClr val="bg2">
                      <a:lumMod val="10000"/>
                    </a:schemeClr>
                  </a:solidFill>
                </a:rPr>
                <a:t>Accredited</a:t>
              </a:r>
            </a:p>
          </p:txBody>
        </p:sp>
        <p:sp>
          <p:nvSpPr>
            <p:cNvPr id="21" name="TextBox 20"/>
            <p:cNvSpPr txBox="1"/>
            <p:nvPr/>
          </p:nvSpPr>
          <p:spPr>
            <a:xfrm>
              <a:off x="1202303" y="3560363"/>
              <a:ext cx="2702126" cy="550391"/>
            </a:xfrm>
            <a:prstGeom prst="rect">
              <a:avLst/>
            </a:prstGeom>
            <a:noFill/>
          </p:spPr>
          <p:txBody>
            <a:bodyPr wrap="square" rtlCol="0">
              <a:prstTxWarp prst="textArchUp">
                <a:avLst>
                  <a:gd name="adj" fmla="val 11792003"/>
                </a:avLst>
              </a:prstTxWarp>
              <a:spAutoFit/>
            </a:bodyPr>
            <a:lstStyle/>
            <a:p>
              <a:pPr algn="ctr"/>
              <a:r>
                <a:rPr lang="en-US" sz="3600" b="1" dirty="0">
                  <a:solidFill>
                    <a:schemeClr val="bg2">
                      <a:lumMod val="10000"/>
                    </a:schemeClr>
                  </a:solidFill>
                </a:rPr>
                <a:t>Dead</a:t>
              </a:r>
            </a:p>
          </p:txBody>
        </p:sp>
        <p:sp>
          <p:nvSpPr>
            <p:cNvPr id="25" name="TextBox 24"/>
            <p:cNvSpPr txBox="1"/>
            <p:nvPr/>
          </p:nvSpPr>
          <p:spPr>
            <a:xfrm>
              <a:off x="1694055" y="4325289"/>
              <a:ext cx="1747298" cy="727290"/>
            </a:xfrm>
            <a:prstGeom prst="rect">
              <a:avLst/>
            </a:prstGeom>
            <a:noFill/>
          </p:spPr>
          <p:txBody>
            <a:bodyPr wrap="square" rtlCol="0">
              <a:prstTxWarp prst="textArchDown">
                <a:avLst>
                  <a:gd name="adj" fmla="val 515090"/>
                </a:avLst>
              </a:prstTxWarp>
              <a:spAutoFit/>
            </a:bodyPr>
            <a:lstStyle/>
            <a:p>
              <a:pPr algn="ctr"/>
              <a:r>
                <a:rPr lang="en-US" sz="4000" b="1" dirty="0">
                  <a:solidFill>
                    <a:schemeClr val="bg2">
                      <a:lumMod val="10000"/>
                    </a:schemeClr>
                  </a:solidFill>
                </a:rPr>
                <a:t>Raiser-upper</a:t>
              </a:r>
            </a:p>
          </p:txBody>
        </p:sp>
      </p:grpSp>
      <p:grpSp>
        <p:nvGrpSpPr>
          <p:cNvPr id="9" name="Group 8"/>
          <p:cNvGrpSpPr/>
          <p:nvPr/>
        </p:nvGrpSpPr>
        <p:grpSpPr>
          <a:xfrm rot="21365193">
            <a:off x="3841150" y="3363421"/>
            <a:ext cx="4723141" cy="2416675"/>
            <a:chOff x="3319898" y="3222067"/>
            <a:chExt cx="4723141" cy="2416675"/>
          </a:xfrm>
          <a:effectLst>
            <a:outerShdw blurRad="127000" dist="254000" dir="8100000" algn="tr" rotWithShape="0">
              <a:schemeClr val="bg1">
                <a:alpha val="35000"/>
              </a:schemeClr>
            </a:outerShdw>
          </a:effectLst>
        </p:grpSpPr>
        <p:pic>
          <p:nvPicPr>
            <p:cNvPr id="2" name="Picture 2" descr="https://s-media-cache-ak0.pinimg.com/736x/ba/19/12/ba191291661391d19a0a13a3f44e05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9898" y="3222067"/>
              <a:ext cx="4723141" cy="2416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68116" y="4079402"/>
              <a:ext cx="3892276" cy="1048694"/>
            </a:xfrm>
            <a:prstGeom prst="rect">
              <a:avLst/>
            </a:prstGeom>
            <a:noFill/>
          </p:spPr>
          <p:txBody>
            <a:bodyPr wrap="square" rtlCol="0">
              <a:prstTxWarp prst="textPlain">
                <a:avLst/>
              </a:prstTxWarp>
              <a:spAutoFit/>
            </a:bodyPr>
            <a:lstStyle/>
            <a:p>
              <a:r>
                <a:rPr lang="en-US" sz="4000" b="1" dirty="0">
                  <a:solidFill>
                    <a:schemeClr val="bg2">
                      <a:lumMod val="10000"/>
                    </a:schemeClr>
                  </a:solidFill>
                  <a:latin typeface="Classic Typewriter" pitchFamily="2" charset="0"/>
                </a:rPr>
                <a:t>TABULTURNR</a:t>
              </a:r>
            </a:p>
          </p:txBody>
        </p:sp>
        <p:sp>
          <p:nvSpPr>
            <p:cNvPr id="7" name="TextBox 6"/>
            <p:cNvSpPr txBox="1"/>
            <p:nvPr/>
          </p:nvSpPr>
          <p:spPr>
            <a:xfrm>
              <a:off x="4753113" y="3397984"/>
              <a:ext cx="1819965" cy="461665"/>
            </a:xfrm>
            <a:prstGeom prst="rect">
              <a:avLst/>
            </a:prstGeom>
            <a:noFill/>
          </p:spPr>
          <p:txBody>
            <a:bodyPr wrap="square" rtlCol="0">
              <a:spAutoFit/>
            </a:bodyPr>
            <a:lstStyle/>
            <a:p>
              <a:pPr algn="ctr"/>
              <a:r>
                <a:rPr lang="en-US" sz="2400" dirty="0">
                  <a:solidFill>
                    <a:schemeClr val="accent1">
                      <a:lumMod val="75000"/>
                    </a:schemeClr>
                  </a:solidFill>
                  <a:latin typeface="Arial Black" panose="020B0A04020102090204" pitchFamily="34" charset="0"/>
                </a:rPr>
                <a:t>JUDEA</a:t>
              </a:r>
            </a:p>
          </p:txBody>
        </p:sp>
        <p:sp>
          <p:nvSpPr>
            <p:cNvPr id="8" name="TextBox 7"/>
            <p:cNvSpPr txBox="1"/>
            <p:nvPr/>
          </p:nvSpPr>
          <p:spPr>
            <a:xfrm>
              <a:off x="3586923" y="3452425"/>
              <a:ext cx="645113" cy="369332"/>
            </a:xfrm>
            <a:prstGeom prst="rect">
              <a:avLst/>
            </a:prstGeom>
            <a:solidFill>
              <a:srgbClr val="FF0000"/>
            </a:solidFill>
            <a:ln>
              <a:noFill/>
            </a:ln>
          </p:spPr>
          <p:txBody>
            <a:bodyPr wrap="square" rtlCol="0">
              <a:spAutoFit/>
            </a:bodyPr>
            <a:lstStyle/>
            <a:p>
              <a:r>
                <a:rPr lang="en-US" dirty="0"/>
                <a:t>APR</a:t>
              </a:r>
            </a:p>
          </p:txBody>
        </p:sp>
        <p:sp>
          <p:nvSpPr>
            <p:cNvPr id="23" name="TextBox 22"/>
            <p:cNvSpPr txBox="1"/>
            <p:nvPr/>
          </p:nvSpPr>
          <p:spPr>
            <a:xfrm>
              <a:off x="7191328" y="3435620"/>
              <a:ext cx="653604" cy="398389"/>
            </a:xfrm>
            <a:prstGeom prst="rect">
              <a:avLst/>
            </a:prstGeom>
            <a:solidFill>
              <a:srgbClr val="FFFF00"/>
            </a:solidFill>
            <a:ln>
              <a:noFill/>
            </a:ln>
          </p:spPr>
          <p:txBody>
            <a:bodyPr wrap="square" rtlCol="0">
              <a:prstTxWarp prst="textPlain">
                <a:avLst/>
              </a:prstTxWarp>
              <a:spAutoFit/>
            </a:bodyPr>
            <a:lstStyle/>
            <a:p>
              <a:pPr algn="ctr"/>
              <a:r>
                <a:rPr lang="en-US" sz="1200" b="1" dirty="0">
                  <a:solidFill>
                    <a:schemeClr val="bg2">
                      <a:lumMod val="10000"/>
                    </a:schemeClr>
                  </a:solidFill>
                  <a:latin typeface="Arial" panose="020B0604020202020204" pitchFamily="34" charset="0"/>
                  <a:cs typeface="Arial" panose="020B0604020202020204" pitchFamily="34" charset="0"/>
                </a:rPr>
                <a:t>AD32</a:t>
              </a:r>
            </a:p>
          </p:txBody>
        </p:sp>
      </p:grpSp>
    </p:spTree>
    <p:extLst>
      <p:ext uri="{BB962C8B-B14F-4D97-AF65-F5344CB8AC3E}">
        <p14:creationId xmlns:p14="http://schemas.microsoft.com/office/powerpoint/2010/main" val="34230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Tree>
    <p:extLst>
      <p:ext uri="{BB962C8B-B14F-4D97-AF65-F5344CB8AC3E}">
        <p14:creationId xmlns:p14="http://schemas.microsoft.com/office/powerpoint/2010/main" val="288237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Israel as a type of fig tree:</a:t>
            </a:r>
          </a:p>
          <a:p>
            <a:r>
              <a:rPr lang="en-US" sz="3200" dirty="0">
                <a:effectLst>
                  <a:outerShdw blurRad="38100" dist="38100" dir="2700000" algn="tl">
                    <a:srgbClr val="000000">
                      <a:alpha val="43137"/>
                    </a:srgbClr>
                  </a:outerShdw>
                </a:effectLst>
              </a:rPr>
              <a:t>Song of Solomon 2:13</a:t>
            </a:r>
          </a:p>
          <a:p>
            <a:r>
              <a:rPr lang="en-US" sz="3200" dirty="0">
                <a:effectLst>
                  <a:outerShdw blurRad="38100" dist="38100" dir="2700000" algn="tl">
                    <a:srgbClr val="000000">
                      <a:alpha val="43137"/>
                    </a:srgbClr>
                  </a:outerShdw>
                </a:effectLst>
              </a:rPr>
              <a:t>Isaiah 34:4</a:t>
            </a:r>
          </a:p>
          <a:p>
            <a:r>
              <a:rPr lang="en-US" sz="3200" dirty="0">
                <a:effectLst>
                  <a:outerShdw blurRad="38100" dist="38100" dir="2700000" algn="tl">
                    <a:srgbClr val="000000">
                      <a:alpha val="43137"/>
                    </a:srgbClr>
                  </a:outerShdw>
                </a:effectLst>
              </a:rPr>
              <a:t>Hosea 9:10</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862870"/>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Luke 13:6-9 ~ </a:t>
            </a:r>
            <a:r>
              <a:rPr lang="en-US" sz="3100" i="1" baseline="30000" dirty="0">
                <a:effectLst>
                  <a:outerShdw blurRad="38100" dist="38100" dir="2700000" algn="tl">
                    <a:srgbClr val="000000">
                      <a:alpha val="43137"/>
                    </a:srgbClr>
                  </a:outerShdw>
                </a:effectLst>
              </a:rPr>
              <a:t>6</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He also spoke this parable: “A certain </a:t>
            </a:r>
            <a:r>
              <a:rPr lang="en-US" sz="3100" i="1" dirty="0">
                <a:solidFill>
                  <a:srgbClr val="FFFF00"/>
                </a:solidFill>
                <a:effectLst>
                  <a:outerShdw blurRad="38100" dist="38100" dir="2700000" algn="tl">
                    <a:srgbClr val="000000">
                      <a:alpha val="43137"/>
                    </a:srgbClr>
                  </a:outerShdw>
                </a:effectLst>
              </a:rPr>
              <a:t>man</a:t>
            </a:r>
            <a:r>
              <a:rPr lang="en-US" sz="3100" dirty="0">
                <a:solidFill>
                  <a:srgbClr val="FFFF00"/>
                </a:solidFill>
                <a:effectLst>
                  <a:outerShdw blurRad="38100" dist="38100" dir="2700000" algn="tl">
                    <a:srgbClr val="000000">
                      <a:alpha val="43137"/>
                    </a:srgbClr>
                  </a:outerShdw>
                </a:effectLst>
              </a:rPr>
              <a:t> had a fig tree planted in his vineyard, and he came seeking fruit on it and found none.</a:t>
            </a:r>
            <a:r>
              <a:rPr lang="en-US" sz="3100" dirty="0">
                <a:effectLst>
                  <a:outerShdw blurRad="38100" dist="38100" dir="2700000" algn="tl">
                    <a:srgbClr val="000000">
                      <a:alpha val="43137"/>
                    </a:srgbClr>
                  </a:outerShdw>
                </a:effectLst>
              </a:rPr>
              <a:t> </a:t>
            </a:r>
            <a:r>
              <a:rPr lang="en-US" sz="3100" baseline="30000" dirty="0">
                <a:effectLst>
                  <a:outerShdw blurRad="38100" dist="38100" dir="2700000" algn="tl">
                    <a:srgbClr val="000000">
                      <a:alpha val="43137"/>
                    </a:srgbClr>
                  </a:outerShdw>
                </a:effectLst>
              </a:rPr>
              <a:t>7</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Then he said to the keeper of his vineyard, ‘Look, for three years I have come seeking fruit on this fig tree and find none. Cut it down; why does it use up the ground?’ </a:t>
            </a:r>
            <a:r>
              <a:rPr lang="en-US" sz="3100" baseline="30000" dirty="0">
                <a:effectLst>
                  <a:outerShdw blurRad="38100" dist="38100" dir="2700000" algn="tl">
                    <a:srgbClr val="000000">
                      <a:alpha val="43137"/>
                    </a:srgbClr>
                  </a:outerShdw>
                </a:effectLst>
              </a:rPr>
              <a:t>8</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But he answered and said to him, ‘Sir, let it alone this year also, until I dig around it and fertilize </a:t>
            </a:r>
            <a:r>
              <a:rPr lang="en-US" sz="3100" i="1" dirty="0">
                <a:solidFill>
                  <a:srgbClr val="FFFF00"/>
                </a:solidFill>
                <a:effectLst>
                  <a:outerShdw blurRad="38100" dist="38100" dir="2700000" algn="tl">
                    <a:srgbClr val="000000">
                      <a:alpha val="43137"/>
                    </a:srgbClr>
                  </a:outerShdw>
                </a:effectLst>
              </a:rPr>
              <a:t>it</a:t>
            </a:r>
            <a:r>
              <a:rPr lang="en-US" sz="3100" dirty="0">
                <a:solidFill>
                  <a:srgbClr val="FFFF00"/>
                </a:solidFill>
                <a:effectLst>
                  <a:outerShdw blurRad="38100" dist="38100" dir="2700000" algn="tl">
                    <a:srgbClr val="000000">
                      <a:alpha val="43137"/>
                    </a:srgbClr>
                  </a:outerShdw>
                </a:effectLst>
              </a:rPr>
              <a:t>. </a:t>
            </a:r>
            <a:r>
              <a:rPr lang="en-US" sz="3100" baseline="30000" dirty="0">
                <a:effectLst>
                  <a:outerShdw blurRad="38100" dist="38100" dir="2700000" algn="tl">
                    <a:srgbClr val="000000">
                      <a:alpha val="43137"/>
                    </a:srgbClr>
                  </a:outerShdw>
                </a:effectLst>
              </a:rPr>
              <a:t>9</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if it bears fruit, </a:t>
            </a:r>
            <a:r>
              <a:rPr lang="en-US" sz="3100" i="1" dirty="0">
                <a:solidFill>
                  <a:srgbClr val="FFFF00"/>
                </a:solidFill>
                <a:effectLst>
                  <a:outerShdw blurRad="38100" dist="38100" dir="2700000" algn="tl">
                    <a:srgbClr val="000000">
                      <a:alpha val="43137"/>
                    </a:srgbClr>
                  </a:outerShdw>
                </a:effectLst>
              </a:rPr>
              <a:t>well</a:t>
            </a:r>
            <a:r>
              <a:rPr lang="en-US" sz="3100" dirty="0">
                <a:solidFill>
                  <a:srgbClr val="FFFF00"/>
                </a:solidFill>
                <a:effectLst>
                  <a:outerShdw blurRad="38100" dist="38100" dir="2700000" algn="tl">
                    <a:srgbClr val="000000">
                      <a:alpha val="43137"/>
                    </a:srgbClr>
                  </a:outerShdw>
                </a:effectLst>
              </a:rPr>
              <a:t>. But if not, after that you can cut it down.’”</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Tree>
    <p:extLst>
      <p:ext uri="{BB962C8B-B14F-4D97-AF65-F5344CB8AC3E}">
        <p14:creationId xmlns:p14="http://schemas.microsoft.com/office/powerpoint/2010/main" val="95046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Gal. 5:22-23b ~ </a:t>
            </a:r>
            <a:r>
              <a:rPr lang="en-US" sz="3200" baseline="30000" dirty="0">
                <a:effectLst>
                  <a:outerShdw blurRad="38100" dist="38100" dir="2700000" algn="tl">
                    <a:srgbClr val="000000">
                      <a:alpha val="43137"/>
                    </a:srgbClr>
                  </a:outerShdw>
                </a:effectLst>
              </a:rPr>
              <a:t>22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the fruit of the Spirit is love, joy, peace, longsuffering, kindness, goodness, faithfulness, </a:t>
            </a:r>
            <a:r>
              <a:rPr lang="en-US" sz="3200" baseline="30000" dirty="0">
                <a:effectLst>
                  <a:outerShdw blurRad="38100" dist="38100" dir="2700000" algn="tl">
                    <a:srgbClr val="000000">
                      <a:alpha val="43137"/>
                    </a:srgbClr>
                  </a:outerShdw>
                </a:effectLst>
              </a:rPr>
              <a:t>23b</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gentleness, self-control…</a:t>
            </a:r>
            <a:endParaRPr lang="en-US" sz="44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
        <p:nvSpPr>
          <p:cNvPr id="4" name="TextBox 3"/>
          <p:cNvSpPr txBox="1"/>
          <p:nvPr/>
        </p:nvSpPr>
        <p:spPr>
          <a:xfrm>
            <a:off x="462119" y="2726763"/>
            <a:ext cx="8200103" cy="2954655"/>
          </a:xfrm>
          <a:prstGeom prst="rect">
            <a:avLst/>
          </a:prstGeom>
          <a:noFill/>
        </p:spPr>
        <p:txBody>
          <a:bodyPr wrap="square" rtlCol="0">
            <a:spAutoFit/>
          </a:bodyPr>
          <a:lstStyle/>
          <a:p>
            <a:r>
              <a:rPr lang="en-US" sz="3100" dirty="0">
                <a:solidFill>
                  <a:srgbClr val="FFFF00"/>
                </a:solidFill>
                <a:effectLst>
                  <a:outerShdw blurRad="38100" dist="38100" dir="2700000" algn="tl">
                    <a:srgbClr val="000000">
                      <a:alpha val="43137"/>
                    </a:srgbClr>
                  </a:outerShdw>
                </a:effectLst>
              </a:rPr>
              <a:t>D. G. </a:t>
            </a:r>
            <a:r>
              <a:rPr lang="en-US" sz="3100" dirty="0" err="1">
                <a:solidFill>
                  <a:srgbClr val="FFFF00"/>
                </a:solidFill>
                <a:effectLst>
                  <a:outerShdw blurRad="38100" dist="38100" dir="2700000" algn="tl">
                    <a:srgbClr val="000000">
                      <a:alpha val="43137"/>
                    </a:srgbClr>
                  </a:outerShdw>
                </a:effectLst>
              </a:rPr>
              <a:t>Barnhouse</a:t>
            </a:r>
            <a:r>
              <a:rPr lang="en-US" sz="3100" dirty="0">
                <a:solidFill>
                  <a:srgbClr val="FFFF00"/>
                </a:solidFill>
                <a:effectLst>
                  <a:outerShdw blurRad="38100" dist="38100" dir="2700000" algn="tl">
                    <a:srgbClr val="000000">
                      <a:alpha val="43137"/>
                    </a:srgbClr>
                  </a:outerShdw>
                </a:effectLst>
              </a:rPr>
              <a:t> ~ </a:t>
            </a:r>
            <a:r>
              <a:rPr lang="en-US" sz="3100" dirty="0">
                <a:effectLst>
                  <a:outerShdw blurRad="38100" dist="38100" dir="2700000" algn="tl">
                    <a:srgbClr val="000000">
                      <a:alpha val="43137"/>
                    </a:srgbClr>
                  </a:outerShdw>
                </a:effectLst>
              </a:rPr>
              <a:t>“Love is the key. Joy is love singing. Peace is love resting. Long-suffering is love enduring. Kindness is love's touch. Goodness is love's character. Faithfulness is love's habit. Gentleness is love's self-forgetfulness. Self-control is love holding the reins.”</a:t>
            </a:r>
          </a:p>
        </p:txBody>
      </p:sp>
    </p:spTree>
    <p:extLst>
      <p:ext uri="{BB962C8B-B14F-4D97-AF65-F5344CB8AC3E}">
        <p14:creationId xmlns:p14="http://schemas.microsoft.com/office/powerpoint/2010/main" val="338919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build="allAtOnce"/>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Tree>
    <p:extLst>
      <p:ext uri="{BB962C8B-B14F-4D97-AF65-F5344CB8AC3E}">
        <p14:creationId xmlns:p14="http://schemas.microsoft.com/office/powerpoint/2010/main" val="2241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Faith</a:t>
            </a:r>
            <a:r>
              <a:rPr lang="en-US" sz="3200" dirty="0">
                <a:effectLst>
                  <a:outerShdw blurRad="38100" dist="38100" dir="2700000" algn="tl">
                    <a:srgbClr val="000000">
                      <a:alpha val="43137"/>
                    </a:srgbClr>
                  </a:outerShdw>
                </a:effectLst>
              </a:rPr>
              <a:t> (v. 21) ~ </a:t>
            </a:r>
            <a:r>
              <a:rPr lang="en-US" sz="3200" i="1" dirty="0">
                <a:effectLst>
                  <a:outerShdw blurRad="38100" dist="38100" dir="2700000" algn="tl">
                    <a:srgbClr val="000000">
                      <a:alpha val="43137"/>
                    </a:srgbClr>
                  </a:outerShdw>
                </a:effectLst>
              </a:rPr>
              <a:t>n</a:t>
            </a:r>
            <a:r>
              <a:rPr lang="en-US" sz="3200"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pistis</a:t>
            </a:r>
            <a:endParaRPr lang="en-US" sz="6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
        <p:nvSpPr>
          <p:cNvPr id="4" name="TextBox 3"/>
          <p:cNvSpPr txBox="1"/>
          <p:nvPr/>
        </p:nvSpPr>
        <p:spPr>
          <a:xfrm>
            <a:off x="462119" y="1282171"/>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Believing</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v</a:t>
            </a:r>
            <a:r>
              <a:rPr lang="en-US" sz="3200"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pisteuō</a:t>
            </a:r>
            <a:r>
              <a:rPr lang="en-US" sz="3200" dirty="0">
                <a:effectLst>
                  <a:outerShdw blurRad="38100" dist="38100" dir="2700000" algn="tl">
                    <a:srgbClr val="000000">
                      <a:alpha val="43137"/>
                    </a:srgbClr>
                  </a:outerShdw>
                </a:effectLst>
              </a:rPr>
              <a:t> – often translated </a:t>
            </a:r>
            <a:r>
              <a:rPr lang="en-US" sz="3200" dirty="0">
                <a:solidFill>
                  <a:srgbClr val="FFFF00"/>
                </a:solidFill>
                <a:effectLst>
                  <a:outerShdw blurRad="38100" dist="38100" dir="2700000" algn="tl">
                    <a:srgbClr val="000000">
                      <a:alpha val="43137"/>
                    </a:srgbClr>
                  </a:outerShdw>
                </a:effectLst>
              </a:rPr>
              <a:t>trust</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50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
        <p:nvSpPr>
          <p:cNvPr id="5" name="Cube 4"/>
          <p:cNvSpPr/>
          <p:nvPr/>
        </p:nvSpPr>
        <p:spPr>
          <a:xfrm>
            <a:off x="1598336" y="5260369"/>
            <a:ext cx="5926628" cy="1108830"/>
          </a:xfrm>
          <a:prstGeom prst="cube">
            <a:avLst>
              <a:gd name="adj" fmla="val 73442"/>
            </a:avLst>
          </a:prstGeom>
          <a:blipFill dpi="0" rotWithShape="1">
            <a:blip r:embed="rId3"/>
            <a:srcRect/>
            <a:stretch>
              <a:fillRect/>
            </a:stretch>
          </a:blipFill>
          <a:ln>
            <a:solidFill>
              <a:srgbClr val="4C2600"/>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454903" y="853982"/>
            <a:ext cx="2117097" cy="4701441"/>
          </a:xfrm>
          <a:prstGeom prst="straightConnector1">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61650" y="853982"/>
            <a:ext cx="2665477" cy="4662417"/>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25578" y="5551032"/>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71401" y="5883305"/>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94989" y="5497443"/>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14161" y="5825062"/>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rot="21010241">
            <a:off x="683452" y="4816446"/>
            <a:ext cx="2590800" cy="1143000"/>
            <a:chOff x="381000" y="4114800"/>
            <a:chExt cx="2590800" cy="1143000"/>
          </a:xfrm>
        </p:grpSpPr>
        <p:sp>
          <p:nvSpPr>
            <p:cNvPr id="13" name="Wave 12"/>
            <p:cNvSpPr/>
            <p:nvPr/>
          </p:nvSpPr>
          <p:spPr>
            <a:xfrm>
              <a:off x="381000" y="4114800"/>
              <a:ext cx="2590800" cy="1143000"/>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3397" y="4364126"/>
              <a:ext cx="2286000" cy="584775"/>
            </a:xfrm>
            <a:prstGeom prst="rect">
              <a:avLst/>
            </a:prstGeom>
            <a:noFill/>
          </p:spPr>
          <p:txBody>
            <a:bodyPr wrap="square" rtlCol="0">
              <a:prstTxWarp prst="textWave1">
                <a:avLst/>
              </a:prstTxWarp>
              <a:spAutoFit/>
            </a:bodyPr>
            <a:lstStyle/>
            <a:p>
              <a:r>
                <a:rPr lang="en-US" sz="2800" dirty="0">
                  <a:solidFill>
                    <a:schemeClr val="bg2">
                      <a:lumMod val="10000"/>
                    </a:schemeClr>
                  </a:solidFill>
                  <a:effectLst>
                    <a:outerShdw blurRad="38100" dist="38100" dir="2700000" algn="tl">
                      <a:srgbClr val="000000">
                        <a:alpha val="43137"/>
                      </a:srgbClr>
                    </a:outerShdw>
                  </a:effectLst>
                </a:rPr>
                <a:t>False faith</a:t>
              </a:r>
            </a:p>
          </p:txBody>
        </p:sp>
      </p:grpSp>
      <p:grpSp>
        <p:nvGrpSpPr>
          <p:cNvPr id="15" name="Group 14"/>
          <p:cNvGrpSpPr/>
          <p:nvPr/>
        </p:nvGrpSpPr>
        <p:grpSpPr>
          <a:xfrm rot="317607">
            <a:off x="5686001" y="4644565"/>
            <a:ext cx="2590800" cy="1143000"/>
            <a:chOff x="6019800" y="4114800"/>
            <a:chExt cx="2590800" cy="1143000"/>
          </a:xfrm>
        </p:grpSpPr>
        <p:sp>
          <p:nvSpPr>
            <p:cNvPr id="16" name="Wave 15"/>
            <p:cNvSpPr/>
            <p:nvPr/>
          </p:nvSpPr>
          <p:spPr>
            <a:xfrm flipH="1">
              <a:off x="6019800" y="4114800"/>
              <a:ext cx="2590800" cy="1143000"/>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1297653">
              <a:off x="6100267" y="4382869"/>
              <a:ext cx="2434133" cy="646331"/>
            </a:xfrm>
            <a:prstGeom prst="rect">
              <a:avLst/>
            </a:prstGeom>
            <a:noFill/>
          </p:spPr>
          <p:txBody>
            <a:bodyPr wrap="square" rtlCol="0">
              <a:prstTxWarp prst="textWave2">
                <a:avLst/>
              </a:prstTxWarp>
              <a:spAutoFit/>
            </a:bodyPr>
            <a:lstStyle/>
            <a:p>
              <a:pPr algn="ctr"/>
              <a:r>
                <a:rPr lang="en-US" sz="1800" kern="1200" dirty="0">
                  <a:solidFill>
                    <a:schemeClr val="bg2">
                      <a:lumMod val="10000"/>
                    </a:schemeClr>
                  </a:solidFill>
                  <a:effectLst>
                    <a:outerShdw blurRad="38100" dist="38100" dir="2700000" algn="tl">
                      <a:srgbClr val="000000">
                        <a:alpha val="43137"/>
                      </a:srgbClr>
                    </a:outerShdw>
                  </a:effectLst>
                  <a:latin typeface="+mn-lt"/>
                  <a:ea typeface="+mn-ea"/>
                  <a:cs typeface="+mn-cs"/>
                </a:rPr>
                <a:t>Fearful faith</a:t>
              </a:r>
            </a:p>
          </p:txBody>
        </p:sp>
      </p:grpSp>
      <p:grpSp>
        <p:nvGrpSpPr>
          <p:cNvPr id="18" name="Group 17"/>
          <p:cNvGrpSpPr/>
          <p:nvPr/>
        </p:nvGrpSpPr>
        <p:grpSpPr>
          <a:xfrm>
            <a:off x="3977244" y="-4014230"/>
            <a:ext cx="1106424" cy="9397202"/>
            <a:chOff x="3994336" y="-4014230"/>
            <a:chExt cx="1106424" cy="9370820"/>
          </a:xfrm>
        </p:grpSpPr>
        <p:cxnSp>
          <p:nvCxnSpPr>
            <p:cNvPr id="19" name="Straight Connector 18"/>
            <p:cNvCxnSpPr/>
            <p:nvPr/>
          </p:nvCxnSpPr>
          <p:spPr>
            <a:xfrm>
              <a:off x="4574529" y="-4014230"/>
              <a:ext cx="0" cy="4502608"/>
            </a:xfrm>
            <a:prstGeom prst="line">
              <a:avLst/>
            </a:prstGeom>
            <a:ln w="3175">
              <a:solidFill>
                <a:srgbClr val="64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994336" y="875488"/>
              <a:ext cx="1106424" cy="4481102"/>
              <a:chOff x="4464356" y="875488"/>
              <a:chExt cx="1106424" cy="4481102"/>
            </a:xfrm>
          </p:grpSpPr>
          <p:cxnSp>
            <p:nvCxnSpPr>
              <p:cNvPr id="21" name="Straight Connector 20"/>
              <p:cNvCxnSpPr/>
              <p:nvPr/>
            </p:nvCxnSpPr>
            <p:spPr>
              <a:xfrm>
                <a:off x="5068132" y="875488"/>
                <a:ext cx="0" cy="4481102"/>
              </a:xfrm>
              <a:prstGeom prst="line">
                <a:avLst/>
              </a:prstGeom>
              <a:ln w="76200">
                <a:solidFill>
                  <a:schemeClr val="accent4">
                    <a:lumMod val="75000"/>
                  </a:schemeClr>
                </a:solidFill>
              </a:ln>
              <a:scene3d>
                <a:camera prst="orthographicFront"/>
                <a:lightRig rig="threePt" dir="t"/>
              </a:scene3d>
              <a:sp3d contourW="6350">
                <a:bevelT/>
                <a:contourClr>
                  <a:srgbClr val="FFC000"/>
                </a:contourClr>
              </a:sp3d>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464356" y="4182614"/>
                <a:ext cx="1106424" cy="1106424"/>
              </a:xfrm>
              <a:prstGeom prst="ellipse">
                <a:avLst/>
              </a:prstGeom>
              <a:blipFill>
                <a:blip r:embed="rId4"/>
                <a:stretch>
                  <a:fillRect/>
                </a:stretch>
              </a:blipFill>
              <a:ln>
                <a:noFill/>
              </a:ln>
              <a:scene3d>
                <a:camera prst="isometricOffAxis2Left"/>
                <a:lightRig rig="flood" dir="t"/>
              </a:scene3d>
              <a:sp3d prstMaterial="dkEdge">
                <a:bevelT w="190500" h="1905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 name="Straight Connector 22"/>
          <p:cNvCxnSpPr>
            <a:endCxn id="9" idx="7"/>
          </p:cNvCxnSpPr>
          <p:nvPr/>
        </p:nvCxnSpPr>
        <p:spPr>
          <a:xfrm flipH="1">
            <a:off x="1810425" y="853982"/>
            <a:ext cx="2751226" cy="5036018"/>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853982"/>
            <a:ext cx="2162958" cy="4979909"/>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Oval 24"/>
          <p:cNvSpPr/>
          <p:nvPr/>
        </p:nvSpPr>
        <p:spPr>
          <a:xfrm rot="21300000">
            <a:off x="4133115" y="476131"/>
            <a:ext cx="755703" cy="755703"/>
          </a:xfrm>
          <a:prstGeom prst="ellipse">
            <a:avLst/>
          </a:prstGeom>
          <a:blipFill>
            <a:blip r:embed="rId5">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Lst>
            </a:blip>
            <a:stretch>
              <a:fillRect/>
            </a:stretch>
          </a:blipFill>
          <a:scene3d>
            <a:camera prst="isometricOffAxis2Left">
              <a:rot lat="600000" lon="1200000" rev="0"/>
            </a:camera>
            <a:lightRig rig="threePt" dir="t"/>
          </a:scene3d>
          <a:sp3d contourW="12700" prstMaterial="dkEdge">
            <a:bevelT w="190500" h="190500" prst="slope"/>
            <a:contourClr>
              <a:srgbClr val="9966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rot="317607">
            <a:off x="3016476" y="5126521"/>
            <a:ext cx="2898782" cy="1143000"/>
            <a:chOff x="6019800" y="4114800"/>
            <a:chExt cx="2590800" cy="1143000"/>
          </a:xfrm>
        </p:grpSpPr>
        <p:sp>
          <p:nvSpPr>
            <p:cNvPr id="27" name="Wave 26"/>
            <p:cNvSpPr/>
            <p:nvPr/>
          </p:nvSpPr>
          <p:spPr>
            <a:xfrm flipH="1">
              <a:off x="6019800" y="4114800"/>
              <a:ext cx="2590800" cy="1143000"/>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1297653">
              <a:off x="6100267" y="4382869"/>
              <a:ext cx="2434133" cy="646331"/>
            </a:xfrm>
            <a:prstGeom prst="rect">
              <a:avLst/>
            </a:prstGeom>
            <a:noFill/>
          </p:spPr>
          <p:txBody>
            <a:bodyPr wrap="square" rtlCol="0">
              <a:prstTxWarp prst="textWave2">
                <a:avLst/>
              </a:prstTxWarp>
              <a:spAutoFit/>
            </a:bodyPr>
            <a:lstStyle/>
            <a:p>
              <a:pPr algn="ctr"/>
              <a:r>
                <a:rPr lang="en-US" dirty="0">
                  <a:solidFill>
                    <a:schemeClr val="bg2">
                      <a:lumMod val="10000"/>
                    </a:schemeClr>
                  </a:solidFill>
                  <a:effectLst>
                    <a:outerShdw blurRad="38100" dist="38100" dir="2700000" algn="tl">
                      <a:srgbClr val="000000">
                        <a:alpha val="43137"/>
                      </a:srgbClr>
                    </a:outerShdw>
                  </a:effectLst>
                </a:rPr>
                <a:t>Factual Faith</a:t>
              </a:r>
              <a:endParaRPr lang="en-US" sz="1800" kern="1200" dirty="0">
                <a:solidFill>
                  <a:schemeClr val="bg2">
                    <a:lumMod val="10000"/>
                  </a:schemeClr>
                </a:solidFill>
                <a:effectLst>
                  <a:outerShdw blurRad="38100" dist="38100" dir="2700000" algn="tl">
                    <a:srgbClr val="000000">
                      <a:alpha val="43137"/>
                    </a:srgbClr>
                  </a:outerShdw>
                </a:effectLst>
                <a:latin typeface="+mn-lt"/>
                <a:ea typeface="+mn-ea"/>
                <a:cs typeface="+mn-cs"/>
              </a:endParaRPr>
            </a:p>
          </p:txBody>
        </p:sp>
      </p:grpSp>
    </p:spTree>
    <p:extLst>
      <p:ext uri="{BB962C8B-B14F-4D97-AF65-F5344CB8AC3E}">
        <p14:creationId xmlns:p14="http://schemas.microsoft.com/office/powerpoint/2010/main" val="36746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500"/>
                            </p:stCondLst>
                            <p:childTnLst>
                              <p:par>
                                <p:cTn id="39" presetID="8" presetClass="emph" presetSubtype="0" fill="hold" nodeType="afterEffect">
                                  <p:stCondLst>
                                    <p:cond delay="0"/>
                                  </p:stCondLst>
                                  <p:childTnLst>
                                    <p:animRot by="1500000">
                                      <p:cBhvr>
                                        <p:cTn id="40" dur="1000" fill="hold"/>
                                        <p:tgtEl>
                                          <p:spTgt spid="18"/>
                                        </p:tgtEl>
                                        <p:attrNameLst>
                                          <p:attrName>r</p:attrName>
                                        </p:attrNameLst>
                                      </p:cBhvr>
                                    </p:animRo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3000000">
                                      <p:cBhvr>
                                        <p:cTn id="48" dur="1000" fill="hold"/>
                                        <p:tgtEl>
                                          <p:spTgt spid="18"/>
                                        </p:tgtEl>
                                        <p:attrNameLst>
                                          <p:attrName>r</p:attrName>
                                        </p:attrNameLst>
                                      </p:cBhvr>
                                    </p:animRo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1500000">
                                      <p:cBhvr>
                                        <p:cTn id="56" dur="1000" fill="hold"/>
                                        <p:tgtEl>
                                          <p:spTgt spid="18"/>
                                        </p:tgtEl>
                                        <p:attrNameLst>
                                          <p:attrName>r</p:attrName>
                                        </p:attrNameLst>
                                      </p:cBhvr>
                                    </p:animRo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9" presetClass="exit" presetSubtype="0" fill="hold" nodeType="withEffect">
                                  <p:stCondLst>
                                    <p:cond delay="0"/>
                                  </p:stCondLst>
                                  <p:childTnLst>
                                    <p:animEffect transition="out" filter="dissolve">
                                      <p:cBhvr>
                                        <p:cTn id="62" dur="3000"/>
                                        <p:tgtEl>
                                          <p:spTgt spid="12"/>
                                        </p:tgtEl>
                                      </p:cBhvr>
                                    </p:animEffect>
                                    <p:set>
                                      <p:cBhvr>
                                        <p:cTn id="63" dur="1" fill="hold">
                                          <p:stCondLst>
                                            <p:cond delay="2999"/>
                                          </p:stCondLst>
                                        </p:cTn>
                                        <p:tgtEl>
                                          <p:spTgt spid="12"/>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3000"/>
                                        <p:tgtEl>
                                          <p:spTgt spid="15"/>
                                        </p:tgtEl>
                                      </p:cBhvr>
                                    </p:animEffect>
                                    <p:set>
                                      <p:cBhvr>
                                        <p:cTn id="66" dur="1" fill="hold">
                                          <p:stCondLst>
                                            <p:cond delay="2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21:18-32</a:t>
            </a:r>
          </a:p>
        </p:txBody>
      </p:sp>
      <p:sp>
        <p:nvSpPr>
          <p:cNvPr id="5" name="TextBox 4"/>
          <p:cNvSpPr txBox="1"/>
          <p:nvPr/>
        </p:nvSpPr>
        <p:spPr>
          <a:xfrm>
            <a:off x="692170" y="2680105"/>
            <a:ext cx="8033308" cy="584775"/>
          </a:xfrm>
          <a:prstGeom prst="rect">
            <a:avLst/>
          </a:prstGeom>
          <a:noFill/>
        </p:spPr>
        <p:txBody>
          <a:bodyPr wrap="square" rtlCol="0">
            <a:spAutoFit/>
          </a:bodyPr>
          <a:lstStyle/>
          <a:p>
            <a:pPr marL="400050" indent="-400050">
              <a:buFont typeface="Arial" panose="020B0604020202020204" pitchFamily="34" charset="0"/>
              <a:buChar char="•"/>
            </a:pPr>
            <a:r>
              <a:rPr lang="en-US" sz="3200" dirty="0">
                <a:solidFill>
                  <a:schemeClr val="bg1"/>
                </a:solidFill>
                <a:latin typeface="+mj-lt"/>
                <a:cs typeface="Arial" panose="020B0604020202020204" pitchFamily="34" charset="0"/>
              </a:rPr>
              <a:t> </a:t>
            </a:r>
            <a:r>
              <a:rPr lang="en-US" sz="3200" dirty="0">
                <a:solidFill>
                  <a:srgbClr val="FFFF00"/>
                </a:solidFill>
                <a:latin typeface="+mj-lt"/>
                <a:cs typeface="Arial" panose="020B0604020202020204" pitchFamily="34" charset="0"/>
              </a:rPr>
              <a:t>Prayed</a:t>
            </a:r>
            <a:r>
              <a:rPr lang="en-US" sz="3200" dirty="0">
                <a:solidFill>
                  <a:schemeClr val="bg1"/>
                </a:solidFill>
                <a:latin typeface="+mj-lt"/>
                <a:cs typeface="Arial" panose="020B0604020202020204" pitchFamily="34" charset="0"/>
              </a:rPr>
              <a:t> ~ </a:t>
            </a:r>
            <a:r>
              <a:rPr lang="en-US" sz="3200" i="1" dirty="0" err="1">
                <a:solidFill>
                  <a:srgbClr val="FFFF00"/>
                </a:solidFill>
                <a:latin typeface="+mj-lt"/>
                <a:cs typeface="Times New Roman" panose="02020603050405020304" pitchFamily="18" charset="0"/>
              </a:rPr>
              <a:t>proseuchomai</a:t>
            </a:r>
            <a:r>
              <a:rPr lang="en-US" sz="3200" i="1" dirty="0">
                <a:solidFill>
                  <a:schemeClr val="bg1"/>
                </a:solidFill>
                <a:latin typeface="+mj-lt"/>
                <a:cs typeface="Arial" panose="020B0604020202020204" pitchFamily="34" charset="0"/>
              </a:rPr>
              <a:t> – </a:t>
            </a:r>
            <a:r>
              <a:rPr lang="en-US" sz="3200" i="1" dirty="0">
                <a:solidFill>
                  <a:schemeClr val="bg1"/>
                </a:solidFill>
                <a:latin typeface="+mj-lt"/>
                <a:cs typeface="Times New Roman" panose="02020603050405020304" pitchFamily="18" charset="0"/>
              </a:rPr>
              <a:t>v.</a:t>
            </a:r>
            <a:r>
              <a:rPr lang="en-US" sz="3200" i="1" dirty="0">
                <a:solidFill>
                  <a:schemeClr val="bg1"/>
                </a:solidFill>
                <a:latin typeface="+mj-lt"/>
                <a:cs typeface="Arial" panose="020B0604020202020204" pitchFamily="34" charset="0"/>
              </a:rPr>
              <a:t> to pray</a:t>
            </a:r>
            <a:endParaRPr lang="en-US" sz="3200" dirty="0">
              <a:solidFill>
                <a:schemeClr val="bg1"/>
              </a:solidFill>
              <a:latin typeface="+mj-lt"/>
              <a:cs typeface="Arial" panose="020B0604020202020204" pitchFamily="34" charset="0"/>
            </a:endParaRPr>
          </a:p>
        </p:txBody>
      </p:sp>
      <p:sp>
        <p:nvSpPr>
          <p:cNvPr id="6" name="Rounded Rectangle 5"/>
          <p:cNvSpPr/>
          <p:nvPr/>
        </p:nvSpPr>
        <p:spPr>
          <a:xfrm>
            <a:off x="2526720" y="1101120"/>
            <a:ext cx="1509734" cy="794529"/>
          </a:xfrm>
          <a:prstGeom prst="roundRect">
            <a:avLst/>
          </a:prstGeom>
          <a:solidFill>
            <a:schemeClr val="accent1">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mj-lt"/>
            </a:endParaRPr>
          </a:p>
        </p:txBody>
      </p:sp>
      <p:sp>
        <p:nvSpPr>
          <p:cNvPr id="7" name="Rounded Rectangle 6"/>
          <p:cNvSpPr/>
          <p:nvPr/>
        </p:nvSpPr>
        <p:spPr>
          <a:xfrm>
            <a:off x="3793666" y="1095998"/>
            <a:ext cx="1826778" cy="794529"/>
          </a:xfrm>
          <a:prstGeom prst="roundRect">
            <a:avLst/>
          </a:prstGeom>
          <a:solidFill>
            <a:schemeClr val="accent1">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mj-lt"/>
            </a:endParaRPr>
          </a:p>
        </p:txBody>
      </p:sp>
      <p:sp>
        <p:nvSpPr>
          <p:cNvPr id="8" name="TextBox 7"/>
          <p:cNvSpPr txBox="1"/>
          <p:nvPr/>
        </p:nvSpPr>
        <p:spPr>
          <a:xfrm>
            <a:off x="698574" y="3239757"/>
            <a:ext cx="8033308" cy="584775"/>
          </a:xfrm>
          <a:prstGeom prst="rect">
            <a:avLst/>
          </a:prstGeom>
          <a:noFill/>
        </p:spPr>
        <p:txBody>
          <a:bodyPr wrap="square" rtlCol="0">
            <a:spAutoFit/>
          </a:bodyPr>
          <a:lstStyle/>
          <a:p>
            <a:pPr marL="400050" indent="-400050">
              <a:buFont typeface="Arial" panose="020B0604020202020204" pitchFamily="34" charset="0"/>
              <a:buChar char="•"/>
            </a:pPr>
            <a:r>
              <a:rPr lang="en-US" sz="3200" dirty="0">
                <a:solidFill>
                  <a:schemeClr val="bg1"/>
                </a:solidFill>
                <a:latin typeface="+mj-lt"/>
                <a:cs typeface="Arial" panose="020B0604020202020204" pitchFamily="34" charset="0"/>
              </a:rPr>
              <a:t> </a:t>
            </a:r>
            <a:r>
              <a:rPr lang="en-US" sz="3200" dirty="0">
                <a:solidFill>
                  <a:srgbClr val="FFFF00"/>
                </a:solidFill>
                <a:latin typeface="+mj-lt"/>
                <a:cs typeface="Arial" panose="020B0604020202020204" pitchFamily="34" charset="0"/>
              </a:rPr>
              <a:t>Earnestly</a:t>
            </a:r>
            <a:r>
              <a:rPr lang="en-US" sz="3200" i="1" dirty="0">
                <a:solidFill>
                  <a:schemeClr val="bg1"/>
                </a:solidFill>
                <a:latin typeface="+mj-lt"/>
                <a:cs typeface="Arial" panose="020B0604020202020204" pitchFamily="34" charset="0"/>
              </a:rPr>
              <a:t> ~ </a:t>
            </a:r>
            <a:r>
              <a:rPr lang="en-US" sz="3200" i="1" dirty="0" err="1">
                <a:solidFill>
                  <a:srgbClr val="FFFF00"/>
                </a:solidFill>
                <a:latin typeface="+mj-lt"/>
                <a:cs typeface="Times New Roman" panose="02020603050405020304" pitchFamily="18" charset="0"/>
              </a:rPr>
              <a:t>proseuchē</a:t>
            </a:r>
            <a:r>
              <a:rPr lang="en-US" sz="3200" i="1" dirty="0">
                <a:solidFill>
                  <a:schemeClr val="bg1"/>
                </a:solidFill>
                <a:latin typeface="+mj-lt"/>
                <a:cs typeface="Arial" panose="020B0604020202020204" pitchFamily="34" charset="0"/>
              </a:rPr>
              <a:t> – </a:t>
            </a:r>
            <a:r>
              <a:rPr lang="en-US" sz="3200" i="1" dirty="0">
                <a:solidFill>
                  <a:schemeClr val="bg1"/>
                </a:solidFill>
                <a:latin typeface="+mj-lt"/>
                <a:cs typeface="Times New Roman" panose="02020603050405020304" pitchFamily="18" charset="0"/>
              </a:rPr>
              <a:t>n.</a:t>
            </a:r>
            <a:r>
              <a:rPr lang="en-US" sz="3200" i="1" dirty="0">
                <a:solidFill>
                  <a:schemeClr val="bg1"/>
                </a:solidFill>
                <a:latin typeface="+mj-lt"/>
                <a:cs typeface="Arial" panose="020B0604020202020204" pitchFamily="34" charset="0"/>
              </a:rPr>
              <a:t> prayer</a:t>
            </a:r>
            <a:endParaRPr lang="en-US" sz="3200" dirty="0">
              <a:solidFill>
                <a:schemeClr val="bg1"/>
              </a:solidFill>
              <a:latin typeface="+mj-lt"/>
              <a:cs typeface="Arial" panose="020B0604020202020204" pitchFamily="34" charset="0"/>
            </a:endParaRPr>
          </a:p>
        </p:txBody>
      </p:sp>
      <p:sp>
        <p:nvSpPr>
          <p:cNvPr id="9" name="TextBox 8"/>
          <p:cNvSpPr txBox="1"/>
          <p:nvPr/>
        </p:nvSpPr>
        <p:spPr>
          <a:xfrm>
            <a:off x="705266" y="3807093"/>
            <a:ext cx="8018968" cy="584775"/>
          </a:xfrm>
          <a:prstGeom prst="rect">
            <a:avLst/>
          </a:prstGeom>
          <a:noFill/>
        </p:spPr>
        <p:txBody>
          <a:bodyPr wrap="square" rtlCol="0">
            <a:spAutoFit/>
          </a:bodyPr>
          <a:lstStyle/>
          <a:p>
            <a:pPr marL="400050" indent="-400050">
              <a:buFont typeface="Arial" panose="020B0604020202020204" pitchFamily="34" charset="0"/>
              <a:buChar char="•"/>
            </a:pPr>
            <a:r>
              <a:rPr lang="en-US" sz="3200" dirty="0">
                <a:solidFill>
                  <a:schemeClr val="bg1"/>
                </a:solidFill>
                <a:latin typeface="+mj-lt"/>
                <a:cs typeface="Arial" panose="020B0604020202020204" pitchFamily="34" charset="0"/>
              </a:rPr>
              <a:t> Literally, </a:t>
            </a:r>
            <a:r>
              <a:rPr lang="en-US" sz="3200" i="1" dirty="0">
                <a:solidFill>
                  <a:schemeClr val="bg1"/>
                </a:solidFill>
                <a:latin typeface="+mj-lt"/>
                <a:cs typeface="Arial" panose="020B0604020202020204" pitchFamily="34" charset="0"/>
              </a:rPr>
              <a:t>“In praying, he prayed”</a:t>
            </a:r>
          </a:p>
        </p:txBody>
      </p:sp>
      <p:sp>
        <p:nvSpPr>
          <p:cNvPr id="10" name="TextBox 9"/>
          <p:cNvSpPr txBox="1"/>
          <p:nvPr/>
        </p:nvSpPr>
        <p:spPr>
          <a:xfrm>
            <a:off x="462117" y="675861"/>
            <a:ext cx="8197789" cy="2062103"/>
          </a:xfrm>
          <a:prstGeom prst="rect">
            <a:avLst/>
          </a:prstGeom>
          <a:noFill/>
        </p:spPr>
        <p:txBody>
          <a:bodyPr wrap="square" rtlCol="0">
            <a:spAutoFit/>
          </a:bodyPr>
          <a:lstStyle/>
          <a:p>
            <a:r>
              <a:rPr lang="en-US" sz="3200" dirty="0">
                <a:solidFill>
                  <a:schemeClr val="bg1"/>
                </a:solidFill>
                <a:latin typeface="+mj-lt"/>
                <a:cs typeface="Arial" panose="020B0604020202020204" pitchFamily="34" charset="0"/>
              </a:rPr>
              <a:t>James 5:17 </a:t>
            </a:r>
            <a:r>
              <a:rPr lang="en-US" sz="3200" dirty="0">
                <a:solidFill>
                  <a:srgbClr val="FFFF00"/>
                </a:solidFill>
                <a:latin typeface="+mj-lt"/>
                <a:cs typeface="Arial" panose="020B0604020202020204" pitchFamily="34" charset="0"/>
              </a:rPr>
              <a:t>~ Elijah was a man with a nature like ours, and he prayed earnestly that it would not rain; and it did not rain on the land for three years and six months. </a:t>
            </a:r>
          </a:p>
        </p:txBody>
      </p:sp>
    </p:spTree>
    <p:extLst>
      <p:ext uri="{BB962C8B-B14F-4D97-AF65-F5344CB8AC3E}">
        <p14:creationId xmlns:p14="http://schemas.microsoft.com/office/powerpoint/2010/main" val="347584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par>
                                <p:cTn id="30" presetID="3" presetClass="emph" presetSubtype="2" fill="hold" grpId="0" nodeType="withEffect">
                                  <p:stCondLst>
                                    <p:cond delay="0"/>
                                  </p:stCondLst>
                                  <p:childTnLst>
                                    <p:animClr clrSpc="rgb" dir="cw">
                                      <p:cBhvr override="childStyle">
                                        <p:cTn id="31" dur="2000" fill="hold"/>
                                        <p:tgtEl>
                                          <p:spTgt spid="5">
                                            <p:txEl>
                                              <p:pRg st="0" end="0"/>
                                            </p:txEl>
                                          </p:spTgt>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22" presetClass="exit" presetSubtype="8" fill="hold" grpId="1" nodeType="clickEffect">
                                  <p:stCondLst>
                                    <p:cond delay="0"/>
                                  </p:stCondLst>
                                  <p:childTnLst>
                                    <p:animEffect transition="out" filter="wipe(left)">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500"/>
                                        <p:tgtEl>
                                          <p:spTgt spid="9">
                                            <p:txEl>
                                              <p:pRg st="0" end="0"/>
                                            </p:txEl>
                                          </p:spTgt>
                                        </p:tgtEl>
                                      </p:cBhvr>
                                    </p:animEffect>
                                  </p:childTnLst>
                                </p:cTn>
                              </p:par>
                              <p:par>
                                <p:cTn id="41" presetID="3" presetClass="emph" presetSubtype="2" fill="hold" grpId="0" nodeType="withEffect">
                                  <p:stCondLst>
                                    <p:cond delay="0"/>
                                  </p:stCondLst>
                                  <p:childTnLst>
                                    <p:animClr clrSpc="rgb" dir="cw">
                                      <p:cBhvr override="childStyle">
                                        <p:cTn id="42" dur="2000" fill="hold"/>
                                        <p:tgtEl>
                                          <p:spTgt spid="8">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6" grpId="1" animBg="1"/>
      <p:bldP spid="7" grpId="0" animBg="1"/>
      <p:bldP spid="7" grpId="1" animBg="1"/>
      <p:bldP spid="8" grpId="0" build="allAtOnce"/>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2279</TotalTime>
  <Words>477</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 Black</vt:lpstr>
      <vt:lpstr>Certificate</vt:lpstr>
      <vt:lpstr>Hebrew</vt:lpstr>
      <vt:lpstr>Times New Roman</vt:lpstr>
      <vt:lpstr>Arial</vt:lpstr>
      <vt:lpstr>Penoir</vt:lpstr>
      <vt:lpstr>Britannic Bold</vt:lpstr>
      <vt:lpstr>Classic Typewriter</vt:lpstr>
      <vt:lpstr>LilyUPC</vt:lpstr>
      <vt:lpstr>PT Impressive Bold</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18</cp:revision>
  <dcterms:created xsi:type="dcterms:W3CDTF">2016-05-12T20:50:19Z</dcterms:created>
  <dcterms:modified xsi:type="dcterms:W3CDTF">2016-05-15T12:59:36Z</dcterms:modified>
</cp:coreProperties>
</file>